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8A"/>
    <a:srgbClr val="E3E4E6"/>
    <a:srgbClr val="0095C0"/>
    <a:srgbClr val="0089B0"/>
    <a:srgbClr val="ECF2F8"/>
    <a:srgbClr val="EDF2F9"/>
    <a:srgbClr val="ECF1F9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3"/>
        <p:guide pos="39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6784" t="13361" r="17521" b="20680"/>
          <a:stretch>
            <a:fillRect/>
          </a:stretch>
        </p:blipFill>
        <p:spPr>
          <a:xfrm>
            <a:off x="3886835" y="1226185"/>
            <a:ext cx="4135755" cy="3965575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3392805" y="1697355"/>
            <a:ext cx="3534410" cy="3479165"/>
          </a:xfrm>
          <a:prstGeom prst="ellipse">
            <a:avLst/>
          </a:prstGeom>
          <a:solidFill>
            <a:srgbClr val="EC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Direct Access Storage 7"/>
          <p:cNvSpPr/>
          <p:nvPr/>
        </p:nvSpPr>
        <p:spPr>
          <a:xfrm rot="16200000">
            <a:off x="5734685" y="3470275"/>
            <a:ext cx="941705" cy="73025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 rot="16200000">
            <a:off x="3695065" y="3268980"/>
            <a:ext cx="941705" cy="73025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lowchart: Direct Access Storage 1"/>
          <p:cNvSpPr/>
          <p:nvPr/>
        </p:nvSpPr>
        <p:spPr>
          <a:xfrm rot="16200000">
            <a:off x="4126865" y="2550160"/>
            <a:ext cx="2066290" cy="175768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16450" y="3243580"/>
            <a:ext cx="12204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rgbClr val="EDF2F9"/>
                </a:solidFill>
              </a:rPr>
              <a:t>Data base</a:t>
            </a:r>
            <a:endParaRPr lang="en-US" altLang="en-US" sz="2800" b="1">
              <a:solidFill>
                <a:srgbClr val="EDF2F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3392805" y="1697355"/>
            <a:ext cx="3534410" cy="3479165"/>
          </a:xfrm>
          <a:prstGeom prst="ellipse">
            <a:avLst/>
          </a:prstGeom>
          <a:solidFill>
            <a:srgbClr val="EC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Direct Access Storage 7"/>
          <p:cNvSpPr/>
          <p:nvPr/>
        </p:nvSpPr>
        <p:spPr>
          <a:xfrm rot="16200000">
            <a:off x="5814695" y="3296920"/>
            <a:ext cx="941705" cy="73025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 rot="16200000">
            <a:off x="3472180" y="3152775"/>
            <a:ext cx="1174750" cy="73025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lowchart: Direct Access Storage 1"/>
          <p:cNvSpPr/>
          <p:nvPr/>
        </p:nvSpPr>
        <p:spPr>
          <a:xfrm rot="16200000">
            <a:off x="4129405" y="2482215"/>
            <a:ext cx="2066290" cy="189484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227195" y="3310255"/>
            <a:ext cx="1896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rgbClr val="EDF2F9"/>
                </a:solidFill>
              </a:rPr>
              <a:t>Spanner</a:t>
            </a:r>
            <a:endParaRPr lang="en-US" altLang="en-US" sz="2800" b="1">
              <a:solidFill>
                <a:srgbClr val="EDF2F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667385" y="288861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Instance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51835" y="150050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51835" y="223329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51835" y="294703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51835" y="364109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D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51835" y="425767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51835" y="151003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51835" y="224282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51835" y="295656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51835" y="365125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D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51835" y="426783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51835" y="152019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51835" y="225298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51835" y="296672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850890" y="150050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850890" y="223329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850890" y="294703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50890" y="364109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D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50890" y="425767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50890" y="151003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50890" y="224282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50890" y="295656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850890" y="365125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Table 4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850890" y="4267835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Table 5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50890" y="152019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Table 1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850890" y="225298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Table 2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850890" y="296672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Table 3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459470" y="150050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459470" y="223329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459470" y="294703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59470" y="364109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D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459470" y="425767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459470" y="151003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59470" y="224282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459470" y="295656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459470" y="365125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split 4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459470" y="426783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split 5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459470" y="152019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split 1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59470" y="225298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split 2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459470" y="296672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split 3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5029200" y="1801495"/>
            <a:ext cx="764540" cy="1368425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029200" y="3169920"/>
            <a:ext cx="764540" cy="1379220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628255" y="1801495"/>
            <a:ext cx="764540" cy="1368425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7628255" y="3169920"/>
            <a:ext cx="764540" cy="1379220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420620" y="1781175"/>
            <a:ext cx="764540" cy="1368425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2420620" y="3149600"/>
            <a:ext cx="764540" cy="1379220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21764" r="21380"/>
          <a:stretch>
            <a:fillRect/>
          </a:stretch>
        </p:blipFill>
        <p:spPr>
          <a:xfrm>
            <a:off x="3342005" y="832485"/>
            <a:ext cx="5545455" cy="5034915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Rounded Rectangle 45"/>
          <p:cNvSpPr/>
          <p:nvPr/>
        </p:nvSpPr>
        <p:spPr>
          <a:xfrm>
            <a:off x="4776470" y="2110105"/>
            <a:ext cx="1420495" cy="884555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ECF2F8"/>
                </a:solidFill>
              </a:rPr>
              <a:t>SV detection</a:t>
            </a:r>
            <a:endParaRPr lang="en-US" altLang="en-US" sz="1200">
              <a:solidFill>
                <a:srgbClr val="ECF2F8"/>
              </a:solidFill>
            </a:endParaRPr>
          </a:p>
          <a:p>
            <a:pPr algn="ctr"/>
            <a:r>
              <a:rPr lang="en-US" altLang="en-US" sz="1200">
                <a:solidFill>
                  <a:srgbClr val="ECF2F8"/>
                </a:solidFill>
              </a:rPr>
              <a:t>Lumpy/</a:t>
            </a:r>
            <a:endParaRPr lang="en-US" altLang="en-US" sz="1200">
              <a:solidFill>
                <a:srgbClr val="ECF2F8"/>
              </a:solidFill>
            </a:endParaRPr>
          </a:p>
          <a:p>
            <a:pPr algn="ctr"/>
            <a:r>
              <a:rPr lang="en-US" altLang="en-US" sz="1200">
                <a:solidFill>
                  <a:srgbClr val="ECF2F8"/>
                </a:solidFill>
              </a:rPr>
              <a:t>Sniffles</a:t>
            </a:r>
            <a:endParaRPr lang="en-US" altLang="en-US" sz="1200">
              <a:solidFill>
                <a:srgbClr val="ECF2F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" y="1927860"/>
            <a:ext cx="595630" cy="9969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499870" y="2550795"/>
            <a:ext cx="1547495" cy="920115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ECF2F8"/>
                </a:solidFill>
              </a:rPr>
              <a:t>Alignment</a:t>
            </a:r>
            <a:endParaRPr lang="en-US" altLang="en-US" sz="1200">
              <a:solidFill>
                <a:srgbClr val="ECF2F8"/>
              </a:solidFill>
            </a:endParaRPr>
          </a:p>
          <a:p>
            <a:pPr algn="ctr"/>
            <a:r>
              <a:rPr lang="en-US" altLang="en-US" sz="1200">
                <a:solidFill>
                  <a:srgbClr val="ECF2F8"/>
                </a:solidFill>
              </a:rPr>
              <a:t>SpeedSeq</a:t>
            </a:r>
            <a:endParaRPr lang="en-US" altLang="en-US" sz="1200">
              <a:solidFill>
                <a:srgbClr val="ECF2F8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" y="3041650"/>
            <a:ext cx="595630" cy="9969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320415" y="1347470"/>
            <a:ext cx="110236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9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Concordance reads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20415" y="1775460"/>
            <a:ext cx="1102360" cy="3886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9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 Discordance  reads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20415" y="2211070"/>
            <a:ext cx="1102360" cy="3397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9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Split reads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76470" y="3145790"/>
            <a:ext cx="1420495" cy="91440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ECF2F8"/>
                </a:solidFill>
              </a:rPr>
              <a:t>Copy number</a:t>
            </a:r>
            <a:endParaRPr lang="en-US" altLang="en-US" sz="1200" b="1">
              <a:solidFill>
                <a:srgbClr val="ECF2F8"/>
              </a:solidFill>
            </a:endParaRPr>
          </a:p>
          <a:p>
            <a:pPr algn="ctr"/>
            <a:r>
              <a:rPr lang="en-US" altLang="en-US" sz="1200">
                <a:solidFill>
                  <a:srgbClr val="ECF2F8"/>
                </a:solidFill>
              </a:rPr>
              <a:t>Copycat</a:t>
            </a:r>
            <a:endParaRPr lang="en-US" altLang="en-US" sz="1200">
              <a:solidFill>
                <a:srgbClr val="ECF2F8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03270" y="3497580"/>
            <a:ext cx="110236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9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Concordance reads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80175" y="2152015"/>
            <a:ext cx="110236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9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Variant calling file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89065" y="3527425"/>
            <a:ext cx="110236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9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Copy numbers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47330" y="2533015"/>
            <a:ext cx="1547495" cy="107188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ECF2F8"/>
                </a:solidFill>
              </a:rPr>
              <a:t>SplitThreader</a:t>
            </a:r>
            <a:endParaRPr lang="en-US" altLang="en-US" sz="1200" b="1">
              <a:solidFill>
                <a:srgbClr val="ECF2F8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57175" y="1529080"/>
            <a:ext cx="92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000"/>
              <a:t>Sample genome</a:t>
            </a:r>
            <a:endParaRPr lang="en-US" altLang="en-US" sz="1000"/>
          </a:p>
        </p:txBody>
      </p:sp>
      <p:sp>
        <p:nvSpPr>
          <p:cNvPr id="19" name="Text Box 18"/>
          <p:cNvSpPr txBox="1"/>
          <p:nvPr/>
        </p:nvSpPr>
        <p:spPr>
          <a:xfrm>
            <a:off x="257175" y="4113530"/>
            <a:ext cx="92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000"/>
              <a:t>Reference genome</a:t>
            </a:r>
            <a:endParaRPr lang="en-US" altLang="en-US" sz="10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65530" y="2780030"/>
            <a:ext cx="336550" cy="9525"/>
          </a:xfrm>
          <a:prstGeom prst="straightConnector1">
            <a:avLst/>
          </a:prstGeom>
          <a:ln w="44450">
            <a:solidFill>
              <a:srgbClr val="0095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65530" y="3225800"/>
            <a:ext cx="336550" cy="9525"/>
          </a:xfrm>
          <a:prstGeom prst="straightConnector1">
            <a:avLst/>
          </a:prstGeom>
          <a:ln w="44450">
            <a:solidFill>
              <a:srgbClr val="0095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88335" y="2770505"/>
            <a:ext cx="1368425" cy="2540"/>
          </a:xfrm>
          <a:prstGeom prst="straightConnector1">
            <a:avLst/>
          </a:prstGeom>
          <a:ln w="44450">
            <a:solidFill>
              <a:srgbClr val="0095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14370" y="3288030"/>
            <a:ext cx="1368425" cy="2540"/>
          </a:xfrm>
          <a:prstGeom prst="straightConnector1">
            <a:avLst/>
          </a:prstGeom>
          <a:ln w="44450">
            <a:solidFill>
              <a:srgbClr val="0095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56350" y="2789555"/>
            <a:ext cx="1368425" cy="2540"/>
          </a:xfrm>
          <a:prstGeom prst="straightConnector1">
            <a:avLst/>
          </a:prstGeom>
          <a:ln w="44450">
            <a:solidFill>
              <a:srgbClr val="0095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56350" y="3290570"/>
            <a:ext cx="1368425" cy="2540"/>
          </a:xfrm>
          <a:prstGeom prst="straightConnector1">
            <a:avLst/>
          </a:prstGeom>
          <a:ln w="44450">
            <a:solidFill>
              <a:srgbClr val="0095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83725" y="2767965"/>
            <a:ext cx="330835" cy="10795"/>
          </a:xfrm>
          <a:prstGeom prst="straightConnector1">
            <a:avLst/>
          </a:prstGeom>
          <a:ln w="44450">
            <a:solidFill>
              <a:srgbClr val="0095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83725" y="3277235"/>
            <a:ext cx="330835" cy="10795"/>
          </a:xfrm>
          <a:prstGeom prst="straightConnector1">
            <a:avLst/>
          </a:prstGeom>
          <a:ln w="44450">
            <a:solidFill>
              <a:srgbClr val="0095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869170" y="2581910"/>
            <a:ext cx="128905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9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sym typeface="+mn-ea"/>
              </a:rPr>
              <a:t>Rearrangements</a:t>
            </a:r>
            <a:endParaRPr lang="en-US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869170" y="3114675"/>
            <a:ext cx="128905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9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sym typeface="+mn-ea"/>
              </a:rPr>
              <a:t>Gene fusion</a:t>
            </a:r>
            <a:endParaRPr lang="en-US" altLang="en-US" sz="1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Rounded Rectangle 45"/>
          <p:cNvSpPr/>
          <p:nvPr/>
        </p:nvSpPr>
        <p:spPr>
          <a:xfrm>
            <a:off x="4776470" y="2110105"/>
            <a:ext cx="1420495" cy="884555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ECF2F8"/>
                </a:solidFill>
              </a:rPr>
              <a:t>SV detection</a:t>
            </a:r>
            <a:endParaRPr lang="en-US" altLang="en-US" sz="1200">
              <a:solidFill>
                <a:srgbClr val="ECF2F8"/>
              </a:solidFill>
            </a:endParaRPr>
          </a:p>
          <a:p>
            <a:pPr algn="ctr"/>
            <a:r>
              <a:rPr lang="en-US" altLang="en-US" sz="1200">
                <a:solidFill>
                  <a:srgbClr val="ECF2F8"/>
                </a:solidFill>
              </a:rPr>
              <a:t>Lumpy/</a:t>
            </a:r>
            <a:endParaRPr lang="en-US" altLang="en-US" sz="1200">
              <a:solidFill>
                <a:srgbClr val="ECF2F8"/>
              </a:solidFill>
            </a:endParaRPr>
          </a:p>
          <a:p>
            <a:pPr algn="ctr"/>
            <a:r>
              <a:rPr lang="en-US" altLang="en-US" sz="1200">
                <a:solidFill>
                  <a:srgbClr val="ECF2F8"/>
                </a:solidFill>
              </a:rPr>
              <a:t>Sniffles</a:t>
            </a:r>
            <a:endParaRPr lang="en-US" altLang="en-US" sz="1200">
              <a:solidFill>
                <a:srgbClr val="ECF2F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" y="1927860"/>
            <a:ext cx="595630" cy="9969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499870" y="2550795"/>
            <a:ext cx="1547495" cy="920115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ECF2F8"/>
                </a:solidFill>
              </a:rPr>
              <a:t>Alignment</a:t>
            </a:r>
            <a:endParaRPr lang="en-US" altLang="en-US" sz="1200">
              <a:solidFill>
                <a:srgbClr val="ECF2F8"/>
              </a:solidFill>
            </a:endParaRPr>
          </a:p>
          <a:p>
            <a:pPr algn="ctr"/>
            <a:r>
              <a:rPr lang="en-US" altLang="en-US" sz="1200">
                <a:solidFill>
                  <a:srgbClr val="ECF2F8"/>
                </a:solidFill>
              </a:rPr>
              <a:t>SpeedSeq</a:t>
            </a:r>
            <a:endParaRPr lang="en-US" altLang="en-US" sz="1200">
              <a:solidFill>
                <a:srgbClr val="ECF2F8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" y="3041650"/>
            <a:ext cx="595630" cy="9969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320415" y="1347470"/>
            <a:ext cx="110236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6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Concordance reads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20415" y="1775460"/>
            <a:ext cx="1102360" cy="3886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6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 Discordance  reads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20415" y="2211070"/>
            <a:ext cx="1102360" cy="3397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6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Split reads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76470" y="3145790"/>
            <a:ext cx="1420495" cy="91440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ECF2F8"/>
                </a:solidFill>
              </a:rPr>
              <a:t>Copy number</a:t>
            </a:r>
            <a:endParaRPr lang="en-US" altLang="en-US" sz="1200" b="1">
              <a:solidFill>
                <a:srgbClr val="ECF2F8"/>
              </a:solidFill>
            </a:endParaRPr>
          </a:p>
          <a:p>
            <a:pPr algn="ctr"/>
            <a:r>
              <a:rPr lang="en-US" altLang="en-US" sz="1200">
                <a:solidFill>
                  <a:srgbClr val="ECF2F8"/>
                </a:solidFill>
              </a:rPr>
              <a:t>Copycat</a:t>
            </a:r>
            <a:endParaRPr lang="en-US" altLang="en-US" sz="1200">
              <a:solidFill>
                <a:srgbClr val="ECF2F8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03270" y="3497580"/>
            <a:ext cx="110236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6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Concordance reads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80175" y="2152015"/>
            <a:ext cx="110236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6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Variant calling file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89065" y="3527425"/>
            <a:ext cx="110236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6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Copy numbers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47330" y="2533015"/>
            <a:ext cx="1547495" cy="107188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ECF2F8"/>
                </a:solidFill>
              </a:rPr>
              <a:t>SplitThreader</a:t>
            </a:r>
            <a:endParaRPr lang="en-US" altLang="en-US" sz="1200" b="1">
              <a:solidFill>
                <a:srgbClr val="ECF2F8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57175" y="1529080"/>
            <a:ext cx="92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000"/>
              <a:t>Sample genome</a:t>
            </a:r>
            <a:endParaRPr lang="en-US" altLang="en-US" sz="1000"/>
          </a:p>
        </p:txBody>
      </p:sp>
      <p:sp>
        <p:nvSpPr>
          <p:cNvPr id="19" name="Text Box 18"/>
          <p:cNvSpPr txBox="1"/>
          <p:nvPr/>
        </p:nvSpPr>
        <p:spPr>
          <a:xfrm>
            <a:off x="257175" y="4113530"/>
            <a:ext cx="92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000"/>
              <a:t>Reference genome</a:t>
            </a:r>
            <a:endParaRPr lang="en-US" altLang="en-US" sz="10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65530" y="2780030"/>
            <a:ext cx="336550" cy="9525"/>
          </a:xfrm>
          <a:prstGeom prst="straightConnector1">
            <a:avLst/>
          </a:prstGeom>
          <a:ln w="44450">
            <a:solidFill>
              <a:srgbClr val="0069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65530" y="3225800"/>
            <a:ext cx="336550" cy="9525"/>
          </a:xfrm>
          <a:prstGeom prst="straightConnector1">
            <a:avLst/>
          </a:prstGeom>
          <a:ln w="44450">
            <a:solidFill>
              <a:srgbClr val="0069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88335" y="2770505"/>
            <a:ext cx="1368425" cy="2540"/>
          </a:xfrm>
          <a:prstGeom prst="straightConnector1">
            <a:avLst/>
          </a:prstGeom>
          <a:ln w="44450">
            <a:solidFill>
              <a:srgbClr val="0069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14370" y="3288030"/>
            <a:ext cx="1368425" cy="2540"/>
          </a:xfrm>
          <a:prstGeom prst="straightConnector1">
            <a:avLst/>
          </a:prstGeom>
          <a:ln w="44450">
            <a:solidFill>
              <a:srgbClr val="0069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56350" y="2789555"/>
            <a:ext cx="1368425" cy="2540"/>
          </a:xfrm>
          <a:prstGeom prst="straightConnector1">
            <a:avLst/>
          </a:prstGeom>
          <a:ln w="44450">
            <a:solidFill>
              <a:srgbClr val="0069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56350" y="3290570"/>
            <a:ext cx="1368425" cy="2540"/>
          </a:xfrm>
          <a:prstGeom prst="straightConnector1">
            <a:avLst/>
          </a:prstGeom>
          <a:ln w="44450">
            <a:solidFill>
              <a:srgbClr val="0069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83725" y="2767965"/>
            <a:ext cx="330835" cy="10795"/>
          </a:xfrm>
          <a:prstGeom prst="straightConnector1">
            <a:avLst/>
          </a:prstGeom>
          <a:ln w="44450">
            <a:solidFill>
              <a:srgbClr val="0069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83725" y="3277235"/>
            <a:ext cx="330835" cy="10795"/>
          </a:xfrm>
          <a:prstGeom prst="straightConnector1">
            <a:avLst/>
          </a:prstGeom>
          <a:ln w="44450">
            <a:solidFill>
              <a:srgbClr val="0069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869170" y="2581910"/>
            <a:ext cx="128905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6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sym typeface="+mn-ea"/>
              </a:rPr>
              <a:t>Rearrangements</a:t>
            </a:r>
            <a:endParaRPr lang="en-US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869170" y="3114675"/>
            <a:ext cx="128905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6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sym typeface="+mn-ea"/>
              </a:rPr>
              <a:t>Gene fusion</a:t>
            </a:r>
            <a:endParaRPr lang="en-US" altLang="en-US" sz="1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WPS Presentation</Application>
  <PresentationFormat>宽屏</PresentationFormat>
  <Paragraphs>148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微软雅黑</vt:lpstr>
      <vt:lpstr>Droid Sans Fallback</vt:lpstr>
      <vt:lpstr>Arial Unicode MS</vt:lpstr>
      <vt:lpstr>Arial Black</vt:lpstr>
      <vt:lpstr>SimSun</vt:lpstr>
      <vt:lpstr>Standard Symbols PS [URW ]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vicente</dc:creator>
  <cp:lastModifiedBy>vicente</cp:lastModifiedBy>
  <cp:revision>14</cp:revision>
  <dcterms:created xsi:type="dcterms:W3CDTF">2021-05-08T18:49:46Z</dcterms:created>
  <dcterms:modified xsi:type="dcterms:W3CDTF">2021-05-08T18:49:46Z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