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23060" y="1901190"/>
            <a:ext cx="445135" cy="2584450"/>
          </a:xfrm>
          <a:prstGeom prst="rect">
            <a:avLst/>
          </a:prstGeom>
          <a:noFill/>
          <a:ln w="12700" cmpd="sng">
            <a:solidFill>
              <a:srgbClr val="20202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s-ES_tradnl" altLang="en-US" i="1"/>
              <a:t>A</a:t>
            </a:r>
            <a:endParaRPr lang="es-ES_tradnl" altLang="en-US" i="1"/>
          </a:p>
          <a:p>
            <a:r>
              <a:rPr lang="es-ES_tradnl" altLang="en-US" i="1"/>
              <a:t>C</a:t>
            </a:r>
            <a:endParaRPr lang="es-ES_tradnl" altLang="en-US" i="1"/>
          </a:p>
          <a:p>
            <a:r>
              <a:rPr lang="es-ES_tradnl" altLang="en-US" i="1"/>
              <a:t>G</a:t>
            </a:r>
            <a:endParaRPr lang="es-ES_tradnl" altLang="en-US" i="1"/>
          </a:p>
          <a:p>
            <a:r>
              <a:rPr lang="es-ES_tradnl" altLang="en-US" i="1"/>
              <a:t>A</a:t>
            </a:r>
            <a:endParaRPr lang="es-ES_tradnl" altLang="en-US" i="1"/>
          </a:p>
          <a:p>
            <a:r>
              <a:rPr lang="es-ES_tradnl" altLang="en-US" i="1"/>
              <a:t>C</a:t>
            </a:r>
            <a:endParaRPr lang="es-ES_tradnl" altLang="en-US" i="1"/>
          </a:p>
          <a:p>
            <a:r>
              <a:rPr lang="es-ES_tradnl" altLang="en-US" i="1"/>
              <a:t>G</a:t>
            </a:r>
            <a:endParaRPr lang="es-ES_tradnl" altLang="en-US" i="1"/>
          </a:p>
          <a:p>
            <a:r>
              <a:rPr lang="es-ES_tradnl" altLang="en-US" i="1"/>
              <a:t>T</a:t>
            </a:r>
            <a:endParaRPr lang="es-ES_tradnl" altLang="en-US" i="1"/>
          </a:p>
          <a:p>
            <a:r>
              <a:rPr lang="es-ES_tradnl" altLang="en-US" i="1"/>
              <a:t>T</a:t>
            </a:r>
            <a:endParaRPr lang="es-ES_tradnl" altLang="en-US" i="1"/>
          </a:p>
          <a:p>
            <a:r>
              <a:rPr lang="es-ES_tradnl" altLang="en-US" i="1"/>
              <a:t>T</a:t>
            </a:r>
            <a:endParaRPr lang="es-ES_tradnl" altLang="en-US" i="1"/>
          </a:p>
        </p:txBody>
      </p:sp>
      <p:sp>
        <p:nvSpPr>
          <p:cNvPr id="5" name="Text Box 4"/>
          <p:cNvSpPr txBox="1"/>
          <p:nvPr/>
        </p:nvSpPr>
        <p:spPr>
          <a:xfrm>
            <a:off x="3072130" y="1901190"/>
            <a:ext cx="384810" cy="2584450"/>
          </a:xfrm>
          <a:prstGeom prst="rect">
            <a:avLst/>
          </a:prstGeom>
          <a:noFill/>
          <a:ln w="12700" cmpd="sng">
            <a:solidFill>
              <a:srgbClr val="20202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s-ES_tradnl" altLang="en-US" i="1"/>
              <a:t>1</a:t>
            </a:r>
            <a:endParaRPr lang="es-ES_tradnl" altLang="en-US" i="1"/>
          </a:p>
          <a:p>
            <a:r>
              <a:rPr lang="es-ES_tradnl" altLang="en-US" i="1"/>
              <a:t>2</a:t>
            </a:r>
            <a:endParaRPr lang="es-ES_tradnl" altLang="en-US" i="1"/>
          </a:p>
          <a:p>
            <a:r>
              <a:rPr lang="es-ES_tradnl" altLang="en-US" i="1"/>
              <a:t>3</a:t>
            </a:r>
            <a:endParaRPr lang="es-ES_tradnl" altLang="en-US" i="1"/>
          </a:p>
          <a:p>
            <a:r>
              <a:rPr lang="es-ES_tradnl" altLang="en-US" i="1"/>
              <a:t>1</a:t>
            </a:r>
            <a:endParaRPr lang="es-ES_tradnl" altLang="en-US" i="1"/>
          </a:p>
          <a:p>
            <a:r>
              <a:rPr lang="es-ES_tradnl" altLang="en-US" i="1"/>
              <a:t>2</a:t>
            </a:r>
            <a:endParaRPr lang="es-ES_tradnl" altLang="en-US" i="1"/>
          </a:p>
          <a:p>
            <a:r>
              <a:rPr lang="es-ES_tradnl" altLang="en-US" i="1"/>
              <a:t>3</a:t>
            </a:r>
            <a:endParaRPr lang="es-ES_tradnl" altLang="en-US" i="1"/>
          </a:p>
          <a:p>
            <a:r>
              <a:rPr lang="es-ES_tradnl" altLang="en-US" i="1"/>
              <a:t>1</a:t>
            </a:r>
            <a:endParaRPr lang="es-ES_tradnl" altLang="en-US" i="1"/>
          </a:p>
          <a:p>
            <a:r>
              <a:rPr lang="es-ES_tradnl" altLang="en-US" i="1"/>
              <a:t>2</a:t>
            </a:r>
            <a:endParaRPr lang="es-ES_tradnl" altLang="en-US" i="1"/>
          </a:p>
          <a:p>
            <a:r>
              <a:rPr lang="es-ES_tradnl" altLang="en-US" i="1"/>
              <a:t>3</a:t>
            </a:r>
            <a:endParaRPr lang="es-ES_tradnl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4173220" y="1901190"/>
            <a:ext cx="421005" cy="2584450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txBody>
          <a:bodyPr wrap="square" rtlCol="0">
            <a:spAutoFit/>
          </a:bodyPr>
          <a:p>
            <a:r>
              <a:rPr lang="es-ES_tradnl" altLang="en-US" i="1"/>
              <a:t>1</a:t>
            </a:r>
            <a:endParaRPr lang="es-ES_tradnl" altLang="en-US" i="1"/>
          </a:p>
          <a:p>
            <a:r>
              <a:rPr lang="es-ES_tradnl" altLang="en-US" i="1"/>
              <a:t>2</a:t>
            </a:r>
            <a:endParaRPr lang="es-ES_tradnl" altLang="en-US" i="1"/>
          </a:p>
          <a:p>
            <a:r>
              <a:rPr lang="es-ES_tradnl" altLang="en-US" i="1"/>
              <a:t>3</a:t>
            </a:r>
            <a:endParaRPr lang="es-ES_tradnl" altLang="en-US" i="1"/>
          </a:p>
          <a:p>
            <a:r>
              <a:rPr lang="es-ES_tradnl" altLang="en-US" i="1"/>
              <a:t>4</a:t>
            </a:r>
            <a:endParaRPr lang="es-ES_tradnl" altLang="en-US" i="1"/>
          </a:p>
          <a:p>
            <a:r>
              <a:rPr lang="es-ES_tradnl" altLang="en-US" i="1"/>
              <a:t>5</a:t>
            </a:r>
            <a:endParaRPr lang="es-ES_tradnl" altLang="en-US" i="1"/>
          </a:p>
          <a:p>
            <a:r>
              <a:rPr lang="es-ES_tradnl" altLang="en-US" i="1"/>
              <a:t>6</a:t>
            </a:r>
            <a:endParaRPr lang="es-ES_tradnl" altLang="en-US" i="1"/>
          </a:p>
          <a:p>
            <a:r>
              <a:rPr lang="es-ES_tradnl" altLang="en-US" i="1"/>
              <a:t>7</a:t>
            </a:r>
            <a:endParaRPr lang="es-ES_tradnl" altLang="en-US" i="1"/>
          </a:p>
          <a:p>
            <a:r>
              <a:rPr lang="es-ES_tradnl" altLang="en-US" i="1"/>
              <a:t>8</a:t>
            </a:r>
            <a:endParaRPr lang="es-ES_tradnl" altLang="en-US" i="1"/>
          </a:p>
          <a:p>
            <a:r>
              <a:rPr lang="es-ES_tradnl" altLang="en-US" i="1"/>
              <a:t>9</a:t>
            </a:r>
            <a:endParaRPr lang="es-ES_tradnl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5693410" y="1901190"/>
            <a:ext cx="492125" cy="2584450"/>
          </a:xfrm>
          <a:prstGeom prst="rect">
            <a:avLst/>
          </a:prstGeom>
          <a:noFill/>
          <a:ln>
            <a:solidFill>
              <a:srgbClr val="202020"/>
            </a:solidFill>
          </a:ln>
        </p:spPr>
        <p:txBody>
          <a:bodyPr wrap="square" rtlCol="0">
            <a:spAutoFit/>
          </a:bodyPr>
          <a:p>
            <a:r>
              <a:rPr lang="es-ES_tradnl" altLang="en-US" i="1"/>
              <a:t>2</a:t>
            </a:r>
            <a:endParaRPr lang="es-ES_tradnl" altLang="en-US" i="1"/>
          </a:p>
          <a:p>
            <a:r>
              <a:rPr lang="es-ES_tradnl" altLang="en-US" i="1"/>
              <a:t>4</a:t>
            </a:r>
            <a:endParaRPr lang="es-ES_tradnl" altLang="en-US" i="1"/>
          </a:p>
          <a:p>
            <a:r>
              <a:rPr lang="es-ES_tradnl" altLang="en-US" i="1"/>
              <a:t>6</a:t>
            </a:r>
            <a:endParaRPr lang="es-ES_tradnl" altLang="en-US" i="1"/>
          </a:p>
          <a:p>
            <a:r>
              <a:rPr lang="es-ES_tradnl" altLang="en-US" i="1"/>
              <a:t>5</a:t>
            </a:r>
            <a:endParaRPr lang="es-ES_tradnl" altLang="en-US" i="1"/>
          </a:p>
          <a:p>
            <a:r>
              <a:rPr lang="es-ES_tradnl" altLang="en-US" i="1"/>
              <a:t>7</a:t>
            </a:r>
            <a:endParaRPr lang="es-ES_tradnl" altLang="en-US" i="1"/>
          </a:p>
          <a:p>
            <a:r>
              <a:rPr lang="es-ES_tradnl" altLang="en-US" i="1"/>
              <a:t>9</a:t>
            </a:r>
            <a:endParaRPr lang="es-ES_tradnl" altLang="en-US" i="1"/>
          </a:p>
          <a:p>
            <a:r>
              <a:rPr lang="es-ES_tradnl" altLang="en-US" i="1"/>
              <a:t>8</a:t>
            </a:r>
            <a:endParaRPr lang="es-ES_tradnl" altLang="en-US" i="1"/>
          </a:p>
          <a:p>
            <a:r>
              <a:rPr lang="es-ES_tradnl" altLang="en-US" i="1"/>
              <a:t>10</a:t>
            </a:r>
            <a:endParaRPr lang="es-ES_tradnl" altLang="en-US" i="1"/>
          </a:p>
          <a:p>
            <a:r>
              <a:rPr lang="es-ES_tradnl" altLang="en-US" i="1"/>
              <a:t>12</a:t>
            </a:r>
            <a:endParaRPr lang="es-ES_tradnl" altLang="en-US" i="1"/>
          </a:p>
        </p:txBody>
      </p:sp>
      <p:sp>
        <p:nvSpPr>
          <p:cNvPr id="8" name="Right Arrow 7"/>
          <p:cNvSpPr/>
          <p:nvPr/>
        </p:nvSpPr>
        <p:spPr>
          <a:xfrm>
            <a:off x="2404110" y="2988945"/>
            <a:ext cx="432435" cy="40894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927600" y="2988945"/>
            <a:ext cx="432435" cy="40894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548380" y="2901315"/>
            <a:ext cx="523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s-ES_tradnl" altLang="en-US" sz="3200">
                <a:sym typeface="+mn-ea"/>
              </a:rPr>
              <a:t>+</a:t>
            </a:r>
            <a:endParaRPr lang="es-ES_tradnl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27355" y="3440430"/>
            <a:ext cx="11518265" cy="268160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7355" y="573405"/>
            <a:ext cx="11518265" cy="268160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48200" y="573405"/>
            <a:ext cx="260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Similarity processing</a:t>
            </a:r>
            <a:endParaRPr lang="es-ES_tradnl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4791075" y="3513455"/>
            <a:ext cx="260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Phylogenetics trees</a:t>
            </a:r>
            <a:endParaRPr lang="es-ES_tradnl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014095"/>
            <a:ext cx="636270" cy="477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491615"/>
            <a:ext cx="636270" cy="477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1894840"/>
            <a:ext cx="636270" cy="477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2372360"/>
            <a:ext cx="636270" cy="47752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676525" y="1157605"/>
            <a:ext cx="1971675" cy="18237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Feature vector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83605" y="1156970"/>
            <a:ext cx="1971675" cy="182435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First-order statistics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  <a:sym typeface="+mn-ea"/>
              </a:rPr>
              <a:t>GLCM</a:t>
            </a:r>
            <a:endParaRPr lang="es-ES_tradnl" alt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30" y="1636395"/>
            <a:ext cx="1575435" cy="13449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760" y="1242060"/>
            <a:ext cx="1575435" cy="134493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9481820" y="945515"/>
            <a:ext cx="1599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/>
              <a:t>Distance matrix</a:t>
            </a:r>
            <a:endParaRPr lang="es-ES_tradnl" altLang="en-US" sz="1400"/>
          </a:p>
        </p:txBody>
      </p:sp>
      <p:sp>
        <p:nvSpPr>
          <p:cNvPr id="22" name="Right Arrow 21"/>
          <p:cNvSpPr/>
          <p:nvPr/>
        </p:nvSpPr>
        <p:spPr>
          <a:xfrm>
            <a:off x="1803400" y="1828165"/>
            <a:ext cx="516890" cy="48133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30165" y="1828165"/>
            <a:ext cx="516890" cy="48133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283575" y="1894840"/>
            <a:ext cx="516890" cy="48133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85" y="4968240"/>
            <a:ext cx="1397635" cy="9728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820" y="3881755"/>
            <a:ext cx="1439545" cy="1001395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983605" y="4116705"/>
            <a:ext cx="1971675" cy="182435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02020"/>
                </a:solidFill>
              </a:rPr>
              <a:t>Distance between trees</a:t>
            </a:r>
            <a:endParaRPr lang="es-ES_tradnl" altLang="en-US">
              <a:solidFill>
                <a:srgbClr val="20202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76525" y="4116705"/>
            <a:ext cx="1971675" cy="182435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02020"/>
                </a:solidFill>
              </a:rPr>
              <a:t>Graphical tree comparison </a:t>
            </a:r>
            <a:endParaRPr lang="es-ES_tradnl" altLang="en-US">
              <a:solidFill>
                <a:srgbClr val="20202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flipH="1">
            <a:off x="8301990" y="4788535"/>
            <a:ext cx="480060" cy="48133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flipH="1">
            <a:off x="5148580" y="4788535"/>
            <a:ext cx="480060" cy="48133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 flipH="1">
            <a:off x="10005060" y="3188335"/>
            <a:ext cx="552450" cy="48133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Presentation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微软雅黑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</dc:creator>
  <cp:lastModifiedBy>vicente</cp:lastModifiedBy>
  <cp:revision>9</cp:revision>
  <dcterms:created xsi:type="dcterms:W3CDTF">2020-07-11T16:18:48Z</dcterms:created>
  <dcterms:modified xsi:type="dcterms:W3CDTF">2020-07-11T16:18:48Z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