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C0"/>
    <a:srgbClr val="0089B0"/>
    <a:srgbClr val="00698A"/>
    <a:srgbClr val="ECF2F8"/>
    <a:srgbClr val="EDF2F9"/>
    <a:srgbClr val="ECF1F9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3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6784" t="13361" r="17521" b="20680"/>
          <a:stretch>
            <a:fillRect/>
          </a:stretch>
        </p:blipFill>
        <p:spPr>
          <a:xfrm>
            <a:off x="3886835" y="1226185"/>
            <a:ext cx="4135755" cy="3965575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734685" y="3470275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695065" y="326898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6865" y="2550160"/>
            <a:ext cx="2066290" cy="175768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16450" y="3243580"/>
            <a:ext cx="1220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Data base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392805" y="1697355"/>
            <a:ext cx="3534410" cy="3479165"/>
          </a:xfrm>
          <a:prstGeom prst="ellipse">
            <a:avLst/>
          </a:prstGeom>
          <a:solidFill>
            <a:srgbClr val="EC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5814695" y="3296920"/>
            <a:ext cx="941705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3472180" y="3152775"/>
            <a:ext cx="1174750" cy="73025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irect Access Storage 1"/>
          <p:cNvSpPr/>
          <p:nvPr/>
        </p:nvSpPr>
        <p:spPr>
          <a:xfrm rot="16200000">
            <a:off x="4129405" y="2482215"/>
            <a:ext cx="2066290" cy="1894840"/>
          </a:xfrm>
          <a:prstGeom prst="flowChartMagneticDrum">
            <a:avLst/>
          </a:prstGeom>
          <a:solidFill>
            <a:srgbClr val="00698A"/>
          </a:solidFill>
          <a:ln w="47625">
            <a:solidFill>
              <a:srgbClr val="ECF2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27195" y="3310255"/>
            <a:ext cx="1896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EDF2F9"/>
                </a:solidFill>
              </a:rPr>
              <a:t>Spanner</a:t>
            </a:r>
            <a:endParaRPr lang="en-US" altLang="en-US" sz="2800" b="1">
              <a:solidFill>
                <a:srgbClr val="EDF2F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67385" y="288861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Instance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51835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51835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51835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51835" y="36410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51835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1835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835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51835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51835" y="365125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51835" y="42678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1835" y="152019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51835" y="225298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51835" y="29667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0890" y="150050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0890" y="223329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50890" y="294703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50890" y="36410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50890" y="4257675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50890" y="151003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0890" y="224282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50890" y="2956560"/>
            <a:ext cx="1677035" cy="464820"/>
          </a:xfrm>
          <a:prstGeom prst="round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0890" y="365125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0890" y="4267835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50890" y="152019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Table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50890" y="225298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50890" y="2966720"/>
            <a:ext cx="1677035" cy="464820"/>
          </a:xfrm>
          <a:prstGeom prst="roundRect">
            <a:avLst/>
          </a:prstGeom>
          <a:solidFill>
            <a:srgbClr val="00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Table 3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59470" y="150050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59470" y="223329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459470" y="29470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59470" y="36410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D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59470" y="425767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E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59470" y="151003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A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59470" y="22428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B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459470" y="295656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DB C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59470" y="365125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4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459470" y="4267835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5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459470" y="152019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</a:rPr>
              <a:t>split 1</a:t>
            </a:r>
            <a:endParaRPr lang="en-US" altLang="en-US">
              <a:solidFill>
                <a:srgbClr val="ECF2F8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59470" y="225298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2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459470" y="2966720"/>
            <a:ext cx="1677035" cy="46482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ECF2F8"/>
                </a:solidFill>
                <a:sym typeface="+mn-ea"/>
              </a:rPr>
              <a:t>split 3</a:t>
            </a:r>
            <a:endParaRPr lang="en-US" altLang="en-US">
              <a:solidFill>
                <a:srgbClr val="ECF2F8"/>
              </a:solidFill>
              <a:sym typeface="+mn-ea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029200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029200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628255" y="180149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628255" y="316992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20620" y="1781175"/>
            <a:ext cx="764540" cy="1368425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420620" y="3149600"/>
            <a:ext cx="764540" cy="1379220"/>
          </a:xfrm>
          <a:prstGeom prst="line">
            <a:avLst/>
          </a:prstGeom>
          <a:ln w="57150">
            <a:solidFill>
              <a:srgbClr val="0069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1764" r="21380"/>
          <a:stretch>
            <a:fillRect/>
          </a:stretch>
        </p:blipFill>
        <p:spPr>
          <a:xfrm>
            <a:off x="3342005" y="832485"/>
            <a:ext cx="5545455" cy="503491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Rounded Rectangle 45"/>
          <p:cNvSpPr/>
          <p:nvPr/>
        </p:nvSpPr>
        <p:spPr>
          <a:xfrm>
            <a:off x="4776470" y="2110105"/>
            <a:ext cx="1420495" cy="884555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ECF2F8"/>
                </a:solidFill>
              </a:rPr>
              <a:t>SV detection</a:t>
            </a:r>
            <a:endParaRPr lang="" altLang="en-US" sz="1200">
              <a:solidFill>
                <a:srgbClr val="ECF2F8"/>
              </a:solidFill>
            </a:endParaRPr>
          </a:p>
          <a:p>
            <a:pPr algn="ctr"/>
            <a:r>
              <a:rPr lang="" altLang="en-US" sz="1200">
                <a:solidFill>
                  <a:srgbClr val="ECF2F8"/>
                </a:solidFill>
              </a:rPr>
              <a:t>Lumpy/</a:t>
            </a:r>
            <a:endParaRPr lang="" altLang="en-US" sz="1200">
              <a:solidFill>
                <a:srgbClr val="ECF2F8"/>
              </a:solidFill>
            </a:endParaRPr>
          </a:p>
          <a:p>
            <a:pPr algn="ctr"/>
            <a:r>
              <a:rPr lang="" altLang="en-US" sz="1200">
                <a:solidFill>
                  <a:srgbClr val="ECF2F8"/>
                </a:solidFill>
              </a:rPr>
              <a:t>Sniffles</a:t>
            </a:r>
            <a:endParaRPr lang="" altLang="en-US" sz="1200">
              <a:solidFill>
                <a:srgbClr val="ECF2F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927860"/>
            <a:ext cx="595630" cy="9969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9870" y="2550795"/>
            <a:ext cx="1547495" cy="920115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ECF2F8"/>
                </a:solidFill>
              </a:rPr>
              <a:t>Alignment</a:t>
            </a:r>
            <a:endParaRPr lang="" altLang="en-US" sz="1200">
              <a:solidFill>
                <a:srgbClr val="ECF2F8"/>
              </a:solidFill>
            </a:endParaRPr>
          </a:p>
          <a:p>
            <a:pPr algn="ctr"/>
            <a:r>
              <a:rPr lang="en-US" altLang="en-US" sz="1200">
                <a:solidFill>
                  <a:srgbClr val="ECF2F8"/>
                </a:solidFill>
              </a:rPr>
              <a:t>SpeedSeq</a:t>
            </a:r>
            <a:endParaRPr lang="en-US" altLang="en-US" sz="1200">
              <a:solidFill>
                <a:srgbClr val="ECF2F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3041650"/>
            <a:ext cx="595630" cy="996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20415" y="134747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Concordance reads</a:t>
            </a: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20415" y="1775460"/>
            <a:ext cx="1102360" cy="3886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 </a:t>
            </a:r>
            <a:r>
              <a:rPr lang="" altLang="en-US" sz="1000">
                <a:solidFill>
                  <a:schemeClr val="tx1"/>
                </a:solidFill>
              </a:rPr>
              <a:t>D</a:t>
            </a:r>
            <a:r>
              <a:rPr lang="en-US" altLang="en-US" sz="1000">
                <a:solidFill>
                  <a:schemeClr val="tx1"/>
                </a:solidFill>
              </a:rPr>
              <a:t>iscordance 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0415" y="2211070"/>
            <a:ext cx="1102360" cy="3397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S</a:t>
            </a:r>
            <a:r>
              <a:rPr lang="en-US" altLang="en-US" sz="1000">
                <a:solidFill>
                  <a:schemeClr val="tx1"/>
                </a:solidFill>
              </a:rPr>
              <a:t>plit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6470" y="3145790"/>
            <a:ext cx="1420495" cy="91440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ECF2F8"/>
                </a:solidFill>
              </a:rPr>
              <a:t>Copy number</a:t>
            </a:r>
            <a:endParaRPr lang="en-US" altLang="en-US" sz="1200" b="1">
              <a:solidFill>
                <a:srgbClr val="ECF2F8"/>
              </a:solidFill>
            </a:endParaRPr>
          </a:p>
          <a:p>
            <a:pPr algn="ctr"/>
            <a:r>
              <a:rPr lang="" altLang="en-US" sz="1200">
                <a:solidFill>
                  <a:srgbClr val="ECF2F8"/>
                </a:solidFill>
              </a:rPr>
              <a:t>Copycat</a:t>
            </a:r>
            <a:endParaRPr lang="" altLang="en-US" sz="1200">
              <a:solidFill>
                <a:srgbClr val="ECF2F8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03270" y="3497580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Concordance reads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80175" y="215201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Variant calling file</a:t>
            </a: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89065" y="3527425"/>
            <a:ext cx="110236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</a:rPr>
              <a:t>Copy numbers</a:t>
            </a: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47330" y="2533015"/>
            <a:ext cx="1547495" cy="1071880"/>
          </a:xfrm>
          <a:prstGeom prst="roundRect">
            <a:avLst/>
          </a:prstGeom>
          <a:solidFill>
            <a:srgbClr val="009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ECF2F8"/>
                </a:solidFill>
              </a:rPr>
              <a:t>SplitThreader</a:t>
            </a:r>
            <a:endParaRPr lang="" altLang="en-US" sz="1200" b="1">
              <a:solidFill>
                <a:srgbClr val="ECF2F8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7175" y="152908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000"/>
              <a:t>Sample genome</a:t>
            </a:r>
            <a:endParaRPr lang="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7175" y="4113530"/>
            <a:ext cx="92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000"/>
              <a:t>Reference </a:t>
            </a:r>
            <a:r>
              <a:rPr lang="en-US" altLang="en-US" sz="1000"/>
              <a:t>genome</a:t>
            </a:r>
            <a:endParaRPr lang="en-US" altLang="en-US" sz="10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65530" y="2780030"/>
            <a:ext cx="336550" cy="952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5530" y="3225800"/>
            <a:ext cx="336550" cy="952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8335" y="2770505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14370" y="3288030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6350" y="2789555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56350" y="3290570"/>
            <a:ext cx="1368425" cy="2540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83725" y="2767965"/>
            <a:ext cx="330835" cy="1079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83725" y="3277235"/>
            <a:ext cx="330835" cy="10795"/>
          </a:xfrm>
          <a:prstGeom prst="straightConnector1">
            <a:avLst/>
          </a:prstGeom>
          <a:ln w="44450">
            <a:solidFill>
              <a:srgbClr val="0095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869170" y="2581910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en-US" sz="1000">
                <a:solidFill>
                  <a:schemeClr val="tx1"/>
                </a:solidFill>
                <a:sym typeface="+mn-ea"/>
              </a:rPr>
              <a:t>earrangements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869170" y="3114675"/>
            <a:ext cx="1289050" cy="382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9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sym typeface="+mn-ea"/>
              </a:rPr>
              <a:t>G</a:t>
            </a:r>
            <a:r>
              <a:rPr lang="en-US" altLang="en-US" sz="1000">
                <a:solidFill>
                  <a:schemeClr val="tx1"/>
                </a:solidFill>
                <a:sym typeface="+mn-ea"/>
              </a:rPr>
              <a:t>ene fusion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宽屏</PresentationFormat>
  <Paragraphs>116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</dc:creator>
  <cp:lastModifiedBy>vicente</cp:lastModifiedBy>
  <cp:revision>12</cp:revision>
  <dcterms:created xsi:type="dcterms:W3CDTF">2021-05-08T14:35:56Z</dcterms:created>
  <dcterms:modified xsi:type="dcterms:W3CDTF">2021-05-08T14:35:56Z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