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23" r:id="rId4"/>
    <p:sldId id="257" r:id="rId5"/>
    <p:sldId id="269" r:id="rId6"/>
    <p:sldId id="258" r:id="rId7"/>
    <p:sldId id="259" r:id="rId8"/>
    <p:sldId id="356" r:id="rId9"/>
    <p:sldId id="260" r:id="rId10"/>
    <p:sldId id="261" r:id="rId11"/>
    <p:sldId id="262" r:id="rId12"/>
    <p:sldId id="263" r:id="rId13"/>
    <p:sldId id="264" r:id="rId14"/>
    <p:sldId id="266" r:id="rId15"/>
    <p:sldId id="280" r:id="rId16"/>
    <p:sldId id="265" r:id="rId17"/>
    <p:sldId id="283" r:id="rId18"/>
    <p:sldId id="308" r:id="rId19"/>
    <p:sldId id="295" r:id="rId20"/>
    <p:sldId id="287" r:id="rId21"/>
    <p:sldId id="285" r:id="rId22"/>
    <p:sldId id="268" r:id="rId23"/>
    <p:sldId id="290" r:id="rId24"/>
    <p:sldId id="292" r:id="rId25"/>
    <p:sldId id="293" r:id="rId26"/>
    <p:sldId id="294" r:id="rId27"/>
    <p:sldId id="350" r:id="rId28"/>
    <p:sldId id="305" r:id="rId29"/>
    <p:sldId id="320" r:id="rId30"/>
    <p:sldId id="303" r:id="rId31"/>
    <p:sldId id="304" r:id="rId32"/>
    <p:sldId id="35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FFFFFF"/>
    <a:srgbClr val="9B9A9A"/>
    <a:srgbClr val="2E75B6"/>
    <a:srgbClr val="5B9BD5"/>
    <a:srgbClr val="85A5E2"/>
    <a:srgbClr val="B0D3D3"/>
    <a:srgbClr val="50B5D4"/>
    <a:srgbClr val="0C4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0/1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4560" y="135699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63925" y="261239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5195" y="451675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ETAPA V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7475" y="175577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475" y="215328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7475" y="13569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775" y="266573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del enlace peptido y MHC (pMHC)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4775" y="332486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7260" y="77025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62655" y="394462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IV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940675" y="2799715"/>
            <a:ext cx="1939290" cy="11893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0/1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or 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real value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0040" y="3707130"/>
            <a:ext cx="2633345" cy="5143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YNYHQRXFATVL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1415" y="230568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peptide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45870" y="3277235"/>
            <a:ext cx="95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65220" y="2550795"/>
            <a:ext cx="157861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Encoding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0040" y="2735580"/>
            <a:ext cx="2633980" cy="394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VGINTRNMTMSM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781290" y="2411730"/>
            <a:ext cx="2226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>
                <a:latin typeface="TeX Gyre Bonum Math" panose="02000503000000000000" charset="0"/>
                <a:cs typeface="TeX Gyre Bonum Math" panose="02000503000000000000" charset="0"/>
              </a:rPr>
              <a:t>binding prediction</a:t>
            </a:r>
            <a:endParaRPr lang="es-ES_tradnl" alt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150235" y="279717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49600" y="382905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489190" y="326517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8815" y="2522220"/>
            <a:ext cx="1605280" cy="17570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41719C"/>
                </a:solidFill>
                <a:latin typeface="TeX Gyre Bonum Math" panose="02000503000000000000" charset="0"/>
                <a:cs typeface="TeX Gyre Bonum Math" panose="02000503000000000000" charset="0"/>
              </a:rPr>
              <a:t>Prediction method</a:t>
            </a:r>
            <a:endParaRPr lang="es-ES_tradnl" altLang="en-US">
              <a:solidFill>
                <a:srgbClr val="41719C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364480" y="327723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Curved Connector 58"/>
          <p:cNvCxnSpPr>
            <a:stCxn id="39" idx="6"/>
            <a:endCxn id="11" idx="1"/>
          </p:cNvCxnSpPr>
          <p:nvPr/>
        </p:nvCxnSpPr>
        <p:spPr>
          <a:xfrm flipV="1">
            <a:off x="2748915" y="2169160"/>
            <a:ext cx="491490" cy="60261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0075" y="2016760"/>
            <a:ext cx="94742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Alignment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0405" y="2016760"/>
            <a:ext cx="76009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Quality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25795" y="2016760"/>
            <a:ext cx="122110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calling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341235" y="2016760"/>
            <a:ext cx="153543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Variant annotation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060825" y="217360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39432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997065" y="217868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/>
          <p:cNvSpPr txBox="1"/>
          <p:nvPr/>
        </p:nvSpPr>
        <p:spPr>
          <a:xfrm>
            <a:off x="3175635" y="229997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FastQC, </a:t>
            </a:r>
            <a:endParaRPr lang="es-ES_tradnl" altLang="en-US" sz="900"/>
          </a:p>
          <a:p>
            <a:r>
              <a:rPr lang="es-ES_tradnl" altLang="en-US" sz="900"/>
              <a:t>Trimmomatic</a:t>
            </a:r>
            <a:endParaRPr lang="es-ES_tradnl" altLang="en-US" sz="900"/>
          </a:p>
        </p:txBody>
      </p:sp>
      <p:sp>
        <p:nvSpPr>
          <p:cNvPr id="29" name="Text Box 28"/>
          <p:cNvSpPr txBox="1"/>
          <p:nvPr/>
        </p:nvSpPr>
        <p:spPr>
          <a:xfrm>
            <a:off x="4356735" y="230632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BWA, Bowtie,</a:t>
            </a:r>
            <a:endParaRPr lang="es-ES_tradnl" altLang="en-US" sz="900"/>
          </a:p>
          <a:p>
            <a:r>
              <a:rPr lang="es-ES_tradnl" altLang="en-US" sz="900"/>
              <a:t>Star, Samtools</a:t>
            </a:r>
            <a:endParaRPr lang="es-ES_tradnl" altLang="en-US" sz="900"/>
          </a:p>
        </p:txBody>
      </p:sp>
      <p:sp>
        <p:nvSpPr>
          <p:cNvPr id="30" name="Text Box 29"/>
          <p:cNvSpPr txBox="1"/>
          <p:nvPr/>
        </p:nvSpPr>
        <p:spPr>
          <a:xfrm>
            <a:off x="5677535" y="2294890"/>
            <a:ext cx="1063625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Mutect, Strelka, VarScan, GATK, BCFtools, Manta, SomaticSniper, FreeBayes</a:t>
            </a:r>
            <a:endParaRPr lang="es-ES_tradnl" altLang="en-US" sz="900"/>
          </a:p>
        </p:txBody>
      </p:sp>
      <p:sp>
        <p:nvSpPr>
          <p:cNvPr id="31" name="Text Box 30"/>
          <p:cNvSpPr txBox="1"/>
          <p:nvPr/>
        </p:nvSpPr>
        <p:spPr>
          <a:xfrm>
            <a:off x="7270115" y="2296160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Isovar, Annovar, VEP, SnpEff </a:t>
            </a:r>
            <a:endParaRPr lang="es-ES_tradnl" altLang="en-US" sz="900"/>
          </a:p>
        </p:txBody>
      </p:sp>
      <p:sp>
        <p:nvSpPr>
          <p:cNvPr id="32" name="Oval 31"/>
          <p:cNvSpPr/>
          <p:nvPr/>
        </p:nvSpPr>
        <p:spPr>
          <a:xfrm>
            <a:off x="1714500" y="3325495"/>
            <a:ext cx="501015" cy="4622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MS</a:t>
            </a:r>
            <a:endParaRPr lang="es-ES_tradnl" altLang="en-US" sz="900"/>
          </a:p>
        </p:txBody>
      </p:sp>
      <p:sp>
        <p:nvSpPr>
          <p:cNvPr id="33" name="Text Box 32"/>
          <p:cNvSpPr txBox="1"/>
          <p:nvPr/>
        </p:nvSpPr>
        <p:spPr>
          <a:xfrm>
            <a:off x="1394460" y="3839210"/>
            <a:ext cx="12058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Mass Spectrometry</a:t>
            </a:r>
            <a:endParaRPr lang="es-ES_tradnl" altLang="en-US" sz="90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57425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593975" y="3404235"/>
            <a:ext cx="2094865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Quantitative proteomic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594610" y="3709035"/>
            <a:ext cx="19170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MaxQuant, Proteome Discoverer</a:t>
            </a:r>
            <a:endParaRPr lang="es-ES_tradnl" altLang="en-US" sz="900"/>
          </a:p>
        </p:txBody>
      </p:sp>
      <p:sp>
        <p:nvSpPr>
          <p:cNvPr id="38" name="Oval 37"/>
          <p:cNvSpPr/>
          <p:nvPr/>
        </p:nvSpPr>
        <p:spPr>
          <a:xfrm>
            <a:off x="2122170" y="169037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sp>
        <p:nvSpPr>
          <p:cNvPr id="39" name="Oval 38"/>
          <p:cNvSpPr/>
          <p:nvPr/>
        </p:nvSpPr>
        <p:spPr>
          <a:xfrm>
            <a:off x="2122170" y="2524760"/>
            <a:ext cx="626745" cy="493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900"/>
              <a:t>DNA RNA</a:t>
            </a:r>
            <a:endParaRPr lang="es-ES_tradnl" altLang="en-US" sz="900"/>
          </a:p>
        </p:txBody>
      </p:sp>
      <p:cxnSp>
        <p:nvCxnSpPr>
          <p:cNvPr id="41" name="Curved Connector 40"/>
          <p:cNvCxnSpPr>
            <a:stCxn id="38" idx="6"/>
            <a:endCxn id="11" idx="1"/>
          </p:cNvCxnSpPr>
          <p:nvPr/>
        </p:nvCxnSpPr>
        <p:spPr>
          <a:xfrm>
            <a:off x="2748915" y="1937385"/>
            <a:ext cx="491490" cy="231775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2"/>
            <a:endCxn id="46" idx="3"/>
          </p:cNvCxnSpPr>
          <p:nvPr/>
        </p:nvCxnSpPr>
        <p:spPr>
          <a:xfrm rot="10800000">
            <a:off x="1676400" y="2181225"/>
            <a:ext cx="445770" cy="59055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2"/>
            <a:endCxn id="46" idx="3"/>
          </p:cNvCxnSpPr>
          <p:nvPr/>
        </p:nvCxnSpPr>
        <p:spPr>
          <a:xfrm rot="10800000" flipV="1">
            <a:off x="1676400" y="1937385"/>
            <a:ext cx="445770" cy="243840"/>
          </a:xfrm>
          <a:prstGeom prst="curvedConnector3">
            <a:avLst>
              <a:gd name="adj1" fmla="val 50000"/>
            </a:avLst>
          </a:prstGeom>
          <a:ln w="25400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08330" y="2028825"/>
            <a:ext cx="106807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41719C"/>
                </a:solidFill>
                <a:cs typeface="+mn-lt"/>
              </a:rPr>
              <a:t>HLA typing</a:t>
            </a:r>
            <a:endParaRPr lang="es-ES_tradnl" altLang="en-US" sz="1200">
              <a:solidFill>
                <a:srgbClr val="41719C"/>
              </a:solidFill>
              <a:cs typeface="+mn-lt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544195" y="2333625"/>
            <a:ext cx="1063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/>
              <a:t>OptiType,</a:t>
            </a:r>
            <a:endParaRPr lang="es-ES_tradnl" altLang="en-US" sz="900"/>
          </a:p>
          <a:p>
            <a:r>
              <a:rPr lang="es-ES_tradnl" altLang="en-US" sz="900"/>
              <a:t>HLA MS</a:t>
            </a:r>
            <a:endParaRPr lang="es-ES_tradnl" altLang="en-US" sz="900"/>
          </a:p>
        </p:txBody>
      </p:sp>
      <p:sp>
        <p:nvSpPr>
          <p:cNvPr id="48" name="Text Box 47"/>
          <p:cNvSpPr txBox="1"/>
          <p:nvPr/>
        </p:nvSpPr>
        <p:spPr>
          <a:xfrm>
            <a:off x="3958590" y="192722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fastq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315585" y="1929130"/>
            <a:ext cx="5219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bam</a:t>
            </a:r>
            <a:endParaRPr lang="es-ES_tradnl" altLang="en-US" sz="900" b="1" i="1">
              <a:solidFill>
                <a:srgbClr val="41719C"/>
              </a:solidFill>
            </a:endParaRPr>
          </a:p>
          <a:p>
            <a:endParaRPr lang="es-ES_tradnl" altLang="en-US" sz="900" b="1" i="1">
              <a:solidFill>
                <a:srgbClr val="41719C"/>
              </a:solidFill>
            </a:endParaRPr>
          </a:p>
          <a:p>
            <a:r>
              <a:rPr lang="es-ES_tradnl" altLang="en-US" sz="900" b="1" i="1">
                <a:solidFill>
                  <a:srgbClr val="41719C"/>
                </a:solidFill>
              </a:rPr>
              <a:t>sam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6956425" y="1941195"/>
            <a:ext cx="52197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vcf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7945120" y="254635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neoantigens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376285" y="2383155"/>
            <a:ext cx="1270" cy="17399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0" idx="0"/>
          </p:cNvCxnSpPr>
          <p:nvPr/>
        </p:nvCxnSpPr>
        <p:spPr>
          <a:xfrm flipH="1">
            <a:off x="1229360" y="2414270"/>
            <a:ext cx="1270" cy="28956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772160" y="2703830"/>
            <a:ext cx="91376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HLA types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sp>
        <p:nvSpPr>
          <p:cNvPr id="61" name="Text Box 60"/>
          <p:cNvSpPr txBox="1"/>
          <p:nvPr/>
        </p:nvSpPr>
        <p:spPr>
          <a:xfrm>
            <a:off x="4964430" y="3436620"/>
            <a:ext cx="12941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900" b="1" i="1">
                <a:solidFill>
                  <a:srgbClr val="41719C"/>
                </a:solidFill>
              </a:rPr>
              <a:t>protein groups</a:t>
            </a:r>
            <a:endParaRPr lang="es-ES_tradnl" altLang="en-US" sz="900" b="1" i="1">
              <a:solidFill>
                <a:srgbClr val="41719C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730750" y="3554095"/>
            <a:ext cx="294640" cy="5080"/>
          </a:xfrm>
          <a:prstGeom prst="straightConnector1">
            <a:avLst/>
          </a:prstGeom>
          <a:ln w="22225">
            <a:solidFill>
              <a:srgbClr val="4171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29615" y="99695"/>
            <a:ext cx="237490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729615" y="9969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9615" y="36195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Alignment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29615" y="1969135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sym typeface="+mn-ea"/>
              </a:rPr>
              <a:t>VCF</a:t>
            </a:r>
            <a:endParaRPr lang="es-ES_tradnl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9615" y="357632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Variant annotation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6012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915035" y="1024890"/>
            <a:ext cx="464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Star</a:t>
            </a:r>
            <a:endParaRPr lang="es-ES_tradnl" altLang="en-US" sz="1200"/>
          </a:p>
        </p:txBody>
      </p:sp>
      <p:sp>
        <p:nvSpPr>
          <p:cNvPr id="10" name="Rounded Rectangle 9"/>
          <p:cNvSpPr/>
          <p:nvPr/>
        </p:nvSpPr>
        <p:spPr>
          <a:xfrm>
            <a:off x="165100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591310" y="1024890"/>
            <a:ext cx="49212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BWA</a:t>
            </a:r>
            <a:endParaRPr lang="es-ES_tradnl" altLang="en-US" sz="1200"/>
          </a:p>
        </p:txBody>
      </p:sp>
      <p:sp>
        <p:nvSpPr>
          <p:cNvPr id="12" name="Rounded Rectangle 11"/>
          <p:cNvSpPr/>
          <p:nvPr/>
        </p:nvSpPr>
        <p:spPr>
          <a:xfrm>
            <a:off x="2364740" y="70485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228850" y="1024890"/>
            <a:ext cx="64960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Bowtie</a:t>
            </a:r>
            <a:endParaRPr lang="es-ES_tradnl" altLang="en-US" sz="1200"/>
          </a:p>
        </p:txBody>
      </p:sp>
      <p:sp>
        <p:nvSpPr>
          <p:cNvPr id="14" name="Rounded Rectangle 13"/>
          <p:cNvSpPr/>
          <p:nvPr/>
        </p:nvSpPr>
        <p:spPr>
          <a:xfrm>
            <a:off x="1650365" y="13500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10335" y="1663065"/>
            <a:ext cx="81851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Samtools</a:t>
            </a:r>
            <a:endParaRPr lang="es-ES_tradnl" altLang="en-US" sz="1200"/>
          </a:p>
        </p:txBody>
      </p:sp>
      <p:sp>
        <p:nvSpPr>
          <p:cNvPr id="16" name="Rounded Rectangle 15"/>
          <p:cNvSpPr/>
          <p:nvPr/>
        </p:nvSpPr>
        <p:spPr>
          <a:xfrm>
            <a:off x="973455" y="231330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770255" y="2633345"/>
            <a:ext cx="7797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BCFtools</a:t>
            </a:r>
            <a:endParaRPr lang="es-ES_tradnl" altLang="en-US" sz="1200"/>
          </a:p>
        </p:txBody>
      </p:sp>
      <p:sp>
        <p:nvSpPr>
          <p:cNvPr id="19" name="Rounded Rectangle 18"/>
          <p:cNvSpPr/>
          <p:nvPr/>
        </p:nvSpPr>
        <p:spPr>
          <a:xfrm>
            <a:off x="1684020" y="230314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591310" y="2649220"/>
            <a:ext cx="5448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GATK</a:t>
            </a:r>
            <a:endParaRPr lang="es-ES_tradnl" altLang="en-US" sz="1200"/>
          </a:p>
        </p:txBody>
      </p:sp>
      <p:sp>
        <p:nvSpPr>
          <p:cNvPr id="26" name="Rounded Rectangle 25"/>
          <p:cNvSpPr/>
          <p:nvPr/>
        </p:nvSpPr>
        <p:spPr>
          <a:xfrm>
            <a:off x="2352040" y="231330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2198370" y="2667000"/>
            <a:ext cx="7283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FusionQ</a:t>
            </a:r>
            <a:endParaRPr lang="es-ES_tradnl" altLang="en-US" sz="1200"/>
          </a:p>
        </p:txBody>
      </p:sp>
      <p:sp>
        <p:nvSpPr>
          <p:cNvPr id="28" name="Rounded Rectangle 27"/>
          <p:cNvSpPr/>
          <p:nvPr/>
        </p:nvSpPr>
        <p:spPr>
          <a:xfrm>
            <a:off x="1684020" y="29495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1560830" y="3249930"/>
            <a:ext cx="5956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Arriba</a:t>
            </a:r>
            <a:endParaRPr lang="es-ES_tradnl" altLang="en-US" sz="1200"/>
          </a:p>
        </p:txBody>
      </p:sp>
      <p:sp>
        <p:nvSpPr>
          <p:cNvPr id="30" name="Rounded Rectangle 29"/>
          <p:cNvSpPr/>
          <p:nvPr/>
        </p:nvSpPr>
        <p:spPr>
          <a:xfrm>
            <a:off x="960755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3755" y="4234180"/>
            <a:ext cx="6007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Isovar</a:t>
            </a:r>
            <a:endParaRPr lang="es-ES_tradnl" altLang="en-US" sz="1200"/>
          </a:p>
        </p:txBody>
      </p:sp>
      <p:sp>
        <p:nvSpPr>
          <p:cNvPr id="32" name="Rounded Rectangle 31"/>
          <p:cNvSpPr/>
          <p:nvPr/>
        </p:nvSpPr>
        <p:spPr>
          <a:xfrm>
            <a:off x="2352040" y="392176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156460" y="4241800"/>
            <a:ext cx="7562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Annovar</a:t>
            </a:r>
            <a:endParaRPr lang="es-ES_tradnl" altLang="en-US" sz="1200"/>
          </a:p>
        </p:txBody>
      </p:sp>
      <p:sp>
        <p:nvSpPr>
          <p:cNvPr id="34" name="Rounded Rectangle 33"/>
          <p:cNvSpPr/>
          <p:nvPr/>
        </p:nvSpPr>
        <p:spPr>
          <a:xfrm>
            <a:off x="729615" y="453898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pMHC-TCR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73455" y="491807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Text Box 37"/>
          <p:cNvSpPr txBox="1"/>
          <p:nvPr/>
        </p:nvSpPr>
        <p:spPr>
          <a:xfrm>
            <a:off x="671195" y="5230495"/>
            <a:ext cx="998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NetMHCpan</a:t>
            </a:r>
            <a:endParaRPr lang="es-ES_tradnl" altLang="en-US" sz="1200"/>
          </a:p>
        </p:txBody>
      </p:sp>
      <p:sp>
        <p:nvSpPr>
          <p:cNvPr id="39" name="Rounded Rectangle 38"/>
          <p:cNvSpPr/>
          <p:nvPr/>
        </p:nvSpPr>
        <p:spPr>
          <a:xfrm>
            <a:off x="2423795" y="4920615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2182495" y="5233035"/>
            <a:ext cx="8642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MHCflurry</a:t>
            </a:r>
            <a:endParaRPr lang="es-ES_tradnl" altLang="en-US" sz="1200"/>
          </a:p>
        </p:txBody>
      </p:sp>
      <p:sp>
        <p:nvSpPr>
          <p:cNvPr id="41" name="Rounded Rectangle 40"/>
          <p:cNvSpPr/>
          <p:nvPr/>
        </p:nvSpPr>
        <p:spPr>
          <a:xfrm>
            <a:off x="1720215" y="491807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638935" y="5230495"/>
            <a:ext cx="5308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BERT</a:t>
            </a:r>
            <a:endParaRPr lang="es-ES_tradnl" altLang="en-US" sz="1200"/>
          </a:p>
        </p:txBody>
      </p:sp>
      <p:sp>
        <p:nvSpPr>
          <p:cNvPr id="43" name="Rounded Rectangle 42"/>
          <p:cNvSpPr/>
          <p:nvPr/>
        </p:nvSpPr>
        <p:spPr>
          <a:xfrm>
            <a:off x="729615" y="5638800"/>
            <a:ext cx="2374900" cy="262255"/>
          </a:xfrm>
          <a:prstGeom prst="roundRect">
            <a:avLst>
              <a:gd name="adj" fmla="val 93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</a:rPr>
              <a:t>Mass Spectrometry</a:t>
            </a:r>
            <a:endParaRPr lang="es-ES_tradnl" altLang="en-US" sz="140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710055" y="5973445"/>
            <a:ext cx="373380" cy="2743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 Box 44"/>
          <p:cNvSpPr txBox="1"/>
          <p:nvPr/>
        </p:nvSpPr>
        <p:spPr>
          <a:xfrm>
            <a:off x="1468755" y="6285865"/>
            <a:ext cx="8648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Maxquant</a:t>
            </a:r>
            <a:endParaRPr lang="es-ES_tradnl" altLang="en-US" sz="1200"/>
          </a:p>
        </p:txBody>
      </p:sp>
      <p:sp>
        <p:nvSpPr>
          <p:cNvPr id="46" name="Rounded Rectangle 45"/>
          <p:cNvSpPr/>
          <p:nvPr/>
        </p:nvSpPr>
        <p:spPr>
          <a:xfrm>
            <a:off x="3104515" y="97790"/>
            <a:ext cx="7762240" cy="6579235"/>
          </a:xfrm>
          <a:prstGeom prst="roundRect">
            <a:avLst>
              <a:gd name="adj" fmla="val 93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960120" y="1337310"/>
            <a:ext cx="37338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803910" y="1659255"/>
            <a:ext cx="6604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1200"/>
              <a:t>FastQC</a:t>
            </a:r>
            <a:endParaRPr lang="es-ES_tradnl" altLang="en-US" sz="120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491490"/>
            <a:ext cx="701040" cy="7010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2360" y="765810"/>
            <a:ext cx="701040" cy="70104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340860" y="176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FastQC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4340860" y="255143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BWA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4340860" y="337566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Samtools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56" name="Curved Connector 55"/>
          <p:cNvCxnSpPr/>
          <p:nvPr/>
        </p:nvCxnSpPr>
        <p:spPr>
          <a:xfrm rot="5400000">
            <a:off x="4499610" y="2239645"/>
            <a:ext cx="434340" cy="107315"/>
          </a:xfrm>
          <a:prstGeom prst="curvedConnector3">
            <a:avLst>
              <a:gd name="adj1" fmla="val 5007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/>
          <p:cNvCxnSpPr/>
          <p:nvPr/>
        </p:nvCxnSpPr>
        <p:spPr>
          <a:xfrm rot="5400000" flipV="1">
            <a:off x="4638040" y="304927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5400000">
            <a:off x="4973320" y="1514475"/>
            <a:ext cx="307340" cy="109855"/>
          </a:xfrm>
          <a:prstGeom prst="curvedConnector3">
            <a:avLst>
              <a:gd name="adj1" fmla="val 50103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49" idx="2"/>
          </p:cNvCxnSpPr>
          <p:nvPr/>
        </p:nvCxnSpPr>
        <p:spPr>
          <a:xfrm rot="5400000" flipV="1">
            <a:off x="4299585" y="1344295"/>
            <a:ext cx="515620" cy="2120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4801870" y="414274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GATK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072380" y="4956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BCFtools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2" name="Curved Connector 61"/>
          <p:cNvCxnSpPr/>
          <p:nvPr/>
        </p:nvCxnSpPr>
        <p:spPr>
          <a:xfrm rot="5400000" flipV="1">
            <a:off x="4908550" y="3843020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V="1">
            <a:off x="5187950" y="4613275"/>
            <a:ext cx="455930" cy="128270"/>
          </a:xfrm>
          <a:prstGeom prst="curvedConnector3">
            <a:avLst>
              <a:gd name="adj1" fmla="val 50139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5994400" y="5464175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Annovar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5" name="Curved Connector 64"/>
          <p:cNvCxnSpPr>
            <a:stCxn id="61" idx="2"/>
            <a:endCxn id="64" idx="1"/>
          </p:cNvCxnSpPr>
          <p:nvPr/>
        </p:nvCxnSpPr>
        <p:spPr>
          <a:xfrm rot="5400000" flipV="1">
            <a:off x="5578475" y="5185410"/>
            <a:ext cx="370840" cy="46101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6524625" y="49149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OptiType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67" name="Curved Connector 66"/>
          <p:cNvCxnSpPr/>
          <p:nvPr/>
        </p:nvCxnSpPr>
        <p:spPr>
          <a:xfrm>
            <a:off x="4671695" y="537210"/>
            <a:ext cx="1798320" cy="68580"/>
          </a:xfrm>
          <a:prstGeom prst="curvedConnector3">
            <a:avLst>
              <a:gd name="adj1" fmla="val 50035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52" idx="3"/>
          </p:cNvCxnSpPr>
          <p:nvPr/>
        </p:nvCxnSpPr>
        <p:spPr>
          <a:xfrm flipV="1">
            <a:off x="5613400" y="735330"/>
            <a:ext cx="887095" cy="381000"/>
          </a:xfrm>
          <a:prstGeom prst="curvedConnector3">
            <a:avLst>
              <a:gd name="adj1" fmla="val 50036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 Diagonal Corner Rectangle 69"/>
          <p:cNvSpPr/>
          <p:nvPr/>
        </p:nvSpPr>
        <p:spPr>
          <a:xfrm>
            <a:off x="6500495" y="334137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candidatos</a:t>
            </a:r>
            <a:endParaRPr lang="es-ES_tradnl" altLang="en-US" sz="1000"/>
          </a:p>
        </p:txBody>
      </p:sp>
      <p:sp>
        <p:nvSpPr>
          <p:cNvPr id="71" name="Round Diagonal Corner Rectangle 70"/>
          <p:cNvSpPr/>
          <p:nvPr/>
        </p:nvSpPr>
        <p:spPr>
          <a:xfrm>
            <a:off x="6524625" y="2565400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Tipos de HLA</a:t>
            </a:r>
            <a:endParaRPr lang="es-ES_tradnl" altLang="en-US" sz="1000"/>
          </a:p>
        </p:txBody>
      </p:sp>
      <p:cxnSp>
        <p:nvCxnSpPr>
          <p:cNvPr id="72" name="Curved Connector 71"/>
          <p:cNvCxnSpPr>
            <a:stCxn id="64" idx="0"/>
            <a:endCxn id="70" idx="1"/>
          </p:cNvCxnSpPr>
          <p:nvPr/>
        </p:nvCxnSpPr>
        <p:spPr>
          <a:xfrm rot="16200000">
            <a:off x="5911850" y="4295775"/>
            <a:ext cx="1711960" cy="624840"/>
          </a:xfrm>
          <a:prstGeom prst="curvedConnector3">
            <a:avLst>
              <a:gd name="adj1" fmla="val 50000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66" idx="2"/>
            <a:endCxn id="71" idx="3"/>
          </p:cNvCxnSpPr>
          <p:nvPr/>
        </p:nvCxnSpPr>
        <p:spPr>
          <a:xfrm rot="5400000" flipV="1">
            <a:off x="6144895" y="1605915"/>
            <a:ext cx="1799590" cy="118745"/>
          </a:xfrm>
          <a:prstGeom prst="curvedConnector3">
            <a:avLst>
              <a:gd name="adj1" fmla="val 49982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8235950" y="3067050"/>
            <a:ext cx="922020" cy="27432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bg1"/>
                </a:solidFill>
              </a:rPr>
              <a:t>BERT</a:t>
            </a:r>
            <a:endParaRPr lang="es-ES_tradnl" altLang="en-US" sz="1200">
              <a:solidFill>
                <a:schemeClr val="bg1"/>
              </a:solidFill>
            </a:endParaRPr>
          </a:p>
        </p:txBody>
      </p:sp>
      <p:cxnSp>
        <p:nvCxnSpPr>
          <p:cNvPr id="76" name="Curved Connector 75"/>
          <p:cNvCxnSpPr>
            <a:endCxn id="75" idx="0"/>
          </p:cNvCxnSpPr>
          <p:nvPr/>
        </p:nvCxnSpPr>
        <p:spPr>
          <a:xfrm>
            <a:off x="7738745" y="2754630"/>
            <a:ext cx="958215" cy="312420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endCxn id="75" idx="2"/>
          </p:cNvCxnSpPr>
          <p:nvPr/>
        </p:nvCxnSpPr>
        <p:spPr>
          <a:xfrm flipV="1">
            <a:off x="7738745" y="3341370"/>
            <a:ext cx="958215" cy="184785"/>
          </a:xfrm>
          <a:prstGeom prst="curvedConnector2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 Diagonal Corner Rectangle 77"/>
          <p:cNvSpPr/>
          <p:nvPr/>
        </p:nvSpPr>
        <p:spPr>
          <a:xfrm>
            <a:off x="9515475" y="2999105"/>
            <a:ext cx="1158875" cy="410845"/>
          </a:xfrm>
          <a:prstGeom prst="round2Diag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000"/>
              <a:t>Neoantígenos </a:t>
            </a:r>
            <a:endParaRPr lang="es-ES_tradnl" altLang="en-US" sz="1000"/>
          </a:p>
        </p:txBody>
      </p:sp>
      <p:cxnSp>
        <p:nvCxnSpPr>
          <p:cNvPr id="79" name="Curved Connector 78"/>
          <p:cNvCxnSpPr>
            <a:endCxn id="78" idx="2"/>
          </p:cNvCxnSpPr>
          <p:nvPr/>
        </p:nvCxnSpPr>
        <p:spPr>
          <a:xfrm flipV="1">
            <a:off x="9189720" y="3204845"/>
            <a:ext cx="325755" cy="14605"/>
          </a:xfrm>
          <a:prstGeom prst="curvedConnector3">
            <a:avLst>
              <a:gd name="adj1" fmla="val 50097"/>
            </a:avLst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40765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778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79577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028430" y="123825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040765" y="386461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273425" y="430149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040765" y="436308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040765" y="486156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40765" y="532765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685415" y="386461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39" name="Straight Arrow Connector 38"/>
          <p:cNvCxnSpPr>
            <a:stCxn id="3" idx="3"/>
            <a:endCxn id="14" idx="1"/>
          </p:cNvCxnSpPr>
          <p:nvPr/>
        </p:nvCxnSpPr>
        <p:spPr>
          <a:xfrm>
            <a:off x="2779395" y="1698625"/>
            <a:ext cx="4984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561070" y="1698625"/>
            <a:ext cx="4584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055620" y="477647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2536190" y="404368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538730" y="454215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2538730" y="504063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538730" y="550672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6852920" y="388493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9085580" y="4321810"/>
            <a:ext cx="1738630" cy="920750"/>
          </a:xfrm>
          <a:prstGeom prst="roundRect">
            <a:avLst>
              <a:gd name="adj" fmla="val 416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50000"/>
                  </a:schemeClr>
                </a:solidFill>
                <a:latin typeface="+mn-ea"/>
                <a:cs typeface="+mn-ea"/>
              </a:rPr>
              <a:t>update</a:t>
            </a:r>
            <a:endParaRPr lang="es-ES_tradnl" altLang="en-US">
              <a:solidFill>
                <a:schemeClr val="accent2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6852920" y="4383405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852920" y="488188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6852920" y="5347970"/>
            <a:ext cx="1491615" cy="36068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mini-batch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8497570" y="3884930"/>
            <a:ext cx="370205" cy="1823720"/>
          </a:xfrm>
          <a:prstGeom prst="roundRect">
            <a:avLst>
              <a:gd name="adj" fmla="val 416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accent1">
                    <a:lumMod val="50000"/>
                  </a:schemeClr>
                </a:solidFill>
                <a:latin typeface="+mn-ea"/>
                <a:cs typeface="+mn-ea"/>
              </a:rPr>
              <a:t>GG</a:t>
            </a:r>
            <a:endParaRPr lang="es-ES_tradnl" altLang="en-US" sz="1400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867775" y="4796790"/>
            <a:ext cx="22225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8348345" y="406400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8350885" y="4562475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8350885" y="506095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350885" y="5527040"/>
            <a:ext cx="14668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84"/>
          <p:cNvSpPr txBox="1"/>
          <p:nvPr/>
        </p:nvSpPr>
        <p:spPr>
          <a:xfrm>
            <a:off x="5721985" y="151447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5808980" y="449326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...</a:t>
            </a:r>
            <a:endParaRPr lang="es-ES_tradnl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689610" y="673735"/>
            <a:ext cx="10546080" cy="208851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89610" y="3403600"/>
            <a:ext cx="10546080" cy="277495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accent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5051425" y="765175"/>
            <a:ext cx="18370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General training</a:t>
            </a:r>
            <a:endParaRPr lang="es-ES_tradnl" altLang="en-US" sz="1600"/>
          </a:p>
        </p:txBody>
      </p:sp>
      <p:sp>
        <p:nvSpPr>
          <p:cNvPr id="90" name="Text Box 89"/>
          <p:cNvSpPr txBox="1"/>
          <p:nvPr/>
        </p:nvSpPr>
        <p:spPr>
          <a:xfrm>
            <a:off x="4167505" y="3472815"/>
            <a:ext cx="3554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/>
              <a:t>Training with Gradient Accumulation</a:t>
            </a:r>
            <a:endParaRPr lang="es-ES_tradnl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36245" y="3224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0055" y="3224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4495" y="2352040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65530" y="391795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26375" y="4516755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2" name="Right Arrow 11"/>
          <p:cNvSpPr/>
          <p:nvPr/>
        </p:nvSpPr>
        <p:spPr>
          <a:xfrm>
            <a:off x="5147945" y="3429000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728085" y="3917950"/>
            <a:ext cx="658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4316</Words>
  <Application>WPS Presentation</Application>
  <PresentationFormat>宽屏</PresentationFormat>
  <Paragraphs>572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SimSun</vt:lpstr>
      <vt:lpstr>Wingdings</vt:lpstr>
      <vt:lpstr>DejaVu Sans</vt:lpstr>
      <vt:lpstr>Tinos</vt:lpstr>
      <vt:lpstr>TeX Gyre Bonum Math</vt:lpstr>
      <vt:lpstr>Calibri</vt:lpstr>
      <vt:lpstr>Microsoft YaHei</vt:lpstr>
      <vt:lpstr>Droid Sans Fallback</vt:lpstr>
      <vt:lpstr>Arial Unicode MS</vt:lpstr>
      <vt:lpstr>SimSun</vt:lpstr>
      <vt:lpstr>Calibri Light</vt:lpstr>
      <vt:lpstr>Tibetan Machine Uni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37</cp:revision>
  <dcterms:created xsi:type="dcterms:W3CDTF">2024-03-30T17:45:50Z</dcterms:created>
  <dcterms:modified xsi:type="dcterms:W3CDTF">2024-03-30T17:45:50Z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