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92"/>
        <p:guide pos="386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45770" y="3268345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KVDAGKLHY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89580" y="3268345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</a:t>
            </a:r>
            <a:r>
              <a:rPr lang="es-ES_tradnl" altLang="en-US">
                <a:solidFill>
                  <a:schemeClr val="tx1"/>
                </a:solidFill>
              </a:rPr>
              <a:t>ZZ</a:t>
            </a:r>
            <a:r>
              <a:rPr lang="en-US">
                <a:solidFill>
                  <a:schemeClr val="tx1"/>
                </a:solidFill>
              </a:rPr>
              <a:t>GKLHY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4020" y="2395855"/>
            <a:ext cx="6060440" cy="21539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075055" y="3961765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</a:t>
            </a:r>
            <a:endParaRPr lang="es-ES_tradnl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2942590" y="3972560"/>
            <a:ext cx="212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 after padding</a:t>
            </a:r>
            <a:endParaRPr lang="es-ES_tradnl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7835900" y="4560570"/>
            <a:ext cx="1776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one-hot encoding</a:t>
            </a:r>
            <a:endParaRPr lang="es-ES_tradnl" altLang="en-US"/>
          </a:p>
        </p:txBody>
      </p:sp>
      <p:sp>
        <p:nvSpPr>
          <p:cNvPr id="11" name="Right Arrow 10"/>
          <p:cNvSpPr/>
          <p:nvPr/>
        </p:nvSpPr>
        <p:spPr>
          <a:xfrm>
            <a:off x="2617470" y="3472815"/>
            <a:ext cx="222250" cy="284480"/>
          </a:xfrm>
          <a:prstGeom prst="rightArrow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157470" y="3472815"/>
            <a:ext cx="222250" cy="284480"/>
          </a:xfrm>
          <a:prstGeom prst="rightArrow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07485" y="2375535"/>
            <a:ext cx="2010410" cy="7194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ESM-1b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07485" y="3432810"/>
            <a:ext cx="2010410" cy="6934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ANN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12255" y="2855595"/>
            <a:ext cx="2035810" cy="7975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ANN</a:t>
            </a:r>
            <a:endParaRPr lang="es-ES_tradnl" alt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25845" y="2855595"/>
            <a:ext cx="346710" cy="139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134100" y="3453765"/>
            <a:ext cx="3384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2221865" y="2449830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encoding</a:t>
            </a:r>
            <a:endParaRPr lang="es-ES_tradnl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240280" y="3481070"/>
            <a:ext cx="1508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Peptide properties</a:t>
            </a:r>
            <a:endParaRPr lang="es-ES_tradnl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035415" y="2931795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affinity</a:t>
            </a:r>
            <a:endParaRPr lang="es-ES_tradnl" alt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01085" y="278701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01085" y="380047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8771890" y="325183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07485" y="2375535"/>
            <a:ext cx="2264410" cy="8769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TAPE</a:t>
            </a:r>
            <a:endParaRPr lang="es-ES_tradnl" altLang="en-US">
              <a:solidFill>
                <a:schemeClr val="tx1"/>
              </a:solidFill>
            </a:endParaRPr>
          </a:p>
          <a:p>
            <a:pPr algn="ctr"/>
            <a:r>
              <a:rPr lang="es-ES_tradnl" altLang="en-US">
                <a:solidFill>
                  <a:schemeClr val="tx1"/>
                </a:solidFill>
              </a:rPr>
              <a:t>(transformer)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07485" y="3432810"/>
            <a:ext cx="2263775" cy="9055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CNN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92925" y="2855595"/>
            <a:ext cx="2035810" cy="9499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ANN</a:t>
            </a:r>
            <a:endParaRPr lang="es-ES_tradnl" alt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406515" y="2995930"/>
            <a:ext cx="346710" cy="139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414770" y="3594100"/>
            <a:ext cx="3384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2221865" y="2449830"/>
            <a:ext cx="14738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encoding (BERTMHC)</a:t>
            </a:r>
            <a:endParaRPr lang="es-ES_tradnl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240280" y="3472815"/>
            <a:ext cx="1508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>
                <a:sym typeface="+mn-ea"/>
              </a:rPr>
              <a:t>MHC-peptide encoding (APPM)</a:t>
            </a:r>
            <a:endParaRPr lang="es-ES_tradnl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316085" y="2997835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affinity</a:t>
            </a:r>
            <a:endParaRPr lang="es-ES_tradnl" alt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42360" y="282003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50615" y="3874770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9052560" y="331787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198370" y="2199640"/>
            <a:ext cx="1717040" cy="11506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BERT</a:t>
            </a:r>
            <a:endParaRPr lang="es-ES_tradnl" altLang="en-US">
              <a:solidFill>
                <a:schemeClr val="tx1"/>
              </a:solidFill>
            </a:endParaRPr>
          </a:p>
          <a:p>
            <a:pPr algn="ctr"/>
            <a:r>
              <a:rPr lang="es-ES_tradnl" altLang="en-US">
                <a:solidFill>
                  <a:schemeClr val="tx1"/>
                </a:solidFill>
              </a:rPr>
              <a:t>(transformer)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511675" y="2185035"/>
            <a:ext cx="1717040" cy="11798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30 millions proteins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58925" y="1457325"/>
            <a:ext cx="7898130" cy="3261995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872230" y="3670935"/>
            <a:ext cx="1383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/>
              <a:t>TAPE</a:t>
            </a:r>
            <a:endParaRPr lang="es-ES_tradnl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1940560" y="1833880"/>
            <a:ext cx="4786630" cy="242125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108190" y="2170430"/>
            <a:ext cx="1971040" cy="11798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peptide-MHC-II dataset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439660" y="4168775"/>
            <a:ext cx="1383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/>
              <a:t>BERTMHC</a:t>
            </a:r>
            <a:endParaRPr lang="es-ES_tradnl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643630" y="1319530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KVDAGKLHY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220845" y="951230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</a:t>
            </a:r>
            <a:endParaRPr lang="es-ES_tradnl" altLang="en-US"/>
          </a:p>
        </p:txBody>
      </p:sp>
      <p:sp>
        <p:nvSpPr>
          <p:cNvPr id="2" name="Rounded Rectangle 1"/>
          <p:cNvSpPr/>
          <p:nvPr/>
        </p:nvSpPr>
        <p:spPr>
          <a:xfrm>
            <a:off x="6678295" y="1319530"/>
            <a:ext cx="26200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L</a:t>
            </a:r>
            <a:r>
              <a:rPr lang="en-US">
                <a:solidFill>
                  <a:schemeClr val="tx1"/>
                </a:solidFill>
              </a:rPr>
              <a:t>KV</a:t>
            </a:r>
            <a:r>
              <a:rPr lang="es-ES_tradnl" altLang="en-US">
                <a:solidFill>
                  <a:schemeClr val="tx1"/>
                </a:solidFill>
              </a:rPr>
              <a:t>B</a:t>
            </a:r>
            <a:r>
              <a:rPr lang="en-US">
                <a:solidFill>
                  <a:schemeClr val="tx1"/>
                </a:solidFill>
              </a:rPr>
              <a:t>DAG</a:t>
            </a:r>
            <a:r>
              <a:rPr lang="es-ES_tradnl" altLang="en-US">
                <a:solidFill>
                  <a:schemeClr val="tx1"/>
                </a:solidFill>
              </a:rPr>
              <a:t>O</a:t>
            </a:r>
            <a:r>
              <a:rPr lang="en-US">
                <a:solidFill>
                  <a:schemeClr val="tx1"/>
                </a:solidFill>
              </a:rPr>
              <a:t>KLHY</a:t>
            </a:r>
            <a:r>
              <a:rPr lang="es-ES_tradnl" altLang="en-US">
                <a:solidFill>
                  <a:schemeClr val="tx1"/>
                </a:solidFill>
              </a:rPr>
              <a:t>...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636510" y="951230"/>
            <a:ext cx="703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MHC</a:t>
            </a:r>
            <a:endParaRPr lang="es-ES_tradnl" altLang="en-US"/>
          </a:p>
        </p:txBody>
      </p:sp>
      <p:sp>
        <p:nvSpPr>
          <p:cNvPr id="6" name="Rounded Rectangle 5"/>
          <p:cNvSpPr/>
          <p:nvPr/>
        </p:nvSpPr>
        <p:spPr>
          <a:xfrm>
            <a:off x="3643630" y="2511425"/>
            <a:ext cx="5689600" cy="7194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2E75B6"/>
                </a:solidFill>
              </a:rPr>
              <a:t>Deep learning model</a:t>
            </a:r>
            <a:endParaRPr lang="es-ES_tradnl" altLang="en-US">
              <a:solidFill>
                <a:srgbClr val="2E75B6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647565" y="2110105"/>
            <a:ext cx="3175" cy="283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986395" y="2110105"/>
            <a:ext cx="3175" cy="283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880735" y="3655060"/>
            <a:ext cx="1052195" cy="41529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0/1</a:t>
            </a:r>
            <a:endParaRPr lang="es-ES_tradnl" alt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405245" y="3287395"/>
            <a:ext cx="3175" cy="283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WPS Presentation</Application>
  <PresentationFormat>宽屏</PresentationFormat>
  <Paragraphs>58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Nimbus Roman No9 L</vt:lpstr>
      <vt:lpstr>Microsoft YaHei</vt:lpstr>
      <vt:lpstr>Droid Sans Fallback</vt:lpstr>
      <vt:lpstr>Arial Unicode MS</vt:lpstr>
      <vt:lpstr>Arial Black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vicente</cp:lastModifiedBy>
  <cp:revision>11</cp:revision>
  <dcterms:created xsi:type="dcterms:W3CDTF">2022-11-24T22:13:51Z</dcterms:created>
  <dcterms:modified xsi:type="dcterms:W3CDTF">2022-11-24T22:13:51Z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