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9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80" r:id="rId14"/>
    <p:sldId id="265" r:id="rId15"/>
    <p:sldId id="283" r:id="rId16"/>
    <p:sldId id="285" r:id="rId17"/>
    <p:sldId id="268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7733665" y="3146425"/>
            <a:ext cx="2926715" cy="6216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0 / 1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32535" y="3735705"/>
            <a:ext cx="2633345" cy="10464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YNYHQRXFATVLHSLYFGLTYYAVRTETVHLETT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988820" y="2012950"/>
            <a:ext cx="11214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peptide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158365" y="3305810"/>
            <a:ext cx="7823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mhc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577715" y="2132965"/>
            <a:ext cx="2552065" cy="26492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Method for prediction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232535" y="2450465"/>
            <a:ext cx="2633980" cy="708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VGINTRNMTMSMSMI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077835" y="2668905"/>
            <a:ext cx="223837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binding prediction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098925" y="2668905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12" name="Right Arrow 11"/>
          <p:cNvSpPr/>
          <p:nvPr/>
        </p:nvSpPr>
        <p:spPr>
          <a:xfrm>
            <a:off x="4098925" y="4123690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13" name="Right Arrow 12"/>
          <p:cNvSpPr/>
          <p:nvPr/>
        </p:nvSpPr>
        <p:spPr>
          <a:xfrm>
            <a:off x="7304405" y="3293745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089025" y="980440"/>
            <a:ext cx="2011680" cy="35814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cs typeface="+mn-lt"/>
                <a:sym typeface="+mn-ea"/>
              </a:rPr>
              <a:t>peptide</a:t>
            </a:r>
            <a:endParaRPr lang="es-ES_tradnl" altLang="en-US" sz="2000">
              <a:solidFill>
                <a:schemeClr val="tx1"/>
              </a:solidFill>
              <a:cs typeface="+mn-lt"/>
              <a:sym typeface="+mn-ea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548380" y="980440"/>
            <a:ext cx="2011680" cy="35814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sz="2000">
                <a:solidFill>
                  <a:schemeClr val="tx1"/>
                </a:solidFill>
                <a:cs typeface="+mn-lt"/>
              </a:rPr>
              <a:t>MHC</a:t>
            </a:r>
            <a:endParaRPr lang="es-ES_tradnl" sz="2000">
              <a:solidFill>
                <a:schemeClr val="tx1"/>
              </a:solidFill>
              <a:cs typeface="+mn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89660" y="2505075"/>
            <a:ext cx="4471670" cy="7797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ESM-1b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089025" y="4737100"/>
            <a:ext cx="4471035" cy="65468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cs typeface="+mn-lt"/>
              </a:rPr>
              <a:t>pMHC binding / presentation prediction</a:t>
            </a:r>
            <a:endParaRPr lang="es-ES_tradnl" altLang="en-US" sz="2000">
              <a:solidFill>
                <a:schemeClr val="tx1"/>
              </a:solidFill>
              <a:cs typeface="+mn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89025" y="1703705"/>
            <a:ext cx="4472940" cy="4514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Concatenate - padding - tokenize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1917700" y="142240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4291965" y="1421765"/>
            <a:ext cx="271145" cy="19939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89025" y="3625215"/>
            <a:ext cx="4471670" cy="787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BiLSTM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3188970" y="223139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3188970" y="3355975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3188970" y="448564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088390" y="2505075"/>
            <a:ext cx="4471670" cy="7797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ESM2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089025" y="1701165"/>
            <a:ext cx="4472940" cy="4514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Concatenate - padding - tokenize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403340" y="980440"/>
            <a:ext cx="2011680" cy="35814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cs typeface="+mn-lt"/>
                <a:sym typeface="+mn-ea"/>
              </a:rPr>
              <a:t>pMHC</a:t>
            </a:r>
            <a:endParaRPr lang="es-ES_tradnl" altLang="en-US" sz="2000">
              <a:solidFill>
                <a:schemeClr val="tx1"/>
              </a:solidFill>
              <a:cs typeface="+mn-lt"/>
              <a:sym typeface="+mn-ea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8862695" y="980440"/>
            <a:ext cx="2011680" cy="35814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sz="2000">
                <a:solidFill>
                  <a:schemeClr val="tx1"/>
                </a:solidFill>
                <a:cs typeface="+mn-lt"/>
              </a:rPr>
              <a:t>TCR</a:t>
            </a:r>
            <a:endParaRPr lang="es-ES_tradnl" sz="2000">
              <a:solidFill>
                <a:schemeClr val="tx1"/>
              </a:solidFill>
              <a:cs typeface="+mn-lt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403975" y="2505075"/>
            <a:ext cx="4471670" cy="7797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ESM-1b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403340" y="4737100"/>
            <a:ext cx="4471035" cy="65468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cs typeface="+mn-lt"/>
              </a:rPr>
              <a:t>pMHC-TCR</a:t>
            </a:r>
            <a:endParaRPr lang="es-ES_tradnl" altLang="en-US" sz="2000">
              <a:solidFill>
                <a:schemeClr val="tx1"/>
              </a:solidFill>
              <a:cs typeface="+mn-lt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6403340" y="1703705"/>
            <a:ext cx="4472940" cy="4514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Concatenate - padding - tokenize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36" name="Down Arrow 35"/>
          <p:cNvSpPr/>
          <p:nvPr/>
        </p:nvSpPr>
        <p:spPr>
          <a:xfrm>
            <a:off x="7232015" y="142240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37" name="Down Arrow 36"/>
          <p:cNvSpPr/>
          <p:nvPr/>
        </p:nvSpPr>
        <p:spPr>
          <a:xfrm>
            <a:off x="9606280" y="1421765"/>
            <a:ext cx="271145" cy="19939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403340" y="3625215"/>
            <a:ext cx="4471670" cy="787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Linear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39" name="Down Arrow 38"/>
          <p:cNvSpPr/>
          <p:nvPr/>
        </p:nvSpPr>
        <p:spPr>
          <a:xfrm>
            <a:off x="8503285" y="223139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40" name="Down Arrow 39"/>
          <p:cNvSpPr/>
          <p:nvPr/>
        </p:nvSpPr>
        <p:spPr>
          <a:xfrm>
            <a:off x="8503285" y="3355975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41" name="Down Arrow 40"/>
          <p:cNvSpPr/>
          <p:nvPr/>
        </p:nvSpPr>
        <p:spPr>
          <a:xfrm>
            <a:off x="8503285" y="448564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402705" y="2505075"/>
            <a:ext cx="4471670" cy="7797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ESM2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6403340" y="1701165"/>
            <a:ext cx="4472940" cy="4514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Concatenate - padding - tokenize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1089660" y="920115"/>
            <a:ext cx="2011680" cy="42227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latin typeface="TeX Gyre Bonum Math" panose="02000503000000000000" charset="0"/>
                <a:cs typeface="TeX Gyre Bonum Math" panose="02000503000000000000" charset="0"/>
                <a:sym typeface="+mn-ea"/>
              </a:rPr>
              <a:t>peptide</a:t>
            </a:r>
            <a:endParaRPr lang="es-ES_tradnl" altLang="en-US" sz="2000">
              <a:solidFill>
                <a:schemeClr val="tx1"/>
              </a:solidFill>
              <a:latin typeface="TeX Gyre Bonum Math" panose="02000503000000000000" charset="0"/>
              <a:cs typeface="TeX Gyre Bonum Math" panose="02000503000000000000" charset="0"/>
              <a:sym typeface="+mn-e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550285" y="922020"/>
            <a:ext cx="2011680" cy="41973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sz="2000">
                <a:solidFill>
                  <a:schemeClr val="tx1"/>
                </a:solidFill>
                <a:latin typeface="TeX Gyre Bonum Math" panose="02000503000000000000" charset="0"/>
                <a:cs typeface="TeX Gyre Bonum Math" panose="02000503000000000000" charset="0"/>
              </a:rPr>
              <a:t>MHC</a:t>
            </a:r>
            <a:endParaRPr lang="es-ES_tradnl" sz="2000">
              <a:solidFill>
                <a:schemeClr val="tx1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89660" y="2505075"/>
            <a:ext cx="4471670" cy="7797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latin typeface="TeX Gyre Bonum Math" panose="02000503000000000000" charset="0"/>
                <a:cs typeface="TeX Gyre Bonum Math" panose="02000503000000000000" charset="0"/>
              </a:rPr>
              <a:t>Pre-trained transformer</a:t>
            </a:r>
            <a:endParaRPr lang="es-ES_tradnl" altLang="en-US" sz="2000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089025" y="4737100"/>
            <a:ext cx="4471035" cy="65468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latin typeface="TeX Gyre Bonum Math" panose="02000503000000000000" charset="0"/>
                <a:cs typeface="TeX Gyre Bonum Math" panose="02000503000000000000" charset="0"/>
              </a:rPr>
              <a:t>pMHC presentation prediction</a:t>
            </a:r>
            <a:endParaRPr lang="es-ES_tradnl" altLang="en-US" sz="2000">
              <a:solidFill>
                <a:schemeClr val="tx1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89025" y="1703705"/>
            <a:ext cx="4472940" cy="4514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latin typeface="TeX Gyre Bonum Math" panose="02000503000000000000" charset="0"/>
                <a:cs typeface="TeX Gyre Bonum Math" panose="02000503000000000000" charset="0"/>
              </a:rPr>
              <a:t>Concatenate - padding - tokenize</a:t>
            </a:r>
            <a:endParaRPr lang="es-ES_tradnl" altLang="en-US" sz="2000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1917700" y="142240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4291965" y="1421765"/>
            <a:ext cx="271145" cy="19939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89025" y="3625215"/>
            <a:ext cx="4471670" cy="787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latin typeface="TeX Gyre Bonum Math" panose="02000503000000000000" charset="0"/>
                <a:cs typeface="TeX Gyre Bonum Math" panose="02000503000000000000" charset="0"/>
              </a:rPr>
              <a:t>BiLSTM</a:t>
            </a:r>
            <a:endParaRPr lang="es-ES_tradnl" altLang="en-US" sz="2000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3188970" y="223139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3188970" y="3355975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3188970" y="448564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089025" y="1701165"/>
            <a:ext cx="4472940" cy="4514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latin typeface="TeX Gyre Bonum Math" panose="02000503000000000000" charset="0"/>
                <a:cs typeface="TeX Gyre Bonum Math" panose="02000503000000000000" charset="0"/>
              </a:rPr>
              <a:t>Concatenate</a:t>
            </a:r>
            <a:endParaRPr lang="es-ES_tradnl" altLang="en-US" sz="2000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1089660" y="920115"/>
            <a:ext cx="2011680" cy="42227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latin typeface="TeX Gyre Bonum Math" panose="02000503000000000000" charset="0"/>
                <a:cs typeface="TeX Gyre Bonum Math" panose="02000503000000000000" charset="0"/>
                <a:sym typeface="+mn-ea"/>
              </a:rPr>
              <a:t>peptide</a:t>
            </a:r>
            <a:endParaRPr lang="es-ES_tradnl" altLang="en-US" sz="2000">
              <a:solidFill>
                <a:schemeClr val="tx1"/>
              </a:solidFill>
              <a:latin typeface="TeX Gyre Bonum Math" panose="02000503000000000000" charset="0"/>
              <a:cs typeface="TeX Gyre Bonum Math" panose="02000503000000000000" charset="0"/>
              <a:sym typeface="+mn-e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550285" y="922020"/>
            <a:ext cx="2011680" cy="41973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sz="2000">
                <a:solidFill>
                  <a:schemeClr val="tx1"/>
                </a:solidFill>
                <a:latin typeface="TeX Gyre Bonum Math" panose="02000503000000000000" charset="0"/>
                <a:cs typeface="TeX Gyre Bonum Math" panose="02000503000000000000" charset="0"/>
              </a:rPr>
              <a:t>MHC</a:t>
            </a:r>
            <a:endParaRPr lang="es-ES_tradnl" sz="2000">
              <a:solidFill>
                <a:schemeClr val="tx1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89660" y="2505075"/>
            <a:ext cx="4471670" cy="7797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latin typeface="TeX Gyre Bonum Math" panose="02000503000000000000" charset="0"/>
                <a:cs typeface="TeX Gyre Bonum Math" panose="02000503000000000000" charset="0"/>
              </a:rPr>
              <a:t>Pre-trained transformer</a:t>
            </a:r>
            <a:endParaRPr lang="es-ES_tradnl" altLang="en-US" sz="2000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089025" y="4737100"/>
            <a:ext cx="4471035" cy="65468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latin typeface="TeX Gyre Bonum Math" panose="02000503000000000000" charset="0"/>
                <a:cs typeface="TeX Gyre Bonum Math" panose="02000503000000000000" charset="0"/>
              </a:rPr>
              <a:t>pMHC binding prediction</a:t>
            </a:r>
            <a:endParaRPr lang="es-ES_tradnl" altLang="en-US" sz="2000">
              <a:solidFill>
                <a:schemeClr val="tx1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89025" y="1703705"/>
            <a:ext cx="4472940" cy="4514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latin typeface="TeX Gyre Bonum Math" panose="02000503000000000000" charset="0"/>
                <a:cs typeface="TeX Gyre Bonum Math" panose="02000503000000000000" charset="0"/>
              </a:rPr>
              <a:t>Concatenate - padding - tokenize</a:t>
            </a:r>
            <a:endParaRPr lang="es-ES_tradnl" altLang="en-US" sz="2000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1917700" y="142240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4291965" y="1421765"/>
            <a:ext cx="271145" cy="19939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89025" y="3625215"/>
            <a:ext cx="4471670" cy="787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latin typeface="TeX Gyre Bonum Math" panose="02000503000000000000" charset="0"/>
                <a:cs typeface="TeX Gyre Bonum Math" panose="02000503000000000000" charset="0"/>
              </a:rPr>
              <a:t>BiLSTM</a:t>
            </a:r>
            <a:endParaRPr lang="es-ES_tradnl" altLang="en-US" sz="2000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3188970" y="223139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3188970" y="3355975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3188970" y="448564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089025" y="1701165"/>
            <a:ext cx="4472940" cy="4514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latin typeface="TeX Gyre Bonum Math" panose="02000503000000000000" charset="0"/>
                <a:cs typeface="TeX Gyre Bonum Math" panose="02000503000000000000" charset="0"/>
              </a:rPr>
              <a:t>Concatenate</a:t>
            </a:r>
            <a:endParaRPr lang="es-ES_tradnl" altLang="en-US" sz="2000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2526665" y="3422650"/>
            <a:ext cx="4761230" cy="8147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accent6">
                    <a:lumMod val="75000"/>
                  </a:schemeClr>
                </a:solidFill>
                <a:cs typeface="+mn-lt"/>
              </a:rPr>
              <a:t>Diseño de la vacuna </a:t>
            </a:r>
            <a:r>
              <a:rPr lang="es-ES_tradnl" altLang="en-US" i="1">
                <a:solidFill>
                  <a:schemeClr val="accent6">
                    <a:lumMod val="75000"/>
                  </a:schemeClr>
                </a:solidFill>
                <a:cs typeface="+mn-lt"/>
              </a:rPr>
              <a:t>in vitro</a:t>
            </a:r>
            <a:endParaRPr lang="es-ES_tradnl" altLang="en-US" i="1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526665" y="823595"/>
            <a:ext cx="4760595" cy="8147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accent6">
                    <a:lumMod val="75000"/>
                  </a:schemeClr>
                </a:solidFill>
                <a:cs typeface="+mn-lt"/>
              </a:rPr>
              <a:t>Secuenciamiento</a:t>
            </a:r>
            <a:endParaRPr lang="es-ES_tradnl" altLang="en-US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526665" y="1844675"/>
            <a:ext cx="2106930" cy="13538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rgbClr val="2E75B6"/>
                </a:solidFill>
                <a:cs typeface="+mn-lt"/>
              </a:rPr>
              <a:t>Alineamiento y mutaciones</a:t>
            </a:r>
            <a:endParaRPr lang="es-ES_tradnl" altLang="en-US">
              <a:solidFill>
                <a:srgbClr val="2E75B6"/>
              </a:solidFill>
              <a:cs typeface="+mn-l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154295" y="1818005"/>
            <a:ext cx="2133600" cy="14071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rgbClr val="2E75B6"/>
                </a:solidFill>
                <a:cs typeface="+mn-lt"/>
              </a:rPr>
              <a:t>Detección de neoantígenos</a:t>
            </a:r>
            <a:endParaRPr lang="es-ES_tradnl" altLang="en-US">
              <a:solidFill>
                <a:srgbClr val="2E75B6"/>
              </a:solidFill>
              <a:cs typeface="+mn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526030" y="4475480"/>
            <a:ext cx="4761230" cy="81470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accent2">
                    <a:lumMod val="75000"/>
                  </a:schemeClr>
                </a:solidFill>
                <a:cs typeface="+mn-lt"/>
              </a:rPr>
              <a:t>Aplicación clínica</a:t>
            </a:r>
            <a:endParaRPr lang="es-ES_tradnl" altLang="en-US">
              <a:solidFill>
                <a:schemeClr val="accent2">
                  <a:lumMod val="75000"/>
                </a:schemeClr>
              </a:solidFill>
              <a:cs typeface="+mn-lt"/>
            </a:endParaRPr>
          </a:p>
        </p:txBody>
      </p:sp>
      <p:sp>
        <p:nvSpPr>
          <p:cNvPr id="22" name="Down Arrow 21"/>
          <p:cNvSpPr/>
          <p:nvPr/>
        </p:nvSpPr>
        <p:spPr>
          <a:xfrm>
            <a:off x="1463040" y="1056005"/>
            <a:ext cx="836295" cy="4290060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s-ES_tradnl" altLang="en-US">
              <a:solidFill>
                <a:schemeClr val="accent6"/>
              </a:solidFill>
              <a:cs typeface="+mn-lt"/>
              <a:sym typeface="+mn-ea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4764405" y="2394585"/>
            <a:ext cx="288290" cy="35052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s-ES_tradnl" altLang="en-US">
              <a:solidFill>
                <a:srgbClr val="2E75B6"/>
              </a:solidFill>
              <a:cs typeface="+mn-lt"/>
              <a:sym typeface="+mn-ea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1760220" y="1055370"/>
            <a:ext cx="313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es-ES_tradnl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1732915" y="2319655"/>
            <a:ext cx="313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>
                <a:solidFill>
                  <a:schemeClr val="accent6">
                    <a:lumMod val="75000"/>
                  </a:schemeClr>
                </a:solidFill>
              </a:rPr>
              <a:t>II</a:t>
            </a:r>
            <a:endParaRPr lang="es-ES_tradnl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1706880" y="3619500"/>
            <a:ext cx="384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>
                <a:solidFill>
                  <a:schemeClr val="accent6">
                    <a:lumMod val="75000"/>
                  </a:schemeClr>
                </a:solidFill>
              </a:rPr>
              <a:t>III</a:t>
            </a:r>
            <a:endParaRPr lang="es-ES_tradnl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1688465" y="4660265"/>
            <a:ext cx="384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>
                <a:solidFill>
                  <a:schemeClr val="accent6">
                    <a:lumMod val="75000"/>
                  </a:schemeClr>
                </a:solidFill>
              </a:rPr>
              <a:t>IV</a:t>
            </a:r>
            <a:endParaRPr lang="es-ES_tradnl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1575435" y="784225"/>
            <a:ext cx="8972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</a:rPr>
              <a:t>FASES</a:t>
            </a:r>
            <a:endParaRPr lang="es-ES_tradnl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6931660" y="1961515"/>
            <a:ext cx="1506220" cy="11544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 Detección de neoantígenos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931025" y="3216910"/>
            <a:ext cx="1520825" cy="11874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3. Priorización de neoantígenos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932295" y="5121275"/>
            <a:ext cx="3940810" cy="4273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2">
                    <a:lumMod val="75000"/>
                  </a:schemeClr>
                </a:solidFill>
                <a:cs typeface="+mn-lt"/>
              </a:rPr>
              <a:t>5. Aplicación clínica</a:t>
            </a:r>
            <a:endParaRPr lang="es-ES_tradnl" altLang="en-US" sz="1200">
              <a:solidFill>
                <a:schemeClr val="accent2">
                  <a:lumMod val="75000"/>
                </a:schemeClr>
              </a:solidFill>
              <a:cs typeface="+mn-lt"/>
            </a:endParaRPr>
          </a:p>
        </p:txBody>
      </p:sp>
      <p:pic>
        <p:nvPicPr>
          <p:cNvPr id="2" name="Picture 1" descr="vaccine_pipelin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1730" y="1370965"/>
            <a:ext cx="5278120" cy="4177665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8664575" y="2360295"/>
            <a:ext cx="2221230" cy="299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2.2 Llamado de variantes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664575" y="2757805"/>
            <a:ext cx="2221230" cy="3384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2.3 Anotación de variantes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664575" y="1961515"/>
            <a:ext cx="2221230" cy="299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2.1 Alineamiento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651875" y="3270250"/>
            <a:ext cx="2221230" cy="5410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3.1 Predicción de la afinidad peptido y MHC 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651875" y="3929380"/>
            <a:ext cx="2221230" cy="4279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3.2 Reconociminto por TCR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944360" y="1374775"/>
            <a:ext cx="3923030" cy="4273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</a:rPr>
              <a:t> 1. Muestreo y secuenciamiento</a:t>
            </a:r>
            <a:endParaRPr lang="es-ES_tradnl" altLang="en-US" sz="1200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929755" y="4549140"/>
            <a:ext cx="3949700" cy="4273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</a:rPr>
              <a:t>4. Diseño de la vacuna </a:t>
            </a:r>
            <a:r>
              <a:rPr lang="es-ES_tradnl" altLang="en-US" sz="1200" i="1">
                <a:solidFill>
                  <a:schemeClr val="accent6">
                    <a:lumMod val="75000"/>
                  </a:schemeClr>
                </a:solidFill>
                <a:cs typeface="+mn-lt"/>
              </a:rPr>
              <a:t>in vitro</a:t>
            </a:r>
            <a:endParaRPr lang="es-ES_tradnl" altLang="en-US" sz="1200" i="1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2071370" y="1225550"/>
            <a:ext cx="2422525" cy="1751965"/>
          </a:xfrm>
          <a:prstGeom prst="roundRect">
            <a:avLst>
              <a:gd name="adj" fmla="val 87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570855" y="1225550"/>
            <a:ext cx="2429510" cy="1703705"/>
          </a:xfrm>
          <a:prstGeom prst="roundRect">
            <a:avLst>
              <a:gd name="adj" fmla="val 765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_tradnl" altLang="en-US" sz="1200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322195" y="2063750"/>
            <a:ext cx="1910080" cy="299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Llamado de variantes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322195" y="2451100"/>
            <a:ext cx="1904365" cy="3384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Anotación de variantes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22195" y="1676400"/>
            <a:ext cx="1910080" cy="299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Alineamiento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757545" y="1680210"/>
            <a:ext cx="2080895" cy="5410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</a:rPr>
              <a:t>Predicción del enlace peptido y MHC (pMHC)</a:t>
            </a:r>
            <a:endParaRPr lang="es-ES_tradnl" altLang="en-US" sz="1200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744845" y="2316480"/>
            <a:ext cx="2081530" cy="4279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</a:rPr>
              <a:t>Predicción del enlace pMHC-TCR</a:t>
            </a:r>
            <a:endParaRPr lang="es-ES_tradnl" altLang="en-US" sz="1200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731770" y="1271270"/>
            <a:ext cx="110236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s-ES_tradnl" altLang="en-US" sz="1200">
                <a:solidFill>
                  <a:srgbClr val="2E75B6"/>
                </a:solidFill>
                <a:cs typeface="+mn-lt"/>
                <a:sym typeface="+mn-ea"/>
              </a:rPr>
              <a:t>NeoArgosMut</a:t>
            </a:r>
            <a:endParaRPr lang="es-ES_tradnl" altLang="en-US" sz="1200">
              <a:solidFill>
                <a:srgbClr val="2E75B6"/>
              </a:solidFill>
              <a:cs typeface="+mn-lt"/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097905" y="1271270"/>
            <a:ext cx="1374775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  <a:sym typeface="+mn-ea"/>
              </a:rPr>
              <a:t>NeoArgosAntigen</a:t>
            </a:r>
            <a:endParaRPr lang="es-ES_tradnl" altLang="en-US" sz="1200">
              <a:solidFill>
                <a:schemeClr val="accent6">
                  <a:lumMod val="75000"/>
                </a:schemeClr>
              </a:solidFill>
              <a:cs typeface="+mn-lt"/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43915" y="1746250"/>
            <a:ext cx="81216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s-ES_tradnl" altLang="en-US" sz="1200">
                <a:solidFill>
                  <a:schemeClr val="tx1"/>
                </a:solidFill>
                <a:cs typeface="+mn-lt"/>
                <a:sym typeface="+mn-ea"/>
              </a:rPr>
              <a:t>DNA-seq</a:t>
            </a:r>
            <a:endParaRPr lang="es-ES_tradnl" altLang="en-US" sz="1200">
              <a:solidFill>
                <a:schemeClr val="tx1"/>
              </a:solidFill>
              <a:cs typeface="+mn-lt"/>
              <a:sym typeface="+mn-ea"/>
            </a:endParaRPr>
          </a:p>
          <a:p>
            <a:pPr algn="ctr"/>
            <a:r>
              <a:rPr lang="es-ES_tradnl" altLang="en-US" sz="1200">
                <a:solidFill>
                  <a:schemeClr val="tx1"/>
                </a:solidFill>
                <a:cs typeface="+mn-lt"/>
                <a:sym typeface="+mn-ea"/>
              </a:rPr>
              <a:t>RNA-seq</a:t>
            </a:r>
            <a:endParaRPr lang="es-ES_tradnl" altLang="en-US" sz="1200">
              <a:solidFill>
                <a:schemeClr val="tx1"/>
              </a:solidFill>
              <a:cs typeface="+mn-lt"/>
              <a:sym typeface="+mn-ea"/>
            </a:endParaRPr>
          </a:p>
          <a:p>
            <a:pPr algn="ctr"/>
            <a:r>
              <a:rPr lang="es-ES_tradnl" altLang="en-US" sz="1200">
                <a:solidFill>
                  <a:schemeClr val="tx1"/>
                </a:solidFill>
                <a:cs typeface="+mn-lt"/>
                <a:sym typeface="+mn-ea"/>
              </a:rPr>
              <a:t>datos MS</a:t>
            </a:r>
            <a:endParaRPr lang="es-ES_tradnl" altLang="en-US" sz="1200">
              <a:solidFill>
                <a:schemeClr val="tx1"/>
              </a:solidFill>
              <a:cs typeface="+mn-lt"/>
              <a:sym typeface="+mn-ea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607185" y="2065655"/>
            <a:ext cx="371475" cy="3175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611370" y="2112010"/>
            <a:ext cx="842645" cy="635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4476750" y="1608455"/>
            <a:ext cx="113030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s-ES_tradnl" altLang="en-US" sz="1200">
                <a:solidFill>
                  <a:schemeClr val="tx1"/>
                </a:solidFill>
                <a:cs typeface="+mn-lt"/>
                <a:sym typeface="+mn-ea"/>
              </a:rPr>
              <a:t>Neoantígenos</a:t>
            </a:r>
            <a:endParaRPr lang="es-ES_tradnl" altLang="en-US" sz="1200">
              <a:solidFill>
                <a:schemeClr val="tx1"/>
              </a:solidFill>
              <a:cs typeface="+mn-lt"/>
              <a:sym typeface="+mn-ea"/>
            </a:endParaRPr>
          </a:p>
          <a:p>
            <a:pPr algn="ctr"/>
            <a:r>
              <a:rPr lang="es-ES_tradnl" altLang="en-US" sz="1200">
                <a:solidFill>
                  <a:schemeClr val="tx1"/>
                </a:solidFill>
                <a:cs typeface="+mn-lt"/>
                <a:sym typeface="+mn-ea"/>
              </a:rPr>
              <a:t>candidatos</a:t>
            </a:r>
            <a:endParaRPr lang="es-ES_tradnl" altLang="en-US" sz="1200">
              <a:solidFill>
                <a:schemeClr val="tx1"/>
              </a:solidFill>
              <a:cs typeface="+mn-lt"/>
              <a:sym typeface="+mn-ea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8388350" y="1945640"/>
            <a:ext cx="113030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s-ES_tradnl" altLang="en-US" sz="1200">
                <a:solidFill>
                  <a:schemeClr val="tx1"/>
                </a:solidFill>
                <a:cs typeface="+mn-lt"/>
                <a:sym typeface="+mn-ea"/>
              </a:rPr>
              <a:t>Neoantígenos</a:t>
            </a:r>
            <a:endParaRPr lang="es-ES_tradnl" altLang="en-US" sz="1200">
              <a:solidFill>
                <a:schemeClr val="tx1"/>
              </a:solidFill>
              <a:cs typeface="+mn-lt"/>
              <a:sym typeface="+mn-ea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8084185" y="2105660"/>
            <a:ext cx="336550" cy="5715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raining_train_1train_2_train_3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730" y="882015"/>
            <a:ext cx="5486400" cy="3657600"/>
          </a:xfrm>
          <a:prstGeom prst="rect">
            <a:avLst/>
          </a:prstGeom>
        </p:spPr>
      </p:pic>
      <p:pic>
        <p:nvPicPr>
          <p:cNvPr id="4" name="Picture 3" descr="training_train_7train_8_train_9_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375" y="882015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8371840" y="3146425"/>
            <a:ext cx="2280285" cy="6216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0 / 1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24280" y="3735705"/>
            <a:ext cx="2633345" cy="10464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YNYHQRXFATVLHSLYFGLTYYAVRTETVHLETT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980565" y="2012950"/>
            <a:ext cx="11214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peptide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150110" y="3305810"/>
            <a:ext cx="7823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mhc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569460" y="2132965"/>
            <a:ext cx="3081020" cy="26492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224280" y="2450465"/>
            <a:ext cx="2633980" cy="708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VGINTRNMTMSMSMI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362315" y="2668905"/>
            <a:ext cx="223837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binding prediction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090670" y="2668905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12" name="Right Arrow 11"/>
          <p:cNvSpPr/>
          <p:nvPr/>
        </p:nvSpPr>
        <p:spPr>
          <a:xfrm>
            <a:off x="4090670" y="4123690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13" name="Right Arrow 12"/>
          <p:cNvSpPr/>
          <p:nvPr/>
        </p:nvSpPr>
        <p:spPr>
          <a:xfrm>
            <a:off x="7901940" y="3293745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2" name="Rounded Rectangle 1"/>
          <p:cNvSpPr/>
          <p:nvPr/>
        </p:nvSpPr>
        <p:spPr>
          <a:xfrm>
            <a:off x="4755515" y="2757805"/>
            <a:ext cx="1186180" cy="134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/>
              <a:t>ESM2</a:t>
            </a:r>
            <a:endParaRPr lang="es-ES_tradnl" altLang="en-US"/>
          </a:p>
        </p:txBody>
      </p:sp>
      <p:sp>
        <p:nvSpPr>
          <p:cNvPr id="3" name="Rounded Rectangle 2"/>
          <p:cNvSpPr/>
          <p:nvPr/>
        </p:nvSpPr>
        <p:spPr>
          <a:xfrm>
            <a:off x="6287770" y="2757805"/>
            <a:ext cx="1186180" cy="134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/>
              <a:t>BiLSTM</a:t>
            </a:r>
            <a:endParaRPr lang="es-ES_tradnl" altLang="en-US"/>
          </a:p>
          <a:p>
            <a:pPr algn="ctr"/>
            <a:r>
              <a:rPr lang="es-ES_tradnl" altLang="en-US"/>
              <a:t>with Att.</a:t>
            </a:r>
            <a:endParaRPr lang="es-ES_tradnl" altLang="en-US"/>
          </a:p>
        </p:txBody>
      </p:sp>
      <p:sp>
        <p:nvSpPr>
          <p:cNvPr id="14" name="Right Arrow 13"/>
          <p:cNvSpPr/>
          <p:nvPr/>
        </p:nvSpPr>
        <p:spPr>
          <a:xfrm>
            <a:off x="5999480" y="3322320"/>
            <a:ext cx="2298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8371840" y="3146425"/>
            <a:ext cx="2280285" cy="6216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0 / 1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24280" y="3735705"/>
            <a:ext cx="2633345" cy="10464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YNYHQRXFATVLHSLYFGLTYYAVRTETVHLETT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980565" y="2012950"/>
            <a:ext cx="11214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peptide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150110" y="3305810"/>
            <a:ext cx="7823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mhc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569460" y="2132965"/>
            <a:ext cx="3081020" cy="26492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224280" y="2450465"/>
            <a:ext cx="2633980" cy="708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VGINTRNMTMSMSMI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362315" y="2668905"/>
            <a:ext cx="223837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binding prediction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090670" y="2668905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12" name="Right Arrow 11"/>
          <p:cNvSpPr/>
          <p:nvPr/>
        </p:nvSpPr>
        <p:spPr>
          <a:xfrm>
            <a:off x="4090670" y="4123690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13" name="Right Arrow 12"/>
          <p:cNvSpPr/>
          <p:nvPr/>
        </p:nvSpPr>
        <p:spPr>
          <a:xfrm>
            <a:off x="7901940" y="3293745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2" name="Rounded Rectangle 1"/>
          <p:cNvSpPr/>
          <p:nvPr/>
        </p:nvSpPr>
        <p:spPr>
          <a:xfrm>
            <a:off x="4755515" y="2757805"/>
            <a:ext cx="1186180" cy="134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/>
              <a:t>BERT</a:t>
            </a:r>
            <a:endParaRPr lang="es-ES_tradnl" altLang="en-US"/>
          </a:p>
        </p:txBody>
      </p:sp>
      <p:sp>
        <p:nvSpPr>
          <p:cNvPr id="3" name="Rounded Rectangle 2"/>
          <p:cNvSpPr/>
          <p:nvPr/>
        </p:nvSpPr>
        <p:spPr>
          <a:xfrm>
            <a:off x="6287770" y="2757805"/>
            <a:ext cx="1186180" cy="134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/>
              <a:t>Final Layers</a:t>
            </a:r>
            <a:endParaRPr lang="es-ES_tradnl" altLang="en-US"/>
          </a:p>
        </p:txBody>
      </p:sp>
      <p:sp>
        <p:nvSpPr>
          <p:cNvPr id="14" name="Right Arrow 13"/>
          <p:cNvSpPr/>
          <p:nvPr/>
        </p:nvSpPr>
        <p:spPr>
          <a:xfrm>
            <a:off x="5999480" y="3322320"/>
            <a:ext cx="2298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329055" y="1844675"/>
            <a:ext cx="1981835" cy="1243965"/>
          </a:xfrm>
          <a:prstGeom prst="roundRect">
            <a:avLst>
              <a:gd name="adj" fmla="val 86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400">
                <a:solidFill>
                  <a:schemeClr val="tx1"/>
                </a:solidFill>
                <a:latin typeface="Tinos" panose="02020603050405020304" charset="0"/>
                <a:cs typeface="Tinos" panose="02020603050405020304" charset="0"/>
              </a:rPr>
              <a:t>Eluted peptides  </a:t>
            </a:r>
            <a:endParaRPr lang="es-ES_tradnl" altLang="en-US" sz="1400">
              <a:solidFill>
                <a:schemeClr val="tx1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515995" y="1844675"/>
            <a:ext cx="1981200" cy="1243965"/>
          </a:xfrm>
          <a:prstGeom prst="roundRect">
            <a:avLst>
              <a:gd name="adj" fmla="val 86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400">
                <a:solidFill>
                  <a:schemeClr val="tx1"/>
                </a:solidFill>
                <a:latin typeface="Tinos" panose="02020603050405020304" charset="0"/>
                <a:cs typeface="Tinos" panose="02020603050405020304" charset="0"/>
              </a:rPr>
              <a:t>pMHC binding and presentation</a:t>
            </a:r>
            <a:endParaRPr lang="es-ES_tradnl" altLang="en-US" sz="1400">
              <a:solidFill>
                <a:schemeClr val="tx1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687060" y="1845310"/>
            <a:ext cx="1980565" cy="1243330"/>
          </a:xfrm>
          <a:prstGeom prst="roundRect">
            <a:avLst>
              <a:gd name="adj" fmla="val 86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400">
                <a:solidFill>
                  <a:schemeClr val="tx1"/>
                </a:solidFill>
                <a:latin typeface="Tinos" panose="02020603050405020304" charset="0"/>
                <a:cs typeface="Tinos" panose="02020603050405020304" charset="0"/>
              </a:rPr>
              <a:t>pMHC interaction with TCR</a:t>
            </a:r>
            <a:endParaRPr lang="es-ES_tradnl" altLang="en-US" sz="1400">
              <a:solidFill>
                <a:schemeClr val="tx1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337310" y="1844675"/>
            <a:ext cx="1981835" cy="1243965"/>
          </a:xfrm>
          <a:prstGeom prst="roundRect">
            <a:avLst>
              <a:gd name="adj" fmla="val 8659"/>
            </a:avLst>
          </a:prstGeom>
          <a:solidFill>
            <a:schemeClr val="bg1"/>
          </a:solidFill>
          <a:ln w="28575" cmpd="sng">
            <a:solidFill>
              <a:srgbClr val="5B9BD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b="1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Stage 1.</a:t>
            </a:r>
            <a:endParaRPr lang="es-ES_tradnl" altLang="en-US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  <a:p>
            <a:pPr algn="ctr"/>
            <a:r>
              <a:rPr lang="es-ES_tradnl" altLang="en-US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Prediction of peptides from mutations  </a:t>
            </a:r>
            <a:endParaRPr lang="es-ES_tradnl" altLang="en-US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524250" y="1844675"/>
            <a:ext cx="1981200" cy="1243965"/>
          </a:xfrm>
          <a:prstGeom prst="roundRect">
            <a:avLst>
              <a:gd name="adj" fmla="val 8659"/>
            </a:avLst>
          </a:prstGeom>
          <a:solidFill>
            <a:schemeClr val="bg1"/>
          </a:solidFill>
          <a:ln w="28575" cmpd="sng">
            <a:solidFill>
              <a:srgbClr val="5B9BD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b="1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Stage 2.</a:t>
            </a:r>
            <a:endParaRPr lang="es-ES_tradnl" altLang="en-US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  <a:p>
            <a:pPr algn="ctr"/>
            <a:r>
              <a:rPr lang="es-ES_tradnl" altLang="en-US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Prediction of pMHC binding and presentation</a:t>
            </a:r>
            <a:endParaRPr lang="es-ES_tradnl" altLang="en-US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695315" y="1845310"/>
            <a:ext cx="1980565" cy="1243330"/>
          </a:xfrm>
          <a:prstGeom prst="roundRect">
            <a:avLst>
              <a:gd name="adj" fmla="val 8659"/>
            </a:avLst>
          </a:prstGeom>
          <a:solidFill>
            <a:schemeClr val="bg1"/>
          </a:solidFill>
          <a:ln w="28575" cmpd="sng">
            <a:solidFill>
              <a:srgbClr val="5B9BD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b="1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Stage 3.</a:t>
            </a:r>
            <a:endParaRPr lang="es-ES_tradnl" altLang="en-US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  <a:p>
            <a:pPr algn="ctr"/>
            <a:r>
              <a:rPr lang="es-ES_tradnl" altLang="en-US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Prediction of pMHC interaction with TCR</a:t>
            </a:r>
            <a:endParaRPr lang="es-ES_tradnl" altLang="en-US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45770" y="3268345"/>
            <a:ext cx="2010410" cy="69342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KVDAGKLHY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989580" y="3268345"/>
            <a:ext cx="2010410" cy="69342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KVDA</a:t>
            </a:r>
            <a:r>
              <a:rPr lang="es-ES_tradnl" altLang="en-US">
                <a:solidFill>
                  <a:schemeClr val="tx1"/>
                </a:solidFill>
              </a:rPr>
              <a:t>ZZ</a:t>
            </a:r>
            <a:r>
              <a:rPr lang="en-US">
                <a:solidFill>
                  <a:schemeClr val="tx1"/>
                </a:solidFill>
              </a:rPr>
              <a:t>GKLHY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4020" y="2395855"/>
            <a:ext cx="6060440" cy="215392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075055" y="3961765"/>
            <a:ext cx="855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/>
              <a:t>peptide</a:t>
            </a:r>
            <a:endParaRPr lang="es-ES_tradnl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2942590" y="3972560"/>
            <a:ext cx="2125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/>
              <a:t>peptide after padding</a:t>
            </a:r>
            <a:endParaRPr lang="es-ES_tradnl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7835900" y="4560570"/>
            <a:ext cx="1776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/>
              <a:t>one-hot encoding</a:t>
            </a:r>
            <a:endParaRPr lang="es-ES_tradnl" altLang="en-US"/>
          </a:p>
        </p:txBody>
      </p:sp>
      <p:sp>
        <p:nvSpPr>
          <p:cNvPr id="11" name="Right Arrow 10"/>
          <p:cNvSpPr/>
          <p:nvPr/>
        </p:nvSpPr>
        <p:spPr>
          <a:xfrm>
            <a:off x="2617470" y="3472815"/>
            <a:ext cx="222250" cy="284480"/>
          </a:xfrm>
          <a:prstGeom prst="rightArrow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157470" y="3472815"/>
            <a:ext cx="222250" cy="284480"/>
          </a:xfrm>
          <a:prstGeom prst="rightArrow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007485" y="2375535"/>
            <a:ext cx="2010410" cy="7194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ESM-1b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007485" y="3432810"/>
            <a:ext cx="2010410" cy="69342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ANN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612255" y="2855595"/>
            <a:ext cx="2035810" cy="7975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ANN</a:t>
            </a:r>
            <a:endParaRPr lang="es-ES_tradnl" alt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125845" y="2855595"/>
            <a:ext cx="346710" cy="139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134100" y="3453765"/>
            <a:ext cx="338455" cy="216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2221865" y="2449830"/>
            <a:ext cx="14738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/>
              <a:t>MHC-peptide encoding</a:t>
            </a:r>
            <a:endParaRPr lang="es-ES_tradnl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2240280" y="3481070"/>
            <a:ext cx="15081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/>
              <a:t>Peptide properties</a:t>
            </a:r>
            <a:endParaRPr lang="es-ES_tradnl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9035415" y="2931795"/>
            <a:ext cx="14738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/>
              <a:t>MHC-peptide affinity</a:t>
            </a:r>
            <a:endParaRPr lang="es-ES_tradnl" alt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601085" y="2787015"/>
            <a:ext cx="262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601085" y="3800475"/>
            <a:ext cx="262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8771890" y="3251835"/>
            <a:ext cx="262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007485" y="2375535"/>
            <a:ext cx="2264410" cy="8769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TAPE</a:t>
            </a:r>
            <a:endParaRPr lang="es-ES_tradnl" altLang="en-US">
              <a:solidFill>
                <a:schemeClr val="tx1"/>
              </a:solidFill>
            </a:endParaRPr>
          </a:p>
          <a:p>
            <a:pPr algn="ctr"/>
            <a:r>
              <a:rPr lang="es-ES_tradnl" altLang="en-US">
                <a:solidFill>
                  <a:schemeClr val="tx1"/>
                </a:solidFill>
              </a:rPr>
              <a:t>(transformer)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007485" y="3432810"/>
            <a:ext cx="2263775" cy="9055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CNN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92925" y="2855595"/>
            <a:ext cx="2035810" cy="9499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ANN</a:t>
            </a:r>
            <a:endParaRPr lang="es-ES_tradnl" alt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406515" y="2995930"/>
            <a:ext cx="346710" cy="139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414770" y="3594100"/>
            <a:ext cx="338455" cy="216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2221865" y="2449830"/>
            <a:ext cx="14738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/>
              <a:t>MHC-peptide encoding (BERTMHC)</a:t>
            </a:r>
            <a:endParaRPr lang="es-ES_tradnl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2240280" y="3472815"/>
            <a:ext cx="1508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>
                <a:sym typeface="+mn-ea"/>
              </a:rPr>
              <a:t>MHC-peptide encoding (APPM)</a:t>
            </a:r>
            <a:endParaRPr lang="es-ES_tradnl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9316085" y="2997835"/>
            <a:ext cx="14738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/>
              <a:t>MHC-peptide affinity</a:t>
            </a:r>
            <a:endParaRPr lang="es-ES_tradnl" alt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642360" y="2820035"/>
            <a:ext cx="262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650615" y="3874770"/>
            <a:ext cx="262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9052560" y="3317875"/>
            <a:ext cx="262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198370" y="2199640"/>
            <a:ext cx="1717040" cy="11506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BERT</a:t>
            </a:r>
            <a:endParaRPr lang="es-ES_tradnl" altLang="en-US">
              <a:solidFill>
                <a:schemeClr val="tx1"/>
              </a:solidFill>
            </a:endParaRPr>
          </a:p>
          <a:p>
            <a:pPr algn="ctr"/>
            <a:r>
              <a:rPr lang="es-ES_tradnl" altLang="en-US">
                <a:solidFill>
                  <a:schemeClr val="tx1"/>
                </a:solidFill>
              </a:rPr>
              <a:t>(transformer)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511675" y="2185035"/>
            <a:ext cx="1717040" cy="11798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30 millions proteins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58925" y="1457325"/>
            <a:ext cx="7898130" cy="3261995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3872230" y="3670935"/>
            <a:ext cx="1383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/>
              <a:t>TAPE</a:t>
            </a:r>
            <a:endParaRPr lang="es-ES_tradnl" altLang="en-US"/>
          </a:p>
        </p:txBody>
      </p:sp>
      <p:sp>
        <p:nvSpPr>
          <p:cNvPr id="15" name="Rounded Rectangle 14"/>
          <p:cNvSpPr/>
          <p:nvPr/>
        </p:nvSpPr>
        <p:spPr>
          <a:xfrm>
            <a:off x="1940560" y="1833880"/>
            <a:ext cx="4786630" cy="2421255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108190" y="2170430"/>
            <a:ext cx="1971040" cy="11798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peptide-MHC-II dataset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7439660" y="4168775"/>
            <a:ext cx="1383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/>
              <a:t>BERTMHC</a:t>
            </a:r>
            <a:endParaRPr lang="es-ES_tradnl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643630" y="1319530"/>
            <a:ext cx="2010410" cy="69342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KVDAGKLHY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220845" y="951230"/>
            <a:ext cx="855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/>
              <a:t>peptide</a:t>
            </a:r>
            <a:endParaRPr lang="es-ES_tradnl" altLang="en-US"/>
          </a:p>
        </p:txBody>
      </p:sp>
      <p:sp>
        <p:nvSpPr>
          <p:cNvPr id="2" name="Rounded Rectangle 1"/>
          <p:cNvSpPr/>
          <p:nvPr/>
        </p:nvSpPr>
        <p:spPr>
          <a:xfrm>
            <a:off x="6678295" y="1319530"/>
            <a:ext cx="2620010" cy="69342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L</a:t>
            </a:r>
            <a:r>
              <a:rPr lang="en-US">
                <a:solidFill>
                  <a:schemeClr val="tx1"/>
                </a:solidFill>
              </a:rPr>
              <a:t>KV</a:t>
            </a:r>
            <a:r>
              <a:rPr lang="es-ES_tradnl" altLang="en-US">
                <a:solidFill>
                  <a:schemeClr val="tx1"/>
                </a:solidFill>
              </a:rPr>
              <a:t>B</a:t>
            </a:r>
            <a:r>
              <a:rPr lang="en-US">
                <a:solidFill>
                  <a:schemeClr val="tx1"/>
                </a:solidFill>
              </a:rPr>
              <a:t>DAG</a:t>
            </a:r>
            <a:r>
              <a:rPr lang="es-ES_tradnl" altLang="en-US">
                <a:solidFill>
                  <a:schemeClr val="tx1"/>
                </a:solidFill>
              </a:rPr>
              <a:t>O</a:t>
            </a:r>
            <a:r>
              <a:rPr lang="en-US">
                <a:solidFill>
                  <a:schemeClr val="tx1"/>
                </a:solidFill>
              </a:rPr>
              <a:t>KLHY</a:t>
            </a:r>
            <a:r>
              <a:rPr lang="es-ES_tradnl" altLang="en-US">
                <a:solidFill>
                  <a:schemeClr val="tx1"/>
                </a:solidFill>
              </a:rPr>
              <a:t>...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636510" y="951230"/>
            <a:ext cx="703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/>
              <a:t>MHC</a:t>
            </a:r>
            <a:endParaRPr lang="es-ES_tradnl" altLang="en-US"/>
          </a:p>
        </p:txBody>
      </p:sp>
      <p:sp>
        <p:nvSpPr>
          <p:cNvPr id="6" name="Rounded Rectangle 5"/>
          <p:cNvSpPr/>
          <p:nvPr/>
        </p:nvSpPr>
        <p:spPr>
          <a:xfrm>
            <a:off x="3643630" y="2511425"/>
            <a:ext cx="5689600" cy="7194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rgbClr val="2E75B6"/>
                </a:solidFill>
              </a:rPr>
              <a:t>Deep learning model</a:t>
            </a:r>
            <a:endParaRPr lang="es-ES_tradnl" altLang="en-US">
              <a:solidFill>
                <a:srgbClr val="2E75B6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647565" y="2110105"/>
            <a:ext cx="3175" cy="2832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986395" y="2110105"/>
            <a:ext cx="3175" cy="2832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5880735" y="3655060"/>
            <a:ext cx="1052195" cy="41529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0/1</a:t>
            </a:r>
            <a:endParaRPr lang="es-ES_tradnl" altLang="en-US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405245" y="3287395"/>
            <a:ext cx="3175" cy="2832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1924</Words>
  <Application>WPS Presentation</Application>
  <PresentationFormat>宽屏</PresentationFormat>
  <Paragraphs>243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Arial</vt:lpstr>
      <vt:lpstr>SimSun</vt:lpstr>
      <vt:lpstr>Wingdings</vt:lpstr>
      <vt:lpstr>DejaVu Sans</vt:lpstr>
      <vt:lpstr>Tinos</vt:lpstr>
      <vt:lpstr>Calibri</vt:lpstr>
      <vt:lpstr>Microsoft YaHei</vt:lpstr>
      <vt:lpstr>Droid Sans Fallback</vt:lpstr>
      <vt:lpstr>Arial Unicode MS</vt:lpstr>
      <vt:lpstr>SimSun</vt:lpstr>
      <vt:lpstr>Calibri Light</vt:lpstr>
      <vt:lpstr>TeX Gyre Bonum Math</vt:lpstr>
      <vt:lpstr>OpenSymbol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vicente</cp:lastModifiedBy>
  <cp:revision>16</cp:revision>
  <dcterms:created xsi:type="dcterms:W3CDTF">2023-10-12T22:03:08Z</dcterms:created>
  <dcterms:modified xsi:type="dcterms:W3CDTF">2023-10-12T22:03:08Z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1033-11.1.0.11698</vt:lpwstr>
  </property>
  <property fmtid="{D5CDD505-2E9C-101B-9397-08002B2CF9AE}" pid="3" name="ICV">
    <vt:lpwstr/>
  </property>
</Properties>
</file>