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80" r:id="rId14"/>
    <p:sldId id="265" r:id="rId15"/>
    <p:sldId id="283" r:id="rId16"/>
    <p:sldId id="308" r:id="rId17"/>
    <p:sldId id="295" r:id="rId18"/>
    <p:sldId id="287" r:id="rId19"/>
    <p:sldId id="285" r:id="rId20"/>
    <p:sldId id="268" r:id="rId21"/>
    <p:sldId id="290" r:id="rId22"/>
    <p:sldId id="292" r:id="rId23"/>
    <p:sldId id="293" r:id="rId24"/>
    <p:sldId id="294" r:id="rId25"/>
    <p:sldId id="305" r:id="rId26"/>
    <p:sldId id="303" r:id="rId27"/>
    <p:sldId id="304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9A9A"/>
    <a:srgbClr val="2E75B6"/>
    <a:srgbClr val="5B9BD5"/>
    <a:srgbClr val="85A5E2"/>
    <a:srgbClr val="B0D3D3"/>
    <a:srgbClr val="50B5D4"/>
    <a:srgbClr val="0C4482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7733665" y="3146425"/>
            <a:ext cx="292671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32535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8820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8365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77715" y="2132965"/>
            <a:ext cx="2552065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Method for prediction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32535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07783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8925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8925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304405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08902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4838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MHC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 binding / presentation prediction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08839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403340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  <a:sym typeface="+mn-ea"/>
              </a:rPr>
              <a:t>pMHC</a:t>
            </a:r>
            <a:endParaRPr lang="es-ES_tradnl" altLang="en-US" sz="20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8862695" y="980440"/>
            <a:ext cx="2011680" cy="35814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cs typeface="+mn-lt"/>
              </a:rPr>
              <a:t>TCR</a:t>
            </a:r>
            <a:endParaRPr lang="es-ES_tradnl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403975" y="2505075"/>
            <a:ext cx="4471670" cy="7797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ESM-1b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403340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cs typeface="+mn-lt"/>
              </a:rPr>
              <a:t>pMHC-TCR</a:t>
            </a:r>
            <a:endParaRPr lang="es-ES_tradnl" altLang="en-US" sz="2000">
              <a:solidFill>
                <a:schemeClr val="tx1"/>
              </a:solidFill>
              <a:cs typeface="+mn-lt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3340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6" name="Down Arrow 35"/>
          <p:cNvSpPr/>
          <p:nvPr/>
        </p:nvSpPr>
        <p:spPr>
          <a:xfrm>
            <a:off x="7232015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7" name="Down Arrow 36"/>
          <p:cNvSpPr/>
          <p:nvPr/>
        </p:nvSpPr>
        <p:spPr>
          <a:xfrm>
            <a:off x="9606280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403340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Linear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39" name="Down Arrow 38"/>
          <p:cNvSpPr/>
          <p:nvPr/>
        </p:nvSpPr>
        <p:spPr>
          <a:xfrm>
            <a:off x="8503285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8503285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1" name="Down Arrow 40"/>
          <p:cNvSpPr/>
          <p:nvPr/>
        </p:nvSpPr>
        <p:spPr>
          <a:xfrm>
            <a:off x="8503285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cs typeface="+mn-lt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02705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ESM2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403340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cs typeface="+mn-lt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1168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1168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71670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710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presentation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72940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7114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71670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7114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72940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1089660" y="920115"/>
            <a:ext cx="2000250" cy="42227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  <a:sym typeface="+mn-ea"/>
              </a:rPr>
              <a:t>peptide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550285" y="922020"/>
            <a:ext cx="2000250" cy="41973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MHC</a:t>
            </a:r>
            <a:endParaRPr lang="es-ES_tradnl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89660" y="2505075"/>
            <a:ext cx="4445635" cy="779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Pre-trained transformer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089025" y="4737100"/>
            <a:ext cx="4445635" cy="654685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chemeClr val="tx1"/>
                </a:solidFill>
                <a:latin typeface="TeX Gyre Bonum Math" panose="02000503000000000000" charset="0"/>
                <a:cs typeface="TeX Gyre Bonum Math" panose="02000503000000000000" charset="0"/>
              </a:rPr>
              <a:t>pMHC binding prediction</a:t>
            </a:r>
            <a:endParaRPr lang="es-ES_tradnl" altLang="en-US" sz="20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9025" y="1703705"/>
            <a:ext cx="4446905" cy="45148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 - padding - tokenize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1917700" y="142240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4291965" y="1421765"/>
            <a:ext cx="269875" cy="1993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89025" y="3625215"/>
            <a:ext cx="4445635" cy="787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BiLSTM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3188970" y="223139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8" name="Down Arrow 17"/>
          <p:cNvSpPr/>
          <p:nvPr/>
        </p:nvSpPr>
        <p:spPr>
          <a:xfrm>
            <a:off x="3188970" y="3355975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3188970" y="4485640"/>
            <a:ext cx="269875" cy="19875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0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089025" y="1701165"/>
            <a:ext cx="4446905" cy="4514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000">
                <a:solidFill>
                  <a:srgbClr val="2E75B6"/>
                </a:solidFill>
                <a:latin typeface="TeX Gyre Bonum Math" panose="02000503000000000000" charset="0"/>
                <a:cs typeface="TeX Gyre Bonum Math" panose="02000503000000000000" charset="0"/>
              </a:rPr>
              <a:t>Concatenate</a:t>
            </a:r>
            <a:endParaRPr lang="es-ES_tradnl" altLang="en-US" sz="2000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2526665" y="3422650"/>
            <a:ext cx="4761230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Diseño de la vacuna </a:t>
            </a:r>
            <a:r>
              <a:rPr lang="es-ES_tradnl" altLang="en-US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526665" y="823595"/>
            <a:ext cx="4760595" cy="8147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6">
                    <a:lumMod val="75000"/>
                  </a:schemeClr>
                </a:solidFill>
                <a:cs typeface="+mn-lt"/>
              </a:rPr>
              <a:t>Secuenciamiento</a:t>
            </a:r>
            <a:endParaRPr lang="es-ES_tradnl" altLang="en-US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526665" y="1844675"/>
            <a:ext cx="2106930" cy="13538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Alineamiento y mutaciones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154295" y="1818005"/>
            <a:ext cx="2133600" cy="14071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  <a:cs typeface="+mn-lt"/>
              </a:rPr>
              <a:t>Detección de neoantígenos</a:t>
            </a:r>
            <a:endParaRPr lang="es-ES_tradnl" altLang="en-US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526030" y="4475480"/>
            <a:ext cx="4761230" cy="814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accent2">
                    <a:lumMod val="75000"/>
                  </a:schemeClr>
                </a:solidFill>
                <a:cs typeface="+mn-lt"/>
              </a:rPr>
              <a:t>Aplicación clínica</a:t>
            </a:r>
            <a:endParaRPr lang="es-ES_tradnl" altLang="en-US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22" name="Down Arrow 21"/>
          <p:cNvSpPr/>
          <p:nvPr/>
        </p:nvSpPr>
        <p:spPr>
          <a:xfrm>
            <a:off x="1463040" y="1056005"/>
            <a:ext cx="836295" cy="42900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chemeClr val="accent6"/>
              </a:solidFill>
              <a:cs typeface="+mn-lt"/>
              <a:sym typeface="+mn-ea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4764405" y="2394585"/>
            <a:ext cx="288290" cy="350520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s-ES_tradnl" altLang="en-US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1760220" y="1055370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732915" y="2319655"/>
            <a:ext cx="313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706880" y="3619500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III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1688465" y="4660265"/>
            <a:ext cx="38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>
                <a:solidFill>
                  <a:schemeClr val="accent6">
                    <a:lumMod val="75000"/>
                  </a:schemeClr>
                </a:solidFill>
              </a:rPr>
              <a:t>IV</a:t>
            </a:r>
            <a:endParaRPr lang="es-ES_tradnl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575435" y="784225"/>
            <a:ext cx="8972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</a:rPr>
              <a:t>FASES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afinidad peptido y 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464560" y="135699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463925" y="261239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ETAPA III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65195" y="451675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2">
                    <a:lumMod val="75000"/>
                  </a:schemeClr>
                </a:solidFill>
                <a:cs typeface="+mn-lt"/>
              </a:rPr>
              <a:t>ETAPA V</a:t>
            </a:r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197475" y="175577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197475" y="215328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II.3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197475" y="13569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184775" y="266573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III.1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del enlace peptido y MHC (pMHC)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184775" y="332486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III.2</a:t>
            </a:r>
            <a:r>
              <a:rPr lang="es-ES_tradnl" altLang="en-US" sz="1200">
                <a:solidFill>
                  <a:srgbClr val="2E75B6"/>
                </a:solidFill>
                <a:cs typeface="+mn-lt"/>
              </a:rPr>
              <a:t> Predicción de la afinidad pMHC y 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477260" y="77025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</a:t>
            </a:r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462655" y="394462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chemeClr val="accent6">
                    <a:lumMod val="75000"/>
                  </a:schemeClr>
                </a:solidFill>
                <a:cs typeface="+mn-lt"/>
              </a:rPr>
              <a:t>ETAPA IV</a:t>
            </a:r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1227455" y="182816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Detección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26820" y="308356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Priorización de neoantígenos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228090" y="498792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Aplicación clínica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60370" y="222694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960370" y="262445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60370" y="182943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947670" y="313690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Predicción de la unión pMHC 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47670" y="379603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Predicción de la unión pMHC-TCR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40155" y="124142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Muestreo y secuenciamiento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225550" y="441579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Diseño de la vacuna </a:t>
            </a:r>
            <a:r>
              <a:rPr lang="es-ES_tradnl" altLang="en-US" sz="1200" i="1">
                <a:solidFill>
                  <a:schemeClr val="accent6">
                    <a:lumMod val="75000"/>
                  </a:schemeClr>
                </a:solidFill>
                <a:cs typeface="+mn-lt"/>
              </a:rPr>
              <a:t>in 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923915" y="1241425"/>
            <a:ext cx="2000250" cy="40894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Péptido</a:t>
            </a:r>
            <a:endParaRPr lang="es-ES_tradnl" altLang="en-US" sz="1200">
              <a:solidFill>
                <a:schemeClr val="accent1">
                  <a:lumMod val="50000"/>
                </a:schemeClr>
              </a:solidFill>
              <a:latin typeface="TeX Gyre Bonum Math" panose="02000503000000000000" charset="0"/>
              <a:cs typeface="TeX Gyre Bonum Math" panose="02000503000000000000" charset="0"/>
              <a:sym typeface="+mn-ea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369935" y="1241425"/>
            <a:ext cx="2000250" cy="40830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MHC</a:t>
            </a:r>
            <a:endParaRPr lang="es-ES_tradnl" sz="1400">
              <a:solidFill>
                <a:schemeClr val="tx1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923915" y="2571750"/>
            <a:ext cx="4445635" cy="1171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Transformer pre-entrenado</a:t>
            </a:r>
            <a:endParaRPr lang="es-ES_tradnl" altLang="en-US" sz="1200" b="1">
              <a:solidFill>
                <a:srgbClr val="2E75B6"/>
              </a:solidFill>
              <a:cs typeface="+mn-lt"/>
            </a:endParaRPr>
          </a:p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TAPE, ProtBert-BFD, ESM2(t6)</a:t>
            </a:r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, ESM2(t12), ESM2(t30) y ESM2(t33)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922010" y="4987925"/>
            <a:ext cx="4445635" cy="427355"/>
          </a:xfrm>
          <a:prstGeom prst="roundRect">
            <a:avLst/>
          </a:prstGeom>
          <a:noFill/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Predicción de la unión pMHC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6788785" y="172466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923280" y="4002405"/>
            <a:ext cx="4445635" cy="7143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 b="1">
                <a:solidFill>
                  <a:srgbClr val="2E75B6"/>
                </a:solidFill>
                <a:cs typeface="+mn-lt"/>
              </a:rPr>
              <a:t>BiLSTM</a:t>
            </a:r>
            <a:endParaRPr lang="es-ES_tradnl" altLang="en-US" sz="1200" b="1">
              <a:solidFill>
                <a:srgbClr val="2E75B6"/>
              </a:solidFill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8009890" y="480377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5920740" y="1909445"/>
            <a:ext cx="4446905" cy="4083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Concatenación y </a:t>
            </a:r>
            <a:r>
              <a:rPr lang="es-ES_tradnl" altLang="en-US" sz="1200" i="1">
                <a:solidFill>
                  <a:srgbClr val="2E75B6"/>
                </a:solidFill>
                <a:cs typeface="+mn-lt"/>
              </a:rPr>
              <a:t>padding</a:t>
            </a:r>
            <a:endParaRPr lang="es-ES_tradnl" altLang="en-US" sz="1200" i="1">
              <a:solidFill>
                <a:srgbClr val="2E75B6"/>
              </a:solidFill>
              <a:cs typeface="+mn-lt"/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9235440" y="1725295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6" name="Down Arrow 25"/>
          <p:cNvSpPr/>
          <p:nvPr/>
        </p:nvSpPr>
        <p:spPr>
          <a:xfrm>
            <a:off x="8011160" y="239649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009890" y="3815080"/>
            <a:ext cx="269875" cy="1174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latin typeface="TeX Gyre Bonum Math" panose="02000503000000000000" charset="0"/>
              <a:cs typeface="TeX Gyre Bonum Math" panose="02000503000000000000" charset="0"/>
            </a:endParaRPr>
          </a:p>
        </p:txBody>
      </p:sp>
      <p:sp>
        <p:nvSpPr>
          <p:cNvPr id="28" name="Left Brace 27"/>
          <p:cNvSpPr/>
          <p:nvPr/>
        </p:nvSpPr>
        <p:spPr>
          <a:xfrm>
            <a:off x="5368925" y="1240790"/>
            <a:ext cx="377825" cy="4174490"/>
          </a:xfrm>
          <a:prstGeom prst="leftBrace">
            <a:avLst>
              <a:gd name="adj1" fmla="val 8333"/>
              <a:gd name="adj2" fmla="val 51323"/>
            </a:avLst>
          </a:prstGeom>
          <a:ln w="9525">
            <a:solidFill>
              <a:srgbClr val="4171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6931660" y="1961515"/>
            <a:ext cx="1506220" cy="11544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 Neoantigen candidates detection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931025" y="3216910"/>
            <a:ext cx="1520825" cy="11874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 Neoantigen prioritization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932295" y="5121275"/>
            <a:ext cx="3940810" cy="427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2">
                    <a:lumMod val="75000"/>
                  </a:schemeClr>
                </a:solidFill>
                <a:cs typeface="+mn-lt"/>
              </a:rPr>
              <a:t>5. Clinical trials</a:t>
            </a:r>
            <a:endParaRPr lang="es-ES_tradnl" altLang="en-US" sz="1200">
              <a:solidFill>
                <a:schemeClr val="accent2">
                  <a:lumMod val="75000"/>
                </a:schemeClr>
              </a:solidFill>
              <a:cs typeface="+mn-lt"/>
            </a:endParaRPr>
          </a:p>
        </p:txBody>
      </p:sp>
      <p:pic>
        <p:nvPicPr>
          <p:cNvPr id="2" name="Picture 1" descr="vaccine_pipe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1730" y="1370965"/>
            <a:ext cx="5278120" cy="417766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8664575" y="236029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2.2 Variant calling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664575" y="2757805"/>
            <a:ext cx="2221230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2.3 Variant annotation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664575" y="1961515"/>
            <a:ext cx="222123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2.1 Alignment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651875" y="3270250"/>
            <a:ext cx="2221230" cy="5410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3.1 Peptide-MHC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651875" y="3929380"/>
            <a:ext cx="2221230" cy="4279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s-ES_tradnl" altLang="en-US" sz="1200">
                <a:solidFill>
                  <a:srgbClr val="2E75B6"/>
                </a:solidFill>
                <a:cs typeface="+mn-lt"/>
              </a:rPr>
              <a:t>3.2 pMHC-TCR binding prediction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944360" y="1374775"/>
            <a:ext cx="392303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 1. Sampling and sequencing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929755" y="4549140"/>
            <a:ext cx="3949700" cy="4273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4. Vaccine development in-vitro</a:t>
            </a:r>
            <a:endParaRPr lang="es-ES_tradnl" altLang="en-US" sz="1200" i="1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071370" y="1225550"/>
            <a:ext cx="2422525" cy="1751965"/>
          </a:xfrm>
          <a:prstGeom prst="roundRect">
            <a:avLst>
              <a:gd name="adj" fmla="val 87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570855" y="1225550"/>
            <a:ext cx="2429510" cy="1703705"/>
          </a:xfrm>
          <a:prstGeom prst="roundRect">
            <a:avLst>
              <a:gd name="adj" fmla="val 765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322195" y="206375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Llamado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22195" y="2451100"/>
            <a:ext cx="1904365" cy="33845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Anotación de variantes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22195" y="1676400"/>
            <a:ext cx="1910080" cy="2997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rgbClr val="2E75B6"/>
                </a:solidFill>
                <a:cs typeface="+mn-lt"/>
              </a:rPr>
              <a:t>Alineamiento</a:t>
            </a:r>
            <a:endParaRPr lang="es-ES_tradnl" altLang="en-US" sz="1200">
              <a:solidFill>
                <a:srgbClr val="2E75B6"/>
              </a:solidFill>
              <a:cs typeface="+mn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757545" y="1680210"/>
            <a:ext cx="2080895" cy="5410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peptido y MHC (pMHC)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44845" y="2316480"/>
            <a:ext cx="2081530" cy="4279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</a:rPr>
              <a:t>Predicción del enlace pMHC-TCR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731770" y="1271270"/>
            <a:ext cx="110236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rgbClr val="2E75B6"/>
                </a:solidFill>
                <a:cs typeface="+mn-lt"/>
                <a:sym typeface="+mn-ea"/>
              </a:rPr>
              <a:t>NeoArgosMut</a:t>
            </a:r>
            <a:endParaRPr lang="es-ES_tradnl" altLang="en-US" sz="1200">
              <a:solidFill>
                <a:srgbClr val="2E75B6"/>
              </a:solidFill>
              <a:cs typeface="+mn-lt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97905" y="1271270"/>
            <a:ext cx="1374775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s-ES_tradnl" altLang="en-US" sz="1200">
                <a:solidFill>
                  <a:schemeClr val="accent6">
                    <a:lumMod val="75000"/>
                  </a:schemeClr>
                </a:solidFill>
                <a:cs typeface="+mn-lt"/>
                <a:sym typeface="+mn-ea"/>
              </a:rPr>
              <a:t>NeoArgosAntigen</a:t>
            </a:r>
            <a:endParaRPr lang="es-ES_tradnl" altLang="en-US" sz="1200">
              <a:solidFill>
                <a:schemeClr val="accent6">
                  <a:lumMod val="75000"/>
                </a:schemeClr>
              </a:solidFill>
              <a:cs typeface="+mn-lt"/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43915" y="1746250"/>
            <a:ext cx="81216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RNA-seq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datos MS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607185" y="2065655"/>
            <a:ext cx="371475" cy="317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11370" y="2112010"/>
            <a:ext cx="842645" cy="635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Box 14"/>
          <p:cNvSpPr txBox="1"/>
          <p:nvPr/>
        </p:nvSpPr>
        <p:spPr>
          <a:xfrm>
            <a:off x="4476750" y="1608455"/>
            <a:ext cx="1130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candidatos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8388350" y="1945640"/>
            <a:ext cx="1130300" cy="27559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s-ES_tradnl" altLang="en-US" sz="1200">
                <a:solidFill>
                  <a:schemeClr val="tx1"/>
                </a:solidFill>
                <a:cs typeface="+mn-lt"/>
                <a:sym typeface="+mn-ea"/>
              </a:rPr>
              <a:t>Neoantígenos</a:t>
            </a:r>
            <a:endParaRPr lang="es-ES_tradnl" altLang="en-US" sz="1200">
              <a:solidFill>
                <a:schemeClr val="tx1"/>
              </a:solidFill>
              <a:cs typeface="+mn-lt"/>
              <a:sym typeface="+mn-ea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084185" y="2105660"/>
            <a:ext cx="336550" cy="571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raining_train_1train_2_train_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882015"/>
            <a:ext cx="5486400" cy="3657600"/>
          </a:xfrm>
          <a:prstGeom prst="rect">
            <a:avLst/>
          </a:prstGeom>
        </p:spPr>
      </p:pic>
      <p:pic>
        <p:nvPicPr>
          <p:cNvPr id="4" name="Picture 3" descr="training_train_7train_8_train_9_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75" y="882015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ESM2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BiLSTM</a:t>
            </a:r>
            <a:endParaRPr lang="es-ES_tradnl" altLang="en-US"/>
          </a:p>
          <a:p>
            <a:pPr algn="ctr"/>
            <a:r>
              <a:rPr lang="es-ES_tradnl" altLang="en-US"/>
              <a:t>with Att.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6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53085" y="1724660"/>
            <a:ext cx="11649075" cy="30949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st6-epoch3"/>
          <p:cNvPicPr>
            <a:picLocks noChangeAspect="1"/>
          </p:cNvPicPr>
          <p:nvPr/>
        </p:nvPicPr>
        <p:blipFill>
          <a:blip r:embed="rId1"/>
          <a:srcRect l="2016"/>
          <a:stretch>
            <a:fillRect/>
          </a:stretch>
        </p:blipFill>
        <p:spPr>
          <a:xfrm>
            <a:off x="589280" y="1715770"/>
            <a:ext cx="11610340" cy="30791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dientst30-epoch0"/>
          <p:cNvPicPr>
            <a:picLocks noChangeAspect="1"/>
          </p:cNvPicPr>
          <p:nvPr/>
        </p:nvPicPr>
        <p:blipFill>
          <a:blip r:embed="rId1"/>
          <a:srcRect l="2000"/>
          <a:stretch>
            <a:fillRect/>
          </a:stretch>
        </p:blipFill>
        <p:spPr>
          <a:xfrm>
            <a:off x="560070" y="1699260"/>
            <a:ext cx="11631930" cy="30778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Epoch0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dientst30-epoch3"/>
          <p:cNvPicPr>
            <a:picLocks noChangeAspect="1"/>
          </p:cNvPicPr>
          <p:nvPr/>
        </p:nvPicPr>
        <p:blipFill>
          <a:blip r:embed="rId1"/>
          <a:srcRect l="2042"/>
          <a:stretch>
            <a:fillRect/>
          </a:stretch>
        </p:blipFill>
        <p:spPr>
          <a:xfrm>
            <a:off x="566420" y="1729105"/>
            <a:ext cx="11622405" cy="30651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4035425"/>
            <a:ext cx="251460" cy="138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90" y="4626610"/>
            <a:ext cx="273685" cy="15049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0" y="2085975"/>
            <a:ext cx="186690" cy="140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100" y="2731770"/>
            <a:ext cx="267970" cy="1473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100" y="3394075"/>
            <a:ext cx="266700" cy="146685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sp>
        <p:nvSpPr>
          <p:cNvPr id="18" name="Rectangles 17"/>
          <p:cNvSpPr/>
          <p:nvPr/>
        </p:nvSpPr>
        <p:spPr>
          <a:xfrm>
            <a:off x="10514330" y="1765300"/>
            <a:ext cx="1615440" cy="5581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0563225" y="1788795"/>
            <a:ext cx="158369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100"/>
              <a:t>max-gradient</a:t>
            </a:r>
            <a:endParaRPr lang="es-ES_tradnl" altLang="en-US" sz="1100"/>
          </a:p>
          <a:p>
            <a:pPr lvl="1"/>
            <a:r>
              <a:rPr lang="es-ES_tradnl" altLang="en-US" sz="1100"/>
              <a:t>mean-gradient</a:t>
            </a:r>
            <a:endParaRPr lang="es-ES_tradnl" altLang="en-US" sz="1100"/>
          </a:p>
        </p:txBody>
      </p:sp>
      <p:sp>
        <p:nvSpPr>
          <p:cNvPr id="21" name="Rectangles 20"/>
          <p:cNvSpPr/>
          <p:nvPr/>
        </p:nvSpPr>
        <p:spPr>
          <a:xfrm>
            <a:off x="10514330" y="1861820"/>
            <a:ext cx="558800" cy="121920"/>
          </a:xfrm>
          <a:prstGeom prst="rect">
            <a:avLst/>
          </a:prstGeom>
          <a:solidFill>
            <a:srgbClr val="B0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10514330" y="2014220"/>
            <a:ext cx="558165" cy="121920"/>
          </a:xfrm>
          <a:prstGeom prst="rect">
            <a:avLst/>
          </a:prstGeom>
          <a:solidFill>
            <a:srgbClr val="85A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5346065" y="474345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Layers</a:t>
            </a:r>
            <a:endParaRPr lang="es-ES_tradnl" altLang="en-US" sz="1200"/>
          </a:p>
        </p:txBody>
      </p:sp>
      <p:sp>
        <p:nvSpPr>
          <p:cNvPr id="26" name="Text Box 25"/>
          <p:cNvSpPr txBox="1"/>
          <p:nvPr/>
        </p:nvSpPr>
        <p:spPr>
          <a:xfrm>
            <a:off x="5295265" y="1040130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Epoch3</a:t>
            </a:r>
            <a:endParaRPr lang="es-ES_tradnl" altLang="en-US"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6"/>
          <p:cNvSpPr txBox="1"/>
          <p:nvPr/>
        </p:nvSpPr>
        <p:spPr>
          <a:xfrm rot="16200000">
            <a:off x="-495935" y="3382645"/>
            <a:ext cx="13157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1"/>
            <a:r>
              <a:rPr lang="es-ES_tradnl" altLang="en-US" sz="1200"/>
              <a:t>Gradient</a:t>
            </a:r>
            <a:endParaRPr lang="es-ES_tradnl" altLang="en-US" sz="1200"/>
          </a:p>
        </p:txBody>
      </p:sp>
      <p:pic>
        <p:nvPicPr>
          <p:cNvPr id="2" name="Picture 1" descr="Picture2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365" y="1869440"/>
            <a:ext cx="3121660" cy="24326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329305" y="78676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Deep learning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43230" y="2865755"/>
            <a:ext cx="12350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Big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9648190" y="41700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70060" y="517017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523240" y="5680710"/>
            <a:ext cx="14986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Small dataset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0644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387205" y="608520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pic>
        <p:nvPicPr>
          <p:cNvPr id="68" name="Picture 67" descr="Picture2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075" y="4575175"/>
            <a:ext cx="1579245" cy="123126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1270000"/>
            <a:ext cx="901065" cy="16586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443230" y="1426845"/>
            <a:ext cx="1235075" cy="150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1449705"/>
            <a:ext cx="901700" cy="12998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1682750"/>
            <a:ext cx="901065" cy="83312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1682750"/>
            <a:ext cx="2008505" cy="833120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9648190" y="1147445"/>
            <a:ext cx="304800" cy="19151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2067560" y="1123950"/>
            <a:ext cx="5160010" cy="1889125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98930" y="21793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45460" y="21793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07733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100320" y="21551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262495" y="216281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9355455" y="21590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6"/>
          <p:cNvSpPr txBox="1"/>
          <p:nvPr/>
        </p:nvSpPr>
        <p:spPr>
          <a:xfrm>
            <a:off x="3832860" y="771525"/>
            <a:ext cx="16694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BERT model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4559935" y="12700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40" name="Text Box 39"/>
          <p:cNvSpPr txBox="1"/>
          <p:nvPr/>
        </p:nvSpPr>
        <p:spPr>
          <a:xfrm>
            <a:off x="485140" y="2845435"/>
            <a:ext cx="1235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Protein sequences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2190115" y="4292600"/>
            <a:ext cx="901065" cy="165862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/>
          <a:srcRect l="21415" t="9476" r="17955" b="16459"/>
          <a:stretch>
            <a:fillRect/>
          </a:stretch>
        </p:blipFill>
        <p:spPr>
          <a:xfrm>
            <a:off x="788035" y="4599940"/>
            <a:ext cx="890270" cy="108839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3221355" y="4472305"/>
            <a:ext cx="901700" cy="12998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4253230" y="4705350"/>
            <a:ext cx="901065" cy="83312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"/>
          <a:srcRect l="13873" t="16667" r="20809" b="31111"/>
          <a:stretch>
            <a:fillRect/>
          </a:stretch>
        </p:blipFill>
        <p:spPr>
          <a:xfrm flipH="1">
            <a:off x="5238750" y="4705350"/>
            <a:ext cx="2008505" cy="833120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2067560" y="3961130"/>
            <a:ext cx="7247255" cy="2366645"/>
          </a:xfrm>
          <a:prstGeom prst="roundRect">
            <a:avLst>
              <a:gd name="adj" fmla="val 55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1598930" y="5201920"/>
            <a:ext cx="396240" cy="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045460" y="520192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77335" y="518160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100320" y="517779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275830" y="5173980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387205" y="498919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Box 54"/>
          <p:cNvSpPr txBox="1"/>
          <p:nvPr/>
        </p:nvSpPr>
        <p:spPr>
          <a:xfrm>
            <a:off x="3385820" y="3358515"/>
            <a:ext cx="26365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600">
                <a:latin typeface="Tibetan Machine Uni" panose="01000503020000020002" charset="0"/>
                <a:cs typeface="Tibetan Machine Uni" panose="01000503020000020002" charset="0"/>
              </a:rPr>
              <a:t>Transfer learning</a:t>
            </a:r>
            <a:endParaRPr lang="es-ES_tradnl" altLang="en-US" sz="16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6" name="Text Box 55"/>
          <p:cNvSpPr txBox="1"/>
          <p:nvPr/>
        </p:nvSpPr>
        <p:spPr>
          <a:xfrm>
            <a:off x="4559935" y="4292600"/>
            <a:ext cx="1943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Pre-trained weights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617220" y="5688330"/>
            <a:ext cx="1194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pMHC samples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8" name="Text Box 57"/>
          <p:cNvSpPr txBox="1"/>
          <p:nvPr/>
        </p:nvSpPr>
        <p:spPr>
          <a:xfrm>
            <a:off x="7780020" y="5852160"/>
            <a:ext cx="1264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Fine tuning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159000" y="4241800"/>
            <a:ext cx="5017770" cy="1767205"/>
          </a:xfrm>
          <a:prstGeom prst="roundRect">
            <a:avLst>
              <a:gd name="adj" fmla="val 45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2772410" y="3319145"/>
            <a:ext cx="3193415" cy="392430"/>
          </a:xfrm>
          <a:prstGeom prst="roundRect">
            <a:avLst>
              <a:gd name="adj" fmla="val 41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4366895" y="3055620"/>
            <a:ext cx="5080" cy="22098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361815" y="3777615"/>
            <a:ext cx="4445" cy="40957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1"/>
          <p:nvPr/>
        </p:nvSpPr>
        <p:spPr>
          <a:xfrm>
            <a:off x="9385300" y="3060700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sp>
        <p:nvSpPr>
          <p:cNvPr id="64" name="Text Box 63"/>
          <p:cNvSpPr txBox="1"/>
          <p:nvPr/>
        </p:nvSpPr>
        <p:spPr>
          <a:xfrm>
            <a:off x="9442450" y="5499735"/>
            <a:ext cx="830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Output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5" name="Picture 4" descr="1_mYa9pIxWqmdo3VU2E3_zWA-removebg-preview"/>
          <p:cNvPicPr>
            <a:picLocks noChangeAspect="1"/>
          </p:cNvPicPr>
          <p:nvPr/>
        </p:nvPicPr>
        <p:blipFill>
          <a:blip r:embed="rId3"/>
          <a:srcRect l="11735" t="19898" r="25994" b="3858"/>
          <a:stretch>
            <a:fillRect/>
          </a:stretch>
        </p:blipFill>
        <p:spPr>
          <a:xfrm>
            <a:off x="7575550" y="4520565"/>
            <a:ext cx="1638300" cy="12465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917180" y="4254500"/>
            <a:ext cx="1021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1400">
                <a:latin typeface="Tibetan Machine Uni" panose="01000503020000020002" charset="0"/>
                <a:cs typeface="Tibetan Machine Uni" panose="01000503020000020002" charset="0"/>
              </a:rPr>
              <a:t>BiLSTM</a:t>
            </a:r>
            <a:endParaRPr lang="es-ES_tradnl" altLang="en-US" sz="1400">
              <a:latin typeface="Tibetan Machine Uni" panose="01000503020000020002" charset="0"/>
              <a:cs typeface="Tibetan Machine Uni" panose="01000503020000020002" charset="0"/>
            </a:endParaRPr>
          </a:p>
        </p:txBody>
      </p:sp>
      <p:pic>
        <p:nvPicPr>
          <p:cNvPr id="67" name="Picture 66" descr="Picture2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00" y="1565910"/>
            <a:ext cx="1579245" cy="123126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686290" y="486537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686290" y="5203190"/>
            <a:ext cx="266700" cy="251460"/>
          </a:xfrm>
          <a:prstGeom prst="ellipse">
            <a:avLst/>
          </a:prstGeom>
          <a:solidFill>
            <a:srgbClr val="9B9A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394825" y="5327015"/>
            <a:ext cx="223520" cy="38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8371840" y="3146425"/>
            <a:ext cx="2280285" cy="62166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0 / 1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224280" y="3735705"/>
            <a:ext cx="2633345" cy="104648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YNYHQRXFATVLHSLYFGLTYYAVRTETVHLETT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980565" y="2012950"/>
            <a:ext cx="112141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peptide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150110" y="3305810"/>
            <a:ext cx="78232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mhc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569460" y="2132965"/>
            <a:ext cx="3081020" cy="26492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24280" y="2450465"/>
            <a:ext cx="2633980" cy="708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2200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VGINTRNMTMSMSMI</a:t>
            </a:r>
            <a:endParaRPr lang="es-ES_tradnl" altLang="en-US" sz="2200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62315" y="2668905"/>
            <a:ext cx="223837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 sz="2200">
                <a:latin typeface="Tinos" panose="02020603050405020304" charset="0"/>
                <a:cs typeface="Tinos" panose="02020603050405020304" charset="0"/>
              </a:rPr>
              <a:t>binding prediction</a:t>
            </a:r>
            <a:endParaRPr lang="es-ES_tradnl" altLang="en-US" sz="2200"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090670" y="266890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2" name="Right Arrow 11"/>
          <p:cNvSpPr/>
          <p:nvPr/>
        </p:nvSpPr>
        <p:spPr>
          <a:xfrm>
            <a:off x="4090670" y="4123690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13" name="Right Arrow 12"/>
          <p:cNvSpPr/>
          <p:nvPr/>
        </p:nvSpPr>
        <p:spPr>
          <a:xfrm>
            <a:off x="7901940" y="3293745"/>
            <a:ext cx="3187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  <p:sp>
        <p:nvSpPr>
          <p:cNvPr id="2" name="Rounded Rectangle 1"/>
          <p:cNvSpPr/>
          <p:nvPr/>
        </p:nvSpPr>
        <p:spPr>
          <a:xfrm>
            <a:off x="4755515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BERT</a:t>
            </a:r>
            <a:endParaRPr lang="es-ES_tradnl" altLang="en-US"/>
          </a:p>
        </p:txBody>
      </p:sp>
      <p:sp>
        <p:nvSpPr>
          <p:cNvPr id="3" name="Rounded Rectangle 2"/>
          <p:cNvSpPr/>
          <p:nvPr/>
        </p:nvSpPr>
        <p:spPr>
          <a:xfrm>
            <a:off x="6287770" y="2757805"/>
            <a:ext cx="1186180" cy="13423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/>
              <a:t>Final Layers</a:t>
            </a:r>
            <a:endParaRPr lang="es-ES_tradnl" altLang="en-US"/>
          </a:p>
        </p:txBody>
      </p:sp>
      <p:sp>
        <p:nvSpPr>
          <p:cNvPr id="14" name="Right Arrow 13"/>
          <p:cNvSpPr/>
          <p:nvPr/>
        </p:nvSpPr>
        <p:spPr>
          <a:xfrm>
            <a:off x="5999480" y="3322320"/>
            <a:ext cx="229870" cy="2705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329055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Eluted peptides  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515995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binding and presentation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687060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sz="1400">
                <a:solidFill>
                  <a:schemeClr val="tx1"/>
                </a:solidFill>
                <a:latin typeface="Tinos" panose="02020603050405020304" charset="0"/>
                <a:cs typeface="Tinos" panose="02020603050405020304" charset="0"/>
              </a:rPr>
              <a:t>pMHC interaction with TCR</a:t>
            </a:r>
            <a:endParaRPr lang="es-ES_tradnl" altLang="en-US" sz="1400">
              <a:solidFill>
                <a:schemeClr val="tx1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37310" y="1844675"/>
            <a:ext cx="1981835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1.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peptides from mutations  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24250" y="1844675"/>
            <a:ext cx="1981200" cy="1243965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2.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binding and presentation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95315" y="1845310"/>
            <a:ext cx="1980565" cy="1243330"/>
          </a:xfrm>
          <a:prstGeom prst="roundRect">
            <a:avLst>
              <a:gd name="adj" fmla="val 8659"/>
            </a:avLst>
          </a:prstGeom>
          <a:solidFill>
            <a:schemeClr val="bg1"/>
          </a:solidFill>
          <a:ln w="28575" cmpd="sng">
            <a:solidFill>
              <a:srgbClr val="5B9B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 b="1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Stage 3.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  <a:p>
            <a:pPr algn="ctr"/>
            <a:r>
              <a:rPr lang="es-ES_tradnl" altLang="en-US">
                <a:solidFill>
                  <a:srgbClr val="41719C"/>
                </a:solidFill>
                <a:latin typeface="Tinos" panose="02020603050405020304" charset="0"/>
                <a:cs typeface="Tinos" panose="02020603050405020304" charset="0"/>
              </a:rPr>
              <a:t>Prediction of pMHC interaction with TCR</a:t>
            </a:r>
            <a:endParaRPr lang="es-ES_tradnl" altLang="en-US">
              <a:solidFill>
                <a:srgbClr val="41719C"/>
              </a:solidFill>
              <a:latin typeface="Tinos" panose="02020603050405020304" charset="0"/>
              <a:cs typeface="Tinos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4577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989580" y="3268345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</a:t>
            </a:r>
            <a:r>
              <a:rPr lang="es-ES_tradnl" altLang="en-US">
                <a:solidFill>
                  <a:schemeClr val="tx1"/>
                </a:solidFill>
              </a:rPr>
              <a:t>ZZ</a:t>
            </a:r>
            <a:r>
              <a:rPr lang="en-US">
                <a:solidFill>
                  <a:schemeClr val="tx1"/>
                </a:solidFill>
              </a:rPr>
              <a:t>GKLHY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2395855"/>
            <a:ext cx="6060440" cy="21539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075055" y="3961765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2942590" y="3972560"/>
            <a:ext cx="212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 after padding</a:t>
            </a:r>
            <a:endParaRPr lang="es-ES_tradnl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835900" y="4560570"/>
            <a:ext cx="1776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one-hot encoding</a:t>
            </a:r>
            <a:endParaRPr lang="es-ES_tradnl" altLang="en-US"/>
          </a:p>
        </p:txBody>
      </p:sp>
      <p:sp>
        <p:nvSpPr>
          <p:cNvPr id="11" name="Right Arrow 10"/>
          <p:cNvSpPr/>
          <p:nvPr/>
        </p:nvSpPr>
        <p:spPr>
          <a:xfrm>
            <a:off x="261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157470" y="3472815"/>
            <a:ext cx="222250" cy="28448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01041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ESM-1b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010410" cy="69342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612255" y="2855595"/>
            <a:ext cx="2035810" cy="7975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25845" y="2855595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34100" y="3453765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8107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Peptide properties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035415" y="293179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01085" y="278701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01085" y="38004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771890" y="32518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4007485" y="2375535"/>
            <a:ext cx="2264410" cy="8769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TAPE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007485" y="3432810"/>
            <a:ext cx="2263775" cy="90551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CNN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6892925" y="2855595"/>
            <a:ext cx="2035810" cy="94996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ANN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06515" y="2995930"/>
            <a:ext cx="346710" cy="139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414770" y="3594100"/>
            <a:ext cx="338455" cy="216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2221865" y="2449830"/>
            <a:ext cx="1473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encoding (BERTMHC)</a:t>
            </a:r>
            <a:endParaRPr lang="es-ES_tradnl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40280" y="3472815"/>
            <a:ext cx="1508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>
                <a:sym typeface="+mn-ea"/>
              </a:rPr>
              <a:t>MHC-peptide encoding (APPM)</a:t>
            </a:r>
            <a:endParaRPr lang="es-ES_tradnl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9316085" y="2997835"/>
            <a:ext cx="1473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s-ES_tradnl" altLang="en-US"/>
              <a:t>MHC-peptide affinity</a:t>
            </a:r>
            <a:endParaRPr lang="es-ES_tradnl" alt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642360" y="282003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0615" y="3874770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9052560" y="3317875"/>
            <a:ext cx="26289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198370" y="2199640"/>
            <a:ext cx="1717040" cy="115062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BERT</a:t>
            </a:r>
            <a:endParaRPr lang="es-ES_tradnl" altLang="en-US">
              <a:solidFill>
                <a:schemeClr val="tx1"/>
              </a:solidFill>
            </a:endParaRPr>
          </a:p>
          <a:p>
            <a:pPr algn="ctr"/>
            <a:r>
              <a:rPr lang="es-ES_tradnl" altLang="en-US">
                <a:solidFill>
                  <a:schemeClr val="tx1"/>
                </a:solidFill>
              </a:rPr>
              <a:t>(transformer)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511675" y="2185035"/>
            <a:ext cx="1717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30 millions proteins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58925" y="1457325"/>
            <a:ext cx="7898130" cy="3261995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872230" y="367093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TAPE</a:t>
            </a:r>
            <a:endParaRPr lang="es-ES_tradnl" altLang="en-US"/>
          </a:p>
        </p:txBody>
      </p:sp>
      <p:sp>
        <p:nvSpPr>
          <p:cNvPr id="15" name="Rounded Rectangle 14"/>
          <p:cNvSpPr/>
          <p:nvPr/>
        </p:nvSpPr>
        <p:spPr>
          <a:xfrm>
            <a:off x="1940560" y="1833880"/>
            <a:ext cx="4786630" cy="2421255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7108190" y="2170430"/>
            <a:ext cx="1971040" cy="11798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peptide-MHC-II dataset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439660" y="4168775"/>
            <a:ext cx="138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s-ES_tradnl" altLang="en-US"/>
              <a:t>BERTMHC</a:t>
            </a:r>
            <a:endParaRPr lang="es-ES_tradnl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43630" y="1319530"/>
            <a:ext cx="20104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KVDAGKLHY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220845" y="951230"/>
            <a:ext cx="855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peptide</a:t>
            </a:r>
            <a:endParaRPr lang="es-ES_tradnl" altLang="en-US"/>
          </a:p>
        </p:txBody>
      </p:sp>
      <p:sp>
        <p:nvSpPr>
          <p:cNvPr id="2" name="Rounded Rectangle 1"/>
          <p:cNvSpPr/>
          <p:nvPr/>
        </p:nvSpPr>
        <p:spPr>
          <a:xfrm>
            <a:off x="6678295" y="1319530"/>
            <a:ext cx="2620010" cy="69342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KV</a:t>
            </a:r>
            <a:r>
              <a:rPr lang="es-ES_tradnl" altLang="en-US">
                <a:solidFill>
                  <a:schemeClr val="tx1"/>
                </a:solidFill>
              </a:rPr>
              <a:t>B</a:t>
            </a:r>
            <a:r>
              <a:rPr lang="en-US">
                <a:solidFill>
                  <a:schemeClr val="tx1"/>
                </a:solidFill>
              </a:rPr>
              <a:t>DAG</a:t>
            </a:r>
            <a:r>
              <a:rPr lang="es-ES_tradnl" altLang="en-US">
                <a:solidFill>
                  <a:schemeClr val="tx1"/>
                </a:solidFill>
              </a:rPr>
              <a:t>O</a:t>
            </a:r>
            <a:r>
              <a:rPr lang="en-US">
                <a:solidFill>
                  <a:schemeClr val="tx1"/>
                </a:solidFill>
              </a:rPr>
              <a:t>KLHY</a:t>
            </a:r>
            <a:r>
              <a:rPr lang="es-ES_tradnl" altLang="en-US">
                <a:solidFill>
                  <a:schemeClr val="tx1"/>
                </a:solidFill>
              </a:rPr>
              <a:t>...</a:t>
            </a:r>
            <a:endParaRPr lang="es-ES_tradnl" altLang="en-US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636510" y="951230"/>
            <a:ext cx="703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s-ES_tradnl" altLang="en-US"/>
              <a:t>MHC</a:t>
            </a:r>
            <a:endParaRPr lang="es-ES_tradnl" altLang="en-US"/>
          </a:p>
        </p:txBody>
      </p:sp>
      <p:sp>
        <p:nvSpPr>
          <p:cNvPr id="6" name="Rounded Rectangle 5"/>
          <p:cNvSpPr/>
          <p:nvPr/>
        </p:nvSpPr>
        <p:spPr>
          <a:xfrm>
            <a:off x="3643630" y="2511425"/>
            <a:ext cx="5689600" cy="7194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rgbClr val="2E75B6"/>
                </a:solidFill>
              </a:rPr>
              <a:t>Deep learning model</a:t>
            </a:r>
            <a:endParaRPr lang="es-ES_tradnl" altLang="en-US">
              <a:solidFill>
                <a:srgbClr val="2E75B6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64756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986395" y="211010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80735" y="3655060"/>
            <a:ext cx="1052195" cy="415290"/>
          </a:xfrm>
          <a:prstGeom prst="roundRect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s-ES_tradnl" altLang="en-US">
                <a:solidFill>
                  <a:schemeClr val="tx1"/>
                </a:solidFill>
              </a:rPr>
              <a:t>0/1</a:t>
            </a:r>
            <a:endParaRPr lang="es-ES_tradnl" alt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05245" y="3287395"/>
            <a:ext cx="3175" cy="2832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3387</Words>
  <Application>WPS Presentation</Application>
  <PresentationFormat>宽屏</PresentationFormat>
  <Paragraphs>393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DejaVu Sans</vt:lpstr>
      <vt:lpstr>Tinos</vt:lpstr>
      <vt:lpstr>Calibri</vt:lpstr>
      <vt:lpstr>Microsoft YaHei</vt:lpstr>
      <vt:lpstr>Droid Sans Fallback</vt:lpstr>
      <vt:lpstr>Arial Unicode MS</vt:lpstr>
      <vt:lpstr>SimSun</vt:lpstr>
      <vt:lpstr>Calibri Light</vt:lpstr>
      <vt:lpstr>TeX Gyre Bonum Math</vt:lpstr>
      <vt:lpstr>Tibetan Machine Uni</vt:lpstr>
      <vt:lpstr>OpenSymbol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vicente</cp:lastModifiedBy>
  <cp:revision>26</cp:revision>
  <dcterms:created xsi:type="dcterms:W3CDTF">2024-01-28T03:03:52Z</dcterms:created>
  <dcterms:modified xsi:type="dcterms:W3CDTF">2024-01-28T03:03:52Z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