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3" r:id="rId4"/>
    <p:sldId id="257" r:id="rId5"/>
    <p:sldId id="269" r:id="rId6"/>
    <p:sldId id="258" r:id="rId7"/>
    <p:sldId id="259" r:id="rId8"/>
    <p:sldId id="356" r:id="rId9"/>
    <p:sldId id="260" r:id="rId10"/>
    <p:sldId id="261" r:id="rId11"/>
    <p:sldId id="262" r:id="rId12"/>
    <p:sldId id="263" r:id="rId13"/>
    <p:sldId id="264" r:id="rId14"/>
    <p:sldId id="266" r:id="rId15"/>
    <p:sldId id="280" r:id="rId16"/>
    <p:sldId id="265" r:id="rId17"/>
    <p:sldId id="283" r:id="rId18"/>
    <p:sldId id="382" r:id="rId19"/>
    <p:sldId id="308" r:id="rId20"/>
    <p:sldId id="295" r:id="rId21"/>
    <p:sldId id="287" r:id="rId22"/>
    <p:sldId id="383" r:id="rId23"/>
    <p:sldId id="285" r:id="rId24"/>
    <p:sldId id="268" r:id="rId25"/>
    <p:sldId id="290" r:id="rId26"/>
    <p:sldId id="292" r:id="rId27"/>
    <p:sldId id="293" r:id="rId28"/>
    <p:sldId id="294" r:id="rId29"/>
    <p:sldId id="350" r:id="rId30"/>
    <p:sldId id="381" r:id="rId31"/>
    <p:sldId id="305" r:id="rId32"/>
    <p:sldId id="320" r:id="rId33"/>
    <p:sldId id="303" r:id="rId34"/>
    <p:sldId id="304" r:id="rId35"/>
    <p:sldId id="35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  <a:srgbClr val="9B9A9A"/>
    <a:srgbClr val="2E75B6"/>
    <a:srgbClr val="5B9BD5"/>
    <a:srgbClr val="85A5E2"/>
    <a:srgbClr val="B0D3D3"/>
    <a:srgbClr val="50B5D4"/>
    <a:srgbClr val="0C4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0/1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4560" y="135699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63925" y="261239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65195" y="451675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2">
                    <a:lumMod val="75000"/>
                  </a:schemeClr>
                </a:solidFill>
                <a:cs typeface="+mn-lt"/>
              </a:rPr>
              <a:t>ETAPA V</a:t>
            </a:r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97475" y="175577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7475" y="215328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II.3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97475" y="13569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775" y="266573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del enlace peptido y MHC (pMHC)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4775" y="332486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77260" y="77025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</a:t>
            </a:r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62655" y="394462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IV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40675" y="2799715"/>
            <a:ext cx="1939290" cy="1189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0/1 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or 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real value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040" y="3707130"/>
            <a:ext cx="2633345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YNYHQRXFATVL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1415" y="2305685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peptide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45870" y="3277235"/>
            <a:ext cx="95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65220" y="2550795"/>
            <a:ext cx="1578610" cy="1757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Encoding method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040" y="2735580"/>
            <a:ext cx="2633980" cy="394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VGINTRNMTMSM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781290" y="2411730"/>
            <a:ext cx="2226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binding prediction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50235" y="279717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49600" y="382905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89190" y="326517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58815" y="2522220"/>
            <a:ext cx="1605280" cy="1757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Prediction method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364480" y="327723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55155" y="1967230"/>
            <a:ext cx="1506220" cy="718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2.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61505" y="2783840"/>
            <a:ext cx="1520825" cy="528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3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49440" y="3743960"/>
            <a:ext cx="3929380" cy="2635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2">
                    <a:lumMod val="75000"/>
                  </a:schemeClr>
                </a:solidFill>
                <a:cs typeface="+mn-lt"/>
              </a:rPr>
              <a:t>5</a:t>
            </a:r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46160" y="2193925"/>
            <a:ext cx="2221230" cy="22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9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9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46160" y="2420620"/>
            <a:ext cx="2221230" cy="259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9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9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47430" y="1961515"/>
            <a:ext cx="2221230" cy="2298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9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9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8225" y="2789555"/>
            <a:ext cx="2220595" cy="226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9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9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8225" y="3015615"/>
            <a:ext cx="2214880" cy="240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9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9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50075" y="1597660"/>
            <a:ext cx="3923030" cy="306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</a:t>
            </a:r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1.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51980" y="3381375"/>
            <a:ext cx="3920490" cy="294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4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urved Connector 58"/>
          <p:cNvCxnSpPr>
            <a:stCxn id="39" idx="6"/>
            <a:endCxn id="11" idx="1"/>
          </p:cNvCxnSpPr>
          <p:nvPr/>
        </p:nvCxnSpPr>
        <p:spPr>
          <a:xfrm flipV="1">
            <a:off x="2748915" y="2169160"/>
            <a:ext cx="491490" cy="60261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0075" y="2016760"/>
            <a:ext cx="94742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Alignment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40405" y="2016760"/>
            <a:ext cx="76009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Quality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25795" y="2016760"/>
            <a:ext cx="122110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calling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41235" y="2016760"/>
            <a:ext cx="153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annotation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60825" y="217360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94325" y="217868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97065" y="217868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175635" y="229997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FastQC, </a:t>
            </a:r>
            <a:endParaRPr lang="es-ES_tradnl" altLang="en-US" sz="900"/>
          </a:p>
          <a:p>
            <a:r>
              <a:rPr lang="es-ES_tradnl" altLang="en-US" sz="900"/>
              <a:t>Trimmomatic</a:t>
            </a:r>
            <a:endParaRPr lang="es-ES_tradnl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4356735" y="230632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BWA, Bowtie,</a:t>
            </a:r>
            <a:endParaRPr lang="es-ES_tradnl" altLang="en-US" sz="900"/>
          </a:p>
          <a:p>
            <a:r>
              <a:rPr lang="es-ES_tradnl" altLang="en-US" sz="900"/>
              <a:t>Star, Samtools</a:t>
            </a:r>
            <a:endParaRPr lang="es-ES_tradnl" altLang="en-US" sz="900"/>
          </a:p>
        </p:txBody>
      </p:sp>
      <p:sp>
        <p:nvSpPr>
          <p:cNvPr id="30" name="Text Box 29"/>
          <p:cNvSpPr txBox="1"/>
          <p:nvPr/>
        </p:nvSpPr>
        <p:spPr>
          <a:xfrm>
            <a:off x="5677535" y="2294890"/>
            <a:ext cx="1063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Mutect, Strelka, VarScan, GATK, BCFtools, Manta, SomaticSniper, FreeBayes</a:t>
            </a:r>
            <a:endParaRPr lang="es-ES_tradnl" altLang="en-US" sz="900"/>
          </a:p>
        </p:txBody>
      </p:sp>
      <p:sp>
        <p:nvSpPr>
          <p:cNvPr id="31" name="Text Box 30"/>
          <p:cNvSpPr txBox="1"/>
          <p:nvPr/>
        </p:nvSpPr>
        <p:spPr>
          <a:xfrm>
            <a:off x="7270115" y="229616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Isovar, Annovar, VEP, SnpEff </a:t>
            </a:r>
            <a:endParaRPr lang="es-ES_tradnl" altLang="en-US" sz="900"/>
          </a:p>
        </p:txBody>
      </p:sp>
      <p:sp>
        <p:nvSpPr>
          <p:cNvPr id="32" name="Oval 31"/>
          <p:cNvSpPr/>
          <p:nvPr/>
        </p:nvSpPr>
        <p:spPr>
          <a:xfrm>
            <a:off x="1714500" y="3325495"/>
            <a:ext cx="501015" cy="46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MS</a:t>
            </a:r>
            <a:endParaRPr lang="es-ES_tradnl" altLang="en-US" sz="900"/>
          </a:p>
        </p:txBody>
      </p:sp>
      <p:sp>
        <p:nvSpPr>
          <p:cNvPr id="33" name="Text Box 32"/>
          <p:cNvSpPr txBox="1"/>
          <p:nvPr/>
        </p:nvSpPr>
        <p:spPr>
          <a:xfrm>
            <a:off x="1394460" y="3839210"/>
            <a:ext cx="12058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Mass Spectrometry</a:t>
            </a:r>
            <a:endParaRPr lang="es-ES_tradnl" altLang="en-US" sz="9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57425" y="355409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93975" y="3404235"/>
            <a:ext cx="209486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Quantitative proteomic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94610" y="3709035"/>
            <a:ext cx="19170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MaxQuant, Proteome Discoverer</a:t>
            </a:r>
            <a:endParaRPr lang="es-ES_tradnl" altLang="en-US" sz="900"/>
          </a:p>
        </p:txBody>
      </p:sp>
      <p:sp>
        <p:nvSpPr>
          <p:cNvPr id="38" name="Oval 37"/>
          <p:cNvSpPr/>
          <p:nvPr/>
        </p:nvSpPr>
        <p:spPr>
          <a:xfrm>
            <a:off x="2122170" y="169037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sp>
        <p:nvSpPr>
          <p:cNvPr id="39" name="Oval 38"/>
          <p:cNvSpPr/>
          <p:nvPr/>
        </p:nvSpPr>
        <p:spPr>
          <a:xfrm>
            <a:off x="2122170" y="252476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cxnSp>
        <p:nvCxnSpPr>
          <p:cNvPr id="41" name="Curved Connector 40"/>
          <p:cNvCxnSpPr>
            <a:stCxn id="38" idx="6"/>
            <a:endCxn id="11" idx="1"/>
          </p:cNvCxnSpPr>
          <p:nvPr/>
        </p:nvCxnSpPr>
        <p:spPr>
          <a:xfrm>
            <a:off x="2748915" y="1937385"/>
            <a:ext cx="491490" cy="23177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2"/>
            <a:endCxn id="46" idx="3"/>
          </p:cNvCxnSpPr>
          <p:nvPr/>
        </p:nvCxnSpPr>
        <p:spPr>
          <a:xfrm rot="10800000">
            <a:off x="1676400" y="2181225"/>
            <a:ext cx="445770" cy="59055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2"/>
            <a:endCxn id="46" idx="3"/>
          </p:cNvCxnSpPr>
          <p:nvPr/>
        </p:nvCxnSpPr>
        <p:spPr>
          <a:xfrm rot="10800000" flipV="1">
            <a:off x="1676400" y="1937385"/>
            <a:ext cx="445770" cy="24384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08330" y="2028825"/>
            <a:ext cx="106807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HLA typing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44195" y="233362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OptiType,</a:t>
            </a:r>
            <a:endParaRPr lang="es-ES_tradnl" altLang="en-US" sz="900"/>
          </a:p>
          <a:p>
            <a:r>
              <a:rPr lang="es-ES_tradnl" altLang="en-US" sz="900"/>
              <a:t>HLA MS</a:t>
            </a:r>
            <a:endParaRPr lang="es-ES_tradnl" altLang="en-US" sz="900"/>
          </a:p>
        </p:txBody>
      </p:sp>
      <p:sp>
        <p:nvSpPr>
          <p:cNvPr id="48" name="Text Box 47"/>
          <p:cNvSpPr txBox="1"/>
          <p:nvPr/>
        </p:nvSpPr>
        <p:spPr>
          <a:xfrm>
            <a:off x="3958590" y="192722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fastq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315585" y="1929130"/>
            <a:ext cx="5219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bam</a:t>
            </a:r>
            <a:endParaRPr lang="es-ES_tradnl" altLang="en-US" sz="900" b="1" i="1">
              <a:solidFill>
                <a:srgbClr val="41719C"/>
              </a:solidFill>
            </a:endParaRPr>
          </a:p>
          <a:p>
            <a:endParaRPr lang="es-ES_tradnl" altLang="en-US" sz="900" b="1" i="1">
              <a:solidFill>
                <a:srgbClr val="41719C"/>
              </a:solidFill>
            </a:endParaRPr>
          </a:p>
          <a:p>
            <a:r>
              <a:rPr lang="es-ES_tradnl" altLang="en-US" sz="900" b="1" i="1">
                <a:solidFill>
                  <a:srgbClr val="41719C"/>
                </a:solidFill>
              </a:rPr>
              <a:t>sam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6956425" y="194119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vcf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945120" y="254635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neoantigens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76285" y="2383155"/>
            <a:ext cx="1270" cy="17399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0" idx="0"/>
          </p:cNvCxnSpPr>
          <p:nvPr/>
        </p:nvCxnSpPr>
        <p:spPr>
          <a:xfrm flipH="1">
            <a:off x="1229360" y="2414270"/>
            <a:ext cx="1270" cy="28956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772160" y="270383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HLA types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4964430" y="3436620"/>
            <a:ext cx="1294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protein groups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730750" y="355409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urved Connector 58"/>
          <p:cNvCxnSpPr>
            <a:stCxn id="39" idx="6"/>
            <a:endCxn id="11" idx="1"/>
          </p:cNvCxnSpPr>
          <p:nvPr/>
        </p:nvCxnSpPr>
        <p:spPr>
          <a:xfrm flipV="1">
            <a:off x="2739390" y="2169160"/>
            <a:ext cx="501015" cy="348615"/>
          </a:xfrm>
          <a:prstGeom prst="curvedConnector3">
            <a:avLst>
              <a:gd name="adj1" fmla="val 50063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0075" y="2016760"/>
            <a:ext cx="119189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Alignment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40405" y="2016760"/>
            <a:ext cx="76009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Quality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5465" y="3078480"/>
            <a:ext cx="122110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calling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58035" y="3093085"/>
            <a:ext cx="153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annotation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60825" y="217360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23485" y="2732405"/>
            <a:ext cx="10795" cy="267335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94125" y="3232785"/>
            <a:ext cx="368300" cy="5715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175635" y="229997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FastQC, </a:t>
            </a:r>
            <a:endParaRPr lang="es-ES_tradnl" altLang="en-US" sz="900"/>
          </a:p>
          <a:p>
            <a:r>
              <a:rPr lang="es-ES_tradnl" altLang="en-US" sz="900"/>
              <a:t>Trimmomatic</a:t>
            </a:r>
            <a:endParaRPr lang="es-ES_tradnl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4544695" y="230632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BWA, Bowtie,</a:t>
            </a:r>
            <a:endParaRPr lang="es-ES_tradnl" altLang="en-US" sz="900"/>
          </a:p>
          <a:p>
            <a:r>
              <a:rPr lang="es-ES_tradnl" altLang="en-US" sz="900"/>
              <a:t>Star, Samtools</a:t>
            </a:r>
            <a:endParaRPr lang="es-ES_tradnl" altLang="en-US" sz="900"/>
          </a:p>
        </p:txBody>
      </p:sp>
      <p:sp>
        <p:nvSpPr>
          <p:cNvPr id="30" name="Text Box 29"/>
          <p:cNvSpPr txBox="1"/>
          <p:nvPr/>
        </p:nvSpPr>
        <p:spPr>
          <a:xfrm>
            <a:off x="3836670" y="3390900"/>
            <a:ext cx="18338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Mutect, Strelka, VarScan, GATK, BCFtools, Manta, SomaticSniper, FreeBayes</a:t>
            </a:r>
            <a:endParaRPr lang="es-ES_tradnl" altLang="en-US" sz="900"/>
          </a:p>
        </p:txBody>
      </p:sp>
      <p:sp>
        <p:nvSpPr>
          <p:cNvPr id="31" name="Text Box 30"/>
          <p:cNvSpPr txBox="1"/>
          <p:nvPr/>
        </p:nvSpPr>
        <p:spPr>
          <a:xfrm>
            <a:off x="2294255" y="339788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Isovar, Annovar, VEP, SnpEff </a:t>
            </a:r>
            <a:endParaRPr lang="es-ES_tradnl" altLang="en-US" sz="900"/>
          </a:p>
        </p:txBody>
      </p:sp>
      <p:sp>
        <p:nvSpPr>
          <p:cNvPr id="38" name="Oval 37"/>
          <p:cNvSpPr/>
          <p:nvPr/>
        </p:nvSpPr>
        <p:spPr>
          <a:xfrm>
            <a:off x="2122170" y="169037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sp>
        <p:nvSpPr>
          <p:cNvPr id="39" name="Oval 38"/>
          <p:cNvSpPr/>
          <p:nvPr/>
        </p:nvSpPr>
        <p:spPr>
          <a:xfrm>
            <a:off x="2112645" y="227076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cxnSp>
        <p:nvCxnSpPr>
          <p:cNvPr id="41" name="Curved Connector 40"/>
          <p:cNvCxnSpPr>
            <a:stCxn id="38" idx="6"/>
            <a:endCxn id="11" idx="1"/>
          </p:cNvCxnSpPr>
          <p:nvPr/>
        </p:nvCxnSpPr>
        <p:spPr>
          <a:xfrm>
            <a:off x="2748915" y="1937385"/>
            <a:ext cx="491490" cy="23177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2"/>
            <a:endCxn id="46" idx="3"/>
          </p:cNvCxnSpPr>
          <p:nvPr/>
        </p:nvCxnSpPr>
        <p:spPr>
          <a:xfrm rot="10800000">
            <a:off x="1676400" y="2181225"/>
            <a:ext cx="436245" cy="336550"/>
          </a:xfrm>
          <a:prstGeom prst="curvedConnector3">
            <a:avLst>
              <a:gd name="adj1" fmla="val 49927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2"/>
            <a:endCxn id="46" idx="3"/>
          </p:cNvCxnSpPr>
          <p:nvPr/>
        </p:nvCxnSpPr>
        <p:spPr>
          <a:xfrm rot="10800000" flipV="1">
            <a:off x="1676400" y="1937385"/>
            <a:ext cx="445770" cy="24384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08330" y="2028825"/>
            <a:ext cx="106807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HLA typing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44195" y="233362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OptiType,</a:t>
            </a:r>
            <a:endParaRPr lang="es-ES_tradnl" altLang="en-US" sz="900"/>
          </a:p>
          <a:p>
            <a:r>
              <a:rPr lang="es-ES_tradnl" altLang="en-US" sz="900"/>
              <a:t>HLA MS</a:t>
            </a:r>
            <a:endParaRPr lang="es-ES_tradnl" altLang="en-US" sz="900"/>
          </a:p>
        </p:txBody>
      </p:sp>
      <p:sp>
        <p:nvSpPr>
          <p:cNvPr id="48" name="Text Box 47"/>
          <p:cNvSpPr txBox="1"/>
          <p:nvPr/>
        </p:nvSpPr>
        <p:spPr>
          <a:xfrm>
            <a:off x="3958590" y="192722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fastq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052060" y="266827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bam</a:t>
            </a:r>
            <a:endParaRPr lang="es-ES_tradnl" altLang="en-US" sz="900" b="1" i="1">
              <a:solidFill>
                <a:srgbClr val="41719C"/>
              </a:solidFill>
            </a:endParaRPr>
          </a:p>
          <a:p>
            <a:r>
              <a:rPr lang="es-ES_tradnl" altLang="en-US" sz="900" b="1" i="1">
                <a:solidFill>
                  <a:srgbClr val="41719C"/>
                </a:solidFill>
              </a:rPr>
              <a:t>sam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3787140" y="2984500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vcf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01370" y="313309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Neoantigens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1742440" y="3244215"/>
            <a:ext cx="217170" cy="254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0" idx="0"/>
          </p:cNvCxnSpPr>
          <p:nvPr/>
        </p:nvCxnSpPr>
        <p:spPr>
          <a:xfrm flipH="1">
            <a:off x="1229360" y="2414270"/>
            <a:ext cx="1270" cy="28956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772160" y="270383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HLA types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9615" y="99695"/>
            <a:ext cx="237490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29615" y="9969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9615" y="36195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Alignment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9615" y="196913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sym typeface="+mn-ea"/>
              </a:rPr>
              <a:t>VCF</a:t>
            </a:r>
            <a:endParaRPr lang="es-ES_tradnl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9615" y="357632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Variant annotation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012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5035" y="1024890"/>
            <a:ext cx="464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Star</a:t>
            </a:r>
            <a:endParaRPr lang="es-ES_tradnl" alt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165100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91310" y="1024890"/>
            <a:ext cx="492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BWA</a:t>
            </a:r>
            <a:endParaRPr lang="es-ES_tradnl" alt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236474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228850" y="1024890"/>
            <a:ext cx="6496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Bowtie</a:t>
            </a:r>
            <a:endParaRPr lang="es-ES_tradnl" alt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1650365" y="13500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10335" y="1663065"/>
            <a:ext cx="818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Samtools</a:t>
            </a:r>
            <a:endParaRPr lang="es-ES_tradnl" alt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973455" y="231330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70255" y="263334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BCFtools</a:t>
            </a:r>
            <a:endParaRPr lang="es-ES_tradnl" alt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1684020" y="230314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591310" y="2649220"/>
            <a:ext cx="544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GATK</a:t>
            </a:r>
            <a:endParaRPr lang="es-ES_tradnl" alt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2352040" y="231330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198370" y="2667000"/>
            <a:ext cx="7283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FusionQ</a:t>
            </a:r>
            <a:endParaRPr lang="es-ES_tradnl" alt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1684020" y="29495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560830" y="3249930"/>
            <a:ext cx="595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Arriba</a:t>
            </a:r>
            <a:endParaRPr lang="es-ES_tradnl" alt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960755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3755" y="4234180"/>
            <a:ext cx="600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Isovar</a:t>
            </a:r>
            <a:endParaRPr lang="es-ES_tradnl" alt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2352040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156460" y="4241800"/>
            <a:ext cx="756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Annovar</a:t>
            </a:r>
            <a:endParaRPr lang="es-ES_tradnl" alt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729615" y="453898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pMHC-TCR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3455" y="491807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1195" y="5230495"/>
            <a:ext cx="998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NetMHCpan</a:t>
            </a:r>
            <a:endParaRPr lang="es-ES_tradnl" alt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2423795" y="492061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2182495" y="5233035"/>
            <a:ext cx="8642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MHCflurry</a:t>
            </a:r>
            <a:endParaRPr lang="es-ES_tradnl" alt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1720215" y="49180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638935" y="5230495"/>
            <a:ext cx="530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BERT</a:t>
            </a:r>
            <a:endParaRPr lang="es-ES_tradnl" altLang="en-US" sz="1200"/>
          </a:p>
        </p:txBody>
      </p:sp>
      <p:sp>
        <p:nvSpPr>
          <p:cNvPr id="43" name="Rounded Rectangle 42"/>
          <p:cNvSpPr/>
          <p:nvPr/>
        </p:nvSpPr>
        <p:spPr>
          <a:xfrm>
            <a:off x="729615" y="563880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Mass Spectrometry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10055" y="597344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468755" y="6285865"/>
            <a:ext cx="8648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Maxquant</a:t>
            </a:r>
            <a:endParaRPr lang="es-ES_tradnl" alt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3104515" y="97790"/>
            <a:ext cx="776224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60120" y="13373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03910" y="1659255"/>
            <a:ext cx="660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FastQC</a:t>
            </a:r>
            <a:endParaRPr lang="es-ES_tradnl" alt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830" y="491490"/>
            <a:ext cx="701040" cy="7010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360" y="765810"/>
            <a:ext cx="701040" cy="70104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340860" y="176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FastQC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340860" y="255143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BWA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340860" y="337566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Samtools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5400000">
            <a:off x="4499610" y="2239645"/>
            <a:ext cx="434340" cy="107315"/>
          </a:xfrm>
          <a:prstGeom prst="curvedConnector3">
            <a:avLst>
              <a:gd name="adj1" fmla="val 5007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V="1">
            <a:off x="4638040" y="304927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973320" y="1514475"/>
            <a:ext cx="307340" cy="109855"/>
          </a:xfrm>
          <a:prstGeom prst="curvedConnector3">
            <a:avLst>
              <a:gd name="adj1" fmla="val 5010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9" idx="2"/>
          </p:cNvCxnSpPr>
          <p:nvPr/>
        </p:nvCxnSpPr>
        <p:spPr>
          <a:xfrm rot="5400000" flipV="1">
            <a:off x="4299585" y="1344295"/>
            <a:ext cx="515620" cy="2120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01870" y="414274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GATK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72380" y="4956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BCFtools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V="1">
            <a:off x="4908550" y="384302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V="1">
            <a:off x="5187950" y="4613275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94400" y="5464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Annovar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5" name="Curved Connector 64"/>
          <p:cNvCxnSpPr>
            <a:stCxn id="61" idx="2"/>
            <a:endCxn id="64" idx="1"/>
          </p:cNvCxnSpPr>
          <p:nvPr/>
        </p:nvCxnSpPr>
        <p:spPr>
          <a:xfrm rot="5400000" flipV="1">
            <a:off x="5578475" y="5185410"/>
            <a:ext cx="370840" cy="46101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524625" y="49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OptiType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4671695" y="537210"/>
            <a:ext cx="1798320" cy="68580"/>
          </a:xfrm>
          <a:prstGeom prst="curvedConnector3">
            <a:avLst>
              <a:gd name="adj1" fmla="val 50035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2" idx="3"/>
          </p:cNvCxnSpPr>
          <p:nvPr/>
        </p:nvCxnSpPr>
        <p:spPr>
          <a:xfrm flipV="1">
            <a:off x="5613400" y="735330"/>
            <a:ext cx="887095" cy="381000"/>
          </a:xfrm>
          <a:prstGeom prst="curvedConnector3">
            <a:avLst>
              <a:gd name="adj1" fmla="val 50036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 Diagonal Corner Rectangle 69"/>
          <p:cNvSpPr/>
          <p:nvPr/>
        </p:nvSpPr>
        <p:spPr>
          <a:xfrm>
            <a:off x="6500495" y="334137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candidatos</a:t>
            </a:r>
            <a:endParaRPr lang="es-ES_tradnl" altLang="en-US" sz="1000"/>
          </a:p>
        </p:txBody>
      </p:sp>
      <p:sp>
        <p:nvSpPr>
          <p:cNvPr id="71" name="Round Diagonal Corner Rectangle 70"/>
          <p:cNvSpPr/>
          <p:nvPr/>
        </p:nvSpPr>
        <p:spPr>
          <a:xfrm>
            <a:off x="6524625" y="256540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Tipos de HLA</a:t>
            </a:r>
            <a:endParaRPr lang="es-ES_tradnl" altLang="en-US" sz="1000"/>
          </a:p>
        </p:txBody>
      </p:sp>
      <p:cxnSp>
        <p:nvCxnSpPr>
          <p:cNvPr id="72" name="Curved Connector 71"/>
          <p:cNvCxnSpPr>
            <a:stCxn id="64" idx="0"/>
            <a:endCxn id="70" idx="1"/>
          </p:cNvCxnSpPr>
          <p:nvPr/>
        </p:nvCxnSpPr>
        <p:spPr>
          <a:xfrm rot="16200000">
            <a:off x="5911850" y="4295775"/>
            <a:ext cx="1711960" cy="6248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1" idx="3"/>
          </p:cNvCxnSpPr>
          <p:nvPr/>
        </p:nvCxnSpPr>
        <p:spPr>
          <a:xfrm rot="5400000" flipV="1">
            <a:off x="6144895" y="1605915"/>
            <a:ext cx="1799590" cy="118745"/>
          </a:xfrm>
          <a:prstGeom prst="curvedConnector3">
            <a:avLst>
              <a:gd name="adj1" fmla="val 49982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35950" y="306705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BERT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>
            <a:endCxn id="75" idx="0"/>
          </p:cNvCxnSpPr>
          <p:nvPr/>
        </p:nvCxnSpPr>
        <p:spPr>
          <a:xfrm>
            <a:off x="7738745" y="2754630"/>
            <a:ext cx="958215" cy="31242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75" idx="2"/>
          </p:cNvCxnSpPr>
          <p:nvPr/>
        </p:nvCxnSpPr>
        <p:spPr>
          <a:xfrm flipV="1">
            <a:off x="7738745" y="3341370"/>
            <a:ext cx="958215" cy="184785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9515475" y="2999105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</a:t>
            </a:r>
            <a:endParaRPr lang="es-ES_tradnl" altLang="en-US" sz="1000"/>
          </a:p>
        </p:txBody>
      </p:sp>
      <p:cxnSp>
        <p:nvCxnSpPr>
          <p:cNvPr id="79" name="Curved Connector 78"/>
          <p:cNvCxnSpPr>
            <a:endCxn id="78" idx="2"/>
          </p:cNvCxnSpPr>
          <p:nvPr/>
        </p:nvCxnSpPr>
        <p:spPr>
          <a:xfrm flipV="1">
            <a:off x="9189720" y="3204845"/>
            <a:ext cx="325755" cy="14605"/>
          </a:xfrm>
          <a:prstGeom prst="curvedConnector3">
            <a:avLst>
              <a:gd name="adj1" fmla="val 5009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pic>
        <p:nvPicPr>
          <p:cNvPr id="2" name="Picture 1" descr="Picture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869440"/>
            <a:ext cx="31216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329305" y="78676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Deep learning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43230" y="2865755"/>
            <a:ext cx="1235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Big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9648190" y="41700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70060" y="517017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23240" y="5680710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Small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0644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387205" y="608520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pic>
        <p:nvPicPr>
          <p:cNvPr id="68" name="Picture 67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75" y="4575175"/>
            <a:ext cx="157924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832860" y="771525"/>
            <a:ext cx="166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BERT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85140" y="28454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Protein sequences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7205" y="498919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7220" y="5688330"/>
            <a:ext cx="119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pMHC samples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5216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442450" y="549973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1_mYa9pIxWqmdo3VU2E3_zWA-removebg-preview"/>
          <p:cNvPicPr>
            <a:picLocks noChangeAspect="1"/>
          </p:cNvPicPr>
          <p:nvPr/>
        </p:nvPicPr>
        <p:blipFill>
          <a:blip r:embed="rId3"/>
          <a:srcRect l="11735" t="19898" r="25994" b="3858"/>
          <a:stretch>
            <a:fillRect/>
          </a:stretch>
        </p:blipFill>
        <p:spPr>
          <a:xfrm>
            <a:off x="7575550" y="4520565"/>
            <a:ext cx="1638300" cy="124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17180" y="4254500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BiLSTM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686290" y="486537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6290" y="520319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825" y="532701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40765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787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9577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02843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0765" y="386461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73425" y="430149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0765" y="4363085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0765" y="486156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0765" y="532765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85415" y="3864610"/>
            <a:ext cx="370205" cy="182372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GG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Straight Arrow Connector 38"/>
          <p:cNvCxnSpPr>
            <a:stCxn id="3" idx="3"/>
            <a:endCxn id="14" idx="1"/>
          </p:cNvCxnSpPr>
          <p:nvPr/>
        </p:nvCxnSpPr>
        <p:spPr>
          <a:xfrm>
            <a:off x="2779395" y="1698625"/>
            <a:ext cx="4984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61070" y="1698625"/>
            <a:ext cx="4584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55620" y="4776470"/>
            <a:ext cx="2222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6190" y="404368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8730" y="4542155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38730" y="504063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538730" y="550672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852920" y="388493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085580" y="432181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52920" y="4383405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52920" y="488188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52920" y="534797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497570" y="3884930"/>
            <a:ext cx="370205" cy="182372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GG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867775" y="4796790"/>
            <a:ext cx="2222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348345" y="406400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350885" y="4562475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350885" y="506095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50885" y="552704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721985" y="151447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...</a:t>
            </a:r>
            <a:endParaRPr lang="es-ES_tradnl" altLang="en-US"/>
          </a:p>
        </p:txBody>
      </p:sp>
      <p:sp>
        <p:nvSpPr>
          <p:cNvPr id="86" name="Text Box 85"/>
          <p:cNvSpPr txBox="1"/>
          <p:nvPr/>
        </p:nvSpPr>
        <p:spPr>
          <a:xfrm>
            <a:off x="5808980" y="449326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...</a:t>
            </a:r>
            <a:endParaRPr lang="es-ES_tradnl" altLang="en-US"/>
          </a:p>
        </p:txBody>
      </p:sp>
      <p:sp>
        <p:nvSpPr>
          <p:cNvPr id="87" name="Rounded Rectangle 86"/>
          <p:cNvSpPr/>
          <p:nvPr/>
        </p:nvSpPr>
        <p:spPr>
          <a:xfrm>
            <a:off x="689610" y="673735"/>
            <a:ext cx="10546080" cy="208851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9610" y="3403600"/>
            <a:ext cx="10546080" cy="277495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5051425" y="765175"/>
            <a:ext cx="1837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/>
              <a:t>General training</a:t>
            </a:r>
            <a:endParaRPr lang="es-ES_tradnl" altLang="en-US" sz="1600"/>
          </a:p>
        </p:txBody>
      </p:sp>
      <p:sp>
        <p:nvSpPr>
          <p:cNvPr id="90" name="Text Box 89"/>
          <p:cNvSpPr txBox="1"/>
          <p:nvPr/>
        </p:nvSpPr>
        <p:spPr>
          <a:xfrm>
            <a:off x="4167505" y="3472815"/>
            <a:ext cx="3554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/>
              <a:t>Training with Gradient Accumulation</a:t>
            </a:r>
            <a:endParaRPr lang="es-ES_tradnl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486785" y="3389630"/>
            <a:ext cx="99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494405" y="3789045"/>
            <a:ext cx="83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793990" y="3412490"/>
            <a:ext cx="1598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744085" y="3389630"/>
            <a:ext cx="1642110" cy="71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456680" y="3389630"/>
            <a:ext cx="1011555" cy="71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587615" y="3728085"/>
            <a:ext cx="196215" cy="635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20235" y="3593465"/>
            <a:ext cx="189865" cy="127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20235" y="3989070"/>
            <a:ext cx="197485" cy="1905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6245" y="3224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0055" y="3224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4495" y="2352040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65530" y="391795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26375" y="451675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2" name="Right Arrow 11"/>
          <p:cNvSpPr/>
          <p:nvPr/>
        </p:nvSpPr>
        <p:spPr>
          <a:xfrm>
            <a:off x="5147945" y="3429000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728085" y="3917950"/>
            <a:ext cx="658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5073</Words>
  <Application>WPS Presentation</Application>
  <PresentationFormat>宽屏</PresentationFormat>
  <Paragraphs>644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Nimbus Roman No9 L</vt:lpstr>
      <vt:lpstr>Tinos</vt:lpstr>
      <vt:lpstr>TeX Gyre Bonum Math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Tibetan Machine Uni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38</cp:revision>
  <dcterms:created xsi:type="dcterms:W3CDTF">2024-05-18T00:29:54Z</dcterms:created>
  <dcterms:modified xsi:type="dcterms:W3CDTF">2024-05-18T00:29:54Z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