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3" r:id="rId4"/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80" r:id="rId15"/>
    <p:sldId id="265" r:id="rId16"/>
    <p:sldId id="283" r:id="rId17"/>
    <p:sldId id="308" r:id="rId18"/>
    <p:sldId id="295" r:id="rId19"/>
    <p:sldId id="287" r:id="rId20"/>
    <p:sldId id="285" r:id="rId21"/>
    <p:sldId id="268" r:id="rId22"/>
    <p:sldId id="290" r:id="rId23"/>
    <p:sldId id="292" r:id="rId24"/>
    <p:sldId id="293" r:id="rId25"/>
    <p:sldId id="294" r:id="rId26"/>
    <p:sldId id="350" r:id="rId27"/>
    <p:sldId id="305" r:id="rId28"/>
    <p:sldId id="320" r:id="rId29"/>
    <p:sldId id="303" r:id="rId30"/>
    <p:sldId id="304" r:id="rId31"/>
    <p:sldId id="35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  <a:srgbClr val="9B9A9A"/>
    <a:srgbClr val="2E75B6"/>
    <a:srgbClr val="5B9BD5"/>
    <a:srgbClr val="85A5E2"/>
    <a:srgbClr val="B0D3D3"/>
    <a:srgbClr val="50B5D4"/>
    <a:srgbClr val="0C4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0/1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0025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0025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4563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456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46905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698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4563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46905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64560" y="135699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63925" y="261239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65195" y="451675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2">
                    <a:lumMod val="75000"/>
                  </a:schemeClr>
                </a:solidFill>
                <a:cs typeface="+mn-lt"/>
              </a:rPr>
              <a:t>ETAPA V</a:t>
            </a:r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97475" y="175577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97475" y="215328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II.3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97475" y="13569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4775" y="266573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del enlace peptido y MHC (pMHC)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4775" y="332486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77260" y="77025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</a:t>
            </a:r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62655" y="394462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IV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27455" y="182816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26820" y="308356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28090" y="498792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60370" y="222694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0370" y="262445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60370" y="182943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47670" y="313690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unión pMHC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47670" y="379603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unión pMHC-TCR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40155" y="124142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25550" y="441579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23915" y="1241425"/>
            <a:ext cx="2000250" cy="4089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Péptido</a:t>
            </a:r>
            <a:endParaRPr lang="es-ES_tradnl" altLang="en-US" sz="1200">
              <a:solidFill>
                <a:schemeClr val="accent1">
                  <a:lumMod val="50000"/>
                </a:schemeClr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69935" y="1241425"/>
            <a:ext cx="2000250" cy="40830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MHC</a:t>
            </a:r>
            <a:endParaRPr lang="es-ES_tradnl" sz="14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3915" y="2571750"/>
            <a:ext cx="4445635" cy="1171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Transformer pre-entrenado</a:t>
            </a:r>
            <a:endParaRPr lang="es-ES_tradnl" altLang="en-US" sz="1200" b="1">
              <a:solidFill>
                <a:srgbClr val="2E75B6"/>
              </a:solidFill>
              <a:cs typeface="+mn-lt"/>
            </a:endParaRPr>
          </a:p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TAPE, ProtBert-BFD, ESM2(t6)</a:t>
            </a:r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, ESM2(t12), ESM2(t30) y ESM2(t33)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22010" y="4987925"/>
            <a:ext cx="4445635" cy="42735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Predicción de la unión pMHC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788785" y="172466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23280" y="4002405"/>
            <a:ext cx="4445635" cy="71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1200" b="1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009890" y="480377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20740" y="1909445"/>
            <a:ext cx="4446905" cy="408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Concatenación y </a:t>
            </a:r>
            <a:r>
              <a:rPr lang="es-ES_tradnl" altLang="en-US" sz="1200" i="1">
                <a:solidFill>
                  <a:srgbClr val="2E75B6"/>
                </a:solidFill>
                <a:cs typeface="+mn-lt"/>
              </a:rPr>
              <a:t>padding</a:t>
            </a:r>
            <a:endParaRPr lang="es-ES_tradnl" altLang="en-US" sz="1200" i="1">
              <a:solidFill>
                <a:srgbClr val="2E75B6"/>
              </a:solidFill>
              <a:cs typeface="+mn-lt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235440" y="172529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8011160" y="239649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009890" y="381508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5368925" y="1240790"/>
            <a:ext cx="377825" cy="4174490"/>
          </a:xfrm>
          <a:prstGeom prst="leftBrace">
            <a:avLst>
              <a:gd name="adj1" fmla="val 8333"/>
              <a:gd name="adj2" fmla="val 51323"/>
            </a:avLst>
          </a:prstGeom>
          <a:ln w="952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940675" y="2799715"/>
            <a:ext cx="1939290" cy="11893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0/1 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or 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real value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0040" y="3707130"/>
            <a:ext cx="2633345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YNYHQRXFATVL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61415" y="2305685"/>
            <a:ext cx="112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TeX Gyre Bonum Math" panose="02000503000000000000" charset="0"/>
                <a:cs typeface="TeX Gyre Bonum Math" panose="02000503000000000000" charset="0"/>
              </a:rPr>
              <a:t>peptide</a:t>
            </a:r>
            <a:endParaRPr lang="es-ES_tradnl" alt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45870" y="3277235"/>
            <a:ext cx="95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alt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65220" y="2550795"/>
            <a:ext cx="1578610" cy="1757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Encoding method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040" y="2735580"/>
            <a:ext cx="2633980" cy="394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VGINTRNMTMSM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781290" y="2411730"/>
            <a:ext cx="2226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>
                <a:latin typeface="TeX Gyre Bonum Math" panose="02000503000000000000" charset="0"/>
                <a:cs typeface="TeX Gyre Bonum Math" panose="02000503000000000000" charset="0"/>
              </a:rPr>
              <a:t>binding prediction</a:t>
            </a:r>
            <a:endParaRPr lang="es-ES_tradnl" alt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50235" y="279717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49600" y="382905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89190" y="326517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58815" y="2522220"/>
            <a:ext cx="1605280" cy="1757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Prediction method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364480" y="327723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6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53085" y="1724660"/>
            <a:ext cx="11649075" cy="309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st6-epoch3"/>
          <p:cNvPicPr>
            <a:picLocks noChangeAspect="1"/>
          </p:cNvPicPr>
          <p:nvPr/>
        </p:nvPicPr>
        <p:blipFill>
          <a:blip r:embed="rId1"/>
          <a:srcRect l="2016"/>
          <a:stretch>
            <a:fillRect/>
          </a:stretch>
        </p:blipFill>
        <p:spPr>
          <a:xfrm>
            <a:off x="589280" y="1715770"/>
            <a:ext cx="11610340" cy="307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st30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60070" y="1699260"/>
            <a:ext cx="11631930" cy="3077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30-epoch3"/>
          <p:cNvPicPr>
            <a:picLocks noChangeAspect="1"/>
          </p:cNvPicPr>
          <p:nvPr/>
        </p:nvPicPr>
        <p:blipFill>
          <a:blip r:embed="rId1"/>
          <a:srcRect l="2042"/>
          <a:stretch>
            <a:fillRect/>
          </a:stretch>
        </p:blipFill>
        <p:spPr>
          <a:xfrm>
            <a:off x="566420" y="1729105"/>
            <a:ext cx="11622405" cy="306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urved Connector 58"/>
          <p:cNvCxnSpPr>
            <a:stCxn id="39" idx="6"/>
            <a:endCxn id="11" idx="1"/>
          </p:cNvCxnSpPr>
          <p:nvPr/>
        </p:nvCxnSpPr>
        <p:spPr>
          <a:xfrm flipV="1">
            <a:off x="2748915" y="2169160"/>
            <a:ext cx="491490" cy="602615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0075" y="2016760"/>
            <a:ext cx="94742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Alignment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40405" y="2016760"/>
            <a:ext cx="76009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Quality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25795" y="2016760"/>
            <a:ext cx="122110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Variant calling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41235" y="2016760"/>
            <a:ext cx="153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Variant annotation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60825" y="217360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94325" y="217868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97065" y="217868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3175635" y="229997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FastQC, </a:t>
            </a:r>
            <a:endParaRPr lang="es-ES_tradnl" altLang="en-US" sz="900"/>
          </a:p>
          <a:p>
            <a:r>
              <a:rPr lang="es-ES_tradnl" altLang="en-US" sz="900"/>
              <a:t>Trimmomatic</a:t>
            </a:r>
            <a:endParaRPr lang="es-ES_tradnl" altLang="en-US" sz="900"/>
          </a:p>
        </p:txBody>
      </p:sp>
      <p:sp>
        <p:nvSpPr>
          <p:cNvPr id="29" name="Text Box 28"/>
          <p:cNvSpPr txBox="1"/>
          <p:nvPr/>
        </p:nvSpPr>
        <p:spPr>
          <a:xfrm>
            <a:off x="4356735" y="230632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BWA, Bowtie,</a:t>
            </a:r>
            <a:endParaRPr lang="es-ES_tradnl" altLang="en-US" sz="900"/>
          </a:p>
          <a:p>
            <a:r>
              <a:rPr lang="es-ES_tradnl" altLang="en-US" sz="900"/>
              <a:t>Star, Samtools</a:t>
            </a:r>
            <a:endParaRPr lang="es-ES_tradnl" altLang="en-US" sz="900"/>
          </a:p>
        </p:txBody>
      </p:sp>
      <p:sp>
        <p:nvSpPr>
          <p:cNvPr id="30" name="Text Box 29"/>
          <p:cNvSpPr txBox="1"/>
          <p:nvPr/>
        </p:nvSpPr>
        <p:spPr>
          <a:xfrm>
            <a:off x="5677535" y="2294890"/>
            <a:ext cx="10636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Mutect, Strelka, VarScan, GATK, BCFtools, Manta, SomaticSniper, FreeBayes</a:t>
            </a:r>
            <a:endParaRPr lang="es-ES_tradnl" altLang="en-US" sz="900"/>
          </a:p>
        </p:txBody>
      </p:sp>
      <p:sp>
        <p:nvSpPr>
          <p:cNvPr id="31" name="Text Box 30"/>
          <p:cNvSpPr txBox="1"/>
          <p:nvPr/>
        </p:nvSpPr>
        <p:spPr>
          <a:xfrm>
            <a:off x="7270115" y="229616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Isovar, Annovar, VEP, SnpEff </a:t>
            </a:r>
            <a:endParaRPr lang="es-ES_tradnl" altLang="en-US" sz="900"/>
          </a:p>
        </p:txBody>
      </p:sp>
      <p:sp>
        <p:nvSpPr>
          <p:cNvPr id="32" name="Oval 31"/>
          <p:cNvSpPr/>
          <p:nvPr/>
        </p:nvSpPr>
        <p:spPr>
          <a:xfrm>
            <a:off x="1714500" y="3325495"/>
            <a:ext cx="501015" cy="46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MS</a:t>
            </a:r>
            <a:endParaRPr lang="es-ES_tradnl" altLang="en-US" sz="900"/>
          </a:p>
        </p:txBody>
      </p:sp>
      <p:sp>
        <p:nvSpPr>
          <p:cNvPr id="33" name="Text Box 32"/>
          <p:cNvSpPr txBox="1"/>
          <p:nvPr/>
        </p:nvSpPr>
        <p:spPr>
          <a:xfrm>
            <a:off x="1394460" y="3839210"/>
            <a:ext cx="12058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Mass Spectrometry</a:t>
            </a:r>
            <a:endParaRPr lang="es-ES_tradnl" altLang="en-US" sz="9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57425" y="355409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93975" y="3404235"/>
            <a:ext cx="209486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Quantitative proteomic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594610" y="3709035"/>
            <a:ext cx="19170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MaxQuant, Proteome Discoverer</a:t>
            </a:r>
            <a:endParaRPr lang="es-ES_tradnl" altLang="en-US" sz="900"/>
          </a:p>
        </p:txBody>
      </p:sp>
      <p:sp>
        <p:nvSpPr>
          <p:cNvPr id="38" name="Oval 37"/>
          <p:cNvSpPr/>
          <p:nvPr/>
        </p:nvSpPr>
        <p:spPr>
          <a:xfrm>
            <a:off x="2122170" y="1690370"/>
            <a:ext cx="626745" cy="49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DNA RNA</a:t>
            </a:r>
            <a:endParaRPr lang="es-ES_tradnl" altLang="en-US" sz="900"/>
          </a:p>
        </p:txBody>
      </p:sp>
      <p:sp>
        <p:nvSpPr>
          <p:cNvPr id="39" name="Oval 38"/>
          <p:cNvSpPr/>
          <p:nvPr/>
        </p:nvSpPr>
        <p:spPr>
          <a:xfrm>
            <a:off x="2122170" y="2524760"/>
            <a:ext cx="626745" cy="49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DNA RNA</a:t>
            </a:r>
            <a:endParaRPr lang="es-ES_tradnl" altLang="en-US" sz="900"/>
          </a:p>
        </p:txBody>
      </p:sp>
      <p:cxnSp>
        <p:nvCxnSpPr>
          <p:cNvPr id="41" name="Curved Connector 40"/>
          <p:cNvCxnSpPr>
            <a:stCxn id="38" idx="6"/>
            <a:endCxn id="11" idx="1"/>
          </p:cNvCxnSpPr>
          <p:nvPr/>
        </p:nvCxnSpPr>
        <p:spPr>
          <a:xfrm>
            <a:off x="2748915" y="1937385"/>
            <a:ext cx="491490" cy="231775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2"/>
            <a:endCxn id="46" idx="3"/>
          </p:cNvCxnSpPr>
          <p:nvPr/>
        </p:nvCxnSpPr>
        <p:spPr>
          <a:xfrm rot="10800000">
            <a:off x="1676400" y="2181225"/>
            <a:ext cx="445770" cy="590550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2"/>
            <a:endCxn id="46" idx="3"/>
          </p:cNvCxnSpPr>
          <p:nvPr/>
        </p:nvCxnSpPr>
        <p:spPr>
          <a:xfrm rot="10800000" flipV="1">
            <a:off x="1676400" y="1937385"/>
            <a:ext cx="445770" cy="243840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08330" y="2028825"/>
            <a:ext cx="106807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HLA typing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544195" y="2333625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OptiType,</a:t>
            </a:r>
            <a:endParaRPr lang="es-ES_tradnl" altLang="en-US" sz="900"/>
          </a:p>
          <a:p>
            <a:r>
              <a:rPr lang="es-ES_tradnl" altLang="en-US" sz="900"/>
              <a:t>HLA MS</a:t>
            </a:r>
            <a:endParaRPr lang="es-ES_tradnl" altLang="en-US" sz="900"/>
          </a:p>
        </p:txBody>
      </p:sp>
      <p:sp>
        <p:nvSpPr>
          <p:cNvPr id="48" name="Text Box 47"/>
          <p:cNvSpPr txBox="1"/>
          <p:nvPr/>
        </p:nvSpPr>
        <p:spPr>
          <a:xfrm>
            <a:off x="3958590" y="1927225"/>
            <a:ext cx="5219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fastq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315585" y="1929130"/>
            <a:ext cx="5219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bam</a:t>
            </a:r>
            <a:endParaRPr lang="es-ES_tradnl" altLang="en-US" sz="900" b="1" i="1">
              <a:solidFill>
                <a:srgbClr val="41719C"/>
              </a:solidFill>
            </a:endParaRPr>
          </a:p>
          <a:p>
            <a:endParaRPr lang="es-ES_tradnl" altLang="en-US" sz="900" b="1" i="1">
              <a:solidFill>
                <a:srgbClr val="41719C"/>
              </a:solidFill>
            </a:endParaRPr>
          </a:p>
          <a:p>
            <a:r>
              <a:rPr lang="es-ES_tradnl" altLang="en-US" sz="900" b="1" i="1">
                <a:solidFill>
                  <a:srgbClr val="41719C"/>
                </a:solidFill>
              </a:rPr>
              <a:t>sam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6956425" y="1941195"/>
            <a:ext cx="5219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vcf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945120" y="2546350"/>
            <a:ext cx="913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neoantigens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76285" y="2383155"/>
            <a:ext cx="1270" cy="17399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0" idx="0"/>
          </p:cNvCxnSpPr>
          <p:nvPr/>
        </p:nvCxnSpPr>
        <p:spPr>
          <a:xfrm flipH="1">
            <a:off x="1229360" y="2414270"/>
            <a:ext cx="1270" cy="28956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772160" y="2703830"/>
            <a:ext cx="913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HLA types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4964430" y="3436620"/>
            <a:ext cx="1294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protein groups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730750" y="355409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29615" y="99695"/>
            <a:ext cx="2374900" cy="6579235"/>
          </a:xfrm>
          <a:prstGeom prst="roundRect">
            <a:avLst>
              <a:gd name="adj" fmla="val 9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29615" y="99695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9615" y="36195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Alignment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9615" y="1969135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sym typeface="+mn-ea"/>
              </a:rPr>
              <a:t>VCF</a:t>
            </a:r>
            <a:endParaRPr lang="es-ES_tradnl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9615" y="357632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Variant annotation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012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15035" y="1024890"/>
            <a:ext cx="464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Star</a:t>
            </a:r>
            <a:endParaRPr lang="es-ES_tradnl" alt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165100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91310" y="1024890"/>
            <a:ext cx="492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BWA</a:t>
            </a:r>
            <a:endParaRPr lang="es-ES_tradnl" alt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236474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228850" y="1024890"/>
            <a:ext cx="6496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Bowtie</a:t>
            </a:r>
            <a:endParaRPr lang="es-ES_tradnl" alt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1650365" y="135001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10335" y="1663065"/>
            <a:ext cx="818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Samtools</a:t>
            </a:r>
            <a:endParaRPr lang="es-ES_tradnl" alt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973455" y="231330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70255" y="263334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BCFtools</a:t>
            </a:r>
            <a:endParaRPr lang="es-ES_tradnl" alt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1684020" y="230314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591310" y="2649220"/>
            <a:ext cx="544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GATK</a:t>
            </a:r>
            <a:endParaRPr lang="es-ES_tradnl" alt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2352040" y="231330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198370" y="2667000"/>
            <a:ext cx="7283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FusionQ</a:t>
            </a:r>
            <a:endParaRPr lang="es-ES_tradnl" alt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1684020" y="294957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560830" y="3249930"/>
            <a:ext cx="595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Arriba</a:t>
            </a:r>
            <a:endParaRPr lang="es-ES_tradnl" altLang="en-US" sz="1200"/>
          </a:p>
        </p:txBody>
      </p:sp>
      <p:sp>
        <p:nvSpPr>
          <p:cNvPr id="30" name="Rounded Rectangle 29"/>
          <p:cNvSpPr/>
          <p:nvPr/>
        </p:nvSpPr>
        <p:spPr>
          <a:xfrm>
            <a:off x="960755" y="392176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3755" y="4234180"/>
            <a:ext cx="6007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Isovar</a:t>
            </a:r>
            <a:endParaRPr lang="es-ES_tradnl" altLang="en-US" sz="1200"/>
          </a:p>
        </p:txBody>
      </p:sp>
      <p:sp>
        <p:nvSpPr>
          <p:cNvPr id="32" name="Rounded Rectangle 31"/>
          <p:cNvSpPr/>
          <p:nvPr/>
        </p:nvSpPr>
        <p:spPr>
          <a:xfrm>
            <a:off x="2352040" y="392176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2156460" y="4241800"/>
            <a:ext cx="7562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Annovar</a:t>
            </a:r>
            <a:endParaRPr lang="es-ES_tradnl" alt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729615" y="453898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pMHC-TCR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73455" y="491807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71195" y="5230495"/>
            <a:ext cx="998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NetMHCpan</a:t>
            </a:r>
            <a:endParaRPr lang="es-ES_tradnl" alt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2423795" y="492061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2182495" y="5233035"/>
            <a:ext cx="8642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MHCflurry</a:t>
            </a:r>
            <a:endParaRPr lang="es-ES_tradnl" alt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1720215" y="491807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638935" y="5230495"/>
            <a:ext cx="530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BERT</a:t>
            </a:r>
            <a:endParaRPr lang="es-ES_tradnl" altLang="en-US" sz="1200"/>
          </a:p>
        </p:txBody>
      </p:sp>
      <p:sp>
        <p:nvSpPr>
          <p:cNvPr id="43" name="Rounded Rectangle 42"/>
          <p:cNvSpPr/>
          <p:nvPr/>
        </p:nvSpPr>
        <p:spPr>
          <a:xfrm>
            <a:off x="729615" y="563880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Mass Spectrometry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10055" y="597344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468755" y="6285865"/>
            <a:ext cx="8648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Maxquant</a:t>
            </a:r>
            <a:endParaRPr lang="es-ES_tradnl" altLang="en-US" sz="1200"/>
          </a:p>
        </p:txBody>
      </p:sp>
      <p:sp>
        <p:nvSpPr>
          <p:cNvPr id="46" name="Rounded Rectangle 45"/>
          <p:cNvSpPr/>
          <p:nvPr/>
        </p:nvSpPr>
        <p:spPr>
          <a:xfrm>
            <a:off x="3104515" y="97790"/>
            <a:ext cx="7762240" cy="6579235"/>
          </a:xfrm>
          <a:prstGeom prst="roundRect">
            <a:avLst>
              <a:gd name="adj" fmla="val 9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60120" y="133731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803910" y="1659255"/>
            <a:ext cx="660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FastQC</a:t>
            </a:r>
            <a:endParaRPr lang="es-ES_tradnl" altLang="en-US" sz="12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0830" y="491490"/>
            <a:ext cx="701040" cy="7010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2360" y="765810"/>
            <a:ext cx="701040" cy="70104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340860" y="176149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FastQC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340860" y="255143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BWA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340860" y="337566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Samtools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5400000">
            <a:off x="4499610" y="2239645"/>
            <a:ext cx="434340" cy="107315"/>
          </a:xfrm>
          <a:prstGeom prst="curvedConnector3">
            <a:avLst>
              <a:gd name="adj1" fmla="val 50073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5400000" flipV="1">
            <a:off x="4638040" y="3049270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4973320" y="1514475"/>
            <a:ext cx="307340" cy="109855"/>
          </a:xfrm>
          <a:prstGeom prst="curvedConnector3">
            <a:avLst>
              <a:gd name="adj1" fmla="val 50103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9" idx="2"/>
          </p:cNvCxnSpPr>
          <p:nvPr/>
        </p:nvCxnSpPr>
        <p:spPr>
          <a:xfrm rot="5400000" flipV="1">
            <a:off x="4299585" y="1344295"/>
            <a:ext cx="515620" cy="21209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801870" y="414274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GATK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72380" y="4956175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BCFtools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5400000" flipV="1">
            <a:off x="4908550" y="3843020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V="1">
            <a:off x="5187950" y="4613275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94400" y="5464175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Annovar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5" name="Curved Connector 64"/>
          <p:cNvCxnSpPr>
            <a:stCxn id="61" idx="2"/>
            <a:endCxn id="64" idx="1"/>
          </p:cNvCxnSpPr>
          <p:nvPr/>
        </p:nvCxnSpPr>
        <p:spPr>
          <a:xfrm rot="5400000" flipV="1">
            <a:off x="5578475" y="5185410"/>
            <a:ext cx="370840" cy="461010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524625" y="49149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OptiType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4671695" y="537210"/>
            <a:ext cx="1798320" cy="68580"/>
          </a:xfrm>
          <a:prstGeom prst="curvedConnector3">
            <a:avLst>
              <a:gd name="adj1" fmla="val 50035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2" idx="3"/>
          </p:cNvCxnSpPr>
          <p:nvPr/>
        </p:nvCxnSpPr>
        <p:spPr>
          <a:xfrm flipV="1">
            <a:off x="5613400" y="735330"/>
            <a:ext cx="887095" cy="381000"/>
          </a:xfrm>
          <a:prstGeom prst="curvedConnector3">
            <a:avLst>
              <a:gd name="adj1" fmla="val 50036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 Diagonal Corner Rectangle 69"/>
          <p:cNvSpPr/>
          <p:nvPr/>
        </p:nvSpPr>
        <p:spPr>
          <a:xfrm>
            <a:off x="6500495" y="3341370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Neoantígenos candidatos</a:t>
            </a:r>
            <a:endParaRPr lang="es-ES_tradnl" altLang="en-US" sz="1000"/>
          </a:p>
        </p:txBody>
      </p:sp>
      <p:sp>
        <p:nvSpPr>
          <p:cNvPr id="71" name="Round Diagonal Corner Rectangle 70"/>
          <p:cNvSpPr/>
          <p:nvPr/>
        </p:nvSpPr>
        <p:spPr>
          <a:xfrm>
            <a:off x="6524625" y="2565400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Tipos de HLA</a:t>
            </a:r>
            <a:endParaRPr lang="es-ES_tradnl" altLang="en-US" sz="1000"/>
          </a:p>
        </p:txBody>
      </p:sp>
      <p:cxnSp>
        <p:nvCxnSpPr>
          <p:cNvPr id="72" name="Curved Connector 71"/>
          <p:cNvCxnSpPr>
            <a:stCxn id="64" idx="0"/>
            <a:endCxn id="70" idx="1"/>
          </p:cNvCxnSpPr>
          <p:nvPr/>
        </p:nvCxnSpPr>
        <p:spPr>
          <a:xfrm rot="16200000">
            <a:off x="5911850" y="4295775"/>
            <a:ext cx="1711960" cy="6248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6" idx="2"/>
            <a:endCxn id="71" idx="3"/>
          </p:cNvCxnSpPr>
          <p:nvPr/>
        </p:nvCxnSpPr>
        <p:spPr>
          <a:xfrm rot="5400000" flipV="1">
            <a:off x="6144895" y="1605915"/>
            <a:ext cx="1799590" cy="118745"/>
          </a:xfrm>
          <a:prstGeom prst="curvedConnector3">
            <a:avLst>
              <a:gd name="adj1" fmla="val 49982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35950" y="306705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BERT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76" name="Curved Connector 75"/>
          <p:cNvCxnSpPr>
            <a:endCxn id="75" idx="0"/>
          </p:cNvCxnSpPr>
          <p:nvPr/>
        </p:nvCxnSpPr>
        <p:spPr>
          <a:xfrm>
            <a:off x="7738745" y="2754630"/>
            <a:ext cx="958215" cy="312420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endCxn id="75" idx="2"/>
          </p:cNvCxnSpPr>
          <p:nvPr/>
        </p:nvCxnSpPr>
        <p:spPr>
          <a:xfrm flipV="1">
            <a:off x="7738745" y="3341370"/>
            <a:ext cx="958215" cy="184785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 Diagonal Corner Rectangle 77"/>
          <p:cNvSpPr/>
          <p:nvPr/>
        </p:nvSpPr>
        <p:spPr>
          <a:xfrm>
            <a:off x="9515475" y="2999105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Neoantígenos </a:t>
            </a:r>
            <a:endParaRPr lang="es-ES_tradnl" altLang="en-US" sz="1000"/>
          </a:p>
        </p:txBody>
      </p:sp>
      <p:cxnSp>
        <p:nvCxnSpPr>
          <p:cNvPr id="79" name="Curved Connector 78"/>
          <p:cNvCxnSpPr>
            <a:endCxn id="78" idx="2"/>
          </p:cNvCxnSpPr>
          <p:nvPr/>
        </p:nvCxnSpPr>
        <p:spPr>
          <a:xfrm flipV="1">
            <a:off x="9189720" y="3204845"/>
            <a:ext cx="325755" cy="14605"/>
          </a:xfrm>
          <a:prstGeom prst="curvedConnector3">
            <a:avLst>
              <a:gd name="adj1" fmla="val 50097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pic>
        <p:nvPicPr>
          <p:cNvPr id="2" name="Picture 1" descr="Picture2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1869440"/>
            <a:ext cx="3121660" cy="24326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329305" y="78676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Deep learning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43230" y="2865755"/>
            <a:ext cx="1235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Big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9648190" y="41700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70060" y="517017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523240" y="5680710"/>
            <a:ext cx="1498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Small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0644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387205" y="608520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pic>
        <p:nvPicPr>
          <p:cNvPr id="68" name="Picture 67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75" y="4575175"/>
            <a:ext cx="1579245" cy="12312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832860" y="771525"/>
            <a:ext cx="1669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BERT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85140" y="2845435"/>
            <a:ext cx="1235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Protein sequences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87205" y="498919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617220" y="5688330"/>
            <a:ext cx="119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pMHC samples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5216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442450" y="549973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1_mYa9pIxWqmdo3VU2E3_zWA-removebg-preview"/>
          <p:cNvPicPr>
            <a:picLocks noChangeAspect="1"/>
          </p:cNvPicPr>
          <p:nvPr/>
        </p:nvPicPr>
        <p:blipFill>
          <a:blip r:embed="rId3"/>
          <a:srcRect l="11735" t="19898" r="25994" b="3858"/>
          <a:stretch>
            <a:fillRect/>
          </a:stretch>
        </p:blipFill>
        <p:spPr>
          <a:xfrm>
            <a:off x="7575550" y="4520565"/>
            <a:ext cx="1638300" cy="1246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917180" y="4254500"/>
            <a:ext cx="1021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BiLSTM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686290" y="486537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86290" y="520319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825" y="532701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40765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7870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95770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028430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40765" y="386461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73425" y="430149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40765" y="4363085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0765" y="486156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0765" y="532765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85415" y="3864610"/>
            <a:ext cx="370205" cy="182372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GG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9" name="Straight Arrow Connector 38"/>
          <p:cNvCxnSpPr>
            <a:stCxn id="3" idx="3"/>
            <a:endCxn id="14" idx="1"/>
          </p:cNvCxnSpPr>
          <p:nvPr/>
        </p:nvCxnSpPr>
        <p:spPr>
          <a:xfrm>
            <a:off x="2779395" y="1698625"/>
            <a:ext cx="4984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61070" y="1698625"/>
            <a:ext cx="4584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55620" y="4776470"/>
            <a:ext cx="2222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6190" y="404368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38730" y="4542155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538730" y="504063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538730" y="550672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852920" y="388493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9085580" y="432181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852920" y="4383405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52920" y="488188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52920" y="534797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497570" y="3884930"/>
            <a:ext cx="370205" cy="182372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GG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867775" y="4796790"/>
            <a:ext cx="2222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348345" y="406400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350885" y="4562475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350885" y="506095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50885" y="552704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5721985" y="151447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...</a:t>
            </a:r>
            <a:endParaRPr lang="es-ES_tradnl" altLang="en-US"/>
          </a:p>
        </p:txBody>
      </p:sp>
      <p:sp>
        <p:nvSpPr>
          <p:cNvPr id="86" name="Text Box 85"/>
          <p:cNvSpPr txBox="1"/>
          <p:nvPr/>
        </p:nvSpPr>
        <p:spPr>
          <a:xfrm>
            <a:off x="5808980" y="449326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...</a:t>
            </a:r>
            <a:endParaRPr lang="es-ES_tradnl" altLang="en-US"/>
          </a:p>
        </p:txBody>
      </p:sp>
      <p:sp>
        <p:nvSpPr>
          <p:cNvPr id="87" name="Rounded Rectangle 86"/>
          <p:cNvSpPr/>
          <p:nvPr/>
        </p:nvSpPr>
        <p:spPr>
          <a:xfrm>
            <a:off x="689610" y="673735"/>
            <a:ext cx="10546080" cy="208851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9610" y="3403600"/>
            <a:ext cx="10546080" cy="277495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5051425" y="765175"/>
            <a:ext cx="1837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/>
              <a:t>General training</a:t>
            </a:r>
            <a:endParaRPr lang="es-ES_tradnl" altLang="en-US" sz="1600"/>
          </a:p>
        </p:txBody>
      </p:sp>
      <p:sp>
        <p:nvSpPr>
          <p:cNvPr id="90" name="Text Box 89"/>
          <p:cNvSpPr txBox="1"/>
          <p:nvPr/>
        </p:nvSpPr>
        <p:spPr>
          <a:xfrm>
            <a:off x="4167505" y="3472815"/>
            <a:ext cx="3554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/>
              <a:t>Training with Gradient Accumulation</a:t>
            </a:r>
            <a:endParaRPr lang="es-ES_tradnl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4270</Words>
  <Application>WPS Presentation</Application>
  <PresentationFormat>宽屏</PresentationFormat>
  <Paragraphs>562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7" baseType="lpstr">
      <vt:lpstr>Arial</vt:lpstr>
      <vt:lpstr>SimSun</vt:lpstr>
      <vt:lpstr>Wingdings</vt:lpstr>
      <vt:lpstr>DejaVu Sans</vt:lpstr>
      <vt:lpstr>Tinos</vt:lpstr>
      <vt:lpstr>TeX Gyre Bonum Math</vt:lpstr>
      <vt:lpstr>Calibri</vt:lpstr>
      <vt:lpstr>Microsoft YaHei</vt:lpstr>
      <vt:lpstr>Droid Sans Fallback</vt:lpstr>
      <vt:lpstr>Arial Unicode MS</vt:lpstr>
      <vt:lpstr>SimSun</vt:lpstr>
      <vt:lpstr>Calibri Light</vt:lpstr>
      <vt:lpstr>Tibetan Machine Uni</vt:lpstr>
      <vt:lpstr>Accanthis ADF Std No3</vt:lpstr>
      <vt:lpstr>Arimo</vt:lpstr>
      <vt:lpstr>KacstLetter</vt:lpstr>
      <vt:lpstr>Lohit Assamese</vt:lpstr>
      <vt:lpstr>Noto Sans Tifinagh Air</vt:lpstr>
      <vt:lpstr>Samyak Tamil</vt:lpstr>
      <vt:lpstr>URW Bookman</vt:lpstr>
      <vt:lpstr>Ubuntu Condensed</vt:lpstr>
      <vt:lpstr>Universalis ADF Std Cond</vt:lpstr>
      <vt:lpstr>Uroob</vt:lpstr>
      <vt:lpstr>Yrsa SemiBold</vt:lpstr>
      <vt:lpstr>Yrsa</vt:lpstr>
      <vt:lpstr>Utopia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36</cp:revision>
  <dcterms:created xsi:type="dcterms:W3CDTF">2024-03-25T00:01:51Z</dcterms:created>
  <dcterms:modified xsi:type="dcterms:W3CDTF">2024-03-25T00:01:51Z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