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94" r:id="rId5"/>
    <p:sldId id="258" r:id="rId6"/>
    <p:sldId id="285" r:id="rId7"/>
    <p:sldId id="286" r:id="rId8"/>
    <p:sldId id="283" r:id="rId9"/>
    <p:sldId id="284" r:id="rId10"/>
    <p:sldId id="288" r:id="rId11"/>
    <p:sldId id="289" r:id="rId12"/>
    <p:sldId id="290" r:id="rId13"/>
    <p:sldId id="291" r:id="rId14"/>
    <p:sldId id="293" r:id="rId15"/>
    <p:sldId id="292" r:id="rId16"/>
    <p:sldId id="302" r:id="rId17"/>
    <p:sldId id="304" r:id="rId18"/>
    <p:sldId id="303" r:id="rId19"/>
    <p:sldId id="295" r:id="rId20"/>
    <p:sldId id="297" r:id="rId21"/>
    <p:sldId id="296" r:id="rId22"/>
    <p:sldId id="299" r:id="rId23"/>
    <p:sldId id="300" r:id="rId24"/>
    <p:sldId id="301"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o Arce - CR" userId="6f166ec4-a4d9-4a17-b29f-a489109825ad" providerId="ADAL" clId="{F318BDAC-D15A-472E-B109-56EBA835EE9E}"/>
    <pc:docChg chg="undo custSel addSld delSld modSld">
      <pc:chgData name="Mariano Arce - CR" userId="6f166ec4-a4d9-4a17-b29f-a489109825ad" providerId="ADAL" clId="{F318BDAC-D15A-472E-B109-56EBA835EE9E}" dt="2021-07-17T21:25:51.831" v="482" actId="20577"/>
      <pc:docMkLst>
        <pc:docMk/>
      </pc:docMkLst>
      <pc:sldChg chg="addSp delSp modSp new mod">
        <pc:chgData name="Mariano Arce - CR" userId="6f166ec4-a4d9-4a17-b29f-a489109825ad" providerId="ADAL" clId="{F318BDAC-D15A-472E-B109-56EBA835EE9E}" dt="2021-07-17T21:25:51.831" v="482" actId="20577"/>
        <pc:sldMkLst>
          <pc:docMk/>
          <pc:sldMk cId="3991666127" sldId="302"/>
        </pc:sldMkLst>
        <pc:spChg chg="mod">
          <ac:chgData name="Mariano Arce - CR" userId="6f166ec4-a4d9-4a17-b29f-a489109825ad" providerId="ADAL" clId="{F318BDAC-D15A-472E-B109-56EBA835EE9E}" dt="2021-07-17T20:56:30.873" v="7" actId="20577"/>
          <ac:spMkLst>
            <pc:docMk/>
            <pc:sldMk cId="3991666127" sldId="302"/>
            <ac:spMk id="2" creationId="{39A69E8D-66D6-467A-B792-D2781E779E68}"/>
          </ac:spMkLst>
        </pc:spChg>
        <pc:spChg chg="mod">
          <ac:chgData name="Mariano Arce - CR" userId="6f166ec4-a4d9-4a17-b29f-a489109825ad" providerId="ADAL" clId="{F318BDAC-D15A-472E-B109-56EBA835EE9E}" dt="2021-07-17T21:25:51.831" v="482" actId="20577"/>
          <ac:spMkLst>
            <pc:docMk/>
            <pc:sldMk cId="3991666127" sldId="302"/>
            <ac:spMk id="3" creationId="{E99FA288-1553-4F98-AE16-BBFF1AA16240}"/>
          </ac:spMkLst>
        </pc:spChg>
        <pc:picChg chg="add mod">
          <ac:chgData name="Mariano Arce - CR" userId="6f166ec4-a4d9-4a17-b29f-a489109825ad" providerId="ADAL" clId="{F318BDAC-D15A-472E-B109-56EBA835EE9E}" dt="2021-07-17T20:59:55.302" v="209" actId="1076"/>
          <ac:picMkLst>
            <pc:docMk/>
            <pc:sldMk cId="3991666127" sldId="302"/>
            <ac:picMk id="5" creationId="{E276D547-9BBA-4455-85A1-C82D7A2934FD}"/>
          </ac:picMkLst>
        </pc:picChg>
        <pc:picChg chg="add del mod">
          <ac:chgData name="Mariano Arce - CR" userId="6f166ec4-a4d9-4a17-b29f-a489109825ad" providerId="ADAL" clId="{F318BDAC-D15A-472E-B109-56EBA835EE9E}" dt="2021-07-17T21:05:34.860" v="228" actId="478"/>
          <ac:picMkLst>
            <pc:docMk/>
            <pc:sldMk cId="3991666127" sldId="302"/>
            <ac:picMk id="7" creationId="{1AB046FA-79CB-4A92-8710-0FADA9BE5B2E}"/>
          </ac:picMkLst>
        </pc:picChg>
        <pc:picChg chg="add mod">
          <ac:chgData name="Mariano Arce - CR" userId="6f166ec4-a4d9-4a17-b29f-a489109825ad" providerId="ADAL" clId="{F318BDAC-D15A-472E-B109-56EBA835EE9E}" dt="2021-07-17T21:06:23.466" v="274" actId="1076"/>
          <ac:picMkLst>
            <pc:docMk/>
            <pc:sldMk cId="3991666127" sldId="302"/>
            <ac:picMk id="9" creationId="{C3A8DD58-6616-4BB2-B4AB-925593346779}"/>
          </ac:picMkLst>
        </pc:picChg>
      </pc:sldChg>
      <pc:sldChg chg="addSp modSp new mod">
        <pc:chgData name="Mariano Arce - CR" userId="6f166ec4-a4d9-4a17-b29f-a489109825ad" providerId="ADAL" clId="{F318BDAC-D15A-472E-B109-56EBA835EE9E}" dt="2021-07-17T21:08:57.810" v="463" actId="1076"/>
        <pc:sldMkLst>
          <pc:docMk/>
          <pc:sldMk cId="3596937482" sldId="303"/>
        </pc:sldMkLst>
        <pc:spChg chg="mod">
          <ac:chgData name="Mariano Arce - CR" userId="6f166ec4-a4d9-4a17-b29f-a489109825ad" providerId="ADAL" clId="{F318BDAC-D15A-472E-B109-56EBA835EE9E}" dt="2021-07-17T21:06:29.618" v="300" actId="20577"/>
          <ac:spMkLst>
            <pc:docMk/>
            <pc:sldMk cId="3596937482" sldId="303"/>
            <ac:spMk id="2" creationId="{CB3317E3-42DF-411B-A020-B9CA3907C92D}"/>
          </ac:spMkLst>
        </pc:spChg>
        <pc:spChg chg="mod">
          <ac:chgData name="Mariano Arce - CR" userId="6f166ec4-a4d9-4a17-b29f-a489109825ad" providerId="ADAL" clId="{F318BDAC-D15A-472E-B109-56EBA835EE9E}" dt="2021-07-17T21:08:15.366" v="458" actId="20577"/>
          <ac:spMkLst>
            <pc:docMk/>
            <pc:sldMk cId="3596937482" sldId="303"/>
            <ac:spMk id="3" creationId="{9E10DE98-9451-4432-B401-A62A3087ED1C}"/>
          </ac:spMkLst>
        </pc:spChg>
        <pc:picChg chg="add mod">
          <ac:chgData name="Mariano Arce - CR" userId="6f166ec4-a4d9-4a17-b29f-a489109825ad" providerId="ADAL" clId="{F318BDAC-D15A-472E-B109-56EBA835EE9E}" dt="2021-07-17T21:07:19.562" v="433" actId="1076"/>
          <ac:picMkLst>
            <pc:docMk/>
            <pc:sldMk cId="3596937482" sldId="303"/>
            <ac:picMk id="5" creationId="{AE351104-903D-48EB-8C56-B77E895B8ABF}"/>
          </ac:picMkLst>
        </pc:picChg>
        <pc:picChg chg="add mod">
          <ac:chgData name="Mariano Arce - CR" userId="6f166ec4-a4d9-4a17-b29f-a489109825ad" providerId="ADAL" clId="{F318BDAC-D15A-472E-B109-56EBA835EE9E}" dt="2021-07-17T21:08:57.810" v="463" actId="1076"/>
          <ac:picMkLst>
            <pc:docMk/>
            <pc:sldMk cId="3596937482" sldId="303"/>
            <ac:picMk id="7" creationId="{5A682B70-1EA2-4983-B2A5-7D3763D72B4A}"/>
          </ac:picMkLst>
        </pc:picChg>
      </pc:sldChg>
      <pc:sldChg chg="modSp new del mod">
        <pc:chgData name="Mariano Arce - CR" userId="6f166ec4-a4d9-4a17-b29f-a489109825ad" providerId="ADAL" clId="{F318BDAC-D15A-472E-B109-56EBA835EE9E}" dt="2021-07-17T21:22:36.555" v="471" actId="47"/>
        <pc:sldMkLst>
          <pc:docMk/>
          <pc:sldMk cId="1698312139" sldId="304"/>
        </pc:sldMkLst>
        <pc:spChg chg="mod">
          <ac:chgData name="Mariano Arce - CR" userId="6f166ec4-a4d9-4a17-b29f-a489109825ad" providerId="ADAL" clId="{F318BDAC-D15A-472E-B109-56EBA835EE9E}" dt="2021-07-17T21:22:32.571" v="470" actId="20577"/>
          <ac:spMkLst>
            <pc:docMk/>
            <pc:sldMk cId="1698312139" sldId="304"/>
            <ac:spMk id="2" creationId="{B7BB8D36-ED84-42FA-AD67-AB691FD7BE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33F1-B068-4C23-9FCC-5D97AB16E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A62438-DA2F-4F53-8053-B7357B9640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05CF6-6F07-4061-9411-CF8750D646B5}"/>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5" name="Footer Placeholder 4">
            <a:extLst>
              <a:ext uri="{FF2B5EF4-FFF2-40B4-BE49-F238E27FC236}">
                <a16:creationId xmlns:a16="http://schemas.microsoft.com/office/drawing/2014/main" id="{55A1D9EB-4E9E-48BF-92AD-948B8EE73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BBCFF-A293-40A5-8C29-D8AB52D465BF}"/>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121056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D93F-CA07-4B60-8CE0-9377EEA8E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6D134-F32C-4ADB-93EE-62F69CA01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14DEB-0702-422D-95CC-B98C948592F0}"/>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5" name="Footer Placeholder 4">
            <a:extLst>
              <a:ext uri="{FF2B5EF4-FFF2-40B4-BE49-F238E27FC236}">
                <a16:creationId xmlns:a16="http://schemas.microsoft.com/office/drawing/2014/main" id="{DFD13FB9-B56D-44A4-A166-7350D7118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3483E-2A7D-4072-A59D-C82B7BB5EE97}"/>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184654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09AEC-C39B-44BC-B9F0-9BEAD2F6D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62195E-70F8-45B4-840E-56B2E4A52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B282B-DEC8-4069-94C6-D878C2BCB28D}"/>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5" name="Footer Placeholder 4">
            <a:extLst>
              <a:ext uri="{FF2B5EF4-FFF2-40B4-BE49-F238E27FC236}">
                <a16:creationId xmlns:a16="http://schemas.microsoft.com/office/drawing/2014/main" id="{D5EDC3B2-8CF2-43CE-90C1-C0B043393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0BDFA-4373-40CA-B8D8-693ADD943149}"/>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215087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A36D-D246-4D9D-8D9A-D8D8A25985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4C4F6-E4C0-4043-941E-840AFE73F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E4757-39A5-4059-B400-D3C313F10FA1}"/>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5" name="Footer Placeholder 4">
            <a:extLst>
              <a:ext uri="{FF2B5EF4-FFF2-40B4-BE49-F238E27FC236}">
                <a16:creationId xmlns:a16="http://schemas.microsoft.com/office/drawing/2014/main" id="{BACDFC54-62BB-4C1A-A146-1C5D67CD6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77619-5F2A-436F-80CE-EDAEE394CCBE}"/>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181637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0EFA-9297-46A8-B16D-9449117F3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F4A82-4276-4E74-B819-A47FE54B5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E04905-32F3-4532-AF51-0630581570FC}"/>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5" name="Footer Placeholder 4">
            <a:extLst>
              <a:ext uri="{FF2B5EF4-FFF2-40B4-BE49-F238E27FC236}">
                <a16:creationId xmlns:a16="http://schemas.microsoft.com/office/drawing/2014/main" id="{1C8B026A-19E8-447E-9E7B-17BA742F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CB1FA-7273-4A2B-A76F-27DBD722B6A5}"/>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277939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3690-25F7-4539-93F1-08D4D939C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7607E-5DDE-4EFE-BBB9-C03471501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D9ECD0-428B-44E1-BE9D-055C6E520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B1391-4348-46CA-8DAC-06B17E911C35}"/>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6" name="Footer Placeholder 5">
            <a:extLst>
              <a:ext uri="{FF2B5EF4-FFF2-40B4-BE49-F238E27FC236}">
                <a16:creationId xmlns:a16="http://schemas.microsoft.com/office/drawing/2014/main" id="{CF6CB34A-8E78-4AC2-99B3-61AEC992B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61E7F-BF63-460F-AE80-C6EE88221119}"/>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187070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8DEB-CFA7-47DB-B74B-2548BC946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2F8F7A-4F3D-4315-A96B-41E221CCB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E105C-D385-41A0-95C5-AFEE444D3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35C77-75C6-4B69-BC40-95D925E7C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84D2A-B2E4-4DEE-BC45-16573A097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B1E967-FDDA-4453-9DE3-3639A58A5098}"/>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8" name="Footer Placeholder 7">
            <a:extLst>
              <a:ext uri="{FF2B5EF4-FFF2-40B4-BE49-F238E27FC236}">
                <a16:creationId xmlns:a16="http://schemas.microsoft.com/office/drawing/2014/main" id="{A7A9F808-317C-49F3-8F21-07F064F9BD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D0A9F-9042-4B09-8485-87D4208C0948}"/>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405776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2213-68C8-485B-941B-7AA116A649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331F7-B342-47FA-BB63-508AD55EE544}"/>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4" name="Footer Placeholder 3">
            <a:extLst>
              <a:ext uri="{FF2B5EF4-FFF2-40B4-BE49-F238E27FC236}">
                <a16:creationId xmlns:a16="http://schemas.microsoft.com/office/drawing/2014/main" id="{020CD913-FCFD-49CD-A6E3-27645D3A32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910D9-D953-41C9-B8EF-80AC61053148}"/>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415491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492A4-4759-4EA6-9232-068D13BAE6B5}"/>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3" name="Footer Placeholder 2">
            <a:extLst>
              <a:ext uri="{FF2B5EF4-FFF2-40B4-BE49-F238E27FC236}">
                <a16:creationId xmlns:a16="http://schemas.microsoft.com/office/drawing/2014/main" id="{3530966F-387D-4768-AE6A-0D3ECACD39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881CD9-4176-41E1-8E8D-76DA3AA3A7DF}"/>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164876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8E05-B45C-4EE8-B11D-AAC76D899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7FC8-2666-44AD-B866-BDB0DCD0F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2D1488-E347-42A1-A99F-4FF5D997E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343C5-0164-4285-B76B-A9FCE1EBE0A3}"/>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6" name="Footer Placeholder 5">
            <a:extLst>
              <a:ext uri="{FF2B5EF4-FFF2-40B4-BE49-F238E27FC236}">
                <a16:creationId xmlns:a16="http://schemas.microsoft.com/office/drawing/2014/main" id="{9B21A582-B7ED-4B14-8D70-8E7CB0CC2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D960-E3A9-4430-8C52-9296436FBD5A}"/>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52567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5C64-EC46-4B66-AADB-A110A8D01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9F748-C1AD-4AB7-829C-65DA93599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D0D65-7EF9-4DB2-AA1A-F8B826C2C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505C4-C462-425C-8234-AEEE62B3D2E0}"/>
              </a:ext>
            </a:extLst>
          </p:cNvPr>
          <p:cNvSpPr>
            <a:spLocks noGrp="1"/>
          </p:cNvSpPr>
          <p:nvPr>
            <p:ph type="dt" sz="half" idx="10"/>
          </p:nvPr>
        </p:nvSpPr>
        <p:spPr/>
        <p:txBody>
          <a:bodyPr/>
          <a:lstStyle/>
          <a:p>
            <a:fld id="{E4F0F436-71DD-4CE4-A851-54742F67FAEB}" type="datetimeFigureOut">
              <a:rPr lang="en-US" smtClean="0"/>
              <a:t>7/21/2021</a:t>
            </a:fld>
            <a:endParaRPr lang="en-US"/>
          </a:p>
        </p:txBody>
      </p:sp>
      <p:sp>
        <p:nvSpPr>
          <p:cNvPr id="6" name="Footer Placeholder 5">
            <a:extLst>
              <a:ext uri="{FF2B5EF4-FFF2-40B4-BE49-F238E27FC236}">
                <a16:creationId xmlns:a16="http://schemas.microsoft.com/office/drawing/2014/main" id="{51AD7649-3BE1-43FE-B00A-A4CC1BDB5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587CC-3AC2-4922-B6DC-E1DD4D5911C2}"/>
              </a:ext>
            </a:extLst>
          </p:cNvPr>
          <p:cNvSpPr>
            <a:spLocks noGrp="1"/>
          </p:cNvSpPr>
          <p:nvPr>
            <p:ph type="sldNum" sz="quarter" idx="12"/>
          </p:nvPr>
        </p:nvSpPr>
        <p:spPr/>
        <p:txBody>
          <a:bodyPr/>
          <a:lstStyle/>
          <a:p>
            <a:fld id="{D4E06E3C-B9ED-44CF-99D8-8AB1B8B68C40}" type="slidenum">
              <a:rPr lang="en-US" smtClean="0"/>
              <a:t>‹#›</a:t>
            </a:fld>
            <a:endParaRPr lang="en-US"/>
          </a:p>
        </p:txBody>
      </p:sp>
    </p:spTree>
    <p:extLst>
      <p:ext uri="{BB962C8B-B14F-4D97-AF65-F5344CB8AC3E}">
        <p14:creationId xmlns:p14="http://schemas.microsoft.com/office/powerpoint/2010/main" val="31118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66321-0846-4AEC-BD5D-1C3C6D090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0DA35-B132-47C2-86F2-9220BB8C7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215A5-0FD4-4AAD-BF15-4D6C8123F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0F436-71DD-4CE4-A851-54742F67FAEB}" type="datetimeFigureOut">
              <a:rPr lang="en-US" smtClean="0"/>
              <a:t>7/21/2021</a:t>
            </a:fld>
            <a:endParaRPr lang="en-US"/>
          </a:p>
        </p:txBody>
      </p:sp>
      <p:sp>
        <p:nvSpPr>
          <p:cNvPr id="5" name="Footer Placeholder 4">
            <a:extLst>
              <a:ext uri="{FF2B5EF4-FFF2-40B4-BE49-F238E27FC236}">
                <a16:creationId xmlns:a16="http://schemas.microsoft.com/office/drawing/2014/main" id="{A30DB4A6-2A26-457C-A0E1-8FD9CC562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7BC0EC-DAC1-4BFF-A969-36871478D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06E3C-B9ED-44CF-99D8-8AB1B8B68C40}" type="slidenum">
              <a:rPr lang="en-US" smtClean="0"/>
              <a:t>‹#›</a:t>
            </a:fld>
            <a:endParaRPr lang="en-US"/>
          </a:p>
        </p:txBody>
      </p:sp>
    </p:spTree>
    <p:extLst>
      <p:ext uri="{BB962C8B-B14F-4D97-AF65-F5344CB8AC3E}">
        <p14:creationId xmlns:p14="http://schemas.microsoft.com/office/powerpoint/2010/main" val="2327336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40F-464B-4A0D-9EF9-A532FD8284DF}"/>
              </a:ext>
            </a:extLst>
          </p:cNvPr>
          <p:cNvSpPr>
            <a:spLocks noGrp="1"/>
          </p:cNvSpPr>
          <p:nvPr>
            <p:ph type="ctrTitle"/>
          </p:nvPr>
        </p:nvSpPr>
        <p:spPr/>
        <p:txBody>
          <a:bodyPr/>
          <a:lstStyle/>
          <a:p>
            <a:r>
              <a:rPr lang="en-US" dirty="0"/>
              <a:t>Optimization</a:t>
            </a:r>
          </a:p>
        </p:txBody>
      </p:sp>
      <p:sp>
        <p:nvSpPr>
          <p:cNvPr id="3" name="Subtitle 2">
            <a:extLst>
              <a:ext uri="{FF2B5EF4-FFF2-40B4-BE49-F238E27FC236}">
                <a16:creationId xmlns:a16="http://schemas.microsoft.com/office/drawing/2014/main" id="{A35868BF-3168-4F87-9072-652A9F7364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149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045B-2C39-456B-956D-4D9533032524}"/>
              </a:ext>
            </a:extLst>
          </p:cNvPr>
          <p:cNvSpPr>
            <a:spLocks noGrp="1"/>
          </p:cNvSpPr>
          <p:nvPr>
            <p:ph type="title"/>
          </p:nvPr>
        </p:nvSpPr>
        <p:spPr/>
        <p:txBody>
          <a:bodyPr/>
          <a:lstStyle/>
          <a:p>
            <a:r>
              <a:rPr lang="en-US" dirty="0"/>
              <a:t>Training Loop</a:t>
            </a:r>
          </a:p>
        </p:txBody>
      </p:sp>
      <p:sp>
        <p:nvSpPr>
          <p:cNvPr id="3" name="Content Placeholder 2">
            <a:extLst>
              <a:ext uri="{FF2B5EF4-FFF2-40B4-BE49-F238E27FC236}">
                <a16:creationId xmlns:a16="http://schemas.microsoft.com/office/drawing/2014/main" id="{B1EB183B-3B5A-4DC9-B759-188A839B21A6}"/>
              </a:ext>
            </a:extLst>
          </p:cNvPr>
          <p:cNvSpPr>
            <a:spLocks noGrp="1"/>
          </p:cNvSpPr>
          <p:nvPr>
            <p:ph idx="1"/>
          </p:nvPr>
        </p:nvSpPr>
        <p:spPr/>
        <p:txBody>
          <a:bodyPr>
            <a:normAutofit fontScale="92500" lnSpcReduction="20000"/>
          </a:bodyPr>
          <a:lstStyle/>
          <a:p>
            <a:r>
              <a:rPr lang="en-US" dirty="0"/>
              <a:t>The loop consists of the following:</a:t>
            </a:r>
          </a:p>
          <a:p>
            <a:pPr marL="514350" indent="-514350">
              <a:buFont typeface="+mj-lt"/>
              <a:buAutoNum type="arabicPeriod"/>
            </a:pPr>
            <a:r>
              <a:rPr lang="en-US" dirty="0"/>
              <a:t>Compute a prediction using a function with an input vector consisting of the dataset provided.</a:t>
            </a:r>
          </a:p>
          <a:p>
            <a:pPr marL="514350" indent="-514350">
              <a:buFont typeface="+mj-lt"/>
              <a:buAutoNum type="arabicPeriod"/>
            </a:pPr>
            <a:r>
              <a:rPr lang="en-US" dirty="0"/>
              <a:t>Compute the error using another function with two input vectors  which are the output of the prediction function and the theoretical values.</a:t>
            </a:r>
          </a:p>
          <a:p>
            <a:pPr marL="514350" indent="-514350">
              <a:buFont typeface="+mj-lt"/>
              <a:buAutoNum type="arabicPeriod"/>
            </a:pPr>
            <a:r>
              <a:rPr lang="en-US" dirty="0"/>
              <a:t>Compute each error partial derivative with a function that takes in the prediction and theoretical values plus the current values for the parameters A,B, and C. It loops through all the values of t computing each sum of the derivative of the error with respect to the different parameters. </a:t>
            </a:r>
          </a:p>
          <a:p>
            <a:pPr marL="514350" indent="-514350">
              <a:buFont typeface="+mj-lt"/>
              <a:buAutoNum type="arabicPeriod"/>
            </a:pPr>
            <a:r>
              <a:rPr lang="en-US" dirty="0"/>
              <a:t>Adjust the values of A, B and C by multiplying each -derivative times the learning rate and adding that to the current value. </a:t>
            </a:r>
          </a:p>
        </p:txBody>
      </p:sp>
    </p:spTree>
    <p:extLst>
      <p:ext uri="{BB962C8B-B14F-4D97-AF65-F5344CB8AC3E}">
        <p14:creationId xmlns:p14="http://schemas.microsoft.com/office/powerpoint/2010/main" val="35100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1C72-3EA9-4B2D-B05E-4A50CDD249A9}"/>
              </a:ext>
            </a:extLst>
          </p:cNvPr>
          <p:cNvSpPr>
            <a:spLocks noGrp="1"/>
          </p:cNvSpPr>
          <p:nvPr>
            <p:ph type="title"/>
          </p:nvPr>
        </p:nvSpPr>
        <p:spPr>
          <a:xfrm>
            <a:off x="838200" y="2766218"/>
            <a:ext cx="3499338" cy="1325563"/>
          </a:xfrm>
        </p:spPr>
        <p:txBody>
          <a:bodyPr/>
          <a:lstStyle/>
          <a:p>
            <a:r>
              <a:rPr lang="en-US" dirty="0"/>
              <a:t>MSE</a:t>
            </a:r>
            <a:br>
              <a:rPr lang="en-US" dirty="0"/>
            </a:br>
            <a:r>
              <a:rPr lang="en-US" dirty="0"/>
              <a:t>Derivations</a:t>
            </a:r>
          </a:p>
        </p:txBody>
      </p:sp>
      <p:pic>
        <p:nvPicPr>
          <p:cNvPr id="5" name="Content Placeholder 4" descr="Text, letter&#10;&#10;Description automatically generated">
            <a:extLst>
              <a:ext uri="{FF2B5EF4-FFF2-40B4-BE49-F238E27FC236}">
                <a16:creationId xmlns:a16="http://schemas.microsoft.com/office/drawing/2014/main" id="{1DAF24D2-5C89-4063-B941-F89A747A84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32" t="6723" r="4918" b="31298"/>
          <a:stretch/>
        </p:blipFill>
        <p:spPr>
          <a:xfrm>
            <a:off x="4725450" y="187813"/>
            <a:ext cx="5286057" cy="6482374"/>
          </a:xfrm>
        </p:spPr>
      </p:pic>
    </p:spTree>
    <p:extLst>
      <p:ext uri="{BB962C8B-B14F-4D97-AF65-F5344CB8AC3E}">
        <p14:creationId xmlns:p14="http://schemas.microsoft.com/office/powerpoint/2010/main" val="339241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1C72-3EA9-4B2D-B05E-4A50CDD249A9}"/>
              </a:ext>
            </a:extLst>
          </p:cNvPr>
          <p:cNvSpPr>
            <a:spLocks noGrp="1"/>
          </p:cNvSpPr>
          <p:nvPr>
            <p:ph type="title"/>
          </p:nvPr>
        </p:nvSpPr>
        <p:spPr>
          <a:xfrm>
            <a:off x="838200" y="2766218"/>
            <a:ext cx="3499338" cy="1325563"/>
          </a:xfrm>
        </p:spPr>
        <p:txBody>
          <a:bodyPr/>
          <a:lstStyle/>
          <a:p>
            <a:r>
              <a:rPr lang="en-US" dirty="0"/>
              <a:t>MSLE</a:t>
            </a:r>
            <a:br>
              <a:rPr lang="en-US" dirty="0"/>
            </a:br>
            <a:r>
              <a:rPr lang="en-US" dirty="0"/>
              <a:t>Derivations</a:t>
            </a:r>
          </a:p>
        </p:txBody>
      </p:sp>
      <p:pic>
        <p:nvPicPr>
          <p:cNvPr id="7" name="Picture 6" descr="Text, letter&#10;&#10;Description automatically generated">
            <a:extLst>
              <a:ext uri="{FF2B5EF4-FFF2-40B4-BE49-F238E27FC236}">
                <a16:creationId xmlns:a16="http://schemas.microsoft.com/office/drawing/2014/main" id="{23C98A85-4975-49C4-86C3-698DBAF568F1}"/>
              </a:ext>
            </a:extLst>
          </p:cNvPr>
          <p:cNvPicPr>
            <a:picLocks noChangeAspect="1"/>
          </p:cNvPicPr>
          <p:nvPr/>
        </p:nvPicPr>
        <p:blipFill rotWithShape="1">
          <a:blip r:embed="rId2">
            <a:extLst>
              <a:ext uri="{28A0092B-C50C-407E-A947-70E740481C1C}">
                <a14:useLocalDpi xmlns:a14="http://schemas.microsoft.com/office/drawing/2010/main" val="0"/>
              </a:ext>
            </a:extLst>
          </a:blip>
          <a:srcRect t="8619" r="6543" b="45527"/>
          <a:stretch/>
        </p:blipFill>
        <p:spPr>
          <a:xfrm>
            <a:off x="4780504" y="825654"/>
            <a:ext cx="5969272" cy="5206692"/>
          </a:xfrm>
          <a:prstGeom prst="rect">
            <a:avLst/>
          </a:prstGeom>
        </p:spPr>
      </p:pic>
    </p:spTree>
    <p:extLst>
      <p:ext uri="{BB962C8B-B14F-4D97-AF65-F5344CB8AC3E}">
        <p14:creationId xmlns:p14="http://schemas.microsoft.com/office/powerpoint/2010/main" val="1823233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39DD-6CA3-4DDD-BC5B-A9022E3E8E46}"/>
              </a:ext>
            </a:extLst>
          </p:cNvPr>
          <p:cNvSpPr>
            <a:spLocks noGrp="1"/>
          </p:cNvSpPr>
          <p:nvPr>
            <p:ph type="title"/>
          </p:nvPr>
        </p:nvSpPr>
        <p:spPr/>
        <p:txBody>
          <a:bodyPr/>
          <a:lstStyle/>
          <a:p>
            <a:r>
              <a:rPr lang="en-US" dirty="0"/>
              <a:t>MAE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DC5212-A8AF-4B48-8236-765243502A4D}"/>
                  </a:ext>
                </a:extLst>
              </p:cNvPr>
              <p:cNvSpPr>
                <a:spLocks noGrp="1"/>
              </p:cNvSpPr>
              <p:nvPr>
                <p:ph idx="1"/>
              </p:nvPr>
            </p:nvSpPr>
            <p:spPr>
              <a:xfrm>
                <a:off x="838200" y="1825625"/>
                <a:ext cx="7767320" cy="4351338"/>
              </a:xfrm>
            </p:spPr>
            <p:txBody>
              <a:bodyPr>
                <a:normAutofit fontScale="92500" lnSpcReduction="10000"/>
              </a:bodyPr>
              <a:lstStyle/>
              <a:p>
                <a:r>
                  <a:rPr lang="en-US" dirty="0"/>
                  <a:t>The derivative of the MAE function is split up into two cases because of the absolute value, the magnitude is always one because it’s a negation operation, but the derivative obtains its sign depending on the sign of the MAE.</a:t>
                </a:r>
              </a:p>
              <a:p>
                <a:r>
                  <a:rPr lang="en-US" dirty="0"/>
                  <a:t>The derivative is undefined at </a:t>
                </a:r>
                <a:r>
                  <a:rPr lang="en-US" dirty="0" err="1"/>
                  <a:t>y</a:t>
                </a:r>
                <a:r>
                  <a:rPr lang="en-US" baseline="-25000" dirty="0" err="1"/>
                  <a:t>pred</a:t>
                </a:r>
                <a:r>
                  <a:rPr lang="en-US" baseline="-25000" dirty="0"/>
                  <a:t> </a:t>
                </a:r>
                <a:r>
                  <a:rPr lang="en-US" dirty="0"/>
                  <a:t>= </a:t>
                </a:r>
                <a:r>
                  <a:rPr lang="en-US" dirty="0" err="1"/>
                  <a:t>y</a:t>
                </a:r>
                <a:r>
                  <a:rPr lang="en-US" baseline="-25000" dirty="0" err="1"/>
                  <a:t>true</a:t>
                </a:r>
                <a:r>
                  <a:rPr lang="en-US" dirty="0"/>
                  <a:t> but that case doesn’t happen with best fit line. </a:t>
                </a:r>
              </a:p>
              <a:p>
                <a:r>
                  <a:rPr lang="en-US" dirty="0"/>
                  <a:t>The derivative function expressed mathematically: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m:rPr>
                              <m:nor/>
                            </m:rPr>
                            <a:rPr lang="en-US" dirty="0"/>
                            <m:t>dMAE</m:t>
                          </m:r>
                        </m:num>
                        <m:den>
                          <m:r>
                            <m:rPr>
                              <m:nor/>
                            </m:rPr>
                            <a:rPr lang="en-US" dirty="0"/>
                            <m:t>dy</m:t>
                          </m:r>
                          <m:r>
                            <m:rPr>
                              <m:nor/>
                            </m:rPr>
                            <a:rPr lang="en-US" baseline="-25000" dirty="0"/>
                            <m:t>pred</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dirty="0"/>
                            <m:t>y</m:t>
                          </m:r>
                          <m:r>
                            <m:rPr>
                              <m:nor/>
                            </m:rPr>
                            <a:rPr lang="en-US" baseline="-25000" dirty="0"/>
                            <m:t>pred</m:t>
                          </m:r>
                          <m:r>
                            <m:rPr>
                              <m:nor/>
                            </m:rPr>
                            <a:rPr lang="en-US" b="0" i="0" baseline="-25000" dirty="0" smtClean="0"/>
                            <m:t> </m:t>
                          </m:r>
                          <m:r>
                            <m:rPr>
                              <m:nor/>
                            </m:rPr>
                            <a:rPr lang="en-US" dirty="0"/>
                            <m:t>−</m:t>
                          </m:r>
                          <m:r>
                            <m:rPr>
                              <m:nor/>
                            </m:rPr>
                            <a:rPr lang="en-US" b="0" i="0" dirty="0" smtClean="0"/>
                            <m:t> </m:t>
                          </m:r>
                          <m:r>
                            <m:rPr>
                              <m:nor/>
                            </m:rPr>
                            <a:rPr lang="en-US" dirty="0"/>
                            <m:t>y</m:t>
                          </m:r>
                          <m:r>
                            <m:rPr>
                              <m:nor/>
                            </m:rPr>
                            <a:rPr lang="en-US" baseline="-25000" dirty="0"/>
                            <m:t>true</m:t>
                          </m:r>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m:rPr>
                                      <m:nor/>
                                    </m:rPr>
                                    <a:rPr lang="en-US" dirty="0"/>
                                    <m:t>y</m:t>
                                  </m:r>
                                  <m:r>
                                    <m:rPr>
                                      <m:nor/>
                                    </m:rPr>
                                    <a:rPr lang="en-US" baseline="-25000" dirty="0"/>
                                    <m:t>pred</m:t>
                                  </m:r>
                                  <m:r>
                                    <m:rPr>
                                      <m:nor/>
                                    </m:rPr>
                                    <a:rPr lang="en-US" b="0" i="0" baseline="-25000" dirty="0" smtClean="0"/>
                                    <m:t> </m:t>
                                  </m:r>
                                  <m:r>
                                    <m:rPr>
                                      <m:nor/>
                                    </m:rPr>
                                    <a:rPr lang="en-US" dirty="0"/>
                                    <m:t>−</m:t>
                                  </m:r>
                                  <m:r>
                                    <m:rPr>
                                      <m:nor/>
                                    </m:rPr>
                                    <a:rPr lang="en-US" b="0" i="0" dirty="0" smtClean="0"/>
                                    <m:t> </m:t>
                                  </m:r>
                                  <m:r>
                                    <m:rPr>
                                      <m:nor/>
                                    </m:rPr>
                                    <a:rPr lang="en-US" dirty="0"/>
                                    <m:t>y</m:t>
                                  </m:r>
                                  <m:r>
                                    <m:rPr>
                                      <m:nor/>
                                    </m:rPr>
                                    <a:rPr lang="en-US" baseline="-25000" dirty="0"/>
                                    <m:t>true</m:t>
                                  </m:r>
                                </m:e>
                                <m:sup>
                                  <m:r>
                                    <a:rPr lang="en-US" i="1">
                                      <a:latin typeface="Cambria Math" panose="02040503050406030204" pitchFamily="18" charset="0"/>
                                    </a:rPr>
                                    <m:t>2</m:t>
                                  </m:r>
                                </m:sup>
                              </m:sSup>
                            </m:e>
                          </m:rad>
                        </m:den>
                      </m:f>
                    </m:oMath>
                  </m:oMathPara>
                </a14:m>
                <a:endParaRPr lang="en-US" dirty="0"/>
              </a:p>
            </p:txBody>
          </p:sp>
        </mc:Choice>
        <mc:Fallback xmlns="">
          <p:sp>
            <p:nvSpPr>
              <p:cNvPr id="3" name="Content Placeholder 2">
                <a:extLst>
                  <a:ext uri="{FF2B5EF4-FFF2-40B4-BE49-F238E27FC236}">
                    <a16:creationId xmlns:a16="http://schemas.microsoft.com/office/drawing/2014/main" id="{A5DC5212-A8AF-4B48-8236-765243502A4D}"/>
                  </a:ext>
                </a:extLst>
              </p:cNvPr>
              <p:cNvSpPr>
                <a:spLocks noGrp="1" noRot="1" noChangeAspect="1" noMove="1" noResize="1" noEditPoints="1" noAdjustHandles="1" noChangeArrowheads="1" noChangeShapeType="1" noTextEdit="1"/>
              </p:cNvSpPr>
              <p:nvPr>
                <p:ph idx="1"/>
              </p:nvPr>
            </p:nvSpPr>
            <p:spPr>
              <a:xfrm>
                <a:off x="838200" y="1825625"/>
                <a:ext cx="7767320" cy="4351338"/>
              </a:xfrm>
              <a:blipFill>
                <a:blip r:embed="rId2"/>
                <a:stretch>
                  <a:fillRect l="-1256" t="-2801" r="-18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5E7DE91-B54E-4668-88FB-D5F100FC270F}"/>
              </a:ext>
            </a:extLst>
          </p:cNvPr>
          <p:cNvPicPr>
            <a:picLocks noChangeAspect="1"/>
          </p:cNvPicPr>
          <p:nvPr/>
        </p:nvPicPr>
        <p:blipFill>
          <a:blip r:embed="rId3"/>
          <a:stretch>
            <a:fillRect/>
          </a:stretch>
        </p:blipFill>
        <p:spPr>
          <a:xfrm>
            <a:off x="8953925" y="3846574"/>
            <a:ext cx="2911442" cy="788408"/>
          </a:xfrm>
          <a:prstGeom prst="rect">
            <a:avLst/>
          </a:prstGeom>
        </p:spPr>
      </p:pic>
      <p:pic>
        <p:nvPicPr>
          <p:cNvPr id="9" name="Picture 8">
            <a:extLst>
              <a:ext uri="{FF2B5EF4-FFF2-40B4-BE49-F238E27FC236}">
                <a16:creationId xmlns:a16="http://schemas.microsoft.com/office/drawing/2014/main" id="{ACD8C8F0-15CC-4F1D-A04F-00C62762C43C}"/>
              </a:ext>
            </a:extLst>
          </p:cNvPr>
          <p:cNvPicPr>
            <a:picLocks noChangeAspect="1"/>
          </p:cNvPicPr>
          <p:nvPr/>
        </p:nvPicPr>
        <p:blipFill>
          <a:blip r:embed="rId4"/>
          <a:stretch>
            <a:fillRect/>
          </a:stretch>
        </p:blipFill>
        <p:spPr>
          <a:xfrm>
            <a:off x="9095416" y="2680265"/>
            <a:ext cx="2628460" cy="570936"/>
          </a:xfrm>
          <a:prstGeom prst="rect">
            <a:avLst/>
          </a:prstGeom>
        </p:spPr>
      </p:pic>
    </p:spTree>
    <p:extLst>
      <p:ext uri="{BB962C8B-B14F-4D97-AF65-F5344CB8AC3E}">
        <p14:creationId xmlns:p14="http://schemas.microsoft.com/office/powerpoint/2010/main" val="208068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39DD-6CA3-4DDD-BC5B-A9022E3E8E46}"/>
              </a:ext>
            </a:extLst>
          </p:cNvPr>
          <p:cNvSpPr>
            <a:spLocks noGrp="1"/>
          </p:cNvSpPr>
          <p:nvPr>
            <p:ph type="title"/>
          </p:nvPr>
        </p:nvSpPr>
        <p:spPr/>
        <p:txBody>
          <a:bodyPr/>
          <a:lstStyle/>
          <a:p>
            <a:r>
              <a:rPr lang="en-US" dirty="0"/>
              <a:t>RMSE 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DC5212-A8AF-4B48-8236-765243502A4D}"/>
                  </a:ext>
                </a:extLst>
              </p:cNvPr>
              <p:cNvSpPr>
                <a:spLocks noGrp="1"/>
              </p:cNvSpPr>
              <p:nvPr>
                <p:ph idx="1"/>
              </p:nvPr>
            </p:nvSpPr>
            <p:spPr>
              <a:xfrm>
                <a:off x="838200" y="1825625"/>
                <a:ext cx="10515600" cy="4351338"/>
              </a:xfrm>
            </p:spPr>
            <p:txBody>
              <a:bodyPr>
                <a:normAutofit fontScale="77500" lnSpcReduction="20000"/>
              </a:bodyPr>
              <a:lstStyle/>
              <a:p>
                <a:r>
                  <a:rPr lang="en-US" dirty="0"/>
                  <a:t>The derivative of the RMSE is very similar to the MSE except one extra chain rule occurs over the existing formula because of the root. </a:t>
                </a:r>
              </a:p>
              <a:p>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sz="2600" dirty="0"/>
                        <m:t>RMSE</m:t>
                      </m:r>
                      <m:r>
                        <m:rPr>
                          <m:nor/>
                        </m:rPr>
                        <a:rPr lang="en-US" sz="2600" dirty="0"/>
                        <m:t> = </m:t>
                      </m:r>
                      <m:rad>
                        <m:radPr>
                          <m:degHide m:val="on"/>
                          <m:ctrlPr>
                            <a:rPr lang="en-US" sz="2600" i="1" smtClean="0">
                              <a:latin typeface="Cambria Math" panose="02040503050406030204" pitchFamily="18" charset="0"/>
                            </a:rPr>
                          </m:ctrlPr>
                        </m:radPr>
                        <m:deg/>
                        <m:e>
                          <m:r>
                            <a:rPr lang="en-US" sz="2600" i="1" smtClean="0">
                              <a:latin typeface="Cambria Math" panose="02040503050406030204" pitchFamily="18" charset="0"/>
                            </a:rPr>
                            <m:t>𝑀</m:t>
                          </m:r>
                          <m:r>
                            <a:rPr lang="en-US" sz="2600" b="0" i="1" smtClean="0">
                              <a:latin typeface="Cambria Math" panose="02040503050406030204" pitchFamily="18" charset="0"/>
                            </a:rPr>
                            <m:t>𝑆𝐸</m:t>
                          </m:r>
                        </m:e>
                      </m:rad>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r>
                        <m:rPr>
                          <m:nor/>
                        </m:rPr>
                        <a:rPr lang="en-US" sz="2600" dirty="0" smtClean="0"/>
                        <m:t>RMSE</m:t>
                      </m:r>
                      <m:r>
                        <m:rPr>
                          <m:nor/>
                        </m:rPr>
                        <a:rPr lang="en-US" sz="2600" b="0" i="0" dirty="0" smtClean="0"/>
                        <m:t>′</m:t>
                      </m:r>
                      <m:r>
                        <m:rPr>
                          <m:nor/>
                        </m:rPr>
                        <a:rPr lang="en-US" sz="2600" dirty="0" smtClean="0"/>
                        <m:t> = </m:t>
                      </m:r>
                      <m:f>
                        <m:fPr>
                          <m:ctrlPr>
                            <a:rPr lang="en-US" sz="2600" b="0" i="1" dirty="0" smtClean="0">
                              <a:latin typeface="Cambria Math" panose="02040503050406030204" pitchFamily="18" charset="0"/>
                            </a:rPr>
                          </m:ctrlPr>
                        </m:fPr>
                        <m:num>
                          <m:r>
                            <a:rPr lang="en-US" sz="2600" b="0" i="1" dirty="0" smtClean="0">
                              <a:latin typeface="Cambria Math" panose="02040503050406030204" pitchFamily="18" charset="0"/>
                            </a:rPr>
                            <m:t>1</m:t>
                          </m:r>
                        </m:num>
                        <m:den>
                          <m:r>
                            <a:rPr lang="en-US" sz="2600" b="0" i="1" dirty="0" smtClean="0">
                              <a:latin typeface="Cambria Math" panose="02040503050406030204" pitchFamily="18" charset="0"/>
                            </a:rPr>
                            <m:t>2</m:t>
                          </m:r>
                          <m:rad>
                            <m:radPr>
                              <m:degHide m:val="on"/>
                              <m:ctrlPr>
                                <a:rPr lang="en-US" sz="2600" i="1">
                                  <a:latin typeface="Cambria Math" panose="02040503050406030204" pitchFamily="18" charset="0"/>
                                </a:rPr>
                              </m:ctrlPr>
                            </m:radPr>
                            <m:deg/>
                            <m:e>
                              <m:r>
                                <a:rPr lang="en-US" sz="2600" i="1">
                                  <a:latin typeface="Cambria Math" panose="02040503050406030204" pitchFamily="18" charset="0"/>
                                </a:rPr>
                                <m:t>𝑀𝑆𝐸</m:t>
                              </m:r>
                            </m:e>
                          </m:rad>
                        </m:den>
                      </m:f>
                      <m:r>
                        <a:rPr lang="en-US" sz="2600" b="0" i="1" smtClean="0">
                          <a:latin typeface="Cambria Math" panose="02040503050406030204" pitchFamily="18" charset="0"/>
                        </a:rPr>
                        <m:t>∗</m:t>
                      </m:r>
                      <m:r>
                        <a:rPr lang="en-US" sz="2600" b="0" i="1" smtClean="0">
                          <a:latin typeface="Cambria Math" panose="02040503050406030204" pitchFamily="18" charset="0"/>
                        </a:rPr>
                        <m:t>𝑀𝑆𝐸</m:t>
                      </m:r>
                      <m:r>
                        <a:rPr lang="en-US" sz="2600" b="0" i="1" smtClean="0">
                          <a:latin typeface="Cambria Math" panose="02040503050406030204" pitchFamily="18" charset="0"/>
                        </a:rPr>
                        <m:t>′</m:t>
                      </m:r>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r>
                        <m:rPr>
                          <m:nor/>
                        </m:rPr>
                        <a:rPr lang="en-US" sz="2600" dirty="0" smtClean="0"/>
                        <m:t>RMSE</m:t>
                      </m:r>
                      <m:r>
                        <m:rPr>
                          <m:nor/>
                        </m:rPr>
                        <a:rPr lang="en-US" sz="2600" b="0" i="0" dirty="0" smtClean="0"/>
                        <m:t>′</m:t>
                      </m:r>
                      <m:r>
                        <m:rPr>
                          <m:nor/>
                        </m:rPr>
                        <a:rPr lang="en-US" sz="2600" dirty="0" smtClean="0"/>
                        <m:t> = </m:t>
                      </m:r>
                      <m:f>
                        <m:fPr>
                          <m:ctrlPr>
                            <a:rPr lang="en-US" sz="2600" b="0" i="1" dirty="0" smtClean="0">
                              <a:latin typeface="Cambria Math" panose="02040503050406030204" pitchFamily="18" charset="0"/>
                            </a:rPr>
                          </m:ctrlPr>
                        </m:fPr>
                        <m:num>
                          <m:r>
                            <a:rPr lang="en-US" sz="2600" b="0" i="1" dirty="0" smtClean="0">
                              <a:latin typeface="Cambria Math" panose="02040503050406030204" pitchFamily="18" charset="0"/>
                            </a:rPr>
                            <m:t>1</m:t>
                          </m:r>
                        </m:num>
                        <m:den>
                          <m:r>
                            <a:rPr lang="en-US" sz="2600" b="0" i="1" dirty="0" smtClean="0">
                              <a:latin typeface="Cambria Math" panose="02040503050406030204" pitchFamily="18" charset="0"/>
                            </a:rPr>
                            <m:t>2</m:t>
                          </m:r>
                          <m:rad>
                            <m:radPr>
                              <m:degHide m:val="on"/>
                              <m:ctrlPr>
                                <a:rPr lang="en-US" sz="2600" i="1">
                                  <a:latin typeface="Cambria Math" panose="02040503050406030204" pitchFamily="18" charset="0"/>
                                </a:rPr>
                              </m:ctrlPr>
                            </m:radPr>
                            <m:deg/>
                            <m:e>
                              <m:r>
                                <a:rPr lang="en-US" sz="2600" i="1">
                                  <a:latin typeface="Cambria Math" panose="02040503050406030204" pitchFamily="18" charset="0"/>
                                </a:rPr>
                                <m:t>𝑀𝑆𝐸</m:t>
                              </m:r>
                            </m:e>
                          </m:rad>
                        </m:den>
                      </m:f>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2</m:t>
                          </m:r>
                        </m:num>
                        <m:den>
                          <m:r>
                            <a:rPr lang="en-US" sz="2600" b="0" i="1" smtClean="0">
                              <a:latin typeface="Cambria Math" panose="02040503050406030204" pitchFamily="18" charset="0"/>
                            </a:rPr>
                            <m:t>𝑛</m:t>
                          </m:r>
                        </m:den>
                      </m:f>
                      <m:nary>
                        <m:naryPr>
                          <m:chr m:val="∑"/>
                          <m:subHide m:val="on"/>
                          <m:supHide m:val="on"/>
                          <m:ctrlPr>
                            <a:rPr lang="en-US" sz="2600" b="0" i="1" smtClean="0">
                              <a:latin typeface="Cambria Math" panose="02040503050406030204" pitchFamily="18" charset="0"/>
                            </a:rPr>
                          </m:ctrlPr>
                        </m:naryPr>
                        <m:sub/>
                        <m:sup/>
                        <m:e>
                          <m:r>
                            <m:rPr>
                              <m:nor/>
                            </m:rPr>
                            <a:rPr lang="en-US" sz="2600" dirty="0"/>
                            <m:t>y</m:t>
                          </m:r>
                          <m:r>
                            <m:rPr>
                              <m:nor/>
                            </m:rPr>
                            <a:rPr lang="en-US" sz="2600" baseline="-25000" dirty="0"/>
                            <m:t>pred</m:t>
                          </m:r>
                          <m:r>
                            <m:rPr>
                              <m:nor/>
                            </m:rPr>
                            <a:rPr lang="en-US" sz="2600" baseline="-25000" dirty="0"/>
                            <m:t> − </m:t>
                          </m:r>
                          <m:r>
                            <m:rPr>
                              <m:nor/>
                            </m:rPr>
                            <a:rPr lang="en-US" sz="2600" dirty="0"/>
                            <m:t>ytrue</m:t>
                          </m:r>
                        </m:e>
                      </m:nary>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r>
                        <m:rPr>
                          <m:nor/>
                        </m:rPr>
                        <a:rPr lang="en-US" sz="2600" dirty="0" smtClean="0"/>
                        <m:t>RMSE</m:t>
                      </m:r>
                      <m:r>
                        <m:rPr>
                          <m:nor/>
                        </m:rPr>
                        <a:rPr lang="en-US" sz="2600" b="0" i="0" dirty="0" smtClean="0"/>
                        <m:t>′</m:t>
                      </m:r>
                      <m:r>
                        <m:rPr>
                          <m:nor/>
                        </m:rPr>
                        <a:rPr lang="en-US" sz="2600" dirty="0" smtClean="0"/>
                        <m:t> = </m:t>
                      </m:r>
                      <m:f>
                        <m:fPr>
                          <m:ctrlPr>
                            <a:rPr lang="en-US" sz="2600" b="0" i="1" dirty="0" smtClean="0">
                              <a:latin typeface="Cambria Math" panose="02040503050406030204" pitchFamily="18" charset="0"/>
                            </a:rPr>
                          </m:ctrlPr>
                        </m:fPr>
                        <m:num>
                          <m:r>
                            <a:rPr lang="en-US" sz="2600" b="0" i="1" dirty="0" smtClean="0">
                              <a:latin typeface="Cambria Math" panose="02040503050406030204" pitchFamily="18" charset="0"/>
                            </a:rPr>
                            <m:t>1</m:t>
                          </m:r>
                        </m:num>
                        <m:den>
                          <m:r>
                            <a:rPr lang="en-US" sz="2600" b="0" i="1" dirty="0" smtClean="0">
                              <a:latin typeface="Cambria Math" panose="02040503050406030204" pitchFamily="18" charset="0"/>
                            </a:rPr>
                            <m:t>𝑛</m:t>
                          </m:r>
                          <m:rad>
                            <m:radPr>
                              <m:degHide m:val="on"/>
                              <m:ctrlPr>
                                <a:rPr lang="en-US" sz="2600" i="1">
                                  <a:latin typeface="Cambria Math" panose="02040503050406030204" pitchFamily="18" charset="0"/>
                                </a:rPr>
                              </m:ctrlPr>
                            </m:radPr>
                            <m:deg/>
                            <m:e>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subHide m:val="on"/>
                                  <m:supHide m:val="on"/>
                                  <m:ctrlPr>
                                    <a:rPr lang="en-US" sz="2600" i="1" smtClean="0">
                                      <a:latin typeface="Cambria Math" panose="02040503050406030204" pitchFamily="18" charset="0"/>
                                    </a:rPr>
                                  </m:ctrlPr>
                                </m:naryPr>
                                <m:sub/>
                                <m:sup/>
                                <m:e>
                                  <m:r>
                                    <m:rPr>
                                      <m:nor/>
                                    </m:rPr>
                                    <a:rPr lang="en-US" sz="2600">
                                      <a:latin typeface="Cambria Math" panose="02040503050406030204" pitchFamily="18" charset="0"/>
                                    </a:rPr>
                                    <m:t>(</m:t>
                                  </m:r>
                                  <m:r>
                                    <m:rPr>
                                      <m:nor/>
                                    </m:rPr>
                                    <a:rPr lang="en-US" sz="2600" dirty="0"/>
                                    <m:t>y</m:t>
                                  </m:r>
                                  <m:r>
                                    <m:rPr>
                                      <m:nor/>
                                    </m:rPr>
                                    <a:rPr lang="en-US" sz="2600" baseline="-25000" dirty="0"/>
                                    <m:t>pred</m:t>
                                  </m:r>
                                  <m:r>
                                    <m:rPr>
                                      <m:nor/>
                                    </m:rPr>
                                    <a:rPr lang="en-US" sz="2600" baseline="-25000" dirty="0"/>
                                    <m:t> − </m:t>
                                  </m:r>
                                  <m:r>
                                    <m:rPr>
                                      <m:nor/>
                                    </m:rPr>
                                    <a:rPr lang="en-US" sz="2600" dirty="0"/>
                                    <m:t>y</m:t>
                                  </m:r>
                                  <m:r>
                                    <m:rPr>
                                      <m:nor/>
                                    </m:rPr>
                                    <a:rPr lang="en-US" sz="2600" i="1" baseline="-25000" dirty="0"/>
                                    <m:t>t</m:t>
                                  </m:r>
                                  <m:r>
                                    <a:rPr lang="en-US" sz="2600" i="1" baseline="-25000" dirty="0">
                                      <a:latin typeface="Cambria Math" panose="02040503050406030204" pitchFamily="18" charset="0"/>
                                    </a:rPr>
                                    <m:t>𝑟𝑢𝑒</m:t>
                                  </m:r>
                                  <m:r>
                                    <a:rPr lang="en-US" sz="2600" i="1" dirty="0">
                                      <a:latin typeface="Cambria Math" panose="02040503050406030204" pitchFamily="18" charset="0"/>
                                    </a:rPr>
                                    <m:t>)</m:t>
                                  </m:r>
                                  <m:r>
                                    <a:rPr lang="en-US" sz="2600" i="1" baseline="30000">
                                      <a:latin typeface="Cambria Math" panose="02040503050406030204" pitchFamily="18" charset="0"/>
                                    </a:rPr>
                                    <m:t>2</m:t>
                                  </m:r>
                                </m:e>
                              </m:nary>
                            </m:e>
                          </m:rad>
                        </m:den>
                      </m:f>
                      <m:r>
                        <a:rPr lang="en-US" sz="2600" b="0" i="1" smtClean="0">
                          <a:latin typeface="Cambria Math" panose="02040503050406030204" pitchFamily="18" charset="0"/>
                        </a:rPr>
                        <m:t>∗</m:t>
                      </m:r>
                      <m:nary>
                        <m:naryPr>
                          <m:chr m:val="∑"/>
                          <m:subHide m:val="on"/>
                          <m:supHide m:val="on"/>
                          <m:ctrlPr>
                            <a:rPr lang="en-US" sz="2600" b="0" i="1" smtClean="0">
                              <a:latin typeface="Cambria Math" panose="02040503050406030204" pitchFamily="18" charset="0"/>
                            </a:rPr>
                          </m:ctrlPr>
                        </m:naryPr>
                        <m:sub/>
                        <m:sup/>
                        <m:e>
                          <m:r>
                            <m:rPr>
                              <m:nor/>
                            </m:rPr>
                            <a:rPr lang="en-US" sz="2600" dirty="0"/>
                            <m:t>y</m:t>
                          </m:r>
                          <m:r>
                            <m:rPr>
                              <m:nor/>
                            </m:rPr>
                            <a:rPr lang="en-US" sz="2600" baseline="-25000" dirty="0"/>
                            <m:t>pred</m:t>
                          </m:r>
                          <m:r>
                            <m:rPr>
                              <m:nor/>
                            </m:rPr>
                            <a:rPr lang="en-US" sz="2600" baseline="-25000" dirty="0"/>
                            <m:t> − </m:t>
                          </m:r>
                          <m:r>
                            <m:rPr>
                              <m:nor/>
                            </m:rPr>
                            <a:rPr lang="en-US" sz="2600" dirty="0"/>
                            <m:t>y</m:t>
                          </m:r>
                          <m:r>
                            <m:rPr>
                              <m:nor/>
                            </m:rPr>
                            <a:rPr lang="en-US" sz="2600" b="0" i="1" baseline="-25000" dirty="0" smtClean="0"/>
                            <m:t>t</m:t>
                          </m:r>
                          <m:r>
                            <a:rPr lang="en-US" sz="2600" b="0" i="1" baseline="-25000" dirty="0" smtClean="0">
                              <a:latin typeface="Cambria Math" panose="02040503050406030204" pitchFamily="18" charset="0"/>
                            </a:rPr>
                            <m:t>𝑟𝑢𝑒</m:t>
                          </m:r>
                        </m:e>
                      </m:nary>
                    </m:oMath>
                  </m:oMathPara>
                </a14:m>
                <a:endParaRPr lang="en-US" dirty="0"/>
              </a:p>
              <a:p>
                <a:pPr marL="0" indent="0">
                  <a:buNone/>
                </a:pPr>
                <a:endParaRPr lang="en-US" dirty="0"/>
              </a:p>
              <a:p>
                <a:r>
                  <a:rPr lang="en-US" dirty="0"/>
                  <a:t>To find each partial derivative simply multiply out the chain rule.</a:t>
                </a:r>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5DC5212-A8AF-4B48-8236-765243502A4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86915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18D5-0ECA-4515-A15F-51FF92AD17AD}"/>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D311C7-038B-46A9-AC07-3935CFC0D7B9}"/>
                  </a:ext>
                </a:extLst>
              </p:cNvPr>
              <p:cNvSpPr>
                <a:spLocks noGrp="1"/>
              </p:cNvSpPr>
              <p:nvPr>
                <p:ph idx="1"/>
              </p:nvPr>
            </p:nvSpPr>
            <p:spPr>
              <a:xfrm>
                <a:off x="838200" y="1825625"/>
                <a:ext cx="10515600" cy="4517302"/>
              </a:xfrm>
            </p:spPr>
            <p:txBody>
              <a:bodyPr>
                <a:normAutofit fontScale="77500" lnSpcReduction="20000"/>
              </a:bodyPr>
              <a:lstStyle/>
              <a:p>
                <a:r>
                  <a:rPr lang="en-US" dirty="0"/>
                  <a:t>The data was normalized so that the initial randomization of the function parameters (A,B,C) from 0 to 1 isn’t so off-scale.</a:t>
                </a:r>
              </a:p>
              <a:p>
                <a:r>
                  <a:rPr lang="en-US" dirty="0"/>
                  <a:t>The measurements stamps start at 623.5183, so that value (the minimum) is subtracted from the time data to shift it so it starts close to 0.</a:t>
                </a:r>
              </a:p>
              <a:p>
                <a:r>
                  <a:rPr lang="en-US" dirty="0"/>
                  <a:t>To scale the amplitude of the data, the range is found by subtracting the minimum from the maximum. Then, the amplitude is divided by that range. </a:t>
                </a:r>
              </a:p>
              <a:p>
                <a:r>
                  <a:rPr lang="en-US" dirty="0"/>
                  <a:t>After the training, the variables must be denormalized, each and are affected differently by the normalization based on their effect on the function.</a:t>
                </a:r>
              </a:p>
              <a:p>
                <a:pPr marL="0" indent="0" algn="ctr">
                  <a:buNone/>
                </a:pPr>
                <a:r>
                  <a:rPr lang="en-US" sz="2800" dirty="0"/>
                  <a:t>Fit Function: </a:t>
                </a:r>
                <a14:m>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𝐴</m:t>
                        </m:r>
                        <m:r>
                          <a:rPr lang="en-US" sz="2800" i="1">
                            <a:latin typeface="Cambria Math" panose="02040503050406030204" pitchFamily="18" charset="0"/>
                          </a:rPr>
                          <m:t>𝑒</m:t>
                        </m:r>
                      </m:e>
                      <m:sup>
                        <m:f>
                          <m:fPr>
                            <m:ctrlPr>
                              <a:rPr lang="en-US" sz="2800" i="1" smtClean="0">
                                <a:latin typeface="Cambria Math" panose="02040503050406030204" pitchFamily="18" charset="0"/>
                              </a:rPr>
                            </m:ctrlPr>
                          </m:fPr>
                          <m:num>
                            <m:r>
                              <a:rPr lang="en-US" sz="280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num>
                          <m:den>
                            <m:r>
                              <a:rPr lang="en-US" sz="2800" i="1" smtClean="0">
                                <a:latin typeface="Cambria Math" panose="02040503050406030204" pitchFamily="18" charset="0"/>
                              </a:rPr>
                              <m:t>𝐶</m:t>
                            </m:r>
                          </m:den>
                        </m:f>
                      </m:sup>
                    </m:sSup>
                  </m:oMath>
                </a14:m>
                <a:endParaRPr lang="en-US" dirty="0"/>
              </a:p>
              <a:p>
                <a:r>
                  <a:rPr lang="en-US" dirty="0"/>
                  <a:t>Since the A scales the amplitude of the function, it is simply divided by the scaling factor used to normalize (10e-5). </a:t>
                </a:r>
              </a:p>
              <a:p>
                <a:r>
                  <a:rPr lang="en-US" dirty="0"/>
                  <a:t>Since B shifts the function horizontally, the shifting value 623.5 is added to it.</a:t>
                </a:r>
              </a:p>
              <a:p>
                <a:r>
                  <a:rPr lang="en-US" dirty="0"/>
                  <a:t>C isn´t affected by the normalization because the derivative of the function won´t change by scaling the data and shifting the times. </a:t>
                </a:r>
              </a:p>
            </p:txBody>
          </p:sp>
        </mc:Choice>
        <mc:Fallback xmlns="">
          <p:sp>
            <p:nvSpPr>
              <p:cNvPr id="3" name="Content Placeholder 2">
                <a:extLst>
                  <a:ext uri="{FF2B5EF4-FFF2-40B4-BE49-F238E27FC236}">
                    <a16:creationId xmlns:a16="http://schemas.microsoft.com/office/drawing/2014/main" id="{F5D311C7-038B-46A9-AC07-3935CFC0D7B9}"/>
                  </a:ext>
                </a:extLst>
              </p:cNvPr>
              <p:cNvSpPr>
                <a:spLocks noGrp="1" noRot="1" noChangeAspect="1" noMove="1" noResize="1" noEditPoints="1" noAdjustHandles="1" noChangeArrowheads="1" noChangeShapeType="1" noTextEdit="1"/>
              </p:cNvSpPr>
              <p:nvPr>
                <p:ph idx="1"/>
              </p:nvPr>
            </p:nvSpPr>
            <p:spPr>
              <a:xfrm>
                <a:off x="838200" y="1825625"/>
                <a:ext cx="10515600" cy="4517302"/>
              </a:xfrm>
              <a:blipFill>
                <a:blip r:embed="rId2"/>
                <a:stretch>
                  <a:fillRect l="-696" t="-2695" r="-1043"/>
                </a:stretch>
              </a:blipFill>
            </p:spPr>
            <p:txBody>
              <a:bodyPr/>
              <a:lstStyle/>
              <a:p>
                <a:r>
                  <a:rPr lang="en-US">
                    <a:noFill/>
                  </a:rPr>
                  <a:t> </a:t>
                </a:r>
              </a:p>
            </p:txBody>
          </p:sp>
        </mc:Fallback>
      </mc:AlternateContent>
    </p:spTree>
    <p:extLst>
      <p:ext uri="{BB962C8B-B14F-4D97-AF65-F5344CB8AC3E}">
        <p14:creationId xmlns:p14="http://schemas.microsoft.com/office/powerpoint/2010/main" val="283443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9E8D-66D6-467A-B792-D2781E779E68}"/>
              </a:ext>
            </a:extLst>
          </p:cNvPr>
          <p:cNvSpPr>
            <a:spLocks noGrp="1"/>
          </p:cNvSpPr>
          <p:nvPr>
            <p:ph type="title"/>
          </p:nvPr>
        </p:nvSpPr>
        <p:spPr/>
        <p:txBody>
          <a:bodyPr/>
          <a:lstStyle/>
          <a:p>
            <a:r>
              <a:rPr lang="en-US" dirty="0"/>
              <a:t>Min-Max</a:t>
            </a:r>
          </a:p>
        </p:txBody>
      </p:sp>
      <p:sp>
        <p:nvSpPr>
          <p:cNvPr id="3" name="Content Placeholder 2">
            <a:extLst>
              <a:ext uri="{FF2B5EF4-FFF2-40B4-BE49-F238E27FC236}">
                <a16:creationId xmlns:a16="http://schemas.microsoft.com/office/drawing/2014/main" id="{E99FA288-1553-4F98-AE16-BBFF1AA16240}"/>
              </a:ext>
            </a:extLst>
          </p:cNvPr>
          <p:cNvSpPr>
            <a:spLocks noGrp="1"/>
          </p:cNvSpPr>
          <p:nvPr>
            <p:ph idx="1"/>
          </p:nvPr>
        </p:nvSpPr>
        <p:spPr>
          <a:xfrm>
            <a:off x="838200" y="1825625"/>
            <a:ext cx="6078116" cy="4351338"/>
          </a:xfrm>
        </p:spPr>
        <p:txBody>
          <a:bodyPr>
            <a:normAutofit lnSpcReduction="10000"/>
          </a:bodyPr>
          <a:lstStyle/>
          <a:p>
            <a:r>
              <a:rPr lang="en-US" dirty="0"/>
              <a:t>This normalization is used to scale all the values in the range of 0 to 1.</a:t>
            </a:r>
          </a:p>
          <a:p>
            <a:pPr algn="l"/>
            <a:r>
              <a:rPr lang="en-US" b="0" i="0" dirty="0">
                <a:solidFill>
                  <a:srgbClr val="10162F"/>
                </a:solidFill>
                <a:effectLst/>
                <a:latin typeface="Apercu"/>
              </a:rPr>
              <a:t>Min-max normalization has one significant downside: it does not handle outliers very well. For example, if you have 99 values between 0 and 40, and one value is 100, then the 99 values will all be transformed to a value between 0 and 0.4. That data is just as squished as </a:t>
            </a:r>
            <a:r>
              <a:rPr lang="en-US" b="0" i="0">
                <a:solidFill>
                  <a:srgbClr val="10162F"/>
                </a:solidFill>
                <a:effectLst/>
                <a:latin typeface="Apercu"/>
              </a:rPr>
              <a:t>before, the </a:t>
            </a:r>
            <a:r>
              <a:rPr lang="en-US" b="0" i="0" dirty="0">
                <a:solidFill>
                  <a:srgbClr val="10162F"/>
                </a:solidFill>
                <a:effectLst/>
                <a:latin typeface="Apercu"/>
              </a:rPr>
              <a:t>image on the right depicts this issue. </a:t>
            </a:r>
          </a:p>
        </p:txBody>
      </p:sp>
      <p:pic>
        <p:nvPicPr>
          <p:cNvPr id="5" name="Picture 4">
            <a:extLst>
              <a:ext uri="{FF2B5EF4-FFF2-40B4-BE49-F238E27FC236}">
                <a16:creationId xmlns:a16="http://schemas.microsoft.com/office/drawing/2014/main" id="{E276D547-9BBA-4455-85A1-C82D7A2934FD}"/>
              </a:ext>
            </a:extLst>
          </p:cNvPr>
          <p:cNvPicPr>
            <a:picLocks noChangeAspect="1"/>
          </p:cNvPicPr>
          <p:nvPr/>
        </p:nvPicPr>
        <p:blipFill>
          <a:blip r:embed="rId2"/>
          <a:stretch>
            <a:fillRect/>
          </a:stretch>
        </p:blipFill>
        <p:spPr>
          <a:xfrm>
            <a:off x="7152500" y="1154745"/>
            <a:ext cx="4308225" cy="1206823"/>
          </a:xfrm>
          <a:prstGeom prst="rect">
            <a:avLst/>
          </a:prstGeom>
        </p:spPr>
      </p:pic>
      <p:pic>
        <p:nvPicPr>
          <p:cNvPr id="9" name="Picture 8">
            <a:extLst>
              <a:ext uri="{FF2B5EF4-FFF2-40B4-BE49-F238E27FC236}">
                <a16:creationId xmlns:a16="http://schemas.microsoft.com/office/drawing/2014/main" id="{C3A8DD58-6616-4BB2-B4AB-925593346779}"/>
              </a:ext>
            </a:extLst>
          </p:cNvPr>
          <p:cNvPicPr>
            <a:picLocks noChangeAspect="1"/>
          </p:cNvPicPr>
          <p:nvPr/>
        </p:nvPicPr>
        <p:blipFill>
          <a:blip r:embed="rId3"/>
          <a:stretch>
            <a:fillRect/>
          </a:stretch>
        </p:blipFill>
        <p:spPr>
          <a:xfrm>
            <a:off x="7152500" y="2671212"/>
            <a:ext cx="4799072" cy="3650442"/>
          </a:xfrm>
          <a:prstGeom prst="rect">
            <a:avLst/>
          </a:prstGeom>
        </p:spPr>
      </p:pic>
    </p:spTree>
    <p:extLst>
      <p:ext uri="{BB962C8B-B14F-4D97-AF65-F5344CB8AC3E}">
        <p14:creationId xmlns:p14="http://schemas.microsoft.com/office/powerpoint/2010/main" val="399166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C955-B4A4-4956-8868-3CC0B3005541}"/>
              </a:ext>
            </a:extLst>
          </p:cNvPr>
          <p:cNvSpPr>
            <a:spLocks noGrp="1"/>
          </p:cNvSpPr>
          <p:nvPr>
            <p:ph type="title"/>
          </p:nvPr>
        </p:nvSpPr>
        <p:spPr/>
        <p:txBody>
          <a:bodyPr/>
          <a:lstStyle/>
          <a:p>
            <a:r>
              <a:rPr lang="en-US" dirty="0"/>
              <a:t>Min Max Implementation</a:t>
            </a:r>
          </a:p>
        </p:txBody>
      </p:sp>
      <p:sp>
        <p:nvSpPr>
          <p:cNvPr id="3" name="Content Placeholder 2">
            <a:extLst>
              <a:ext uri="{FF2B5EF4-FFF2-40B4-BE49-F238E27FC236}">
                <a16:creationId xmlns:a16="http://schemas.microsoft.com/office/drawing/2014/main" id="{2CA972BD-9572-4111-A068-5AD4D76484B5}"/>
              </a:ext>
            </a:extLst>
          </p:cNvPr>
          <p:cNvSpPr>
            <a:spLocks noGrp="1"/>
          </p:cNvSpPr>
          <p:nvPr>
            <p:ph idx="1"/>
          </p:nvPr>
        </p:nvSpPr>
        <p:spPr>
          <a:xfrm>
            <a:off x="838200" y="1825625"/>
            <a:ext cx="10515600" cy="4133801"/>
          </a:xfrm>
        </p:spPr>
        <p:txBody>
          <a:bodyPr>
            <a:normAutofit fontScale="85000" lnSpcReduction="20000"/>
          </a:bodyPr>
          <a:lstStyle/>
          <a:p>
            <a:r>
              <a:rPr lang="en-US" dirty="0"/>
              <a:t>Since the data is being flipped along the X axis, the normalization of the amplitude is added the minimum instead of subtracted, because the values are negative and we’re trying to make them closer to 0.</a:t>
            </a:r>
          </a:p>
          <a:p>
            <a:endParaRPr lang="en-US" dirty="0"/>
          </a:p>
          <a:p>
            <a:endParaRPr lang="en-US" dirty="0"/>
          </a:p>
          <a:p>
            <a:endParaRPr lang="en-US" dirty="0"/>
          </a:p>
          <a:p>
            <a:r>
              <a:rPr lang="en-US" dirty="0"/>
              <a:t>To denormalize, only the A and B parameters of the function are considered because the C function changes the derivative which isn’t altered by normalization. The B function shifts time so the inverse of the normalization applied to time is done to it. The A function scales the amplitude so the inverse of the values normalization is applied to it. First, the values are multiplied by the scaling factor and then the minimum value is added to them. In the case for A it is subtracted because the sign is inverted.</a:t>
            </a:r>
          </a:p>
          <a:p>
            <a:endParaRPr lang="en-US" dirty="0"/>
          </a:p>
        </p:txBody>
      </p:sp>
      <p:pic>
        <p:nvPicPr>
          <p:cNvPr id="5" name="Picture 4">
            <a:extLst>
              <a:ext uri="{FF2B5EF4-FFF2-40B4-BE49-F238E27FC236}">
                <a16:creationId xmlns:a16="http://schemas.microsoft.com/office/drawing/2014/main" id="{3568E1F3-33D5-461E-858F-1B59EEE75B63}"/>
              </a:ext>
            </a:extLst>
          </p:cNvPr>
          <p:cNvPicPr>
            <a:picLocks noChangeAspect="1"/>
          </p:cNvPicPr>
          <p:nvPr/>
        </p:nvPicPr>
        <p:blipFill>
          <a:blip r:embed="rId2"/>
          <a:stretch>
            <a:fillRect/>
          </a:stretch>
        </p:blipFill>
        <p:spPr>
          <a:xfrm>
            <a:off x="1467266" y="2810843"/>
            <a:ext cx="9257468" cy="864511"/>
          </a:xfrm>
          <a:prstGeom prst="rect">
            <a:avLst/>
          </a:prstGeom>
        </p:spPr>
      </p:pic>
      <p:pic>
        <p:nvPicPr>
          <p:cNvPr id="7" name="Picture 6">
            <a:extLst>
              <a:ext uri="{FF2B5EF4-FFF2-40B4-BE49-F238E27FC236}">
                <a16:creationId xmlns:a16="http://schemas.microsoft.com/office/drawing/2014/main" id="{53772791-49C6-4F37-A5AB-DA038354C7EC}"/>
              </a:ext>
            </a:extLst>
          </p:cNvPr>
          <p:cNvPicPr>
            <a:picLocks noChangeAspect="1"/>
          </p:cNvPicPr>
          <p:nvPr/>
        </p:nvPicPr>
        <p:blipFill>
          <a:blip r:embed="rId3"/>
          <a:stretch>
            <a:fillRect/>
          </a:stretch>
        </p:blipFill>
        <p:spPr>
          <a:xfrm>
            <a:off x="2630684" y="5959426"/>
            <a:ext cx="6249272" cy="704948"/>
          </a:xfrm>
          <a:prstGeom prst="rect">
            <a:avLst/>
          </a:prstGeom>
        </p:spPr>
      </p:pic>
    </p:spTree>
    <p:extLst>
      <p:ext uri="{BB962C8B-B14F-4D97-AF65-F5344CB8AC3E}">
        <p14:creationId xmlns:p14="http://schemas.microsoft.com/office/powerpoint/2010/main" val="269051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17E3-42DF-411B-A020-B9CA3907C92D}"/>
              </a:ext>
            </a:extLst>
          </p:cNvPr>
          <p:cNvSpPr>
            <a:spLocks noGrp="1"/>
          </p:cNvSpPr>
          <p:nvPr>
            <p:ph type="title"/>
          </p:nvPr>
        </p:nvSpPr>
        <p:spPr/>
        <p:txBody>
          <a:bodyPr/>
          <a:lstStyle/>
          <a:p>
            <a:r>
              <a:rPr lang="en-US" dirty="0"/>
              <a:t>Z-Score Normalization</a:t>
            </a:r>
          </a:p>
        </p:txBody>
      </p:sp>
      <p:sp>
        <p:nvSpPr>
          <p:cNvPr id="3" name="Content Placeholder 2">
            <a:extLst>
              <a:ext uri="{FF2B5EF4-FFF2-40B4-BE49-F238E27FC236}">
                <a16:creationId xmlns:a16="http://schemas.microsoft.com/office/drawing/2014/main" id="{9E10DE98-9451-4432-B401-A62A3087ED1C}"/>
              </a:ext>
            </a:extLst>
          </p:cNvPr>
          <p:cNvSpPr>
            <a:spLocks noGrp="1"/>
          </p:cNvSpPr>
          <p:nvPr>
            <p:ph idx="1"/>
          </p:nvPr>
        </p:nvSpPr>
        <p:spPr>
          <a:xfrm>
            <a:off x="838200" y="1825625"/>
            <a:ext cx="6019800" cy="4351338"/>
          </a:xfrm>
        </p:spPr>
        <p:txBody>
          <a:bodyPr>
            <a:normAutofit fontScale="85000" lnSpcReduction="20000"/>
          </a:bodyPr>
          <a:lstStyle/>
          <a:p>
            <a:r>
              <a:rPr lang="en-US" dirty="0"/>
              <a:t>The Z-score normalization also deals with outliers by dividing the dataset by its standard deviation.</a:t>
            </a:r>
          </a:p>
          <a:p>
            <a:r>
              <a:rPr lang="en-US" b="0" i="0" dirty="0">
                <a:solidFill>
                  <a:srgbClr val="10162F"/>
                </a:solidFill>
                <a:effectLst/>
                <a:latin typeface="Apercu"/>
              </a:rPr>
              <a:t>μ is the mean value of the feature and σ is the standard deviation</a:t>
            </a:r>
          </a:p>
          <a:p>
            <a:r>
              <a:rPr lang="en-US" b="0" i="0" dirty="0">
                <a:solidFill>
                  <a:srgbClr val="10162F"/>
                </a:solidFill>
                <a:effectLst/>
                <a:latin typeface="Apercu"/>
              </a:rPr>
              <a:t> If a value is exactly equal to the mean of all the values of the feature, it will be normalized to 0. If it is below the mean, it will be a negative number, and if it is above the mean it will be a positive number. The size of those negative and positive numbers is determined by the standard deviation of the original feature. If the unnormalized data had a large standard deviation, the normalized values will be closer to 0.</a:t>
            </a:r>
            <a:endParaRPr lang="en-US" dirty="0"/>
          </a:p>
        </p:txBody>
      </p:sp>
      <p:pic>
        <p:nvPicPr>
          <p:cNvPr id="5" name="Picture 4">
            <a:extLst>
              <a:ext uri="{FF2B5EF4-FFF2-40B4-BE49-F238E27FC236}">
                <a16:creationId xmlns:a16="http://schemas.microsoft.com/office/drawing/2014/main" id="{AE351104-903D-48EB-8C56-B77E895B8ABF}"/>
              </a:ext>
            </a:extLst>
          </p:cNvPr>
          <p:cNvPicPr>
            <a:picLocks noChangeAspect="1"/>
          </p:cNvPicPr>
          <p:nvPr/>
        </p:nvPicPr>
        <p:blipFill>
          <a:blip r:embed="rId2"/>
          <a:stretch>
            <a:fillRect/>
          </a:stretch>
        </p:blipFill>
        <p:spPr>
          <a:xfrm>
            <a:off x="7482840" y="684848"/>
            <a:ext cx="4347691" cy="2863114"/>
          </a:xfrm>
          <a:prstGeom prst="rect">
            <a:avLst/>
          </a:prstGeom>
        </p:spPr>
      </p:pic>
      <p:pic>
        <p:nvPicPr>
          <p:cNvPr id="7" name="Picture 6">
            <a:extLst>
              <a:ext uri="{FF2B5EF4-FFF2-40B4-BE49-F238E27FC236}">
                <a16:creationId xmlns:a16="http://schemas.microsoft.com/office/drawing/2014/main" id="{5A682B70-1EA2-4983-B2A5-7D3763D72B4A}"/>
              </a:ext>
            </a:extLst>
          </p:cNvPr>
          <p:cNvPicPr>
            <a:picLocks noChangeAspect="1"/>
          </p:cNvPicPr>
          <p:nvPr/>
        </p:nvPicPr>
        <p:blipFill>
          <a:blip r:embed="rId3"/>
          <a:stretch>
            <a:fillRect/>
          </a:stretch>
        </p:blipFill>
        <p:spPr>
          <a:xfrm>
            <a:off x="7682869" y="3273642"/>
            <a:ext cx="3947631" cy="3083817"/>
          </a:xfrm>
          <a:prstGeom prst="rect">
            <a:avLst/>
          </a:prstGeom>
        </p:spPr>
      </p:pic>
    </p:spTree>
    <p:extLst>
      <p:ext uri="{BB962C8B-B14F-4D97-AF65-F5344CB8AC3E}">
        <p14:creationId xmlns:p14="http://schemas.microsoft.com/office/powerpoint/2010/main" val="359693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277F-AF78-4B7B-84D1-29ABDBAED928}"/>
              </a:ext>
            </a:extLst>
          </p:cNvPr>
          <p:cNvSpPr>
            <a:spLocks noGrp="1"/>
          </p:cNvSpPr>
          <p:nvPr>
            <p:ph type="title"/>
          </p:nvPr>
        </p:nvSpPr>
        <p:spPr/>
        <p:txBody>
          <a:bodyPr/>
          <a:lstStyle/>
          <a:p>
            <a:r>
              <a:rPr lang="en-US" dirty="0"/>
              <a:t>MSE Results</a:t>
            </a:r>
          </a:p>
        </p:txBody>
      </p:sp>
      <p:sp>
        <p:nvSpPr>
          <p:cNvPr id="3" name="Content Placeholder 2">
            <a:extLst>
              <a:ext uri="{FF2B5EF4-FFF2-40B4-BE49-F238E27FC236}">
                <a16:creationId xmlns:a16="http://schemas.microsoft.com/office/drawing/2014/main" id="{4659E5A9-F111-496D-8E0D-AED7BA24085D}"/>
              </a:ext>
            </a:extLst>
          </p:cNvPr>
          <p:cNvSpPr>
            <a:spLocks noGrp="1"/>
          </p:cNvSpPr>
          <p:nvPr>
            <p:ph idx="1"/>
          </p:nvPr>
        </p:nvSpPr>
        <p:spPr>
          <a:xfrm>
            <a:off x="838201" y="1825625"/>
            <a:ext cx="5432384" cy="4351338"/>
          </a:xfrm>
        </p:spPr>
        <p:txBody>
          <a:bodyPr>
            <a:normAutofit fontScale="92500"/>
          </a:bodyPr>
          <a:lstStyle/>
          <a:p>
            <a:r>
              <a:rPr lang="en-US" dirty="0"/>
              <a:t>The function converges to a minimum at about 1300 iterations.</a:t>
            </a:r>
          </a:p>
          <a:p>
            <a:r>
              <a:rPr lang="en-US" dirty="0"/>
              <a:t> All the error functions decrease exponentially except the MSLE, which decreases linearly because its in logarithmic scale. </a:t>
            </a:r>
          </a:p>
          <a:p>
            <a:r>
              <a:rPr lang="en-US" dirty="0"/>
              <a:t>The algorithm works most of the time but sometimes the errors remain constant and the fit function parameters seem to be random. </a:t>
            </a:r>
          </a:p>
        </p:txBody>
      </p:sp>
      <p:pic>
        <p:nvPicPr>
          <p:cNvPr id="5" name="Picture 4" descr="Graphical user interface, application&#10;&#10;Description automatically generated">
            <a:extLst>
              <a:ext uri="{FF2B5EF4-FFF2-40B4-BE49-F238E27FC236}">
                <a16:creationId xmlns:a16="http://schemas.microsoft.com/office/drawing/2014/main" id="{8EC2B7A5-2865-4675-A3A2-E1DDCF512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099" y="1340785"/>
            <a:ext cx="5432384" cy="2088215"/>
          </a:xfrm>
          <a:prstGeom prst="rect">
            <a:avLst/>
          </a:prstGeom>
        </p:spPr>
      </p:pic>
      <p:pic>
        <p:nvPicPr>
          <p:cNvPr id="7" name="Picture 6" descr="Graphical user interface, application, Word&#10;&#10;Description automatically generated">
            <a:extLst>
              <a:ext uri="{FF2B5EF4-FFF2-40B4-BE49-F238E27FC236}">
                <a16:creationId xmlns:a16="http://schemas.microsoft.com/office/drawing/2014/main" id="{C462E08A-4D7D-41B2-ABFE-D615390D4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344" y="4223684"/>
            <a:ext cx="5370139" cy="2088216"/>
          </a:xfrm>
          <a:prstGeom prst="rect">
            <a:avLst/>
          </a:prstGeom>
        </p:spPr>
      </p:pic>
      <p:sp>
        <p:nvSpPr>
          <p:cNvPr id="8" name="Content Placeholder 2">
            <a:extLst>
              <a:ext uri="{FF2B5EF4-FFF2-40B4-BE49-F238E27FC236}">
                <a16:creationId xmlns:a16="http://schemas.microsoft.com/office/drawing/2014/main" id="{5F7381E0-7065-4458-BABE-C831268F9EDC}"/>
              </a:ext>
            </a:extLst>
          </p:cNvPr>
          <p:cNvSpPr txBox="1">
            <a:spLocks/>
          </p:cNvSpPr>
          <p:nvPr/>
        </p:nvSpPr>
        <p:spPr>
          <a:xfrm>
            <a:off x="8178961" y="749131"/>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SUCCESS </a:t>
            </a:r>
          </a:p>
        </p:txBody>
      </p:sp>
      <p:sp>
        <p:nvSpPr>
          <p:cNvPr id="9" name="Content Placeholder 2">
            <a:extLst>
              <a:ext uri="{FF2B5EF4-FFF2-40B4-BE49-F238E27FC236}">
                <a16:creationId xmlns:a16="http://schemas.microsoft.com/office/drawing/2014/main" id="{2FF77233-F676-4B99-AF8D-D259553CD0A7}"/>
              </a:ext>
            </a:extLst>
          </p:cNvPr>
          <p:cNvSpPr txBox="1">
            <a:spLocks/>
          </p:cNvSpPr>
          <p:nvPr/>
        </p:nvSpPr>
        <p:spPr>
          <a:xfrm>
            <a:off x="8178961" y="3739513"/>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FAILURE</a:t>
            </a:r>
          </a:p>
        </p:txBody>
      </p:sp>
    </p:spTree>
    <p:extLst>
      <p:ext uri="{BB962C8B-B14F-4D97-AF65-F5344CB8AC3E}">
        <p14:creationId xmlns:p14="http://schemas.microsoft.com/office/powerpoint/2010/main" val="249073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9A6B-82E9-41A2-A19E-D67525619BEB}"/>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905BAD33-A5B9-4EC7-8B13-FD9A7B5B55D4}"/>
              </a:ext>
            </a:extLst>
          </p:cNvPr>
          <p:cNvSpPr>
            <a:spLocks noGrp="1"/>
          </p:cNvSpPr>
          <p:nvPr>
            <p:ph idx="1"/>
          </p:nvPr>
        </p:nvSpPr>
        <p:spPr>
          <a:xfrm>
            <a:off x="838200" y="1825625"/>
            <a:ext cx="10515600" cy="4667250"/>
          </a:xfrm>
        </p:spPr>
        <p:txBody>
          <a:bodyPr>
            <a:normAutofit fontScale="92500" lnSpcReduction="10000"/>
          </a:bodyPr>
          <a:lstStyle/>
          <a:p>
            <a:r>
              <a:rPr lang="en-US" dirty="0"/>
              <a:t>Optimization with gradient descent is an iterative process of adjusting a function’s parameters to minimize an error function that is produced when a certain input is given to that function.</a:t>
            </a:r>
          </a:p>
          <a:p>
            <a:r>
              <a:rPr lang="en-US" dirty="0"/>
              <a:t>Steps:</a:t>
            </a:r>
          </a:p>
          <a:p>
            <a:pPr marL="514350" indent="-514350">
              <a:buFont typeface="+mj-lt"/>
              <a:buAutoNum type="arabicPeriod"/>
            </a:pPr>
            <a:r>
              <a:rPr lang="en-US" dirty="0"/>
              <a:t>Find an appropriate error function.</a:t>
            </a:r>
          </a:p>
          <a:p>
            <a:pPr marL="514350" indent="-514350">
              <a:buFont typeface="+mj-lt"/>
              <a:buAutoNum type="arabicPeriod"/>
            </a:pPr>
            <a:r>
              <a:rPr lang="en-US" dirty="0"/>
              <a:t>Analytically derive the partial derivative of that error function with respect to each parametrizable parameter in the function. </a:t>
            </a:r>
          </a:p>
          <a:p>
            <a:pPr marL="514350" indent="-514350">
              <a:buFont typeface="+mj-lt"/>
              <a:buAutoNum type="arabicPeriod"/>
            </a:pPr>
            <a:r>
              <a:rPr lang="en-US" dirty="0"/>
              <a:t>Create python functions for evaluating the expression, calculating the error, and computing the partial derivatives.</a:t>
            </a:r>
          </a:p>
          <a:p>
            <a:pPr marL="514350" indent="-514350">
              <a:buFont typeface="+mj-lt"/>
              <a:buAutoNum type="arabicPeriod"/>
            </a:pPr>
            <a:r>
              <a:rPr lang="en-US" dirty="0"/>
              <a:t>Pick a learning rate and loop through the process of evaluating the function, calculating the loss, computing the derivatives, and adjusting the parameters on the model. </a:t>
            </a:r>
          </a:p>
        </p:txBody>
      </p:sp>
    </p:spTree>
    <p:extLst>
      <p:ext uri="{BB962C8B-B14F-4D97-AF65-F5344CB8AC3E}">
        <p14:creationId xmlns:p14="http://schemas.microsoft.com/office/powerpoint/2010/main" val="488991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277F-AF78-4B7B-84D1-29ABDBAED928}"/>
              </a:ext>
            </a:extLst>
          </p:cNvPr>
          <p:cNvSpPr>
            <a:spLocks noGrp="1"/>
          </p:cNvSpPr>
          <p:nvPr>
            <p:ph type="title"/>
          </p:nvPr>
        </p:nvSpPr>
        <p:spPr>
          <a:xfrm>
            <a:off x="740095" y="375118"/>
            <a:ext cx="10515600" cy="1325563"/>
          </a:xfrm>
        </p:spPr>
        <p:txBody>
          <a:bodyPr/>
          <a:lstStyle/>
          <a:p>
            <a:r>
              <a:rPr lang="en-US" dirty="0"/>
              <a:t>MSLE Results</a:t>
            </a:r>
          </a:p>
        </p:txBody>
      </p:sp>
      <p:sp>
        <p:nvSpPr>
          <p:cNvPr id="3" name="Content Placeholder 2">
            <a:extLst>
              <a:ext uri="{FF2B5EF4-FFF2-40B4-BE49-F238E27FC236}">
                <a16:creationId xmlns:a16="http://schemas.microsoft.com/office/drawing/2014/main" id="{4659E5A9-F111-496D-8E0D-AED7BA24085D}"/>
              </a:ext>
            </a:extLst>
          </p:cNvPr>
          <p:cNvSpPr>
            <a:spLocks noGrp="1"/>
          </p:cNvSpPr>
          <p:nvPr>
            <p:ph idx="1"/>
          </p:nvPr>
        </p:nvSpPr>
        <p:spPr>
          <a:xfrm>
            <a:off x="740095" y="1825625"/>
            <a:ext cx="5432384" cy="4351338"/>
          </a:xfrm>
        </p:spPr>
        <p:txBody>
          <a:bodyPr>
            <a:normAutofit fontScale="92500"/>
          </a:bodyPr>
          <a:lstStyle/>
          <a:p>
            <a:r>
              <a:rPr lang="en-US" dirty="0"/>
              <a:t>The function converges to a minimum at about 15500 iterations.</a:t>
            </a:r>
          </a:p>
          <a:p>
            <a:r>
              <a:rPr lang="en-US" dirty="0"/>
              <a:t> All the error functions decrease exponentially except the MSLE, which decreases linearly because its in logarithmic scale. </a:t>
            </a:r>
          </a:p>
          <a:p>
            <a:r>
              <a:rPr lang="en-US" dirty="0"/>
              <a:t>The algorithm works most of the time but sometimes the errors remain constant and the fit function parameters seem to be random. </a:t>
            </a:r>
          </a:p>
        </p:txBody>
      </p:sp>
      <p:sp>
        <p:nvSpPr>
          <p:cNvPr id="8" name="Content Placeholder 2">
            <a:extLst>
              <a:ext uri="{FF2B5EF4-FFF2-40B4-BE49-F238E27FC236}">
                <a16:creationId xmlns:a16="http://schemas.microsoft.com/office/drawing/2014/main" id="{5F7381E0-7065-4458-BABE-C831268F9EDC}"/>
              </a:ext>
            </a:extLst>
          </p:cNvPr>
          <p:cNvSpPr txBox="1">
            <a:spLocks/>
          </p:cNvSpPr>
          <p:nvPr/>
        </p:nvSpPr>
        <p:spPr>
          <a:xfrm>
            <a:off x="7909356" y="726630"/>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SUCCESS </a:t>
            </a:r>
          </a:p>
        </p:txBody>
      </p:sp>
      <p:sp>
        <p:nvSpPr>
          <p:cNvPr id="9" name="Content Placeholder 2">
            <a:extLst>
              <a:ext uri="{FF2B5EF4-FFF2-40B4-BE49-F238E27FC236}">
                <a16:creationId xmlns:a16="http://schemas.microsoft.com/office/drawing/2014/main" id="{2FF77233-F676-4B99-AF8D-D259553CD0A7}"/>
              </a:ext>
            </a:extLst>
          </p:cNvPr>
          <p:cNvSpPr txBox="1">
            <a:spLocks/>
          </p:cNvSpPr>
          <p:nvPr/>
        </p:nvSpPr>
        <p:spPr>
          <a:xfrm>
            <a:off x="7945800" y="3634091"/>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FAILURE</a:t>
            </a:r>
          </a:p>
        </p:txBody>
      </p:sp>
      <p:pic>
        <p:nvPicPr>
          <p:cNvPr id="13" name="Picture 12" descr="Graphical user interface, application&#10;&#10;Description automatically generated">
            <a:extLst>
              <a:ext uri="{FF2B5EF4-FFF2-40B4-BE49-F238E27FC236}">
                <a16:creationId xmlns:a16="http://schemas.microsoft.com/office/drawing/2014/main" id="{FAE67976-6E72-43CE-A3B4-C278D4F59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583" y="4143957"/>
            <a:ext cx="5869326" cy="2513322"/>
          </a:xfrm>
          <a:prstGeom prst="rect">
            <a:avLst/>
          </a:prstGeom>
        </p:spPr>
      </p:pic>
      <p:pic>
        <p:nvPicPr>
          <p:cNvPr id="15" name="Picture 14" descr="Graphical user interface, chart&#10;&#10;Description automatically generated">
            <a:extLst>
              <a:ext uri="{FF2B5EF4-FFF2-40B4-BE49-F238E27FC236}">
                <a16:creationId xmlns:a16="http://schemas.microsoft.com/office/drawing/2014/main" id="{5A3565B3-E9F5-4404-BBB8-CFBA9752B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593" y="1292251"/>
            <a:ext cx="5911315" cy="2299781"/>
          </a:xfrm>
          <a:prstGeom prst="rect">
            <a:avLst/>
          </a:prstGeom>
        </p:spPr>
      </p:pic>
    </p:spTree>
    <p:extLst>
      <p:ext uri="{BB962C8B-B14F-4D97-AF65-F5344CB8AC3E}">
        <p14:creationId xmlns:p14="http://schemas.microsoft.com/office/powerpoint/2010/main" val="142462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EA21-0683-4B53-8AA5-F89499851250}"/>
              </a:ext>
            </a:extLst>
          </p:cNvPr>
          <p:cNvSpPr>
            <a:spLocks noGrp="1"/>
          </p:cNvSpPr>
          <p:nvPr>
            <p:ph type="title"/>
          </p:nvPr>
        </p:nvSpPr>
        <p:spPr/>
        <p:txBody>
          <a:bodyPr/>
          <a:lstStyle/>
          <a:p>
            <a:r>
              <a:rPr lang="en-US" dirty="0"/>
              <a:t>RMSE Results</a:t>
            </a:r>
          </a:p>
        </p:txBody>
      </p:sp>
      <p:sp>
        <p:nvSpPr>
          <p:cNvPr id="3" name="Content Placeholder 2">
            <a:extLst>
              <a:ext uri="{FF2B5EF4-FFF2-40B4-BE49-F238E27FC236}">
                <a16:creationId xmlns:a16="http://schemas.microsoft.com/office/drawing/2014/main" id="{347C5B5C-B130-416D-9A57-C01772AB8E11}"/>
              </a:ext>
            </a:extLst>
          </p:cNvPr>
          <p:cNvSpPr>
            <a:spLocks noGrp="1"/>
          </p:cNvSpPr>
          <p:nvPr>
            <p:ph idx="1"/>
          </p:nvPr>
        </p:nvSpPr>
        <p:spPr>
          <a:xfrm>
            <a:off x="838201" y="1825625"/>
            <a:ext cx="5807924" cy="4351338"/>
          </a:xfrm>
        </p:spPr>
        <p:txBody>
          <a:bodyPr/>
          <a:lstStyle/>
          <a:p>
            <a:r>
              <a:rPr lang="en-US" dirty="0"/>
              <a:t>The function converges to a minimum at about 56,000 iterations.</a:t>
            </a:r>
          </a:p>
          <a:p>
            <a:r>
              <a:rPr lang="en-US" dirty="0"/>
              <a:t> All the error functions decrease exponentially except the MSLE, which decreases linearly because its in logarithmic scale. </a:t>
            </a:r>
          </a:p>
          <a:p>
            <a:r>
              <a:rPr lang="en-US" dirty="0"/>
              <a:t>The algorithm works most of the time but sometimes the errors remain constant and the fit function parameters seem to be random. </a:t>
            </a:r>
          </a:p>
        </p:txBody>
      </p:sp>
      <p:pic>
        <p:nvPicPr>
          <p:cNvPr id="9" name="Picture 8" descr="Graphical user interface, chart&#10;&#10;Description automatically generated">
            <a:extLst>
              <a:ext uri="{FF2B5EF4-FFF2-40B4-BE49-F238E27FC236}">
                <a16:creationId xmlns:a16="http://schemas.microsoft.com/office/drawing/2014/main" id="{853B0F7F-55DD-41C3-87C1-9E3382AB7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126" y="4206818"/>
            <a:ext cx="5383283" cy="2315354"/>
          </a:xfrm>
          <a:prstGeom prst="rect">
            <a:avLst/>
          </a:prstGeom>
        </p:spPr>
      </p:pic>
      <p:sp>
        <p:nvSpPr>
          <p:cNvPr id="10" name="Content Placeholder 2">
            <a:extLst>
              <a:ext uri="{FF2B5EF4-FFF2-40B4-BE49-F238E27FC236}">
                <a16:creationId xmlns:a16="http://schemas.microsoft.com/office/drawing/2014/main" id="{693D1EC8-9B62-4F0F-99EF-01C133652A74}"/>
              </a:ext>
            </a:extLst>
          </p:cNvPr>
          <p:cNvSpPr txBox="1">
            <a:spLocks/>
          </p:cNvSpPr>
          <p:nvPr/>
        </p:nvSpPr>
        <p:spPr>
          <a:xfrm>
            <a:off x="8191873" y="3719518"/>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FAILURE</a:t>
            </a:r>
          </a:p>
        </p:txBody>
      </p:sp>
      <p:pic>
        <p:nvPicPr>
          <p:cNvPr id="12" name="Picture 11">
            <a:extLst>
              <a:ext uri="{FF2B5EF4-FFF2-40B4-BE49-F238E27FC236}">
                <a16:creationId xmlns:a16="http://schemas.microsoft.com/office/drawing/2014/main" id="{030854EF-B58D-43D9-8AAB-08089220F3C0}"/>
              </a:ext>
            </a:extLst>
          </p:cNvPr>
          <p:cNvPicPr>
            <a:picLocks noChangeAspect="1"/>
          </p:cNvPicPr>
          <p:nvPr/>
        </p:nvPicPr>
        <p:blipFill>
          <a:blip r:embed="rId3"/>
          <a:stretch>
            <a:fillRect/>
          </a:stretch>
        </p:blipFill>
        <p:spPr>
          <a:xfrm>
            <a:off x="6646125" y="1243680"/>
            <a:ext cx="5284455" cy="2257662"/>
          </a:xfrm>
          <a:prstGeom prst="rect">
            <a:avLst/>
          </a:prstGeom>
        </p:spPr>
      </p:pic>
      <p:sp>
        <p:nvSpPr>
          <p:cNvPr id="13" name="Content Placeholder 2">
            <a:extLst>
              <a:ext uri="{FF2B5EF4-FFF2-40B4-BE49-F238E27FC236}">
                <a16:creationId xmlns:a16="http://schemas.microsoft.com/office/drawing/2014/main" id="{4B927F0E-5BAA-45D5-8C45-E5B408A74FA5}"/>
              </a:ext>
            </a:extLst>
          </p:cNvPr>
          <p:cNvSpPr txBox="1">
            <a:spLocks/>
          </p:cNvSpPr>
          <p:nvPr/>
        </p:nvSpPr>
        <p:spPr>
          <a:xfrm>
            <a:off x="8142458" y="709403"/>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SUCCESS</a:t>
            </a:r>
          </a:p>
        </p:txBody>
      </p:sp>
    </p:spTree>
    <p:extLst>
      <p:ext uri="{BB962C8B-B14F-4D97-AF65-F5344CB8AC3E}">
        <p14:creationId xmlns:p14="http://schemas.microsoft.com/office/powerpoint/2010/main" val="174247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277F-AF78-4B7B-84D1-29ABDBAED928}"/>
              </a:ext>
            </a:extLst>
          </p:cNvPr>
          <p:cNvSpPr>
            <a:spLocks noGrp="1"/>
          </p:cNvSpPr>
          <p:nvPr>
            <p:ph type="title"/>
          </p:nvPr>
        </p:nvSpPr>
        <p:spPr>
          <a:xfrm>
            <a:off x="740095" y="375118"/>
            <a:ext cx="10515600" cy="1325563"/>
          </a:xfrm>
        </p:spPr>
        <p:txBody>
          <a:bodyPr/>
          <a:lstStyle/>
          <a:p>
            <a:r>
              <a:rPr lang="en-US" dirty="0"/>
              <a:t>MAE Results</a:t>
            </a:r>
          </a:p>
        </p:txBody>
      </p:sp>
      <p:sp>
        <p:nvSpPr>
          <p:cNvPr id="3" name="Content Placeholder 2">
            <a:extLst>
              <a:ext uri="{FF2B5EF4-FFF2-40B4-BE49-F238E27FC236}">
                <a16:creationId xmlns:a16="http://schemas.microsoft.com/office/drawing/2014/main" id="{4659E5A9-F111-496D-8E0D-AED7BA24085D}"/>
              </a:ext>
            </a:extLst>
          </p:cNvPr>
          <p:cNvSpPr>
            <a:spLocks noGrp="1"/>
          </p:cNvSpPr>
          <p:nvPr>
            <p:ph idx="1"/>
          </p:nvPr>
        </p:nvSpPr>
        <p:spPr>
          <a:xfrm>
            <a:off x="740095" y="1825625"/>
            <a:ext cx="5432384" cy="4351338"/>
          </a:xfrm>
        </p:spPr>
        <p:txBody>
          <a:bodyPr>
            <a:normAutofit fontScale="92500"/>
          </a:bodyPr>
          <a:lstStyle/>
          <a:p>
            <a:r>
              <a:rPr lang="en-US" dirty="0"/>
              <a:t>The function converges to a minimum at about 88000 iterations.</a:t>
            </a:r>
          </a:p>
          <a:p>
            <a:r>
              <a:rPr lang="en-US" dirty="0"/>
              <a:t> All the error functions decrease exponentially except the MSLE, which decreases linearly because its in logarithmic scale. </a:t>
            </a:r>
          </a:p>
          <a:p>
            <a:r>
              <a:rPr lang="en-US" dirty="0"/>
              <a:t>The algorithm works most of the time but sometimes the errors remain constant and the fit function parameters seem to be random. </a:t>
            </a:r>
          </a:p>
        </p:txBody>
      </p:sp>
      <p:sp>
        <p:nvSpPr>
          <p:cNvPr id="8" name="Content Placeholder 2">
            <a:extLst>
              <a:ext uri="{FF2B5EF4-FFF2-40B4-BE49-F238E27FC236}">
                <a16:creationId xmlns:a16="http://schemas.microsoft.com/office/drawing/2014/main" id="{5F7381E0-7065-4458-BABE-C831268F9EDC}"/>
              </a:ext>
            </a:extLst>
          </p:cNvPr>
          <p:cNvSpPr txBox="1">
            <a:spLocks/>
          </p:cNvSpPr>
          <p:nvPr/>
        </p:nvSpPr>
        <p:spPr>
          <a:xfrm>
            <a:off x="7909356" y="610885"/>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SUCCESS </a:t>
            </a:r>
          </a:p>
        </p:txBody>
      </p:sp>
      <p:sp>
        <p:nvSpPr>
          <p:cNvPr id="9" name="Content Placeholder 2">
            <a:extLst>
              <a:ext uri="{FF2B5EF4-FFF2-40B4-BE49-F238E27FC236}">
                <a16:creationId xmlns:a16="http://schemas.microsoft.com/office/drawing/2014/main" id="{2FF77233-F676-4B99-AF8D-D259553CD0A7}"/>
              </a:ext>
            </a:extLst>
          </p:cNvPr>
          <p:cNvSpPr txBox="1">
            <a:spLocks/>
          </p:cNvSpPr>
          <p:nvPr/>
        </p:nvSpPr>
        <p:spPr>
          <a:xfrm>
            <a:off x="7909355" y="3619728"/>
            <a:ext cx="2291787" cy="52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FAILURE</a:t>
            </a:r>
          </a:p>
        </p:txBody>
      </p:sp>
      <p:pic>
        <p:nvPicPr>
          <p:cNvPr id="5" name="Picture 4" descr="Graphical user interface, application&#10;&#10;Description automatically generated">
            <a:extLst>
              <a:ext uri="{FF2B5EF4-FFF2-40B4-BE49-F238E27FC236}">
                <a16:creationId xmlns:a16="http://schemas.microsoft.com/office/drawing/2014/main" id="{313EE082-56D0-443D-8BA0-BAD56C94A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878" y="1076673"/>
            <a:ext cx="5654814" cy="2435156"/>
          </a:xfrm>
          <a:prstGeom prst="rect">
            <a:avLst/>
          </a:prstGeom>
        </p:spPr>
      </p:pic>
      <p:pic>
        <p:nvPicPr>
          <p:cNvPr id="7" name="Picture 6" descr="Graphical user interface, chart&#10;&#10;Description automatically generated">
            <a:extLst>
              <a:ext uri="{FF2B5EF4-FFF2-40B4-BE49-F238E27FC236}">
                <a16:creationId xmlns:a16="http://schemas.microsoft.com/office/drawing/2014/main" id="{F2C3D17E-80DA-4F61-9B4B-2BA2F7290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878" y="4143290"/>
            <a:ext cx="5654815" cy="2416406"/>
          </a:xfrm>
          <a:prstGeom prst="rect">
            <a:avLst/>
          </a:prstGeom>
        </p:spPr>
      </p:pic>
    </p:spTree>
    <p:extLst>
      <p:ext uri="{BB962C8B-B14F-4D97-AF65-F5344CB8AC3E}">
        <p14:creationId xmlns:p14="http://schemas.microsoft.com/office/powerpoint/2010/main" val="205929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764C-6D14-42DE-8A80-E708BFA44AC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Fits Results Comparisons </a:t>
            </a:r>
          </a:p>
        </p:txBody>
      </p:sp>
      <p:sp>
        <p:nvSpPr>
          <p:cNvPr id="6" name="Content Placeholder 5">
            <a:extLst>
              <a:ext uri="{FF2B5EF4-FFF2-40B4-BE49-F238E27FC236}">
                <a16:creationId xmlns:a16="http://schemas.microsoft.com/office/drawing/2014/main" id="{BAE73392-7AF5-473B-9D0A-3FA47636798D}"/>
              </a:ext>
            </a:extLst>
          </p:cNvPr>
          <p:cNvSpPr>
            <a:spLocks noGrp="1"/>
          </p:cNvSpPr>
          <p:nvPr>
            <p:ph idx="1"/>
          </p:nvPr>
        </p:nvSpPr>
        <p:spPr>
          <a:xfrm>
            <a:off x="2093757" y="1253331"/>
            <a:ext cx="2246313" cy="565945"/>
          </a:xfrm>
        </p:spPr>
        <p:txBody>
          <a:bodyPr/>
          <a:lstStyle/>
          <a:p>
            <a:pPr marL="0" indent="0" algn="ctr">
              <a:buNone/>
            </a:pPr>
            <a:r>
              <a:rPr lang="en-US" dirty="0"/>
              <a:t>MSE</a:t>
            </a:r>
          </a:p>
        </p:txBody>
      </p:sp>
      <p:pic>
        <p:nvPicPr>
          <p:cNvPr id="7" name="Picture 6" descr="Graphical user interface, application&#10;&#10;Description automatically generated">
            <a:extLst>
              <a:ext uri="{FF2B5EF4-FFF2-40B4-BE49-F238E27FC236}">
                <a16:creationId xmlns:a16="http://schemas.microsoft.com/office/drawing/2014/main" id="{199D3D39-8912-4C37-9C66-DBFCEFA01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22" y="1701472"/>
            <a:ext cx="5431727" cy="2087962"/>
          </a:xfrm>
          <a:prstGeom prst="rect">
            <a:avLst/>
          </a:prstGeom>
        </p:spPr>
      </p:pic>
      <p:pic>
        <p:nvPicPr>
          <p:cNvPr id="8" name="Picture 7" descr="Graphical user interface, chart&#10;&#10;Description automatically generated">
            <a:extLst>
              <a:ext uri="{FF2B5EF4-FFF2-40B4-BE49-F238E27FC236}">
                <a16:creationId xmlns:a16="http://schemas.microsoft.com/office/drawing/2014/main" id="{DC2630C2-7108-4121-9861-9E5070E50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22" y="4453711"/>
            <a:ext cx="5431727" cy="2113199"/>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73BFD34-6E8C-4DF1-A1FC-7D7E6AB2B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811" y="1701472"/>
            <a:ext cx="4848575" cy="2087962"/>
          </a:xfrm>
          <a:prstGeom prst="rect">
            <a:avLst/>
          </a:prstGeom>
        </p:spPr>
      </p:pic>
      <p:sp>
        <p:nvSpPr>
          <p:cNvPr id="11" name="Content Placeholder 5">
            <a:extLst>
              <a:ext uri="{FF2B5EF4-FFF2-40B4-BE49-F238E27FC236}">
                <a16:creationId xmlns:a16="http://schemas.microsoft.com/office/drawing/2014/main" id="{97280B8C-2590-4C66-B4C8-8A27E73D752D}"/>
              </a:ext>
            </a:extLst>
          </p:cNvPr>
          <p:cNvSpPr txBox="1">
            <a:spLocks/>
          </p:cNvSpPr>
          <p:nvPr/>
        </p:nvSpPr>
        <p:spPr>
          <a:xfrm>
            <a:off x="2179250" y="3984155"/>
            <a:ext cx="2246313" cy="56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t>MSLE</a:t>
            </a:r>
            <a:endParaRPr lang="en-US" dirty="0"/>
          </a:p>
        </p:txBody>
      </p:sp>
      <p:sp>
        <p:nvSpPr>
          <p:cNvPr id="12" name="Content Placeholder 5">
            <a:extLst>
              <a:ext uri="{FF2B5EF4-FFF2-40B4-BE49-F238E27FC236}">
                <a16:creationId xmlns:a16="http://schemas.microsoft.com/office/drawing/2014/main" id="{1F977848-AFB0-4165-A132-174D8AB2A18E}"/>
              </a:ext>
            </a:extLst>
          </p:cNvPr>
          <p:cNvSpPr txBox="1">
            <a:spLocks/>
          </p:cNvSpPr>
          <p:nvPr/>
        </p:nvSpPr>
        <p:spPr>
          <a:xfrm>
            <a:off x="8055943" y="1253331"/>
            <a:ext cx="2246313" cy="56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MAE</a:t>
            </a:r>
          </a:p>
        </p:txBody>
      </p:sp>
      <p:pic>
        <p:nvPicPr>
          <p:cNvPr id="13" name="Picture 12">
            <a:extLst>
              <a:ext uri="{FF2B5EF4-FFF2-40B4-BE49-F238E27FC236}">
                <a16:creationId xmlns:a16="http://schemas.microsoft.com/office/drawing/2014/main" id="{5C68A2C2-49F9-4C36-A98F-615383289A46}"/>
              </a:ext>
            </a:extLst>
          </p:cNvPr>
          <p:cNvPicPr>
            <a:picLocks noChangeAspect="1"/>
          </p:cNvPicPr>
          <p:nvPr/>
        </p:nvPicPr>
        <p:blipFill>
          <a:blip r:embed="rId5"/>
          <a:stretch>
            <a:fillRect/>
          </a:stretch>
        </p:blipFill>
        <p:spPr>
          <a:xfrm>
            <a:off x="6754812" y="4453711"/>
            <a:ext cx="5051366" cy="2158080"/>
          </a:xfrm>
          <a:prstGeom prst="rect">
            <a:avLst/>
          </a:prstGeom>
        </p:spPr>
      </p:pic>
      <p:sp>
        <p:nvSpPr>
          <p:cNvPr id="14" name="Content Placeholder 5">
            <a:extLst>
              <a:ext uri="{FF2B5EF4-FFF2-40B4-BE49-F238E27FC236}">
                <a16:creationId xmlns:a16="http://schemas.microsoft.com/office/drawing/2014/main" id="{821A7765-38BF-4DE6-925A-148E046FE4E8}"/>
              </a:ext>
            </a:extLst>
          </p:cNvPr>
          <p:cNvSpPr txBox="1">
            <a:spLocks/>
          </p:cNvSpPr>
          <p:nvPr/>
        </p:nvSpPr>
        <p:spPr>
          <a:xfrm>
            <a:off x="8055943" y="3981025"/>
            <a:ext cx="2246313" cy="56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RMSE</a:t>
            </a:r>
          </a:p>
        </p:txBody>
      </p:sp>
    </p:spTree>
    <p:extLst>
      <p:ext uri="{BB962C8B-B14F-4D97-AF65-F5344CB8AC3E}">
        <p14:creationId xmlns:p14="http://schemas.microsoft.com/office/powerpoint/2010/main" val="25581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0F2-3BA0-4776-B6DB-20001511A19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3428CC0-FBF5-4960-8271-5701795B14FE}"/>
              </a:ext>
            </a:extLst>
          </p:cNvPr>
          <p:cNvSpPr>
            <a:spLocks noGrp="1"/>
          </p:cNvSpPr>
          <p:nvPr>
            <p:ph idx="1"/>
          </p:nvPr>
        </p:nvSpPr>
        <p:spPr/>
        <p:txBody>
          <a:bodyPr>
            <a:normAutofit fontScale="92500"/>
          </a:bodyPr>
          <a:lstStyle/>
          <a:p>
            <a:r>
              <a:rPr lang="en-US" dirty="0"/>
              <a:t>The MSE function worked best out of them because it penalizes large errors a lot due to the square term, his very useful with line fitting because the parameters adapt faster due to the high derivative magnitudes, which are degree 1 but are scaled by the derivative of the square term. </a:t>
            </a:r>
          </a:p>
          <a:p>
            <a:r>
              <a:rPr lang="en-US" dirty="0"/>
              <a:t>The function converges at about 1300 iterations which is much faster than the rest, its followed by MSLE at 15,500 iterations. Next is RMSE at about 56,000 iterations and finally MAE at 88,000. There is a drastic difference between them. More tests must be done to determine if these test results are constant.</a:t>
            </a:r>
          </a:p>
          <a:p>
            <a:r>
              <a:rPr lang="en-US" dirty="0"/>
              <a:t>The error in all methods seems to remain constant until it reaches a point where it starts decreasing very fast, exponentially.</a:t>
            </a:r>
          </a:p>
        </p:txBody>
      </p:sp>
    </p:spTree>
    <p:extLst>
      <p:ext uri="{BB962C8B-B14F-4D97-AF65-F5344CB8AC3E}">
        <p14:creationId xmlns:p14="http://schemas.microsoft.com/office/powerpoint/2010/main" val="150094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D186-8641-4C12-89FC-49DFB4F6942F}"/>
              </a:ext>
            </a:extLst>
          </p:cNvPr>
          <p:cNvSpPr>
            <a:spLocks noGrp="1"/>
          </p:cNvSpPr>
          <p:nvPr>
            <p:ph type="title"/>
          </p:nvPr>
        </p:nvSpPr>
        <p:spPr/>
        <p:txBody>
          <a:bodyPr/>
          <a:lstStyle/>
          <a:p>
            <a:r>
              <a:rPr lang="en-US" dirty="0"/>
              <a:t>Error References</a:t>
            </a:r>
          </a:p>
        </p:txBody>
      </p:sp>
      <p:sp>
        <p:nvSpPr>
          <p:cNvPr id="3" name="Content Placeholder 2">
            <a:extLst>
              <a:ext uri="{FF2B5EF4-FFF2-40B4-BE49-F238E27FC236}">
                <a16:creationId xmlns:a16="http://schemas.microsoft.com/office/drawing/2014/main" id="{904178FF-9B2F-4C61-BBC1-6C4C74237B89}"/>
              </a:ext>
            </a:extLst>
          </p:cNvPr>
          <p:cNvSpPr>
            <a:spLocks noGrp="1"/>
          </p:cNvSpPr>
          <p:nvPr>
            <p:ph idx="1"/>
          </p:nvPr>
        </p:nvSpPr>
        <p:spPr/>
        <p:txBody>
          <a:bodyPr/>
          <a:lstStyle/>
          <a:p>
            <a:r>
              <a:rPr lang="en-US" dirty="0"/>
              <a:t>https://towardsdatascience.com/common-loss-functions-in-machine-learning-46af0ffc4d23</a:t>
            </a:r>
          </a:p>
          <a:p>
            <a:r>
              <a:rPr lang="en-US" dirty="0"/>
              <a:t>https://medium.com/analytics-vidhya/mae-mse-rmse-coefficient-of-determination-adjusted-r-squared-which-metric-is-better-cd0326a5697e</a:t>
            </a:r>
          </a:p>
          <a:p>
            <a:r>
              <a:rPr lang="en-US" dirty="0"/>
              <a:t>https://www.section.io/engineering-education/understanding-loss-functions-in-machine-learning/</a:t>
            </a:r>
          </a:p>
          <a:p>
            <a:r>
              <a:rPr lang="en-US" dirty="0"/>
              <a:t>https://peltarion.com/knowledge-center/documentation/modeling-view/build-an-ai-model/loss-functions/mean-squared-logarithmic-error-(msle)</a:t>
            </a:r>
          </a:p>
        </p:txBody>
      </p:sp>
    </p:spTree>
    <p:extLst>
      <p:ext uri="{BB962C8B-B14F-4D97-AF65-F5344CB8AC3E}">
        <p14:creationId xmlns:p14="http://schemas.microsoft.com/office/powerpoint/2010/main" val="276470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EDB7-B64A-4D56-A2C5-BF815DFCD7FD}"/>
              </a:ext>
            </a:extLst>
          </p:cNvPr>
          <p:cNvSpPr>
            <a:spLocks noGrp="1"/>
          </p:cNvSpPr>
          <p:nvPr>
            <p:ph type="title"/>
          </p:nvPr>
        </p:nvSpPr>
        <p:spPr/>
        <p:txBody>
          <a:bodyPr/>
          <a:lstStyle/>
          <a:p>
            <a:r>
              <a:rPr lang="en-US" dirty="0"/>
              <a:t>Common Error Functions</a:t>
            </a:r>
          </a:p>
        </p:txBody>
      </p:sp>
      <p:sp>
        <p:nvSpPr>
          <p:cNvPr id="3" name="Content Placeholder 2">
            <a:extLst>
              <a:ext uri="{FF2B5EF4-FFF2-40B4-BE49-F238E27FC236}">
                <a16:creationId xmlns:a16="http://schemas.microsoft.com/office/drawing/2014/main" id="{3997080D-55E1-460F-87A5-392DEFFADD9B}"/>
              </a:ext>
            </a:extLst>
          </p:cNvPr>
          <p:cNvSpPr>
            <a:spLocks noGrp="1"/>
          </p:cNvSpPr>
          <p:nvPr>
            <p:ph idx="1"/>
          </p:nvPr>
        </p:nvSpPr>
        <p:spPr/>
        <p:txBody>
          <a:bodyPr>
            <a:normAutofit fontScale="92500" lnSpcReduction="10000"/>
          </a:bodyPr>
          <a:lstStyle/>
          <a:p>
            <a:r>
              <a:rPr lang="en-US" dirty="0"/>
              <a:t>MSE – Mean Squared Error</a:t>
            </a:r>
          </a:p>
          <a:p>
            <a:r>
              <a:rPr lang="en-US" dirty="0"/>
              <a:t>RMSE – Root of the MSE</a:t>
            </a:r>
          </a:p>
          <a:p>
            <a:r>
              <a:rPr lang="en-US" dirty="0"/>
              <a:t>MBE – Mean Bias Error – Mean Error keeping the sign (Positive errors cancel out with negative errors but it points out the sign of the bias)</a:t>
            </a:r>
          </a:p>
          <a:p>
            <a:r>
              <a:rPr lang="en-US" dirty="0"/>
              <a:t>MAE - Mean absolute error – Absolute value instead of squaring</a:t>
            </a:r>
          </a:p>
          <a:p>
            <a:r>
              <a:rPr lang="en-US" dirty="0"/>
              <a:t>MSLE – Mean Square Log Error </a:t>
            </a:r>
          </a:p>
          <a:p>
            <a:r>
              <a:rPr lang="en-US" dirty="0"/>
              <a:t>Cross Entropy loss AKA Hinge Loss – Used for classification</a:t>
            </a:r>
          </a:p>
          <a:p>
            <a:r>
              <a:rPr lang="en-US" dirty="0"/>
              <a:t>Log loss – the log of the cross entropy loss</a:t>
            </a:r>
          </a:p>
          <a:p>
            <a:r>
              <a:rPr lang="en-US" dirty="0"/>
              <a:t>SVM Loss – Used for classification, similar to Logistic Regression</a:t>
            </a:r>
          </a:p>
          <a:p>
            <a:r>
              <a:rPr lang="en-US" dirty="0"/>
              <a:t>Other: </a:t>
            </a:r>
            <a:r>
              <a:rPr lang="en-US" b="0" i="0" dirty="0" err="1">
                <a:solidFill>
                  <a:srgbClr val="0A0B09"/>
                </a:solidFill>
                <a:effectLst/>
                <a:latin typeface="gt-medium"/>
              </a:rPr>
              <a:t>Kullback</a:t>
            </a:r>
            <a:r>
              <a:rPr lang="en-US" b="0" i="0" dirty="0">
                <a:solidFill>
                  <a:srgbClr val="0A0B09"/>
                </a:solidFill>
                <a:effectLst/>
                <a:latin typeface="gt-medium"/>
              </a:rPr>
              <a:t> </a:t>
            </a:r>
            <a:r>
              <a:rPr lang="en-US" b="0" i="0" dirty="0" err="1">
                <a:solidFill>
                  <a:srgbClr val="0A0B09"/>
                </a:solidFill>
                <a:effectLst/>
                <a:latin typeface="gt-medium"/>
              </a:rPr>
              <a:t>Leibler</a:t>
            </a:r>
            <a:r>
              <a:rPr lang="en-US" b="0" i="0" dirty="0">
                <a:solidFill>
                  <a:srgbClr val="0A0B09"/>
                </a:solidFill>
                <a:effectLst/>
                <a:latin typeface="gt-medium"/>
              </a:rPr>
              <a:t> Divergence Loss – Huber Loss</a:t>
            </a:r>
          </a:p>
        </p:txBody>
      </p:sp>
    </p:spTree>
    <p:extLst>
      <p:ext uri="{BB962C8B-B14F-4D97-AF65-F5344CB8AC3E}">
        <p14:creationId xmlns:p14="http://schemas.microsoft.com/office/powerpoint/2010/main" val="341975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5EF-6C85-437A-87F6-FFD034F78B4E}"/>
              </a:ext>
            </a:extLst>
          </p:cNvPr>
          <p:cNvSpPr>
            <a:spLocks noGrp="1"/>
          </p:cNvSpPr>
          <p:nvPr>
            <p:ph type="title"/>
          </p:nvPr>
        </p:nvSpPr>
        <p:spPr/>
        <p:txBody>
          <a:bodyPr/>
          <a:lstStyle/>
          <a:p>
            <a:r>
              <a:rPr lang="en-US" dirty="0"/>
              <a:t>Function Used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C539E8-9429-4078-A6E5-62A68DD55AF4}"/>
                  </a:ext>
                </a:extLst>
              </p:cNvPr>
              <p:cNvSpPr>
                <a:spLocks noGrp="1"/>
              </p:cNvSpPr>
              <p:nvPr>
                <p:ph idx="1"/>
              </p:nvPr>
            </p:nvSpPr>
            <p:spPr>
              <a:xfrm>
                <a:off x="838200" y="1825625"/>
                <a:ext cx="5904040" cy="4351338"/>
              </a:xfrm>
            </p:spPr>
            <p:txBody>
              <a:bodyPr/>
              <a:lstStyle/>
              <a:p>
                <a:r>
                  <a:rPr lang="en-US" dirty="0"/>
                  <a:t>The data to fit looks close to an exponential function with the time inverted, the following exponential will be used. </a:t>
                </a:r>
              </a:p>
              <a:p>
                <a:pPr marL="0" indent="0" algn="ctr">
                  <a:buNone/>
                </a:pPr>
                <a:r>
                  <a:rPr lang="en-US" sz="3200" dirty="0"/>
                  <a:t> </a:t>
                </a:r>
                <a14:m>
                  <m:oMath xmlns:m="http://schemas.openxmlformats.org/officeDocument/2006/math">
                    <m:r>
                      <a:rPr lang="en-US" sz="3200" i="1" smtClean="0">
                        <a:latin typeface="Cambria Math" panose="02040503050406030204" pitchFamily="18" charset="0"/>
                      </a:rPr>
                      <m:t>𝑦</m:t>
                    </m:r>
                    <m:r>
                      <a:rPr lang="en-US" sz="320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𝐴</m:t>
                        </m:r>
                        <m:r>
                          <a:rPr lang="en-US" sz="3200" i="1">
                            <a:latin typeface="Cambria Math" panose="02040503050406030204" pitchFamily="18" charset="0"/>
                          </a:rPr>
                          <m:t>𝑒</m:t>
                        </m:r>
                      </m:e>
                      <m:sup>
                        <m:f>
                          <m:fPr>
                            <m:ctrlPr>
                              <a:rPr lang="en-US" sz="3200" i="1" smtClean="0">
                                <a:latin typeface="Cambria Math" panose="02040503050406030204" pitchFamily="18" charset="0"/>
                              </a:rPr>
                            </m:ctrlPr>
                          </m:fPr>
                          <m:num>
                            <m:r>
                              <a:rPr lang="en-US" sz="3200" i="1" smtClean="0">
                                <a:latin typeface="Cambria Math" panose="02040503050406030204" pitchFamily="18" charset="0"/>
                              </a:rPr>
                              <m:t>−</m:t>
                            </m:r>
                            <m:r>
                              <a:rPr lang="en-US" sz="3200" i="1">
                                <a:latin typeface="Cambria Math" panose="02040503050406030204" pitchFamily="18" charset="0"/>
                              </a:rPr>
                              <m:t>(</m:t>
                            </m:r>
                            <m:r>
                              <a:rPr lang="en-US" sz="3200" i="1">
                                <a:latin typeface="Cambria Math" panose="02040503050406030204" pitchFamily="18" charset="0"/>
                              </a:rPr>
                              <m:t>𝑡</m:t>
                            </m:r>
                            <m:r>
                              <a:rPr lang="en-US" sz="3200" i="1">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num>
                          <m:den>
                            <m:r>
                              <a:rPr lang="en-US" sz="3200" i="1" smtClean="0">
                                <a:latin typeface="Cambria Math" panose="02040503050406030204" pitchFamily="18" charset="0"/>
                              </a:rPr>
                              <m:t>𝐶</m:t>
                            </m:r>
                          </m:den>
                        </m:f>
                      </m:sup>
                    </m:sSup>
                  </m:oMath>
                </a14:m>
                <a:endParaRPr lang="en-US" sz="3200" dirty="0"/>
              </a:p>
              <a:p>
                <a:r>
                  <a:rPr lang="en-US" dirty="0"/>
                  <a:t>The B shifts the function horizontally, the C scales the derivative or the slope of the function, and A scales the amplitude of the function. </a:t>
                </a:r>
              </a:p>
            </p:txBody>
          </p:sp>
        </mc:Choice>
        <mc:Fallback xmlns="">
          <p:sp>
            <p:nvSpPr>
              <p:cNvPr id="3" name="Content Placeholder 2">
                <a:extLst>
                  <a:ext uri="{FF2B5EF4-FFF2-40B4-BE49-F238E27FC236}">
                    <a16:creationId xmlns:a16="http://schemas.microsoft.com/office/drawing/2014/main" id="{19C539E8-9429-4078-A6E5-62A68DD55AF4}"/>
                  </a:ext>
                </a:extLst>
              </p:cNvPr>
              <p:cNvSpPr>
                <a:spLocks noGrp="1" noRot="1" noChangeAspect="1" noMove="1" noResize="1" noEditPoints="1" noAdjustHandles="1" noChangeArrowheads="1" noChangeShapeType="1" noTextEdit="1"/>
              </p:cNvSpPr>
              <p:nvPr>
                <p:ph idx="1"/>
              </p:nvPr>
            </p:nvSpPr>
            <p:spPr>
              <a:xfrm>
                <a:off x="838200" y="1825625"/>
                <a:ext cx="5904040" cy="4351338"/>
              </a:xfrm>
              <a:blipFill>
                <a:blip r:embed="rId2"/>
                <a:stretch>
                  <a:fillRect l="-1860" t="-2241" r="-11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251BCA5-C602-46E8-B465-ACCC0E864AD5}"/>
              </a:ext>
            </a:extLst>
          </p:cNvPr>
          <p:cNvPicPr>
            <a:picLocks noChangeAspect="1"/>
          </p:cNvPicPr>
          <p:nvPr/>
        </p:nvPicPr>
        <p:blipFill>
          <a:blip r:embed="rId3"/>
          <a:stretch>
            <a:fillRect/>
          </a:stretch>
        </p:blipFill>
        <p:spPr>
          <a:xfrm>
            <a:off x="7765577" y="370651"/>
            <a:ext cx="3947466" cy="3058349"/>
          </a:xfrm>
          <a:prstGeom prst="rect">
            <a:avLst/>
          </a:prstGeom>
        </p:spPr>
      </p:pic>
      <p:pic>
        <p:nvPicPr>
          <p:cNvPr id="1028" name="Picture 4" descr="Working with Exponentials and Logarithms">
            <a:extLst>
              <a:ext uri="{FF2B5EF4-FFF2-40B4-BE49-F238E27FC236}">
                <a16:creationId xmlns:a16="http://schemas.microsoft.com/office/drawing/2014/main" id="{6D6BCDFB-4794-4EB3-AE40-55606EA3E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5577" y="3544890"/>
            <a:ext cx="3947466" cy="317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1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06B6-EEA6-4743-A6D5-6452457DBFAA}"/>
              </a:ext>
            </a:extLst>
          </p:cNvPr>
          <p:cNvSpPr>
            <a:spLocks noGrp="1"/>
          </p:cNvSpPr>
          <p:nvPr>
            <p:ph type="title"/>
          </p:nvPr>
        </p:nvSpPr>
        <p:spPr/>
        <p:txBody>
          <a:bodyPr/>
          <a:lstStyle/>
          <a:p>
            <a:r>
              <a:rPr lang="en-US" dirty="0"/>
              <a:t>MSE</a:t>
            </a:r>
          </a:p>
        </p:txBody>
      </p:sp>
      <p:sp>
        <p:nvSpPr>
          <p:cNvPr id="3" name="Content Placeholder 2">
            <a:extLst>
              <a:ext uri="{FF2B5EF4-FFF2-40B4-BE49-F238E27FC236}">
                <a16:creationId xmlns:a16="http://schemas.microsoft.com/office/drawing/2014/main" id="{91ADA235-DA11-4E8D-939B-F65DA223CFD0}"/>
              </a:ext>
            </a:extLst>
          </p:cNvPr>
          <p:cNvSpPr>
            <a:spLocks noGrp="1"/>
          </p:cNvSpPr>
          <p:nvPr>
            <p:ph idx="1"/>
          </p:nvPr>
        </p:nvSpPr>
        <p:spPr>
          <a:xfrm>
            <a:off x="838200" y="1690688"/>
            <a:ext cx="10515600" cy="4351338"/>
          </a:xfrm>
        </p:spPr>
        <p:txBody>
          <a:bodyPr/>
          <a:lstStyle/>
          <a:p>
            <a:r>
              <a:rPr lang="en-US" dirty="0"/>
              <a:t>The Mean Squared error is the most common error metric, it is the average error squared. It is calculated by subtracting the theoretical value from every approximated value in the  model, squaring the result and adding them up together to then divide by the amount of results. The squaring term is used to get rid of the negative errors and have a magnitude metric instead, the RMSE or root mean squared error can also be used to remove the scaling. The MAE uses absolute value instead of squaring, this causes it to punish outliers less as they wont scale so much as with the squared term. The MAE function’s derivative isn’t continuous and doesn’t exist at </a:t>
            </a:r>
            <a:r>
              <a:rPr lang="en-US" dirty="0" err="1"/>
              <a:t>y</a:t>
            </a:r>
            <a:r>
              <a:rPr lang="en-US" baseline="-25000" dirty="0" err="1"/>
              <a:t>i</a:t>
            </a:r>
            <a:r>
              <a:rPr lang="en-US" baseline="-25000" dirty="0"/>
              <a:t> </a:t>
            </a:r>
            <a:r>
              <a:rPr lang="en-US" dirty="0"/>
              <a:t>= </a:t>
            </a:r>
            <a:r>
              <a:rPr lang="en-US" b="1" i="0" dirty="0" err="1">
                <a:solidFill>
                  <a:srgbClr val="3A3A3A"/>
                </a:solidFill>
                <a:effectLst/>
                <a:latin typeface="-apple-system"/>
              </a:rPr>
              <a:t>ỹ</a:t>
            </a:r>
            <a:r>
              <a:rPr lang="en-US" baseline="-25000" dirty="0" err="1"/>
              <a:t>i</a:t>
            </a:r>
            <a:r>
              <a:rPr lang="en-US" baseline="-25000" dirty="0"/>
              <a:t>.</a:t>
            </a:r>
            <a:endParaRPr lang="en-US" dirty="0"/>
          </a:p>
        </p:txBody>
      </p:sp>
      <p:pic>
        <p:nvPicPr>
          <p:cNvPr id="4" name="Picture 2" descr="Machine learning: an introduction to mean squared error and regression  lines | by Moshe Binieli | We&amp;#39;ve moved to freeCodeCamp.org/news | Medium">
            <a:extLst>
              <a:ext uri="{FF2B5EF4-FFF2-40B4-BE49-F238E27FC236}">
                <a16:creationId xmlns:a16="http://schemas.microsoft.com/office/drawing/2014/main" id="{A67E9B4D-3516-4537-9CCE-B6B9762D7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649" y="5637602"/>
            <a:ext cx="4259532" cy="117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57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4358-0614-43AE-BA62-4531BECE0702}"/>
              </a:ext>
            </a:extLst>
          </p:cNvPr>
          <p:cNvSpPr>
            <a:spLocks noGrp="1"/>
          </p:cNvSpPr>
          <p:nvPr>
            <p:ph type="title"/>
          </p:nvPr>
        </p:nvSpPr>
        <p:spPr/>
        <p:txBody>
          <a:bodyPr/>
          <a:lstStyle/>
          <a:p>
            <a:r>
              <a:rPr lang="en-US" dirty="0"/>
              <a:t>MSLE</a:t>
            </a:r>
          </a:p>
        </p:txBody>
      </p:sp>
      <p:sp>
        <p:nvSpPr>
          <p:cNvPr id="3" name="Content Placeholder 2">
            <a:extLst>
              <a:ext uri="{FF2B5EF4-FFF2-40B4-BE49-F238E27FC236}">
                <a16:creationId xmlns:a16="http://schemas.microsoft.com/office/drawing/2014/main" id="{62F16B13-DCE5-423B-8967-D89785CBC090}"/>
              </a:ext>
            </a:extLst>
          </p:cNvPr>
          <p:cNvSpPr>
            <a:spLocks noGrp="1"/>
          </p:cNvSpPr>
          <p:nvPr>
            <p:ph idx="1"/>
          </p:nvPr>
        </p:nvSpPr>
        <p:spPr/>
        <p:txBody>
          <a:bodyPr/>
          <a:lstStyle/>
          <a:p>
            <a:r>
              <a:rPr lang="en-US" dirty="0"/>
              <a:t>The Mean Squared Logarithmic Error function depicts the relative or percentual difference between the predicted and theoretical value. In other words, the scales of the quantities don’t matter; only the ratios between them. This is useful if the model shouldn’t be penalized too much for predicting unscaled quantities. The function is the same as the mean squared error except 1 is added to each term (to prevent log of 0 which isn’t defined) and their natural logarithms are taken before their difference is computed.</a:t>
            </a:r>
          </a:p>
        </p:txBody>
      </p:sp>
      <p:pic>
        <p:nvPicPr>
          <p:cNvPr id="1026" name="Picture 2" descr="Calculate Mean Squared Logarithmic Error using TensorFlow 2 | Lindevs">
            <a:extLst>
              <a:ext uri="{FF2B5EF4-FFF2-40B4-BE49-F238E27FC236}">
                <a16:creationId xmlns:a16="http://schemas.microsoft.com/office/drawing/2014/main" id="{32D73BFD-E53C-4CE6-BDA7-83F8B5769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138" y="4955263"/>
            <a:ext cx="9207724" cy="16880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046639-6E00-435D-9B67-E71D38BD7573}"/>
              </a:ext>
            </a:extLst>
          </p:cNvPr>
          <p:cNvPicPr>
            <a:picLocks noChangeAspect="1"/>
          </p:cNvPicPr>
          <p:nvPr/>
        </p:nvPicPr>
        <p:blipFill>
          <a:blip r:embed="rId3"/>
          <a:stretch>
            <a:fillRect/>
          </a:stretch>
        </p:blipFill>
        <p:spPr>
          <a:xfrm>
            <a:off x="5548396" y="487443"/>
            <a:ext cx="4852904" cy="1080926"/>
          </a:xfrm>
          <a:prstGeom prst="rect">
            <a:avLst/>
          </a:prstGeom>
        </p:spPr>
      </p:pic>
    </p:spTree>
    <p:extLst>
      <p:ext uri="{BB962C8B-B14F-4D97-AF65-F5344CB8AC3E}">
        <p14:creationId xmlns:p14="http://schemas.microsoft.com/office/powerpoint/2010/main" val="225838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03F0-931E-4F4A-8AAB-1B1EBD26B49F}"/>
              </a:ext>
            </a:extLst>
          </p:cNvPr>
          <p:cNvSpPr>
            <a:spLocks noGrp="1"/>
          </p:cNvSpPr>
          <p:nvPr>
            <p:ph type="title"/>
          </p:nvPr>
        </p:nvSpPr>
        <p:spPr/>
        <p:txBody>
          <a:bodyPr/>
          <a:lstStyle/>
          <a:p>
            <a:r>
              <a:rPr lang="en-US" dirty="0"/>
              <a:t>MSLE use</a:t>
            </a:r>
          </a:p>
        </p:txBody>
      </p:sp>
      <p:sp>
        <p:nvSpPr>
          <p:cNvPr id="3" name="Content Placeholder 2">
            <a:extLst>
              <a:ext uri="{FF2B5EF4-FFF2-40B4-BE49-F238E27FC236}">
                <a16:creationId xmlns:a16="http://schemas.microsoft.com/office/drawing/2014/main" id="{2C08F598-EF3B-4A2E-AC8F-037EED853E04}"/>
              </a:ext>
            </a:extLst>
          </p:cNvPr>
          <p:cNvSpPr>
            <a:spLocks noGrp="1"/>
          </p:cNvSpPr>
          <p:nvPr>
            <p:ph idx="1"/>
          </p:nvPr>
        </p:nvSpPr>
        <p:spPr>
          <a:xfrm>
            <a:off x="838200" y="1825625"/>
            <a:ext cx="5257800" cy="4667250"/>
          </a:xfrm>
        </p:spPr>
        <p:txBody>
          <a:bodyPr>
            <a:normAutofit fontScale="92500" lnSpcReduction="20000"/>
          </a:bodyPr>
          <a:lstStyle/>
          <a:p>
            <a:r>
              <a:rPr lang="en-US" dirty="0"/>
              <a:t>As seen in the top table, the MSLE punishes based on how different one value is relative to the other, and disregards the scale on which they are. </a:t>
            </a:r>
          </a:p>
          <a:p>
            <a:r>
              <a:rPr lang="en-US" dirty="0"/>
              <a:t>As seen on the bottom table, the error curve is asymmetric. Underestimations are punished more than overestimations. </a:t>
            </a:r>
          </a:p>
          <a:p>
            <a:r>
              <a:rPr lang="en-US" dirty="0"/>
              <a:t>MSLE should be used when doing regression on normally distributed data sets where the </a:t>
            </a:r>
            <a:r>
              <a:rPr lang="en-US" dirty="0" err="1"/>
              <a:t>the</a:t>
            </a:r>
            <a:r>
              <a:rPr lang="en-US" dirty="0"/>
              <a:t> range of the target value is large so large errors shouldn’t be significantly more penalized than small ones. </a:t>
            </a:r>
          </a:p>
        </p:txBody>
      </p:sp>
      <p:pic>
        <p:nvPicPr>
          <p:cNvPr id="5" name="Picture 4">
            <a:extLst>
              <a:ext uri="{FF2B5EF4-FFF2-40B4-BE49-F238E27FC236}">
                <a16:creationId xmlns:a16="http://schemas.microsoft.com/office/drawing/2014/main" id="{FF2E519B-57FD-403B-8C21-83769AA2D9AB}"/>
              </a:ext>
            </a:extLst>
          </p:cNvPr>
          <p:cNvPicPr>
            <a:picLocks noChangeAspect="1"/>
          </p:cNvPicPr>
          <p:nvPr/>
        </p:nvPicPr>
        <p:blipFill>
          <a:blip r:embed="rId2"/>
          <a:stretch>
            <a:fillRect/>
          </a:stretch>
        </p:blipFill>
        <p:spPr>
          <a:xfrm>
            <a:off x="6096000" y="834152"/>
            <a:ext cx="5751233" cy="2830544"/>
          </a:xfrm>
          <a:prstGeom prst="rect">
            <a:avLst/>
          </a:prstGeom>
        </p:spPr>
      </p:pic>
      <p:pic>
        <p:nvPicPr>
          <p:cNvPr id="7" name="Picture 6">
            <a:extLst>
              <a:ext uri="{FF2B5EF4-FFF2-40B4-BE49-F238E27FC236}">
                <a16:creationId xmlns:a16="http://schemas.microsoft.com/office/drawing/2014/main" id="{51A9D85E-AD92-44AC-819B-D411E9EC2D60}"/>
              </a:ext>
            </a:extLst>
          </p:cNvPr>
          <p:cNvPicPr>
            <a:picLocks noChangeAspect="1"/>
          </p:cNvPicPr>
          <p:nvPr/>
        </p:nvPicPr>
        <p:blipFill>
          <a:blip r:embed="rId3"/>
          <a:stretch>
            <a:fillRect/>
          </a:stretch>
        </p:blipFill>
        <p:spPr>
          <a:xfrm>
            <a:off x="6096000" y="3799633"/>
            <a:ext cx="5751233" cy="2792466"/>
          </a:xfrm>
          <a:prstGeom prst="rect">
            <a:avLst/>
          </a:prstGeom>
        </p:spPr>
      </p:pic>
    </p:spTree>
    <p:extLst>
      <p:ext uri="{BB962C8B-B14F-4D97-AF65-F5344CB8AC3E}">
        <p14:creationId xmlns:p14="http://schemas.microsoft.com/office/powerpoint/2010/main" val="45111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1BF4-EE45-401E-8559-FF19808EC431}"/>
              </a:ext>
            </a:extLst>
          </p:cNvPr>
          <p:cNvSpPr>
            <a:spLocks noGrp="1"/>
          </p:cNvSpPr>
          <p:nvPr>
            <p:ph type="title"/>
          </p:nvPr>
        </p:nvSpPr>
        <p:spPr/>
        <p:txBody>
          <a:bodyPr/>
          <a:lstStyle/>
          <a:p>
            <a:r>
              <a:rPr lang="en-US" dirty="0"/>
              <a:t>Cross Entropy Loss</a:t>
            </a:r>
          </a:p>
        </p:txBody>
      </p:sp>
      <p:sp>
        <p:nvSpPr>
          <p:cNvPr id="3" name="Content Placeholder 2">
            <a:extLst>
              <a:ext uri="{FF2B5EF4-FFF2-40B4-BE49-F238E27FC236}">
                <a16:creationId xmlns:a16="http://schemas.microsoft.com/office/drawing/2014/main" id="{DE55A61E-7D16-496F-BB09-61622765F43D}"/>
              </a:ext>
            </a:extLst>
          </p:cNvPr>
          <p:cNvSpPr>
            <a:spLocks noGrp="1"/>
          </p:cNvSpPr>
          <p:nvPr>
            <p:ph idx="1"/>
          </p:nvPr>
        </p:nvSpPr>
        <p:spPr>
          <a:xfrm>
            <a:off x="776991" y="1713244"/>
            <a:ext cx="5712502" cy="3690755"/>
          </a:xfrm>
        </p:spPr>
        <p:txBody>
          <a:bodyPr>
            <a:normAutofit fontScale="77500" lnSpcReduction="20000"/>
          </a:bodyPr>
          <a:lstStyle/>
          <a:p>
            <a:pPr algn="l"/>
            <a:r>
              <a:rPr lang="en-US" b="0" i="0" dirty="0">
                <a:solidFill>
                  <a:srgbClr val="292929"/>
                </a:solidFill>
                <a:effectLst/>
                <a:latin typeface="charter"/>
              </a:rPr>
              <a:t>Cross Entropy Loss is the most common error measurement for classification problems. Cross-entropy loss increases as the predicted probability diverges from the actual label. (theoretical value is </a:t>
            </a:r>
            <a:r>
              <a:rPr lang="en-US" b="0" i="0" dirty="0" err="1">
                <a:solidFill>
                  <a:srgbClr val="292929"/>
                </a:solidFill>
                <a:effectLst/>
                <a:latin typeface="charter"/>
              </a:rPr>
              <a:t>y</a:t>
            </a:r>
            <a:r>
              <a:rPr lang="en-US" b="0" i="0" baseline="-25000" dirty="0" err="1">
                <a:solidFill>
                  <a:srgbClr val="292929"/>
                </a:solidFill>
                <a:effectLst/>
                <a:latin typeface="charter"/>
              </a:rPr>
              <a:t>i</a:t>
            </a:r>
            <a:r>
              <a:rPr lang="en-US" b="0" i="0" dirty="0">
                <a:solidFill>
                  <a:srgbClr val="292929"/>
                </a:solidFill>
                <a:effectLst/>
                <a:latin typeface="charter"/>
              </a:rPr>
              <a:t>)</a:t>
            </a:r>
          </a:p>
          <a:p>
            <a:pPr algn="l"/>
            <a:r>
              <a:rPr lang="en-US" b="0" i="0" dirty="0">
                <a:solidFill>
                  <a:srgbClr val="292929"/>
                </a:solidFill>
                <a:effectLst/>
                <a:latin typeface="charter"/>
              </a:rPr>
              <a:t>When the actual label is 1 (y(</a:t>
            </a:r>
            <a:r>
              <a:rPr lang="en-US" b="0" i="0" dirty="0" err="1">
                <a:solidFill>
                  <a:srgbClr val="292929"/>
                </a:solidFill>
                <a:effectLst/>
                <a:latin typeface="charter"/>
              </a:rPr>
              <a:t>i</a:t>
            </a:r>
            <a:r>
              <a:rPr lang="en-US" b="0" i="0" dirty="0">
                <a:solidFill>
                  <a:srgbClr val="292929"/>
                </a:solidFill>
                <a:effectLst/>
                <a:latin typeface="charter"/>
              </a:rPr>
              <a:t>) = 1), second half of function disappears whereas in case actual label is 0 (y(</a:t>
            </a:r>
            <a:r>
              <a:rPr lang="en-US" b="0" i="0" dirty="0" err="1">
                <a:solidFill>
                  <a:srgbClr val="292929"/>
                </a:solidFill>
                <a:effectLst/>
                <a:latin typeface="charter"/>
              </a:rPr>
              <a:t>i</a:t>
            </a:r>
            <a:r>
              <a:rPr lang="en-US" b="0" i="0" dirty="0">
                <a:solidFill>
                  <a:srgbClr val="292929"/>
                </a:solidFill>
                <a:effectLst/>
                <a:latin typeface="charter"/>
              </a:rPr>
              <a:t>) = 0) first half is dropped off. </a:t>
            </a:r>
          </a:p>
          <a:p>
            <a:pPr algn="l"/>
            <a:r>
              <a:rPr lang="en-US" b="0" i="0" dirty="0">
                <a:solidFill>
                  <a:srgbClr val="292929"/>
                </a:solidFill>
                <a:effectLst/>
                <a:latin typeface="charter"/>
              </a:rPr>
              <a:t>The function simply takes the log of the margin by which the </a:t>
            </a:r>
            <a:r>
              <a:rPr lang="en-US" dirty="0">
                <a:solidFill>
                  <a:srgbClr val="292929"/>
                </a:solidFill>
                <a:latin typeface="charter"/>
              </a:rPr>
              <a:t>prediction was wrong. </a:t>
            </a:r>
            <a:r>
              <a:rPr lang="en-US" b="0" i="0" dirty="0">
                <a:solidFill>
                  <a:srgbClr val="292929"/>
                </a:solidFill>
                <a:effectLst/>
                <a:latin typeface="charter"/>
              </a:rPr>
              <a:t>An important aspect of this is that cross entropy loss penalizes heavily the predictions that are </a:t>
            </a:r>
            <a:r>
              <a:rPr lang="en-US" b="0" i="1" dirty="0">
                <a:solidFill>
                  <a:srgbClr val="292929"/>
                </a:solidFill>
                <a:effectLst/>
                <a:latin typeface="charter"/>
              </a:rPr>
              <a:t>confident but wrong</a:t>
            </a:r>
            <a:r>
              <a:rPr lang="en-US" b="0" i="0" dirty="0">
                <a:solidFill>
                  <a:srgbClr val="292929"/>
                </a:solidFill>
                <a:effectLst/>
                <a:latin typeface="charter"/>
              </a:rPr>
              <a:t>.</a:t>
            </a:r>
          </a:p>
        </p:txBody>
      </p:sp>
      <p:pic>
        <p:nvPicPr>
          <p:cNvPr id="11" name="Picture 10">
            <a:extLst>
              <a:ext uri="{FF2B5EF4-FFF2-40B4-BE49-F238E27FC236}">
                <a16:creationId xmlns:a16="http://schemas.microsoft.com/office/drawing/2014/main" id="{D2E2C03A-EF1C-441E-92D4-5BA2ADBF3CAB}"/>
              </a:ext>
            </a:extLst>
          </p:cNvPr>
          <p:cNvPicPr>
            <a:picLocks noChangeAspect="1"/>
          </p:cNvPicPr>
          <p:nvPr/>
        </p:nvPicPr>
        <p:blipFill>
          <a:blip r:embed="rId2"/>
          <a:stretch>
            <a:fillRect/>
          </a:stretch>
        </p:blipFill>
        <p:spPr>
          <a:xfrm>
            <a:off x="870029" y="5694724"/>
            <a:ext cx="10918785" cy="748092"/>
          </a:xfrm>
          <a:prstGeom prst="rect">
            <a:avLst/>
          </a:prstGeom>
        </p:spPr>
      </p:pic>
      <p:pic>
        <p:nvPicPr>
          <p:cNvPr id="13" name="Picture 12">
            <a:extLst>
              <a:ext uri="{FF2B5EF4-FFF2-40B4-BE49-F238E27FC236}">
                <a16:creationId xmlns:a16="http://schemas.microsoft.com/office/drawing/2014/main" id="{5BFEC071-2CDB-4E38-B4B3-4343B4B7CAB8}"/>
              </a:ext>
            </a:extLst>
          </p:cNvPr>
          <p:cNvPicPr>
            <a:picLocks noChangeAspect="1"/>
          </p:cNvPicPr>
          <p:nvPr/>
        </p:nvPicPr>
        <p:blipFill>
          <a:blip r:embed="rId3"/>
          <a:stretch>
            <a:fillRect/>
          </a:stretch>
        </p:blipFill>
        <p:spPr>
          <a:xfrm>
            <a:off x="6504483" y="1488820"/>
            <a:ext cx="5502092" cy="3780242"/>
          </a:xfrm>
          <a:prstGeom prst="rect">
            <a:avLst/>
          </a:prstGeom>
        </p:spPr>
      </p:pic>
      <p:pic>
        <p:nvPicPr>
          <p:cNvPr id="14" name="Picture 13">
            <a:extLst>
              <a:ext uri="{FF2B5EF4-FFF2-40B4-BE49-F238E27FC236}">
                <a16:creationId xmlns:a16="http://schemas.microsoft.com/office/drawing/2014/main" id="{1B2E9BBB-0ACD-4647-AC52-346318877602}"/>
              </a:ext>
            </a:extLst>
          </p:cNvPr>
          <p:cNvPicPr>
            <a:picLocks noChangeAspect="1"/>
          </p:cNvPicPr>
          <p:nvPr/>
        </p:nvPicPr>
        <p:blipFill>
          <a:blip r:embed="rId3"/>
          <a:stretch>
            <a:fillRect/>
          </a:stretch>
        </p:blipFill>
        <p:spPr>
          <a:xfrm>
            <a:off x="6491367" y="1538879"/>
            <a:ext cx="5502092" cy="3780242"/>
          </a:xfrm>
          <a:prstGeom prst="rect">
            <a:avLst/>
          </a:prstGeom>
        </p:spPr>
      </p:pic>
    </p:spTree>
    <p:extLst>
      <p:ext uri="{BB962C8B-B14F-4D97-AF65-F5344CB8AC3E}">
        <p14:creationId xmlns:p14="http://schemas.microsoft.com/office/powerpoint/2010/main" val="329634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E6A7-EF91-4BBB-8F2B-FE70BCFDF8E8}"/>
              </a:ext>
            </a:extLst>
          </p:cNvPr>
          <p:cNvSpPr>
            <a:spLocks noGrp="1"/>
          </p:cNvSpPr>
          <p:nvPr>
            <p:ph type="title"/>
          </p:nvPr>
        </p:nvSpPr>
        <p:spPr/>
        <p:txBody>
          <a:bodyPr/>
          <a:lstStyle/>
          <a:p>
            <a:r>
              <a:rPr lang="en-US" dirty="0"/>
              <a:t>Hinge Loss (SVM)</a:t>
            </a:r>
          </a:p>
        </p:txBody>
      </p:sp>
      <p:sp>
        <p:nvSpPr>
          <p:cNvPr id="3" name="Content Placeholder 2">
            <a:extLst>
              <a:ext uri="{FF2B5EF4-FFF2-40B4-BE49-F238E27FC236}">
                <a16:creationId xmlns:a16="http://schemas.microsoft.com/office/drawing/2014/main" id="{39FBD630-F44B-4FF7-A936-340E27B1C412}"/>
              </a:ext>
            </a:extLst>
          </p:cNvPr>
          <p:cNvSpPr>
            <a:spLocks noGrp="1"/>
          </p:cNvSpPr>
          <p:nvPr>
            <p:ph idx="1"/>
          </p:nvPr>
        </p:nvSpPr>
        <p:spPr>
          <a:xfrm>
            <a:off x="838200" y="1825625"/>
            <a:ext cx="10515600" cy="3179894"/>
          </a:xfrm>
        </p:spPr>
        <p:txBody>
          <a:bodyPr/>
          <a:lstStyle/>
          <a:p>
            <a:r>
              <a:rPr lang="en-US" dirty="0"/>
              <a:t>Hinge loss is used in support vector machines for maximum margin classification  (finds the largest margin of error) . Although not differentiable, it’s a convex function which makes it easy to work with usual convex optimizers used in machine learning domain. The function consists of the sum of every classifier, for which the maximum is computed between 0 and the difference between the classifier’s output and the real result plus one. This means that the sum elements will never be negative, so the sum </a:t>
            </a:r>
          </a:p>
        </p:txBody>
      </p:sp>
      <p:pic>
        <p:nvPicPr>
          <p:cNvPr id="5" name="Picture 4">
            <a:extLst>
              <a:ext uri="{FF2B5EF4-FFF2-40B4-BE49-F238E27FC236}">
                <a16:creationId xmlns:a16="http://schemas.microsoft.com/office/drawing/2014/main" id="{2DF3A805-8D59-4454-B826-74EC74F2535C}"/>
              </a:ext>
            </a:extLst>
          </p:cNvPr>
          <p:cNvPicPr>
            <a:picLocks noChangeAspect="1"/>
          </p:cNvPicPr>
          <p:nvPr/>
        </p:nvPicPr>
        <p:blipFill>
          <a:blip r:embed="rId2"/>
          <a:stretch>
            <a:fillRect/>
          </a:stretch>
        </p:blipFill>
        <p:spPr>
          <a:xfrm>
            <a:off x="1831536" y="5005519"/>
            <a:ext cx="8297433" cy="1657581"/>
          </a:xfrm>
          <a:prstGeom prst="rect">
            <a:avLst/>
          </a:prstGeom>
        </p:spPr>
      </p:pic>
    </p:spTree>
    <p:extLst>
      <p:ext uri="{BB962C8B-B14F-4D97-AF65-F5344CB8AC3E}">
        <p14:creationId xmlns:p14="http://schemas.microsoft.com/office/powerpoint/2010/main" val="3025651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TotalTime>
  <Words>2011</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Apercu</vt:lpstr>
      <vt:lpstr>-apple-system</vt:lpstr>
      <vt:lpstr>Arial</vt:lpstr>
      <vt:lpstr>Calibri</vt:lpstr>
      <vt:lpstr>Calibri Light</vt:lpstr>
      <vt:lpstr>Cambria Math</vt:lpstr>
      <vt:lpstr>charter</vt:lpstr>
      <vt:lpstr>gt-medium</vt:lpstr>
      <vt:lpstr>Office Theme</vt:lpstr>
      <vt:lpstr>Optimization</vt:lpstr>
      <vt:lpstr>Algorithm</vt:lpstr>
      <vt:lpstr>Common Error Functions</vt:lpstr>
      <vt:lpstr>Function Used</vt:lpstr>
      <vt:lpstr>MSE</vt:lpstr>
      <vt:lpstr>MSLE</vt:lpstr>
      <vt:lpstr>MSLE use</vt:lpstr>
      <vt:lpstr>Cross Entropy Loss</vt:lpstr>
      <vt:lpstr>Hinge Loss (SVM)</vt:lpstr>
      <vt:lpstr>Training Loop</vt:lpstr>
      <vt:lpstr>MSE Derivations</vt:lpstr>
      <vt:lpstr>MSLE Derivations</vt:lpstr>
      <vt:lpstr>MAE algorithm</vt:lpstr>
      <vt:lpstr>RMSE Derivation</vt:lpstr>
      <vt:lpstr>Normalization</vt:lpstr>
      <vt:lpstr>Min-Max</vt:lpstr>
      <vt:lpstr>Min Max Implementation</vt:lpstr>
      <vt:lpstr>Z-Score Normalization</vt:lpstr>
      <vt:lpstr>MSE Results</vt:lpstr>
      <vt:lpstr>MSLE Results</vt:lpstr>
      <vt:lpstr>RMSE Results</vt:lpstr>
      <vt:lpstr>MAE Results</vt:lpstr>
      <vt:lpstr>Fits Results Comparisons </vt:lpstr>
      <vt:lpstr>Conclusions</vt:lpstr>
      <vt:lpstr>Error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dc:title>
  <dc:creator>Mariano Arce - CR</dc:creator>
  <cp:lastModifiedBy>Mariano Arce - CR</cp:lastModifiedBy>
  <cp:revision>25</cp:revision>
  <dcterms:created xsi:type="dcterms:W3CDTF">2021-07-14T17:15:38Z</dcterms:created>
  <dcterms:modified xsi:type="dcterms:W3CDTF">2021-07-21T23:36:33Z</dcterms:modified>
</cp:coreProperties>
</file>