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gif" ContentType="image/gif"/>
  <Override PartName="/ppt/media/image8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056A8-36D9-4AD0-8F7D-3448B18A7F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274F54-C950-4B7B-A51D-1AE2C811FD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47C45E-C8CF-45ED-B7C8-E9BE65D38D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92D781-3033-4C3B-90EA-D58ED1F391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1C6DEF-F4AC-4603-9649-03F96D0EAF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34EE35-3400-40CB-B719-1D354A55FC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2A7A50-A7E1-49E6-BE3E-4946A58328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97C7EA-CCD2-4B8B-99B1-2A9F80463C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5EDD98-ED89-4E37-8A60-1CF2316574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9A6EA5-B1C4-4D73-AA6B-931CB05DEF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4B3C5A-2953-47A8-9249-9F38814052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E22AD9-F30F-4514-A31D-BC6C15C05F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DB572E-724B-468F-8C3D-6276714AD1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069224-1EF3-48A3-8F37-A77821AC20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C46330-7B1A-45EE-BD4C-23EDF074EF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C47342-B691-4120-926E-D3B742E498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C74759-0D1C-4B60-9A8F-CA81598B32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D77FEC-AD55-4E9F-9A72-38CDB30F3E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F9D284-AE7B-41C0-B8B9-1BEDBF285F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188C7D-3875-499A-B16A-DF4F7AB481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91DFCD-FD96-4CEE-90D9-A668D3157E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087B5-54C0-4E73-BB36-957DCE304C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8E69BE-6448-42E3-88A0-167996E35B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A5C7EA-787F-45C1-B1AC-F4E7B26390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313288-7415-4B2A-BA55-C91CF0DB36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F76849-2219-4820-9C36-1435AE2EFA4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Polynomial Equation Solver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By: Mariano Arce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 Results 2 – Valid Range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Picture 5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433520" y="1690560"/>
            <a:ext cx="8773200" cy="462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 Results 3 – Invalid Range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Picture 4" descr="A screen 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646920" y="2597400"/>
            <a:ext cx="10412640" cy="261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 Results 4 – Invalid Function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Content Placeholder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348560" y="2032200"/>
            <a:ext cx="9177480" cy="385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2141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given a polynomial function of x and a range to look for roots.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Validates the function and asks for new input if invalid.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Parses the function into an array of its coefficients.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Computes and prints the roots of the equation in the given range.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Prints the nearest root if there are none inside the range.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Alerts if the function has no real roots.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Inputs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 string containing a polynomial function of x.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has the form CoefficientxPower+CoefficientxPower+Numberc.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parser traverses the string looking for x’s and c’s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it finds one it finds the power to the right and selects the correct spot in the coefficient array (in order of powers)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 it traverses left and finds the coefficient to input into the array.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then validated by another function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 boundaries of the range to look for roots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Given simply by the user and validated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Finding roots inside the limits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Linked list with the smallest ranges as possible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Function findLimits uses Bisection to find the lowest limits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Traverse the linked list with the valid limist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Use Bisection Method to find the roots inside the limits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If there are no roots inside the range , use Newtons Method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If Newtons Method fails, then there are no roots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traight Connector 104"/>
          <p:cNvSpPr/>
          <p:nvPr/>
        </p:nvSpPr>
        <p:spPr>
          <a:xfrm flipV="1">
            <a:off x="4257000" y="5291640"/>
            <a:ext cx="4680" cy="4687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Straight Connector 106"/>
          <p:cNvSpPr/>
          <p:nvPr/>
        </p:nvSpPr>
        <p:spPr>
          <a:xfrm flipV="1">
            <a:off x="4670640" y="5255280"/>
            <a:ext cx="360" cy="696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Find Limits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Oval 3"/>
          <p:cNvSpPr/>
          <p:nvPr/>
        </p:nvSpPr>
        <p:spPr>
          <a:xfrm>
            <a:off x="2399040" y="152820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Straight Connector 5"/>
          <p:cNvSpPr/>
          <p:nvPr/>
        </p:nvSpPr>
        <p:spPr>
          <a:xfrm>
            <a:off x="2594160" y="1706040"/>
            <a:ext cx="69750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Oval 7"/>
          <p:cNvSpPr/>
          <p:nvPr/>
        </p:nvSpPr>
        <p:spPr>
          <a:xfrm>
            <a:off x="9363600" y="157320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Oval 8"/>
          <p:cNvSpPr/>
          <p:nvPr/>
        </p:nvSpPr>
        <p:spPr>
          <a:xfrm>
            <a:off x="2424240" y="223776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Straight Connector 9"/>
          <p:cNvSpPr/>
          <p:nvPr/>
        </p:nvSpPr>
        <p:spPr>
          <a:xfrm>
            <a:off x="2594160" y="2391840"/>
            <a:ext cx="69750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Oval 10"/>
          <p:cNvSpPr/>
          <p:nvPr/>
        </p:nvSpPr>
        <p:spPr>
          <a:xfrm>
            <a:off x="9363600" y="225900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Oval 12"/>
          <p:cNvSpPr/>
          <p:nvPr/>
        </p:nvSpPr>
        <p:spPr>
          <a:xfrm>
            <a:off x="2424240" y="292356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13"/>
          <p:cNvSpPr/>
          <p:nvPr/>
        </p:nvSpPr>
        <p:spPr>
          <a:xfrm>
            <a:off x="2594160" y="3077640"/>
            <a:ext cx="69750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Oval 14"/>
          <p:cNvSpPr/>
          <p:nvPr/>
        </p:nvSpPr>
        <p:spPr>
          <a:xfrm>
            <a:off x="9363600" y="294480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Oval 15"/>
          <p:cNvSpPr/>
          <p:nvPr/>
        </p:nvSpPr>
        <p:spPr>
          <a:xfrm>
            <a:off x="2424240" y="363060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Straight Connector 16"/>
          <p:cNvSpPr/>
          <p:nvPr/>
        </p:nvSpPr>
        <p:spPr>
          <a:xfrm>
            <a:off x="2594160" y="3784680"/>
            <a:ext cx="69750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Oval 17"/>
          <p:cNvSpPr/>
          <p:nvPr/>
        </p:nvSpPr>
        <p:spPr>
          <a:xfrm>
            <a:off x="9363600" y="365184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Oval 25"/>
          <p:cNvSpPr/>
          <p:nvPr/>
        </p:nvSpPr>
        <p:spPr>
          <a:xfrm>
            <a:off x="5893920" y="223776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Oval 26"/>
          <p:cNvSpPr/>
          <p:nvPr/>
        </p:nvSpPr>
        <p:spPr>
          <a:xfrm>
            <a:off x="5904720" y="294480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Oval 27"/>
          <p:cNvSpPr/>
          <p:nvPr/>
        </p:nvSpPr>
        <p:spPr>
          <a:xfrm>
            <a:off x="7687440" y="294480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Oval 28"/>
          <p:cNvSpPr/>
          <p:nvPr/>
        </p:nvSpPr>
        <p:spPr>
          <a:xfrm>
            <a:off x="4047480" y="292356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Oval 29"/>
          <p:cNvSpPr/>
          <p:nvPr/>
        </p:nvSpPr>
        <p:spPr>
          <a:xfrm>
            <a:off x="5925960" y="363060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Oval 30"/>
          <p:cNvSpPr/>
          <p:nvPr/>
        </p:nvSpPr>
        <p:spPr>
          <a:xfrm>
            <a:off x="4977720" y="363060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Oval 31"/>
          <p:cNvSpPr/>
          <p:nvPr/>
        </p:nvSpPr>
        <p:spPr>
          <a:xfrm>
            <a:off x="4057920" y="363060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Oval 32"/>
          <p:cNvSpPr/>
          <p:nvPr/>
        </p:nvSpPr>
        <p:spPr>
          <a:xfrm>
            <a:off x="3278520" y="363060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Oval 33"/>
          <p:cNvSpPr/>
          <p:nvPr/>
        </p:nvSpPr>
        <p:spPr>
          <a:xfrm>
            <a:off x="6843960" y="361296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Oval 34"/>
          <p:cNvSpPr/>
          <p:nvPr/>
        </p:nvSpPr>
        <p:spPr>
          <a:xfrm>
            <a:off x="7706880" y="360936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Oval 35"/>
          <p:cNvSpPr/>
          <p:nvPr/>
        </p:nvSpPr>
        <p:spPr>
          <a:xfrm>
            <a:off x="8498880" y="360936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Oval 36"/>
          <p:cNvSpPr/>
          <p:nvPr/>
        </p:nvSpPr>
        <p:spPr>
          <a:xfrm>
            <a:off x="2424240" y="437652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Straight Connector 37"/>
          <p:cNvSpPr/>
          <p:nvPr/>
        </p:nvSpPr>
        <p:spPr>
          <a:xfrm>
            <a:off x="2594160" y="4530600"/>
            <a:ext cx="69750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Oval 38"/>
          <p:cNvSpPr/>
          <p:nvPr/>
        </p:nvSpPr>
        <p:spPr>
          <a:xfrm>
            <a:off x="9363600" y="439776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Oval 39"/>
          <p:cNvSpPr/>
          <p:nvPr/>
        </p:nvSpPr>
        <p:spPr>
          <a:xfrm>
            <a:off x="5925960" y="437652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Oval 40"/>
          <p:cNvSpPr/>
          <p:nvPr/>
        </p:nvSpPr>
        <p:spPr>
          <a:xfrm>
            <a:off x="4977720" y="437652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Oval 41"/>
          <p:cNvSpPr/>
          <p:nvPr/>
        </p:nvSpPr>
        <p:spPr>
          <a:xfrm>
            <a:off x="4057920" y="437652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Oval 42"/>
          <p:cNvSpPr/>
          <p:nvPr/>
        </p:nvSpPr>
        <p:spPr>
          <a:xfrm>
            <a:off x="3278520" y="437652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Oval 43"/>
          <p:cNvSpPr/>
          <p:nvPr/>
        </p:nvSpPr>
        <p:spPr>
          <a:xfrm>
            <a:off x="6843960" y="435888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Oval 44"/>
          <p:cNvSpPr/>
          <p:nvPr/>
        </p:nvSpPr>
        <p:spPr>
          <a:xfrm>
            <a:off x="7706880" y="435528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Oval 45"/>
          <p:cNvSpPr/>
          <p:nvPr/>
        </p:nvSpPr>
        <p:spPr>
          <a:xfrm>
            <a:off x="8498880" y="4355280"/>
            <a:ext cx="339840" cy="30780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Oval 46"/>
          <p:cNvSpPr/>
          <p:nvPr/>
        </p:nvSpPr>
        <p:spPr>
          <a:xfrm>
            <a:off x="8174880" y="445428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Oval 47"/>
          <p:cNvSpPr/>
          <p:nvPr/>
        </p:nvSpPr>
        <p:spPr>
          <a:xfrm>
            <a:off x="7329240" y="445536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Oval 48"/>
          <p:cNvSpPr/>
          <p:nvPr/>
        </p:nvSpPr>
        <p:spPr>
          <a:xfrm>
            <a:off x="6438240" y="445644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Oval 49"/>
          <p:cNvSpPr/>
          <p:nvPr/>
        </p:nvSpPr>
        <p:spPr>
          <a:xfrm>
            <a:off x="5526000" y="445428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Oval 50"/>
          <p:cNvSpPr/>
          <p:nvPr/>
        </p:nvSpPr>
        <p:spPr>
          <a:xfrm>
            <a:off x="4566960" y="445644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Oval 51"/>
          <p:cNvSpPr/>
          <p:nvPr/>
        </p:nvSpPr>
        <p:spPr>
          <a:xfrm>
            <a:off x="3736800" y="445428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Oval 52"/>
          <p:cNvSpPr/>
          <p:nvPr/>
        </p:nvSpPr>
        <p:spPr>
          <a:xfrm>
            <a:off x="2913840" y="446796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Oval 53"/>
          <p:cNvSpPr/>
          <p:nvPr/>
        </p:nvSpPr>
        <p:spPr>
          <a:xfrm>
            <a:off x="8996760" y="445428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Oval 54"/>
          <p:cNvSpPr/>
          <p:nvPr/>
        </p:nvSpPr>
        <p:spPr>
          <a:xfrm>
            <a:off x="2424240" y="494712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Straight Connector 55"/>
          <p:cNvSpPr/>
          <p:nvPr/>
        </p:nvSpPr>
        <p:spPr>
          <a:xfrm>
            <a:off x="2594160" y="5100840"/>
            <a:ext cx="69750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Oval 56"/>
          <p:cNvSpPr/>
          <p:nvPr/>
        </p:nvSpPr>
        <p:spPr>
          <a:xfrm>
            <a:off x="9363600" y="4968360"/>
            <a:ext cx="339840" cy="307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Oval 64"/>
          <p:cNvSpPr/>
          <p:nvPr/>
        </p:nvSpPr>
        <p:spPr>
          <a:xfrm>
            <a:off x="8174880" y="502488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Oval 65"/>
          <p:cNvSpPr/>
          <p:nvPr/>
        </p:nvSpPr>
        <p:spPr>
          <a:xfrm>
            <a:off x="7329240" y="502596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Oval 66"/>
          <p:cNvSpPr/>
          <p:nvPr/>
        </p:nvSpPr>
        <p:spPr>
          <a:xfrm>
            <a:off x="6438240" y="502704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Oval 67"/>
          <p:cNvSpPr/>
          <p:nvPr/>
        </p:nvSpPr>
        <p:spPr>
          <a:xfrm>
            <a:off x="5526000" y="502488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Oval 68"/>
          <p:cNvSpPr/>
          <p:nvPr/>
        </p:nvSpPr>
        <p:spPr>
          <a:xfrm>
            <a:off x="4577040" y="502704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Oval 69"/>
          <p:cNvSpPr/>
          <p:nvPr/>
        </p:nvSpPr>
        <p:spPr>
          <a:xfrm>
            <a:off x="3746880" y="502488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Oval 70"/>
          <p:cNvSpPr/>
          <p:nvPr/>
        </p:nvSpPr>
        <p:spPr>
          <a:xfrm>
            <a:off x="2913840" y="503856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Oval 71"/>
          <p:cNvSpPr/>
          <p:nvPr/>
        </p:nvSpPr>
        <p:spPr>
          <a:xfrm>
            <a:off x="8996760" y="502488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Oval 72"/>
          <p:cNvSpPr/>
          <p:nvPr/>
        </p:nvSpPr>
        <p:spPr>
          <a:xfrm>
            <a:off x="3359520" y="5024880"/>
            <a:ext cx="187560" cy="15192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Oval 73"/>
          <p:cNvSpPr/>
          <p:nvPr/>
        </p:nvSpPr>
        <p:spPr>
          <a:xfrm>
            <a:off x="4162680" y="501768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Oval 74"/>
          <p:cNvSpPr/>
          <p:nvPr/>
        </p:nvSpPr>
        <p:spPr>
          <a:xfrm>
            <a:off x="5047560" y="502596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Oval 75"/>
          <p:cNvSpPr/>
          <p:nvPr/>
        </p:nvSpPr>
        <p:spPr>
          <a:xfrm>
            <a:off x="5982120" y="503748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Oval 76"/>
          <p:cNvSpPr/>
          <p:nvPr/>
        </p:nvSpPr>
        <p:spPr>
          <a:xfrm>
            <a:off x="6916320" y="5025960"/>
            <a:ext cx="187560" cy="15192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Oval 77"/>
          <p:cNvSpPr/>
          <p:nvPr/>
        </p:nvSpPr>
        <p:spPr>
          <a:xfrm>
            <a:off x="7768800" y="501732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Oval 78"/>
          <p:cNvSpPr/>
          <p:nvPr/>
        </p:nvSpPr>
        <p:spPr>
          <a:xfrm>
            <a:off x="8593920" y="5025600"/>
            <a:ext cx="187560" cy="1519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Straight Connector 80"/>
          <p:cNvSpPr/>
          <p:nvPr/>
        </p:nvSpPr>
        <p:spPr>
          <a:xfrm>
            <a:off x="3016080" y="5276520"/>
            <a:ext cx="6480" cy="300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Straight Connector 82"/>
          <p:cNvSpPr/>
          <p:nvPr/>
        </p:nvSpPr>
        <p:spPr>
          <a:xfrm>
            <a:off x="3016080" y="5577120"/>
            <a:ext cx="824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Straight Connector 86"/>
          <p:cNvSpPr/>
          <p:nvPr/>
        </p:nvSpPr>
        <p:spPr>
          <a:xfrm flipV="1">
            <a:off x="3830760" y="5276520"/>
            <a:ext cx="360" cy="300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Straight Connector 87"/>
          <p:cNvSpPr/>
          <p:nvPr/>
        </p:nvSpPr>
        <p:spPr>
          <a:xfrm>
            <a:off x="6571800" y="5262480"/>
            <a:ext cx="6120" cy="300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Straight Connector 88"/>
          <p:cNvSpPr/>
          <p:nvPr/>
        </p:nvSpPr>
        <p:spPr>
          <a:xfrm>
            <a:off x="6571800" y="5563080"/>
            <a:ext cx="824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Straight Connector 89"/>
          <p:cNvSpPr/>
          <p:nvPr/>
        </p:nvSpPr>
        <p:spPr>
          <a:xfrm flipV="1">
            <a:off x="7386120" y="5262480"/>
            <a:ext cx="360" cy="300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Straight Connector 91"/>
          <p:cNvSpPr/>
          <p:nvPr/>
        </p:nvSpPr>
        <p:spPr>
          <a:xfrm>
            <a:off x="7396200" y="5577120"/>
            <a:ext cx="360" cy="3351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Straight Connector 93"/>
          <p:cNvSpPr/>
          <p:nvPr/>
        </p:nvSpPr>
        <p:spPr>
          <a:xfrm flipH="1">
            <a:off x="6095880" y="5912280"/>
            <a:ext cx="130032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Straight Connector 95"/>
          <p:cNvSpPr/>
          <p:nvPr/>
        </p:nvSpPr>
        <p:spPr>
          <a:xfrm flipV="1">
            <a:off x="6095880" y="5276520"/>
            <a:ext cx="360" cy="6357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Straight Connector 97"/>
          <p:cNvSpPr/>
          <p:nvPr/>
        </p:nvSpPr>
        <p:spPr>
          <a:xfrm>
            <a:off x="3016080" y="5455800"/>
            <a:ext cx="360" cy="3355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Straight Connector 99"/>
          <p:cNvSpPr/>
          <p:nvPr/>
        </p:nvSpPr>
        <p:spPr>
          <a:xfrm>
            <a:off x="3016080" y="5760360"/>
            <a:ext cx="124092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Straight Connector 100"/>
          <p:cNvSpPr/>
          <p:nvPr/>
        </p:nvSpPr>
        <p:spPr>
          <a:xfrm>
            <a:off x="3022560" y="5708880"/>
            <a:ext cx="360" cy="3355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Straight Connector 101"/>
          <p:cNvSpPr/>
          <p:nvPr/>
        </p:nvSpPr>
        <p:spPr>
          <a:xfrm>
            <a:off x="3022560" y="5951880"/>
            <a:ext cx="164808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Straight Connector 109"/>
          <p:cNvSpPr/>
          <p:nvPr/>
        </p:nvSpPr>
        <p:spPr>
          <a:xfrm>
            <a:off x="3022560" y="5851080"/>
            <a:ext cx="360" cy="3351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Straight Connector 110"/>
          <p:cNvSpPr/>
          <p:nvPr/>
        </p:nvSpPr>
        <p:spPr>
          <a:xfrm>
            <a:off x="3022560" y="6114600"/>
            <a:ext cx="21189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Straight Connector 111"/>
          <p:cNvSpPr/>
          <p:nvPr/>
        </p:nvSpPr>
        <p:spPr>
          <a:xfrm>
            <a:off x="3022560" y="5982840"/>
            <a:ext cx="360" cy="3355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Straight Connector 112"/>
          <p:cNvSpPr/>
          <p:nvPr/>
        </p:nvSpPr>
        <p:spPr>
          <a:xfrm>
            <a:off x="3022560" y="6276960"/>
            <a:ext cx="259704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Straight Connector 113"/>
          <p:cNvSpPr/>
          <p:nvPr/>
        </p:nvSpPr>
        <p:spPr>
          <a:xfrm>
            <a:off x="3016800" y="6104520"/>
            <a:ext cx="360" cy="3355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Straight Connector 117"/>
          <p:cNvSpPr/>
          <p:nvPr/>
        </p:nvSpPr>
        <p:spPr>
          <a:xfrm>
            <a:off x="3022560" y="6440040"/>
            <a:ext cx="307332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Straight Connector 123"/>
          <p:cNvSpPr/>
          <p:nvPr/>
        </p:nvSpPr>
        <p:spPr>
          <a:xfrm flipV="1">
            <a:off x="5147640" y="5255280"/>
            <a:ext cx="360" cy="8593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Straight Connector 127"/>
          <p:cNvSpPr/>
          <p:nvPr/>
        </p:nvSpPr>
        <p:spPr>
          <a:xfrm flipV="1">
            <a:off x="5619600" y="5291640"/>
            <a:ext cx="360" cy="9853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Straight Connector 136"/>
          <p:cNvSpPr/>
          <p:nvPr/>
        </p:nvSpPr>
        <p:spPr>
          <a:xfrm flipV="1">
            <a:off x="6081480" y="5291640"/>
            <a:ext cx="14400" cy="11484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Newtons Method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>
            <a:off x="627840" y="1856160"/>
            <a:ext cx="6216480" cy="438336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4" descr=""/>
          <p:cNvPicPr/>
          <p:nvPr/>
        </p:nvPicPr>
        <p:blipFill>
          <a:blip r:embed="rId2"/>
          <a:stretch/>
        </p:blipFill>
        <p:spPr>
          <a:xfrm>
            <a:off x="7585920" y="2479680"/>
            <a:ext cx="4269600" cy="240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Failure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3101760" y="365040"/>
            <a:ext cx="8469720" cy="638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Bisection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Content Placeholder 5" descr=""/>
          <p:cNvPicPr/>
          <p:nvPr/>
        </p:nvPicPr>
        <p:blipFill>
          <a:blip r:embed="rId1"/>
          <a:stretch/>
        </p:blipFill>
        <p:spPr>
          <a:xfrm>
            <a:off x="5822280" y="1828440"/>
            <a:ext cx="5875560" cy="4350960"/>
          </a:xfrm>
          <a:prstGeom prst="rect">
            <a:avLst/>
          </a:prstGeom>
          <a:ln w="0">
            <a:noFill/>
          </a:ln>
        </p:spPr>
      </p:pic>
      <p:sp>
        <p:nvSpPr>
          <p:cNvPr id="181" name="TextBox 6"/>
          <p:cNvSpPr/>
          <p:nvPr/>
        </p:nvSpPr>
        <p:spPr>
          <a:xfrm>
            <a:off x="640440" y="1828440"/>
            <a:ext cx="4811400" cy="60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 the midpoint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if the midpoint has a different sign than the lower or upper bound.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Assign the midpoint to the lower or upper bound.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Recurse until error &lt; 0.0001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 Results 1 - Validation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590040" y="1690560"/>
            <a:ext cx="10233720" cy="462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LibreOffice/7.3.6.2$Linux_X86_64 LibreOffice_project/30$Build-2</Application>
  <AppVersion>15.0000</AppVersion>
  <Words>300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2020-12-08T22:08:22Z</dcterms:created>
  <dc:creator>Mariano Arce - CR</dc:creator>
  <dc:description/>
  <dc:language>en-US</dc:language>
  <cp:lastModifiedBy/>
  <dcterms:modified xsi:type="dcterms:W3CDTF">2022-11-08T22:30:00Z</dcterms:modified>
  <cp:revision>9</cp:revision>
  <dc:subject/>
  <dc:title>Polynomial Equation Solver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