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387"/>
  </p:normalViewPr>
  <p:slideViewPr>
    <p:cSldViewPr snapToGrid="0" snapToObjects="1">
      <p:cViewPr>
        <p:scale>
          <a:sx n="93" d="100"/>
          <a:sy n="93" d="100"/>
        </p:scale>
        <p:origin x="1072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8463-3936-804E-B6A1-1697DE545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0AFF6-78F9-B34C-BF62-6F5F5E070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F5C43-9674-3349-9BF4-A037C05A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FF11-0F69-AC48-9383-F8B1417930EB}" type="datetimeFigureOut">
              <a:rPr lang="es-ES_tradnl" smtClean="0"/>
              <a:t>8/12/20</a:t>
            </a:fld>
            <a:endParaRPr lang="es-ES_trad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44CC5-FB12-974F-825A-A68E243A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3D5BE-5F62-694A-9C04-C65D2C99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1D65-7D8F-0A49-B650-2571D746D903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4021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8C4F-2D0A-AE47-8009-6275E76C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3083A-D551-054B-A5E4-33BAF96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07C1F-9F87-B647-8E19-482965743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FF11-0F69-AC48-9383-F8B1417930EB}" type="datetimeFigureOut">
              <a:rPr lang="es-ES_tradnl" smtClean="0"/>
              <a:t>8/12/20</a:t>
            </a:fld>
            <a:endParaRPr lang="es-ES_trad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E3223-768C-474A-80B9-1D3E6A9A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5B7C6-DEB6-A243-BA6A-FE0C2115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1D65-7D8F-0A49-B650-2571D746D903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9221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0D524-7EC8-5C43-A4E4-A9E0E083B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35CB1-7C36-7346-BE44-3DB902F30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D6151-7429-4241-876C-4848E15F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FF11-0F69-AC48-9383-F8B1417930EB}" type="datetimeFigureOut">
              <a:rPr lang="es-ES_tradnl" smtClean="0"/>
              <a:t>8/12/20</a:t>
            </a:fld>
            <a:endParaRPr lang="es-ES_trad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502B4-7F14-6B4B-8996-715F5B5A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DA823-4BBB-0E40-B704-C1437068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1D65-7D8F-0A49-B650-2571D746D903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6635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C249-771C-D840-905D-4F5586DE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FD9C0-3E74-A748-836A-3AD5B90E6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48EAA-D3FB-054B-84B6-2F544698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FF11-0F69-AC48-9383-F8B1417930EB}" type="datetimeFigureOut">
              <a:rPr lang="es-ES_tradnl" smtClean="0"/>
              <a:t>8/12/20</a:t>
            </a:fld>
            <a:endParaRPr lang="es-ES_trad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47DE3-2BFE-EE47-8DBD-8024F442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1AF4D-69C8-9246-8818-5F9F7DC6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1D65-7D8F-0A49-B650-2571D746D903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672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4247-2938-F747-B775-8D03C1F3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3BBE9-0308-494F-B1EB-79E3F28BB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43AD4-ABB3-CD46-B5A6-D909DF79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FF11-0F69-AC48-9383-F8B1417930EB}" type="datetimeFigureOut">
              <a:rPr lang="es-ES_tradnl" smtClean="0"/>
              <a:t>8/12/20</a:t>
            </a:fld>
            <a:endParaRPr lang="es-ES_trad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60D0E-283D-534F-A109-20C485A8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CEB09-9393-2447-94F3-69F1B270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1D65-7D8F-0A49-B650-2571D746D903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7571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12A-4C59-8F4B-A0E1-98E7C615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91A4-7611-B544-AC32-52317B946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3C85E-CC56-6D48-BF59-F9112E1F1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DE662-6A6E-BF41-82EE-95D3F5B3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FF11-0F69-AC48-9383-F8B1417930EB}" type="datetimeFigureOut">
              <a:rPr lang="es-ES_tradnl" smtClean="0"/>
              <a:t>8/12/20</a:t>
            </a:fld>
            <a:endParaRPr lang="es-ES_trad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D78BF-7EBB-1649-A2A0-13DFC049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A3884-BFB5-304D-BA5D-5881D09B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1D65-7D8F-0A49-B650-2571D746D903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1858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04E4-5233-3040-8D4A-85E841A0F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E82A3-F851-E54A-A192-0381D3879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55E2E-21F3-2D44-BCDA-F79FE3822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DBB5E-6636-7244-9EB2-B20D57F1C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CC511-D88D-004B-AE48-4B8CB9667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FD27D0-5597-2541-AC61-331FA8D6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FF11-0F69-AC48-9383-F8B1417930EB}" type="datetimeFigureOut">
              <a:rPr lang="es-ES_tradnl" smtClean="0"/>
              <a:t>8/12/20</a:t>
            </a:fld>
            <a:endParaRPr lang="es-ES_tradn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29181-E911-564F-A65F-1CE263FA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BE167-D280-FC4E-BFFC-FEFB8E31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1D65-7D8F-0A49-B650-2571D746D903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7360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59D7-05AB-F94A-8F74-A1043A31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E3FD2-D069-5F4A-A882-F4FCA1A8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FF11-0F69-AC48-9383-F8B1417930EB}" type="datetimeFigureOut">
              <a:rPr lang="es-ES_tradnl" smtClean="0"/>
              <a:t>8/12/20</a:t>
            </a:fld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EA28B-1E39-704B-8166-B856D0F1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A7DA7-41FE-874A-B56B-143FAFD0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1D65-7D8F-0A49-B650-2571D746D903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7600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B6685-B706-FA4A-ADB6-3B4416E3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FF11-0F69-AC48-9383-F8B1417930EB}" type="datetimeFigureOut">
              <a:rPr lang="es-ES_tradnl" smtClean="0"/>
              <a:t>8/12/20</a:t>
            </a:fld>
            <a:endParaRPr lang="es-ES_trad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2C2BB-F7C4-FC41-86C6-953E0619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74871-FF8D-C44A-AEFC-12148761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1D65-7D8F-0A49-B650-2571D746D903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037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9A9F-C57D-054D-AF4B-B2F0E282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4D2A-3B9A-BB46-9AAF-3B82CE3BA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69C5F-DCAD-8243-9F9D-79EED7F8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7A9E8-B9A4-1240-A02D-3CFB9BD4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FF11-0F69-AC48-9383-F8B1417930EB}" type="datetimeFigureOut">
              <a:rPr lang="es-ES_tradnl" smtClean="0"/>
              <a:t>8/12/20</a:t>
            </a:fld>
            <a:endParaRPr lang="es-ES_trad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02882-2619-A34D-97F1-B7B9AC19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6C8F3-71EE-3B41-A9FE-2285BC95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1D65-7D8F-0A49-B650-2571D746D903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1725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4DEC-EF01-A34C-9048-72BE5582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604D0-4522-6946-9433-D1D30044F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A0408-BFC4-D047-AD59-5AFAE8229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598D0-9108-9A47-B8F7-52CE4339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FF11-0F69-AC48-9383-F8B1417930EB}" type="datetimeFigureOut">
              <a:rPr lang="es-ES_tradnl" smtClean="0"/>
              <a:t>8/12/20</a:t>
            </a:fld>
            <a:endParaRPr lang="es-ES_trad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76317-116B-AA4D-97E8-D8859593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573F7-5008-5E42-8D88-C4FBDBB8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1D65-7D8F-0A49-B650-2571D746D903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0730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ABE3BF-B102-834E-9E22-EC6D91D4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0F17D-84B7-F141-8FDC-1CFDA9195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8A083-5052-0543-A667-1196FBF68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AFF11-0F69-AC48-9383-F8B1417930EB}" type="datetimeFigureOut">
              <a:rPr lang="es-ES_tradnl" smtClean="0"/>
              <a:t>8/12/20</a:t>
            </a:fld>
            <a:endParaRPr lang="es-ES_trad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6CC2E-4475-0A47-9AF9-4DF108F07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A248-43CF-7F44-B61F-41A40FA41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A1D65-7D8F-0A49-B650-2571D746D903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0200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85C0-A807-5A4E-AFA3-D9A2C45D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D4835-6ABF-174B-AA99-DC310F406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functions are in the same order as the declarations </a:t>
            </a:r>
            <a:r>
              <a:rPr lang="en-US"/>
              <a:t>and definitions.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6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DC3FAA-00F6-044D-8E36-F29D14E3DF2B}"/>
              </a:ext>
            </a:extLst>
          </p:cNvPr>
          <p:cNvSpPr/>
          <p:nvPr/>
        </p:nvSpPr>
        <p:spPr>
          <a:xfrm>
            <a:off x="4233333" y="508000"/>
            <a:ext cx="3725333" cy="74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 node to the list</a:t>
            </a:r>
            <a:endParaRPr lang="es-ES_trad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32928-7892-894F-A8B6-476B4F56F224}"/>
              </a:ext>
            </a:extLst>
          </p:cNvPr>
          <p:cNvSpPr/>
          <p:nvPr/>
        </p:nvSpPr>
        <p:spPr>
          <a:xfrm>
            <a:off x="508000" y="2082800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the pointer to the list.</a:t>
            </a:r>
            <a:endParaRPr lang="es-ES_trad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6945A4-D25B-2842-808F-31FFAFF4ABF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1989667" y="1253067"/>
            <a:ext cx="4106333" cy="8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9CBFB77-CD42-0642-B90E-7D57C879D1F1}"/>
              </a:ext>
            </a:extLst>
          </p:cNvPr>
          <p:cNvSpPr/>
          <p:nvPr/>
        </p:nvSpPr>
        <p:spPr>
          <a:xfrm>
            <a:off x="4614332" y="2082800"/>
            <a:ext cx="2963333" cy="198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Adds</a:t>
            </a:r>
            <a:r>
              <a:rPr lang="es-ES_tradnl" dirty="0"/>
              <a:t> a </a:t>
            </a:r>
            <a:r>
              <a:rPr lang="es-ES_tradnl" dirty="0" err="1"/>
              <a:t>node</a:t>
            </a:r>
            <a:r>
              <a:rPr lang="es-ES_tradnl" dirty="0"/>
              <a:t> at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end</a:t>
            </a:r>
            <a:r>
              <a:rPr lang="es-ES_tradnl" dirty="0"/>
              <a:t> of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list</a:t>
            </a:r>
            <a:r>
              <a:rPr lang="es-ES_tradnl" dirty="0"/>
              <a:t> </a:t>
            </a:r>
            <a:r>
              <a:rPr lang="es-ES_tradnl" dirty="0" err="1"/>
              <a:t>or</a:t>
            </a:r>
            <a:r>
              <a:rPr lang="es-ES_tradnl" dirty="0"/>
              <a:t> </a:t>
            </a:r>
            <a:r>
              <a:rPr lang="es-ES_tradnl" dirty="0" err="1"/>
              <a:t>creates</a:t>
            </a:r>
            <a:r>
              <a:rPr lang="es-ES_tradnl" dirty="0"/>
              <a:t> </a:t>
            </a:r>
            <a:r>
              <a:rPr lang="es-ES_tradnl" dirty="0" err="1"/>
              <a:t>one</a:t>
            </a:r>
            <a:r>
              <a:rPr lang="es-ES_tradnl" dirty="0"/>
              <a:t> </a:t>
            </a:r>
            <a:r>
              <a:rPr lang="es-ES_tradnl" dirty="0" err="1"/>
              <a:t>if</a:t>
            </a:r>
            <a:r>
              <a:rPr lang="es-ES_tradnl" dirty="0"/>
              <a:t> </a:t>
            </a:r>
            <a:r>
              <a:rPr lang="es-ES_tradnl" dirty="0" err="1"/>
              <a:t>there</a:t>
            </a:r>
            <a:r>
              <a:rPr lang="es-ES_tradnl" dirty="0"/>
              <a:t> are </a:t>
            </a:r>
            <a:r>
              <a:rPr lang="es-ES_tradnl" dirty="0" err="1"/>
              <a:t>none</a:t>
            </a:r>
            <a:r>
              <a:rPr lang="es-ES_tradnl" dirty="0"/>
              <a:t>. </a:t>
            </a:r>
            <a:r>
              <a:rPr lang="es-ES_tradnl" dirty="0" err="1"/>
              <a:t>Add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upper</a:t>
            </a:r>
            <a:r>
              <a:rPr lang="es-ES_tradnl" dirty="0"/>
              <a:t> and </a:t>
            </a:r>
            <a:r>
              <a:rPr lang="es-ES_tradnl" dirty="0" err="1"/>
              <a:t>lower</a:t>
            </a:r>
            <a:r>
              <a:rPr lang="es-ES_tradnl" dirty="0"/>
              <a:t> </a:t>
            </a:r>
            <a:r>
              <a:rPr lang="es-ES_tradnl" dirty="0" err="1"/>
              <a:t>limits</a:t>
            </a:r>
            <a:r>
              <a:rPr lang="es-ES_tradnl" dirty="0"/>
              <a:t> input to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function</a:t>
            </a:r>
            <a:r>
              <a:rPr lang="es-ES_tradnl" dirty="0"/>
              <a:t> to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node</a:t>
            </a:r>
            <a:r>
              <a:rPr lang="es-ES_tradnl" dirty="0"/>
              <a:t>  </a:t>
            </a:r>
            <a:r>
              <a:rPr lang="es-ES_tradnl" dirty="0" err="1"/>
              <a:t>created</a:t>
            </a:r>
            <a:r>
              <a:rPr lang="es-ES_tradnl" dirty="0"/>
              <a:t>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CAB225-2369-794B-BC56-F1272D3C8D2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5999" y="1253067"/>
            <a:ext cx="1" cy="8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B8D8B8A-A0D4-FD45-912A-F3152901C050}"/>
              </a:ext>
            </a:extLst>
          </p:cNvPr>
          <p:cNvSpPr/>
          <p:nvPr/>
        </p:nvSpPr>
        <p:spPr>
          <a:xfrm>
            <a:off x="8720664" y="2082799"/>
            <a:ext cx="2963333" cy="1024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function has no real outputs but it adds a node to the linked list.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BCC8ED-E293-824E-81C5-0F76D6860F1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6096000" y="1253067"/>
            <a:ext cx="4106331" cy="82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45A9207-2254-764C-AD07-F478DEC9D907}"/>
              </a:ext>
            </a:extLst>
          </p:cNvPr>
          <p:cNvSpPr/>
          <p:nvPr/>
        </p:nvSpPr>
        <p:spPr>
          <a:xfrm>
            <a:off x="508000" y="3107266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the lower and upper limit as doubles.</a:t>
            </a:r>
            <a:endParaRPr lang="es-ES_tradnl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7286DD-289D-894B-A284-F585BEF19A0F}"/>
              </a:ext>
            </a:extLst>
          </p:cNvPr>
          <p:cNvCxnSpPr>
            <a:stCxn id="3" idx="2"/>
            <a:endCxn id="11" idx="0"/>
          </p:cNvCxnSpPr>
          <p:nvPr/>
        </p:nvCxnSpPr>
        <p:spPr>
          <a:xfrm>
            <a:off x="1989667" y="2726267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86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DC3FAA-00F6-044D-8E36-F29D14E3DF2B}"/>
              </a:ext>
            </a:extLst>
          </p:cNvPr>
          <p:cNvSpPr/>
          <p:nvPr/>
        </p:nvSpPr>
        <p:spPr>
          <a:xfrm>
            <a:off x="4233333" y="508000"/>
            <a:ext cx="3725333" cy="74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and Print the Roots</a:t>
            </a:r>
            <a:endParaRPr lang="es-ES_trad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32928-7892-894F-A8B6-476B4F56F224}"/>
              </a:ext>
            </a:extLst>
          </p:cNvPr>
          <p:cNvSpPr/>
          <p:nvPr/>
        </p:nvSpPr>
        <p:spPr>
          <a:xfrm>
            <a:off x="508000" y="2082800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the midpoint of the limits.</a:t>
            </a:r>
            <a:endParaRPr lang="es-ES_trad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6945A4-D25B-2842-808F-31FFAFF4ABF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1989667" y="1253067"/>
            <a:ext cx="4106333" cy="8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9CBFB77-CD42-0642-B90E-7D57C879D1F1}"/>
              </a:ext>
            </a:extLst>
          </p:cNvPr>
          <p:cNvSpPr/>
          <p:nvPr/>
        </p:nvSpPr>
        <p:spPr>
          <a:xfrm>
            <a:off x="4614332" y="2082800"/>
            <a:ext cx="2963333" cy="330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Traverse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linked</a:t>
            </a:r>
            <a:r>
              <a:rPr lang="es-ES_tradnl" dirty="0"/>
              <a:t> </a:t>
            </a:r>
            <a:r>
              <a:rPr lang="es-ES_tradnl" dirty="0" err="1"/>
              <a:t>list</a:t>
            </a:r>
            <a:r>
              <a:rPr lang="es-ES_tradnl" dirty="0"/>
              <a:t> </a:t>
            </a:r>
            <a:r>
              <a:rPr lang="es-ES_tradnl" dirty="0" err="1"/>
              <a:t>computing</a:t>
            </a:r>
            <a:r>
              <a:rPr lang="es-ES_tradnl" dirty="0"/>
              <a:t> and </a:t>
            </a:r>
            <a:r>
              <a:rPr lang="es-ES_tradnl" dirty="0" err="1"/>
              <a:t>printing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roots</a:t>
            </a:r>
            <a:r>
              <a:rPr lang="es-ES_tradnl" dirty="0"/>
              <a:t> of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function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Bisection</a:t>
            </a:r>
            <a:r>
              <a:rPr lang="es-ES_tradnl" dirty="0"/>
              <a:t> </a:t>
            </a:r>
            <a:r>
              <a:rPr lang="es-ES_tradnl" dirty="0" err="1"/>
              <a:t>Method</a:t>
            </a:r>
            <a:r>
              <a:rPr lang="es-ES_tradnl" dirty="0"/>
              <a:t>. </a:t>
            </a:r>
            <a:r>
              <a:rPr lang="es-ES_tradnl" dirty="0" err="1"/>
              <a:t>If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list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empty</a:t>
            </a:r>
            <a:r>
              <a:rPr lang="es-ES_tradnl" dirty="0"/>
              <a:t> </a:t>
            </a:r>
            <a:r>
              <a:rPr lang="es-ES_tradnl" dirty="0" err="1"/>
              <a:t>then</a:t>
            </a:r>
            <a:r>
              <a:rPr lang="es-ES_tradnl" dirty="0"/>
              <a:t> use </a:t>
            </a:r>
            <a:r>
              <a:rPr lang="es-ES_tradnl" dirty="0" err="1"/>
              <a:t>Newtons</a:t>
            </a:r>
            <a:r>
              <a:rPr lang="es-ES_tradnl" dirty="0"/>
              <a:t> </a:t>
            </a:r>
            <a:r>
              <a:rPr lang="es-ES_tradnl" dirty="0" err="1"/>
              <a:t>Method</a:t>
            </a:r>
            <a:r>
              <a:rPr lang="es-ES_tradnl" dirty="0"/>
              <a:t> and </a:t>
            </a:r>
            <a:r>
              <a:rPr lang="es-ES_tradnl" dirty="0" err="1"/>
              <a:t>print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result</a:t>
            </a:r>
            <a:r>
              <a:rPr lang="es-ES_tradnl" dirty="0"/>
              <a:t>. </a:t>
            </a:r>
            <a:r>
              <a:rPr lang="es-ES_tradnl" dirty="0" err="1"/>
              <a:t>If</a:t>
            </a:r>
            <a:r>
              <a:rPr lang="es-ES_tradnl" dirty="0"/>
              <a:t> </a:t>
            </a:r>
            <a:r>
              <a:rPr lang="es-ES_tradnl" dirty="0" err="1"/>
              <a:t>Newtons</a:t>
            </a:r>
            <a:r>
              <a:rPr lang="es-ES_tradnl" dirty="0"/>
              <a:t> </a:t>
            </a:r>
            <a:r>
              <a:rPr lang="es-ES_tradnl" dirty="0" err="1"/>
              <a:t>method</a:t>
            </a:r>
            <a:r>
              <a:rPr lang="es-ES_tradnl" dirty="0"/>
              <a:t> </a:t>
            </a:r>
            <a:r>
              <a:rPr lang="es-ES_tradnl" dirty="0" err="1"/>
              <a:t>returns</a:t>
            </a:r>
            <a:r>
              <a:rPr lang="es-ES_tradnl" dirty="0"/>
              <a:t> </a:t>
            </a:r>
            <a:r>
              <a:rPr lang="es-ES_tradnl" dirty="0" err="1"/>
              <a:t>nothing</a:t>
            </a:r>
            <a:r>
              <a:rPr lang="es-ES_tradnl" dirty="0"/>
              <a:t> </a:t>
            </a:r>
            <a:r>
              <a:rPr lang="es-ES_tradnl" dirty="0" err="1"/>
              <a:t>then</a:t>
            </a:r>
            <a:r>
              <a:rPr lang="es-ES_tradnl" dirty="0"/>
              <a:t> </a:t>
            </a:r>
            <a:r>
              <a:rPr lang="es-ES_tradnl" dirty="0" err="1"/>
              <a:t>state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function</a:t>
            </a:r>
            <a:r>
              <a:rPr lang="es-ES_tradnl" dirty="0"/>
              <a:t> has no real </a:t>
            </a:r>
            <a:r>
              <a:rPr lang="es-ES_tradnl" dirty="0" err="1"/>
              <a:t>roots</a:t>
            </a:r>
            <a:r>
              <a:rPr lang="es-ES_tradnl" dirty="0"/>
              <a:t>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CAB225-2369-794B-BC56-F1272D3C8D2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5999" y="1253067"/>
            <a:ext cx="1" cy="8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B8D8B8A-A0D4-FD45-912A-F3152901C050}"/>
              </a:ext>
            </a:extLst>
          </p:cNvPr>
          <p:cNvSpPr/>
          <p:nvPr/>
        </p:nvSpPr>
        <p:spPr>
          <a:xfrm>
            <a:off x="8720664" y="2082799"/>
            <a:ext cx="2963333" cy="1024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function has no outputs but it prints the results.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BCC8ED-E293-824E-81C5-0F76D6860F1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6096000" y="1253067"/>
            <a:ext cx="4106331" cy="82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45A9207-2254-764C-AD07-F478DEC9D907}"/>
              </a:ext>
            </a:extLst>
          </p:cNvPr>
          <p:cNvSpPr/>
          <p:nvPr/>
        </p:nvSpPr>
        <p:spPr>
          <a:xfrm>
            <a:off x="508000" y="3107266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the array of the function’s coefficients.</a:t>
            </a:r>
            <a:endParaRPr lang="es-ES_tradnl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7286DD-289D-894B-A284-F585BEF19A0F}"/>
              </a:ext>
            </a:extLst>
          </p:cNvPr>
          <p:cNvCxnSpPr>
            <a:stCxn id="3" idx="2"/>
            <a:endCxn id="11" idx="0"/>
          </p:cNvCxnSpPr>
          <p:nvPr/>
        </p:nvCxnSpPr>
        <p:spPr>
          <a:xfrm>
            <a:off x="1989667" y="2726267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01DEB-E382-4742-AC03-2A42FBED6852}"/>
              </a:ext>
            </a:extLst>
          </p:cNvPr>
          <p:cNvSpPr/>
          <p:nvPr/>
        </p:nvSpPr>
        <p:spPr>
          <a:xfrm>
            <a:off x="508000" y="4131732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the array of the derivative</a:t>
            </a:r>
            <a:r>
              <a:rPr lang="es-ES_tradnl" dirty="0"/>
              <a:t>’s </a:t>
            </a:r>
            <a:r>
              <a:rPr lang="es-ES_tradnl" dirty="0" err="1"/>
              <a:t>coefficients</a:t>
            </a:r>
            <a:r>
              <a:rPr lang="es-ES_tradnl" dirty="0"/>
              <a:t>.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FCA26F-C309-F04D-8765-3E081EAB6E65}"/>
              </a:ext>
            </a:extLst>
          </p:cNvPr>
          <p:cNvCxnSpPr/>
          <p:nvPr/>
        </p:nvCxnSpPr>
        <p:spPr>
          <a:xfrm>
            <a:off x="1981200" y="3750733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1303FD3-9D5E-4D44-AA8F-14FD27072CB8}"/>
              </a:ext>
            </a:extLst>
          </p:cNvPr>
          <p:cNvSpPr/>
          <p:nvPr/>
        </p:nvSpPr>
        <p:spPr>
          <a:xfrm>
            <a:off x="508000" y="5156198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the array of the derivative</a:t>
            </a:r>
            <a:r>
              <a:rPr lang="es-ES_tradnl" dirty="0"/>
              <a:t>’s </a:t>
            </a:r>
            <a:r>
              <a:rPr lang="es-ES_tradnl" dirty="0" err="1"/>
              <a:t>coefficients</a:t>
            </a:r>
            <a:r>
              <a:rPr lang="es-ES_tradnl" dirty="0"/>
              <a:t>.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8187B2-B929-9447-BAE1-537E91B04CA9}"/>
              </a:ext>
            </a:extLst>
          </p:cNvPr>
          <p:cNvCxnSpPr>
            <a:cxnSpLocks/>
          </p:cNvCxnSpPr>
          <p:nvPr/>
        </p:nvCxnSpPr>
        <p:spPr>
          <a:xfrm>
            <a:off x="1964267" y="4775199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01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DC3FAA-00F6-044D-8E36-F29D14E3DF2B}"/>
              </a:ext>
            </a:extLst>
          </p:cNvPr>
          <p:cNvSpPr/>
          <p:nvPr/>
        </p:nvSpPr>
        <p:spPr>
          <a:xfrm>
            <a:off x="4233333" y="508000"/>
            <a:ext cx="3725333" cy="74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the Valid Limits</a:t>
            </a:r>
            <a:endParaRPr lang="es-ES_trad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32928-7892-894F-A8B6-476B4F56F224}"/>
              </a:ext>
            </a:extLst>
          </p:cNvPr>
          <p:cNvSpPr/>
          <p:nvPr/>
        </p:nvSpPr>
        <p:spPr>
          <a:xfrm>
            <a:off x="508000" y="2082800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the pointer to the list.</a:t>
            </a:r>
            <a:endParaRPr lang="es-ES_trad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6945A4-D25B-2842-808F-31FFAFF4ABF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1989667" y="1253067"/>
            <a:ext cx="4106333" cy="8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9CBFB77-CD42-0642-B90E-7D57C879D1F1}"/>
              </a:ext>
            </a:extLst>
          </p:cNvPr>
          <p:cNvSpPr/>
          <p:nvPr/>
        </p:nvSpPr>
        <p:spPr>
          <a:xfrm>
            <a:off x="4614332" y="2082800"/>
            <a:ext cx="2963333" cy="3674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Find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midpoint</a:t>
            </a:r>
            <a:r>
              <a:rPr lang="es-ES_tradnl" dirty="0"/>
              <a:t> and </a:t>
            </a:r>
            <a:r>
              <a:rPr lang="es-ES_tradnl" dirty="0" err="1"/>
              <a:t>create</a:t>
            </a:r>
            <a:r>
              <a:rPr lang="es-ES_tradnl" dirty="0"/>
              <a:t> </a:t>
            </a:r>
            <a:r>
              <a:rPr lang="es-ES_tradnl" dirty="0" err="1"/>
              <a:t>two</a:t>
            </a:r>
            <a:r>
              <a:rPr lang="es-ES_tradnl" dirty="0"/>
              <a:t> new </a:t>
            </a:r>
            <a:r>
              <a:rPr lang="es-ES_tradnl" dirty="0" err="1"/>
              <a:t>intervals</a:t>
            </a:r>
            <a:r>
              <a:rPr lang="es-ES_tradnl" dirty="0"/>
              <a:t> to look in. </a:t>
            </a:r>
            <a:r>
              <a:rPr lang="es-ES_tradnl" dirty="0" err="1"/>
              <a:t>If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limit</a:t>
            </a:r>
            <a:r>
              <a:rPr lang="es-ES_tradnl" dirty="0"/>
              <a:t> </a:t>
            </a:r>
            <a:r>
              <a:rPr lang="es-ES_tradnl" dirty="0" err="1"/>
              <a:t>size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less</a:t>
            </a:r>
            <a:r>
              <a:rPr lang="es-ES_tradnl" dirty="0"/>
              <a:t> tan Macro L (set to 0.05) </a:t>
            </a:r>
            <a:r>
              <a:rPr lang="es-ES_tradnl" dirty="0" err="1"/>
              <a:t>then</a:t>
            </a:r>
            <a:r>
              <a:rPr lang="es-ES_tradnl" dirty="0"/>
              <a:t> </a:t>
            </a:r>
            <a:r>
              <a:rPr lang="es-ES_tradnl" dirty="0" err="1"/>
              <a:t>call</a:t>
            </a:r>
            <a:r>
              <a:rPr lang="es-ES_tradnl" dirty="0"/>
              <a:t> </a:t>
            </a:r>
            <a:r>
              <a:rPr lang="es-ES_tradnl" dirty="0" err="1"/>
              <a:t>findLimits</a:t>
            </a:r>
            <a:r>
              <a:rPr lang="es-ES_tradnl" dirty="0"/>
              <a:t> </a:t>
            </a:r>
            <a:r>
              <a:rPr lang="es-ES_tradnl" dirty="0" err="1"/>
              <a:t>recursively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new </a:t>
            </a:r>
            <a:r>
              <a:rPr lang="es-ES_tradnl" dirty="0" err="1"/>
              <a:t>bounds</a:t>
            </a:r>
            <a:r>
              <a:rPr lang="es-ES_tradnl" dirty="0"/>
              <a:t>. </a:t>
            </a:r>
            <a:r>
              <a:rPr lang="es-ES_tradnl" dirty="0" err="1"/>
              <a:t>If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recursive</a:t>
            </a:r>
            <a:r>
              <a:rPr lang="es-ES_tradnl" dirty="0"/>
              <a:t> </a:t>
            </a:r>
            <a:r>
              <a:rPr lang="es-ES_tradnl" dirty="0" err="1"/>
              <a:t>call</a:t>
            </a:r>
            <a:r>
              <a:rPr lang="es-ES_tradnl" dirty="0"/>
              <a:t> </a:t>
            </a:r>
            <a:r>
              <a:rPr lang="es-ES_tradnl" dirty="0" err="1"/>
              <a:t>found</a:t>
            </a:r>
            <a:r>
              <a:rPr lang="es-ES_tradnl" dirty="0"/>
              <a:t> no </a:t>
            </a:r>
            <a:r>
              <a:rPr lang="es-ES_tradnl" dirty="0" err="1"/>
              <a:t>bounds</a:t>
            </a:r>
            <a:r>
              <a:rPr lang="es-ES_tradnl" dirty="0"/>
              <a:t> and </a:t>
            </a:r>
            <a:r>
              <a:rPr lang="es-ES_tradnl" dirty="0" err="1"/>
              <a:t>the</a:t>
            </a:r>
            <a:r>
              <a:rPr lang="es-ES_tradnl" dirty="0"/>
              <a:t> actual </a:t>
            </a:r>
            <a:r>
              <a:rPr lang="es-ES_tradnl" dirty="0" err="1"/>
              <a:t>bound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valid</a:t>
            </a:r>
            <a:r>
              <a:rPr lang="es-ES_tradnl" dirty="0"/>
              <a:t> (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limits</a:t>
            </a:r>
            <a:r>
              <a:rPr lang="es-ES_tradnl" dirty="0"/>
              <a:t> </a:t>
            </a:r>
            <a:r>
              <a:rPr lang="es-ES_tradnl" dirty="0" err="1"/>
              <a:t>have</a:t>
            </a:r>
            <a:r>
              <a:rPr lang="es-ES_tradnl" dirty="0"/>
              <a:t> </a:t>
            </a:r>
            <a:r>
              <a:rPr lang="es-ES_tradnl" dirty="0" err="1"/>
              <a:t>opposite</a:t>
            </a:r>
            <a:r>
              <a:rPr lang="es-ES_tradnl" dirty="0"/>
              <a:t> </a:t>
            </a:r>
            <a:r>
              <a:rPr lang="es-ES_tradnl" dirty="0" err="1"/>
              <a:t>signs</a:t>
            </a:r>
            <a:r>
              <a:rPr lang="es-ES_tradnl" dirty="0"/>
              <a:t>) </a:t>
            </a:r>
            <a:r>
              <a:rPr lang="es-ES_tradnl" dirty="0" err="1"/>
              <a:t>then</a:t>
            </a:r>
            <a:r>
              <a:rPr lang="es-ES_tradnl" dirty="0"/>
              <a:t> </a:t>
            </a:r>
            <a:r>
              <a:rPr lang="es-ES_tradnl" dirty="0" err="1"/>
              <a:t>add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limits</a:t>
            </a:r>
            <a:r>
              <a:rPr lang="es-ES_tradnl" dirty="0"/>
              <a:t> to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list</a:t>
            </a:r>
            <a:r>
              <a:rPr lang="es-ES_tradnl" dirty="0"/>
              <a:t>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CAB225-2369-794B-BC56-F1272D3C8D2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5999" y="1253067"/>
            <a:ext cx="1" cy="8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B8D8B8A-A0D4-FD45-912A-F3152901C050}"/>
              </a:ext>
            </a:extLst>
          </p:cNvPr>
          <p:cNvSpPr/>
          <p:nvPr/>
        </p:nvSpPr>
        <p:spPr>
          <a:xfrm>
            <a:off x="8720664" y="2082799"/>
            <a:ext cx="2963333" cy="2235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function returns an int with 1 if  it saved limits or a previous recursive call saved limits and 0 if it didn’t and no previous calls saved limits either. It also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BCC8ED-E293-824E-81C5-0F76D6860F1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6096000" y="1253067"/>
            <a:ext cx="4106331" cy="82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45A9207-2254-764C-AD07-F478DEC9D907}"/>
              </a:ext>
            </a:extLst>
          </p:cNvPr>
          <p:cNvSpPr/>
          <p:nvPr/>
        </p:nvSpPr>
        <p:spPr>
          <a:xfrm>
            <a:off x="508000" y="3107266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the upper and lower bounds as doubles.</a:t>
            </a:r>
            <a:endParaRPr lang="es-ES_tradnl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7286DD-289D-894B-A284-F585BEF19A0F}"/>
              </a:ext>
            </a:extLst>
          </p:cNvPr>
          <p:cNvCxnSpPr>
            <a:stCxn id="3" idx="2"/>
            <a:endCxn id="11" idx="0"/>
          </p:cNvCxnSpPr>
          <p:nvPr/>
        </p:nvCxnSpPr>
        <p:spPr>
          <a:xfrm>
            <a:off x="1989667" y="2726267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AC9746-2AC9-F042-994A-EFBAB79F9F09}"/>
              </a:ext>
            </a:extLst>
          </p:cNvPr>
          <p:cNvSpPr/>
          <p:nvPr/>
        </p:nvSpPr>
        <p:spPr>
          <a:xfrm>
            <a:off x="508000" y="4131732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the array of the functions coefficients.</a:t>
            </a:r>
            <a:endParaRPr lang="es-ES_tradn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E9AB56-0029-2B44-A576-0A911DA95424}"/>
              </a:ext>
            </a:extLst>
          </p:cNvPr>
          <p:cNvCxnSpPr/>
          <p:nvPr/>
        </p:nvCxnSpPr>
        <p:spPr>
          <a:xfrm>
            <a:off x="1989666" y="3750732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891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DC3FAA-00F6-044D-8E36-F29D14E3DF2B}"/>
              </a:ext>
            </a:extLst>
          </p:cNvPr>
          <p:cNvSpPr/>
          <p:nvPr/>
        </p:nvSpPr>
        <p:spPr>
          <a:xfrm>
            <a:off x="4233333" y="508000"/>
            <a:ext cx="3725333" cy="74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the Limits</a:t>
            </a:r>
            <a:endParaRPr lang="es-ES_trad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32928-7892-894F-A8B6-476B4F56F224}"/>
              </a:ext>
            </a:extLst>
          </p:cNvPr>
          <p:cNvSpPr/>
          <p:nvPr/>
        </p:nvSpPr>
        <p:spPr>
          <a:xfrm>
            <a:off x="508000" y="2082800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the upper and lower limit as doubles.</a:t>
            </a:r>
            <a:endParaRPr lang="es-ES_trad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6945A4-D25B-2842-808F-31FFAFF4ABF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1989667" y="1253067"/>
            <a:ext cx="4106333" cy="8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9CBFB77-CD42-0642-B90E-7D57C879D1F1}"/>
              </a:ext>
            </a:extLst>
          </p:cNvPr>
          <p:cNvSpPr/>
          <p:nvPr/>
        </p:nvSpPr>
        <p:spPr>
          <a:xfrm>
            <a:off x="4614332" y="2082800"/>
            <a:ext cx="2963333" cy="160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Check</a:t>
            </a:r>
            <a:r>
              <a:rPr lang="es-ES_tradnl" dirty="0"/>
              <a:t> </a:t>
            </a:r>
            <a:r>
              <a:rPr lang="es-ES_tradnl" dirty="0" err="1"/>
              <a:t>if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limits</a:t>
            </a:r>
            <a:r>
              <a:rPr lang="es-ES_tradnl" dirty="0"/>
              <a:t> </a:t>
            </a:r>
            <a:r>
              <a:rPr lang="es-ES_tradnl" dirty="0" err="1"/>
              <a:t>contain</a:t>
            </a:r>
            <a:r>
              <a:rPr lang="es-ES_tradnl" dirty="0"/>
              <a:t> a </a:t>
            </a:r>
            <a:r>
              <a:rPr lang="es-ES_tradnl" dirty="0" err="1"/>
              <a:t>root</a:t>
            </a:r>
            <a:r>
              <a:rPr lang="es-ES_tradnl" dirty="0"/>
              <a:t> </a:t>
            </a:r>
            <a:r>
              <a:rPr lang="es-ES_tradnl" dirty="0" err="1"/>
              <a:t>by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Fundamental </a:t>
            </a:r>
            <a:r>
              <a:rPr lang="es-ES_tradnl" dirty="0" err="1"/>
              <a:t>Theory</a:t>
            </a:r>
            <a:r>
              <a:rPr lang="es-ES_tradnl" dirty="0"/>
              <a:t> of Algebra (</a:t>
            </a:r>
            <a:r>
              <a:rPr lang="es-ES_tradnl" dirty="0" err="1"/>
              <a:t>if</a:t>
            </a:r>
            <a:r>
              <a:rPr lang="es-ES_tradnl" dirty="0"/>
              <a:t> </a:t>
            </a:r>
            <a:r>
              <a:rPr lang="es-ES_tradnl" dirty="0" err="1"/>
              <a:t>they</a:t>
            </a:r>
            <a:r>
              <a:rPr lang="es-ES_tradnl" dirty="0"/>
              <a:t> </a:t>
            </a:r>
            <a:r>
              <a:rPr lang="es-ES_tradnl" dirty="0" err="1"/>
              <a:t>have</a:t>
            </a:r>
            <a:r>
              <a:rPr lang="es-ES_tradnl" dirty="0"/>
              <a:t> </a:t>
            </a:r>
            <a:r>
              <a:rPr lang="es-ES_tradnl" dirty="0" err="1"/>
              <a:t>opposite</a:t>
            </a:r>
            <a:r>
              <a:rPr lang="es-ES_tradnl" dirty="0"/>
              <a:t> </a:t>
            </a:r>
            <a:r>
              <a:rPr lang="es-ES_tradnl" dirty="0" err="1"/>
              <a:t>signs</a:t>
            </a:r>
            <a:r>
              <a:rPr lang="es-ES_tradnl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CAB225-2369-794B-BC56-F1272D3C8D2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5999" y="1253067"/>
            <a:ext cx="1" cy="8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B8D8B8A-A0D4-FD45-912A-F3152901C050}"/>
              </a:ext>
            </a:extLst>
          </p:cNvPr>
          <p:cNvSpPr/>
          <p:nvPr/>
        </p:nvSpPr>
        <p:spPr>
          <a:xfrm>
            <a:off x="8720664" y="2082799"/>
            <a:ext cx="2963333" cy="1024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an int with 1 if they contain a root and 0 otherwise.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BCC8ED-E293-824E-81C5-0F76D6860F1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6096000" y="1253067"/>
            <a:ext cx="4106331" cy="82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83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DC3FAA-00F6-044D-8E36-F29D14E3DF2B}"/>
              </a:ext>
            </a:extLst>
          </p:cNvPr>
          <p:cNvSpPr/>
          <p:nvPr/>
        </p:nvSpPr>
        <p:spPr>
          <a:xfrm>
            <a:off x="4233333" y="508000"/>
            <a:ext cx="3725333" cy="74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Newtons Method</a:t>
            </a:r>
            <a:endParaRPr lang="es-ES_trad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32928-7892-894F-A8B6-476B4F56F224}"/>
              </a:ext>
            </a:extLst>
          </p:cNvPr>
          <p:cNvSpPr/>
          <p:nvPr/>
        </p:nvSpPr>
        <p:spPr>
          <a:xfrm>
            <a:off x="508000" y="2082800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 value x.</a:t>
            </a:r>
            <a:endParaRPr lang="es-ES_trad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6945A4-D25B-2842-808F-31FFAFF4ABF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1989667" y="1253067"/>
            <a:ext cx="4106333" cy="8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9CBFB77-CD42-0642-B90E-7D57C879D1F1}"/>
              </a:ext>
            </a:extLst>
          </p:cNvPr>
          <p:cNvSpPr/>
          <p:nvPr/>
        </p:nvSpPr>
        <p:spPr>
          <a:xfrm>
            <a:off x="4614332" y="2082800"/>
            <a:ext cx="2963333" cy="330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Use </a:t>
            </a:r>
            <a:r>
              <a:rPr lang="es-ES_tradnl" dirty="0" err="1"/>
              <a:t>Newtons</a:t>
            </a:r>
            <a:r>
              <a:rPr lang="es-ES_tradnl" dirty="0"/>
              <a:t> formula</a:t>
            </a:r>
          </a:p>
          <a:p>
            <a:pPr algn="ctr"/>
            <a:r>
              <a:rPr lang="es-ES_tradnl" dirty="0"/>
              <a:t> </a:t>
            </a:r>
            <a:r>
              <a:rPr lang="en-US" dirty="0" err="1"/>
              <a:t>Xn</a:t>
            </a:r>
            <a:r>
              <a:rPr lang="en-US" dirty="0"/>
              <a:t> =  Xo - (f(x)/f’(x)) for one iteration and call </a:t>
            </a:r>
            <a:r>
              <a:rPr lang="en-US" dirty="0" err="1"/>
              <a:t>newtonsMethod</a:t>
            </a:r>
            <a:r>
              <a:rPr lang="en-US" dirty="0"/>
              <a:t> recursively until the value of f at Xo is closer to 0 than macro C </a:t>
            </a:r>
          </a:p>
          <a:p>
            <a:pPr algn="ctr"/>
            <a:r>
              <a:rPr lang="en-US" dirty="0"/>
              <a:t>(Currently set to 0.0001).</a:t>
            </a:r>
          </a:p>
          <a:p>
            <a:pPr algn="ctr"/>
            <a:endParaRPr lang="es-ES_trad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CAB225-2369-794B-BC56-F1272D3C8D2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5999" y="1253067"/>
            <a:ext cx="1" cy="8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B8D8B8A-A0D4-FD45-912A-F3152901C050}"/>
              </a:ext>
            </a:extLst>
          </p:cNvPr>
          <p:cNvSpPr/>
          <p:nvPr/>
        </p:nvSpPr>
        <p:spPr>
          <a:xfrm>
            <a:off x="8720664" y="2082799"/>
            <a:ext cx="2963333" cy="1346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function outputs a double with the value of x such that f(x) ~ 0.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BCC8ED-E293-824E-81C5-0F76D6860F1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6096000" y="1253067"/>
            <a:ext cx="4106331" cy="82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45A9207-2254-764C-AD07-F478DEC9D907}"/>
              </a:ext>
            </a:extLst>
          </p:cNvPr>
          <p:cNvSpPr/>
          <p:nvPr/>
        </p:nvSpPr>
        <p:spPr>
          <a:xfrm>
            <a:off x="508000" y="3107266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the array of the function’s coefficients.</a:t>
            </a:r>
            <a:endParaRPr lang="es-ES_tradnl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7286DD-289D-894B-A284-F585BEF19A0F}"/>
              </a:ext>
            </a:extLst>
          </p:cNvPr>
          <p:cNvCxnSpPr>
            <a:stCxn id="3" idx="2"/>
            <a:endCxn id="11" idx="0"/>
          </p:cNvCxnSpPr>
          <p:nvPr/>
        </p:nvCxnSpPr>
        <p:spPr>
          <a:xfrm>
            <a:off x="1989667" y="2726267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01DEB-E382-4742-AC03-2A42FBED6852}"/>
              </a:ext>
            </a:extLst>
          </p:cNvPr>
          <p:cNvSpPr/>
          <p:nvPr/>
        </p:nvSpPr>
        <p:spPr>
          <a:xfrm>
            <a:off x="508000" y="4131732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the array of the derivative</a:t>
            </a:r>
            <a:r>
              <a:rPr lang="es-ES_tradnl" dirty="0"/>
              <a:t>’s </a:t>
            </a:r>
            <a:r>
              <a:rPr lang="es-ES_tradnl" dirty="0" err="1"/>
              <a:t>coefficients</a:t>
            </a:r>
            <a:r>
              <a:rPr lang="es-ES_tradnl" dirty="0"/>
              <a:t>.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FCA26F-C309-F04D-8765-3E081EAB6E65}"/>
              </a:ext>
            </a:extLst>
          </p:cNvPr>
          <p:cNvCxnSpPr/>
          <p:nvPr/>
        </p:nvCxnSpPr>
        <p:spPr>
          <a:xfrm>
            <a:off x="1981200" y="3750733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59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DC3FAA-00F6-044D-8E36-F29D14E3DF2B}"/>
              </a:ext>
            </a:extLst>
          </p:cNvPr>
          <p:cNvSpPr/>
          <p:nvPr/>
        </p:nvSpPr>
        <p:spPr>
          <a:xfrm>
            <a:off x="4233333" y="508000"/>
            <a:ext cx="3725333" cy="74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Bisection Method</a:t>
            </a:r>
            <a:endParaRPr lang="es-ES_trad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32928-7892-894F-A8B6-476B4F56F224}"/>
              </a:ext>
            </a:extLst>
          </p:cNvPr>
          <p:cNvSpPr/>
          <p:nvPr/>
        </p:nvSpPr>
        <p:spPr>
          <a:xfrm>
            <a:off x="508000" y="2082800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upper and lower bounds as doubles.</a:t>
            </a:r>
            <a:endParaRPr lang="es-ES_trad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6945A4-D25B-2842-808F-31FFAFF4ABF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1989667" y="1253067"/>
            <a:ext cx="4106333" cy="8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9CBFB77-CD42-0642-B90E-7D57C879D1F1}"/>
              </a:ext>
            </a:extLst>
          </p:cNvPr>
          <p:cNvSpPr/>
          <p:nvPr/>
        </p:nvSpPr>
        <p:spPr>
          <a:xfrm>
            <a:off x="4614332" y="2082800"/>
            <a:ext cx="2963333" cy="29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Calculate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midpoint</a:t>
            </a:r>
            <a:r>
              <a:rPr lang="es-ES_tradnl" dirty="0"/>
              <a:t>, and </a:t>
            </a:r>
            <a:r>
              <a:rPr lang="es-ES_tradnl" dirty="0" err="1"/>
              <a:t>check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lower</a:t>
            </a:r>
            <a:r>
              <a:rPr lang="es-ES_tradnl" dirty="0"/>
              <a:t>, </a:t>
            </a:r>
            <a:r>
              <a:rPr lang="es-ES_tradnl" dirty="0" err="1"/>
              <a:t>mid</a:t>
            </a:r>
            <a:r>
              <a:rPr lang="es-ES_tradnl" dirty="0"/>
              <a:t>, and </a:t>
            </a:r>
            <a:r>
              <a:rPr lang="es-ES_tradnl" dirty="0" err="1"/>
              <a:t>upper</a:t>
            </a:r>
            <a:r>
              <a:rPr lang="es-ES_tradnl" dirty="0"/>
              <a:t> </a:t>
            </a:r>
            <a:r>
              <a:rPr lang="es-ES_tradnl" dirty="0" err="1"/>
              <a:t>limits</a:t>
            </a:r>
            <a:r>
              <a:rPr lang="es-ES_tradnl" dirty="0"/>
              <a:t> x </a:t>
            </a:r>
            <a:r>
              <a:rPr lang="es-ES_tradnl" dirty="0" err="1"/>
              <a:t>for</a:t>
            </a:r>
            <a:r>
              <a:rPr lang="es-ES_tradnl" dirty="0"/>
              <a:t> f(x)=0 (</a:t>
            </a:r>
            <a:r>
              <a:rPr lang="es-ES_tradnl" dirty="0" err="1"/>
              <a:t>or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closer</a:t>
            </a:r>
            <a:r>
              <a:rPr lang="es-ES_tradnl" dirty="0"/>
              <a:t> to 0 </a:t>
            </a:r>
            <a:r>
              <a:rPr lang="es-ES_tradnl" dirty="0" err="1"/>
              <a:t>than</a:t>
            </a:r>
            <a:r>
              <a:rPr lang="es-ES_tradnl" dirty="0"/>
              <a:t> macro C set to 0.0001). </a:t>
            </a:r>
            <a:r>
              <a:rPr lang="es-ES_tradnl" dirty="0" err="1"/>
              <a:t>If</a:t>
            </a:r>
            <a:r>
              <a:rPr lang="es-ES_tradnl" dirty="0"/>
              <a:t> </a:t>
            </a:r>
            <a:r>
              <a:rPr lang="es-ES_tradnl" dirty="0" err="1"/>
              <a:t>any</a:t>
            </a:r>
            <a:r>
              <a:rPr lang="es-ES_tradnl" dirty="0"/>
              <a:t> of </a:t>
            </a:r>
            <a:r>
              <a:rPr lang="es-ES_tradnl" dirty="0" err="1"/>
              <a:t>them</a:t>
            </a:r>
            <a:r>
              <a:rPr lang="es-ES_tradnl" dirty="0"/>
              <a:t> are, </a:t>
            </a:r>
            <a:r>
              <a:rPr lang="es-ES_tradnl" dirty="0" err="1"/>
              <a:t>return</a:t>
            </a:r>
            <a:r>
              <a:rPr lang="es-ES_tradnl" dirty="0"/>
              <a:t> x. </a:t>
            </a:r>
            <a:r>
              <a:rPr lang="es-ES_tradnl" dirty="0" err="1"/>
              <a:t>Otherwise</a:t>
            </a:r>
            <a:r>
              <a:rPr lang="es-ES_tradnl" dirty="0"/>
              <a:t>, pick </a:t>
            </a:r>
            <a:r>
              <a:rPr lang="es-ES_tradnl" dirty="0" err="1"/>
              <a:t>the</a:t>
            </a:r>
            <a:r>
              <a:rPr lang="es-ES_tradnl" dirty="0"/>
              <a:t> new </a:t>
            </a:r>
            <a:r>
              <a:rPr lang="es-ES_tradnl" dirty="0" err="1"/>
              <a:t>limits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have</a:t>
            </a:r>
            <a:r>
              <a:rPr lang="es-ES_tradnl" dirty="0"/>
              <a:t> </a:t>
            </a:r>
            <a:r>
              <a:rPr lang="es-ES_tradnl" dirty="0" err="1"/>
              <a:t>different</a:t>
            </a:r>
            <a:r>
              <a:rPr lang="es-ES_tradnl" dirty="0"/>
              <a:t> </a:t>
            </a:r>
            <a:r>
              <a:rPr lang="es-ES_tradnl" dirty="0" err="1"/>
              <a:t>signs</a:t>
            </a:r>
            <a:r>
              <a:rPr lang="es-ES_tradnl" dirty="0"/>
              <a:t> </a:t>
            </a:r>
            <a:r>
              <a:rPr lang="es-ES_tradnl" dirty="0" err="1"/>
              <a:t>such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upper</a:t>
            </a:r>
            <a:r>
              <a:rPr lang="es-ES_tradnl" dirty="0"/>
              <a:t>=</a:t>
            </a:r>
            <a:r>
              <a:rPr lang="es-ES_tradnl" dirty="0" err="1"/>
              <a:t>mid</a:t>
            </a:r>
            <a:r>
              <a:rPr lang="es-ES_tradnl" dirty="0"/>
              <a:t> </a:t>
            </a:r>
            <a:r>
              <a:rPr lang="es-ES_tradnl" dirty="0" err="1"/>
              <a:t>or</a:t>
            </a:r>
            <a:r>
              <a:rPr lang="es-ES_tradnl" dirty="0"/>
              <a:t> </a:t>
            </a:r>
            <a:r>
              <a:rPr lang="es-ES_tradnl" dirty="0" err="1"/>
              <a:t>lower</a:t>
            </a:r>
            <a:r>
              <a:rPr lang="es-ES_tradnl" dirty="0"/>
              <a:t>=</a:t>
            </a:r>
            <a:r>
              <a:rPr lang="es-ES_tradnl" dirty="0" err="1"/>
              <a:t>mid</a:t>
            </a:r>
            <a:r>
              <a:rPr lang="es-ES_tradnl" dirty="0"/>
              <a:t>. </a:t>
            </a:r>
            <a:r>
              <a:rPr lang="es-ES_tradnl" dirty="0" err="1"/>
              <a:t>Call</a:t>
            </a:r>
            <a:r>
              <a:rPr lang="es-ES_tradnl" dirty="0"/>
              <a:t> </a:t>
            </a:r>
            <a:r>
              <a:rPr lang="es-ES_tradnl" dirty="0" err="1"/>
              <a:t>bisection</a:t>
            </a:r>
            <a:r>
              <a:rPr lang="es-ES_tradnl" dirty="0"/>
              <a:t> </a:t>
            </a:r>
            <a:r>
              <a:rPr lang="es-ES_tradnl" dirty="0" err="1"/>
              <a:t>recursively</a:t>
            </a:r>
            <a:r>
              <a:rPr lang="es-ES_tradnl" dirty="0"/>
              <a:t>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CAB225-2369-794B-BC56-F1272D3C8D2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5999" y="1253067"/>
            <a:ext cx="1" cy="8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B8D8B8A-A0D4-FD45-912A-F3152901C050}"/>
              </a:ext>
            </a:extLst>
          </p:cNvPr>
          <p:cNvSpPr/>
          <p:nvPr/>
        </p:nvSpPr>
        <p:spPr>
          <a:xfrm>
            <a:off x="8720664" y="2082799"/>
            <a:ext cx="2963333" cy="1024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x such that f(x)~0.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BCC8ED-E293-824E-81C5-0F76D6860F1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6096000" y="1253067"/>
            <a:ext cx="4106331" cy="82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D5F48-8BF0-6B4F-98AE-8C1D5A8D15F9}"/>
              </a:ext>
            </a:extLst>
          </p:cNvPr>
          <p:cNvSpPr/>
          <p:nvPr/>
        </p:nvSpPr>
        <p:spPr>
          <a:xfrm>
            <a:off x="508000" y="3107266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the array with the function’s coefficients.</a:t>
            </a:r>
            <a:endParaRPr lang="es-ES_tradnl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ECB3C1-6A8B-FB4F-8DC5-7635A6945D84}"/>
              </a:ext>
            </a:extLst>
          </p:cNvPr>
          <p:cNvCxnSpPr>
            <a:stCxn id="3" idx="2"/>
            <a:endCxn id="11" idx="0"/>
          </p:cNvCxnSpPr>
          <p:nvPr/>
        </p:nvCxnSpPr>
        <p:spPr>
          <a:xfrm>
            <a:off x="1989667" y="2726267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15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DC3FAA-00F6-044D-8E36-F29D14E3DF2B}"/>
              </a:ext>
            </a:extLst>
          </p:cNvPr>
          <p:cNvSpPr/>
          <p:nvPr/>
        </p:nvSpPr>
        <p:spPr>
          <a:xfrm>
            <a:off x="4233333" y="508000"/>
            <a:ext cx="3725333" cy="74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</a:t>
            </a:r>
            <a:endParaRPr lang="es-ES_trad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32928-7892-894F-A8B6-476B4F56F224}"/>
              </a:ext>
            </a:extLst>
          </p:cNvPr>
          <p:cNvSpPr/>
          <p:nvPr/>
        </p:nvSpPr>
        <p:spPr>
          <a:xfrm>
            <a:off x="508000" y="2082800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 value x.</a:t>
            </a:r>
            <a:endParaRPr lang="es-ES_trad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6945A4-D25B-2842-808F-31FFAFF4ABF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1989667" y="1253067"/>
            <a:ext cx="4106333" cy="8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9CBFB77-CD42-0642-B90E-7D57C879D1F1}"/>
              </a:ext>
            </a:extLst>
          </p:cNvPr>
          <p:cNvSpPr/>
          <p:nvPr/>
        </p:nvSpPr>
        <p:spPr>
          <a:xfrm>
            <a:off x="4614332" y="2082800"/>
            <a:ext cx="2963333" cy="1713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Multiply x by 100. Use </a:t>
            </a:r>
            <a:r>
              <a:rPr lang="en-US" dirty="0" err="1"/>
              <a:t>math.h’s</a:t>
            </a:r>
            <a:r>
              <a:rPr lang="en-US" dirty="0"/>
              <a:t> round() function to round to the nearest int. Cast x into a double and divide it by 100. </a:t>
            </a:r>
          </a:p>
          <a:p>
            <a:pPr algn="ctr"/>
            <a:endParaRPr lang="es-ES_trad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CAB225-2369-794B-BC56-F1272D3C8D2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5999" y="1253067"/>
            <a:ext cx="1" cy="8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B8D8B8A-A0D4-FD45-912A-F3152901C050}"/>
              </a:ext>
            </a:extLst>
          </p:cNvPr>
          <p:cNvSpPr/>
          <p:nvPr/>
        </p:nvSpPr>
        <p:spPr>
          <a:xfrm>
            <a:off x="8720664" y="2082799"/>
            <a:ext cx="2963333" cy="1346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output is a double containing x rounded to two decimal digits.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BCC8ED-E293-824E-81C5-0F76D6860F1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6096000" y="1253067"/>
            <a:ext cx="4106331" cy="82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07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DC3FAA-00F6-044D-8E36-F29D14E3DF2B}"/>
              </a:ext>
            </a:extLst>
          </p:cNvPr>
          <p:cNvSpPr/>
          <p:nvPr/>
        </p:nvSpPr>
        <p:spPr>
          <a:xfrm>
            <a:off x="4233333" y="508000"/>
            <a:ext cx="3725333" cy="74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  <a:r>
              <a:rPr lang="es-ES_tradnl" dirty="0"/>
              <a:t> Instructions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32928-7892-894F-A8B6-476B4F56F224}"/>
              </a:ext>
            </a:extLst>
          </p:cNvPr>
          <p:cNvSpPr/>
          <p:nvPr/>
        </p:nvSpPr>
        <p:spPr>
          <a:xfrm>
            <a:off x="508000" y="2082800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Input.</a:t>
            </a:r>
            <a:endParaRPr lang="es-ES_trad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6945A4-D25B-2842-808F-31FFAFF4ABF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1989667" y="1253067"/>
            <a:ext cx="4106333" cy="8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9CBFB77-CD42-0642-B90E-7D57C879D1F1}"/>
              </a:ext>
            </a:extLst>
          </p:cNvPr>
          <p:cNvSpPr/>
          <p:nvPr/>
        </p:nvSpPr>
        <p:spPr>
          <a:xfrm>
            <a:off x="4614332" y="2082800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Prints Instructions.</a:t>
            </a:r>
            <a:endParaRPr lang="es-ES_trad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CAB225-2369-794B-BC56-F1272D3C8D22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095999" y="1253067"/>
            <a:ext cx="1" cy="8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B8D8B8A-A0D4-FD45-912A-F3152901C050}"/>
              </a:ext>
            </a:extLst>
          </p:cNvPr>
          <p:cNvSpPr/>
          <p:nvPr/>
        </p:nvSpPr>
        <p:spPr>
          <a:xfrm>
            <a:off x="8720664" y="2082799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Output.</a:t>
            </a:r>
            <a:endParaRPr lang="es-ES_trad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BCC8ED-E293-824E-81C5-0F76D6860F13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096000" y="1253067"/>
            <a:ext cx="4106331" cy="82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01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DC3FAA-00F6-044D-8E36-F29D14E3DF2B}"/>
              </a:ext>
            </a:extLst>
          </p:cNvPr>
          <p:cNvSpPr/>
          <p:nvPr/>
        </p:nvSpPr>
        <p:spPr>
          <a:xfrm>
            <a:off x="4233333" y="508000"/>
            <a:ext cx="3725333" cy="74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Obtain the Function of X</a:t>
            </a:r>
            <a:endParaRPr lang="es-ES_trad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32928-7892-894F-A8B6-476B4F56F224}"/>
              </a:ext>
            </a:extLst>
          </p:cNvPr>
          <p:cNvSpPr/>
          <p:nvPr/>
        </p:nvSpPr>
        <p:spPr>
          <a:xfrm>
            <a:off x="508000" y="2082800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the string where the function is held.</a:t>
            </a:r>
            <a:endParaRPr lang="es-ES_trad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6945A4-D25B-2842-808F-31FFAFF4ABF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1989667" y="1253067"/>
            <a:ext cx="4106333" cy="8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9CBFB77-CD42-0642-B90E-7D57C879D1F1}"/>
              </a:ext>
            </a:extLst>
          </p:cNvPr>
          <p:cNvSpPr/>
          <p:nvPr/>
        </p:nvSpPr>
        <p:spPr>
          <a:xfrm>
            <a:off x="4614332" y="2082800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Displays “f(x)=“</a:t>
            </a:r>
            <a:endParaRPr lang="es-ES_trad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CAB225-2369-794B-BC56-F1272D3C8D22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095999" y="1253067"/>
            <a:ext cx="1" cy="8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B8D8B8A-A0D4-FD45-912A-F3152901C050}"/>
              </a:ext>
            </a:extLst>
          </p:cNvPr>
          <p:cNvSpPr/>
          <p:nvPr/>
        </p:nvSpPr>
        <p:spPr>
          <a:xfrm>
            <a:off x="8720664" y="2082799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real output but the string is filled with the function.</a:t>
            </a:r>
            <a:endParaRPr lang="es-ES_trad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BCC8ED-E293-824E-81C5-0F76D6860F1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6096000" y="1253067"/>
            <a:ext cx="4106331" cy="82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F6FE047-2396-1F4E-BD9A-9C88896684F8}"/>
              </a:ext>
            </a:extLst>
          </p:cNvPr>
          <p:cNvSpPr/>
          <p:nvPr/>
        </p:nvSpPr>
        <p:spPr>
          <a:xfrm>
            <a:off x="4614330" y="3429000"/>
            <a:ext cx="2963333" cy="1346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 the inputted characters from the user into the array “</a:t>
            </a:r>
            <a:r>
              <a:rPr lang="en-US" dirty="0" err="1"/>
              <a:t>dst</a:t>
            </a:r>
            <a:r>
              <a:rPr lang="en-US" dirty="0"/>
              <a:t>” and places the null termination character ‘\0’ at the end.</a:t>
            </a:r>
            <a:endParaRPr lang="es-ES_tradnl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54E3D1-20D3-F647-8A0B-417D96089049}"/>
              </a:ext>
            </a:extLst>
          </p:cNvPr>
          <p:cNvCxnSpPr>
            <a:cxnSpLocks/>
          </p:cNvCxnSpPr>
          <p:nvPr/>
        </p:nvCxnSpPr>
        <p:spPr>
          <a:xfrm flipH="1">
            <a:off x="6095997" y="2726267"/>
            <a:ext cx="1" cy="70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EA871B3-61C7-2C4E-B50A-798EE927F19F}"/>
              </a:ext>
            </a:extLst>
          </p:cNvPr>
          <p:cNvSpPr/>
          <p:nvPr/>
        </p:nvSpPr>
        <p:spPr>
          <a:xfrm>
            <a:off x="508000" y="3429000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</a:t>
            </a:r>
            <a:endParaRPr lang="es-ES_tradn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ADFAE3-D702-804F-95A9-7EEFCA3C8D5E}"/>
              </a:ext>
            </a:extLst>
          </p:cNvPr>
          <p:cNvCxnSpPr>
            <a:stCxn id="3" idx="2"/>
            <a:endCxn id="14" idx="0"/>
          </p:cNvCxnSpPr>
          <p:nvPr/>
        </p:nvCxnSpPr>
        <p:spPr>
          <a:xfrm>
            <a:off x="1989667" y="2726267"/>
            <a:ext cx="0" cy="70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4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DC3FAA-00F6-044D-8E36-F29D14E3DF2B}"/>
              </a:ext>
            </a:extLst>
          </p:cNvPr>
          <p:cNvSpPr/>
          <p:nvPr/>
        </p:nvSpPr>
        <p:spPr>
          <a:xfrm>
            <a:off x="4233333" y="508000"/>
            <a:ext cx="3725333" cy="74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the String</a:t>
            </a:r>
            <a:endParaRPr lang="es-ES_trad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32928-7892-894F-A8B6-476B4F56F224}"/>
              </a:ext>
            </a:extLst>
          </p:cNvPr>
          <p:cNvSpPr/>
          <p:nvPr/>
        </p:nvSpPr>
        <p:spPr>
          <a:xfrm>
            <a:off x="508000" y="2082800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the string where the function is held.</a:t>
            </a:r>
            <a:endParaRPr lang="es-ES_trad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6945A4-D25B-2842-808F-31FFAFF4ABF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1989667" y="1253067"/>
            <a:ext cx="4106333" cy="8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9CBFB77-CD42-0642-B90E-7D57C879D1F1}"/>
              </a:ext>
            </a:extLst>
          </p:cNvPr>
          <p:cNvSpPr/>
          <p:nvPr/>
        </p:nvSpPr>
        <p:spPr>
          <a:xfrm>
            <a:off x="4614332" y="2082800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Checks for all coefficients to have 2 decimal places.</a:t>
            </a:r>
            <a:endParaRPr lang="es-ES_trad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CAB225-2369-794B-BC56-F1272D3C8D22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095999" y="1253067"/>
            <a:ext cx="1" cy="8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B8D8B8A-A0D4-FD45-912A-F3152901C050}"/>
              </a:ext>
            </a:extLst>
          </p:cNvPr>
          <p:cNvSpPr/>
          <p:nvPr/>
        </p:nvSpPr>
        <p:spPr>
          <a:xfrm>
            <a:off x="8720662" y="2082799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Outputs 1 if no error is found and -1 if there is an error.</a:t>
            </a:r>
            <a:endParaRPr lang="es-ES_trad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BCC8ED-E293-824E-81C5-0F76D6860F13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096000" y="1253067"/>
            <a:ext cx="4106329" cy="82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54E3D1-20D3-F647-8A0B-417D96089049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095995" y="2726267"/>
            <a:ext cx="6" cy="28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BABD0C3-D073-C145-AA8C-1B8A899E5F0F}"/>
              </a:ext>
            </a:extLst>
          </p:cNvPr>
          <p:cNvSpPr/>
          <p:nvPr/>
        </p:nvSpPr>
        <p:spPr>
          <a:xfrm>
            <a:off x="4614328" y="3014132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Checks for all coefficients to be less than 9999.99</a:t>
            </a:r>
            <a:endParaRPr lang="es-ES_tradn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16CDAA-6EF5-5C4D-B420-09496F3CA1D1}"/>
              </a:ext>
            </a:extLst>
          </p:cNvPr>
          <p:cNvSpPr/>
          <p:nvPr/>
        </p:nvSpPr>
        <p:spPr>
          <a:xfrm>
            <a:off x="4614327" y="3928530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Checks for all coefficients to have a decimal point.</a:t>
            </a:r>
            <a:endParaRPr lang="es-ES_trad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FDF67D-3354-DC4D-8937-CD91C980B9D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095985" y="3657599"/>
            <a:ext cx="9" cy="27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E6D9A5-CD95-CB4F-B999-E4A313258D71}"/>
              </a:ext>
            </a:extLst>
          </p:cNvPr>
          <p:cNvSpPr/>
          <p:nvPr/>
        </p:nvSpPr>
        <p:spPr>
          <a:xfrm>
            <a:off x="4614326" y="4842928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Checks for the function to have at least one x.</a:t>
            </a:r>
            <a:endParaRPr lang="es-ES_tradnl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4D4717-1898-F94F-966D-6ADC63471B5D}"/>
              </a:ext>
            </a:extLst>
          </p:cNvPr>
          <p:cNvCxnSpPr>
            <a:cxnSpLocks/>
          </p:cNvCxnSpPr>
          <p:nvPr/>
        </p:nvCxnSpPr>
        <p:spPr>
          <a:xfrm>
            <a:off x="6095985" y="4564251"/>
            <a:ext cx="9" cy="27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87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DC3FAA-00F6-044D-8E36-F29D14E3DF2B}"/>
              </a:ext>
            </a:extLst>
          </p:cNvPr>
          <p:cNvSpPr/>
          <p:nvPr/>
        </p:nvSpPr>
        <p:spPr>
          <a:xfrm>
            <a:off x="4233333" y="508000"/>
            <a:ext cx="3725333" cy="74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the Array</a:t>
            </a:r>
            <a:endParaRPr lang="es-ES_trad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32928-7892-894F-A8B6-476B4F56F224}"/>
              </a:ext>
            </a:extLst>
          </p:cNvPr>
          <p:cNvSpPr/>
          <p:nvPr/>
        </p:nvSpPr>
        <p:spPr>
          <a:xfrm>
            <a:off x="508000" y="2082800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the Array where the Coefficients will be held.</a:t>
            </a:r>
            <a:endParaRPr lang="es-ES_trad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6945A4-D25B-2842-808F-31FFAFF4ABF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1989667" y="1253067"/>
            <a:ext cx="4106333" cy="8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9CBFB77-CD42-0642-B90E-7D57C879D1F1}"/>
              </a:ext>
            </a:extLst>
          </p:cNvPr>
          <p:cNvSpPr/>
          <p:nvPr/>
        </p:nvSpPr>
        <p:spPr>
          <a:xfrm>
            <a:off x="4614332" y="2082800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Traverse the Array.</a:t>
            </a:r>
            <a:endParaRPr lang="es-ES_trad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CAB225-2369-794B-BC56-F1272D3C8D22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095999" y="1253067"/>
            <a:ext cx="1" cy="8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B8D8B8A-A0D4-FD45-912A-F3152901C050}"/>
              </a:ext>
            </a:extLst>
          </p:cNvPr>
          <p:cNvSpPr/>
          <p:nvPr/>
        </p:nvSpPr>
        <p:spPr>
          <a:xfrm>
            <a:off x="8720664" y="2082799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real output but the array is filled with zeros.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BCC8ED-E293-824E-81C5-0F76D6860F13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096000" y="1253067"/>
            <a:ext cx="4106331" cy="82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F6FE047-2396-1F4E-BD9A-9C88896684F8}"/>
              </a:ext>
            </a:extLst>
          </p:cNvPr>
          <p:cNvSpPr/>
          <p:nvPr/>
        </p:nvSpPr>
        <p:spPr>
          <a:xfrm>
            <a:off x="4614332" y="3234266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Fill it with zeros ‘0’.</a:t>
            </a:r>
            <a:endParaRPr lang="es-ES_tradnl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54E3D1-20D3-F647-8A0B-417D9608904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6095999" y="2726267"/>
            <a:ext cx="0" cy="50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45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DC3FAA-00F6-044D-8E36-F29D14E3DF2B}"/>
              </a:ext>
            </a:extLst>
          </p:cNvPr>
          <p:cNvSpPr/>
          <p:nvPr/>
        </p:nvSpPr>
        <p:spPr>
          <a:xfrm>
            <a:off x="4233333" y="508000"/>
            <a:ext cx="3725333" cy="74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the Array</a:t>
            </a:r>
            <a:endParaRPr lang="es-ES_trad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32928-7892-894F-A8B6-476B4F56F224}"/>
              </a:ext>
            </a:extLst>
          </p:cNvPr>
          <p:cNvSpPr/>
          <p:nvPr/>
        </p:nvSpPr>
        <p:spPr>
          <a:xfrm>
            <a:off x="508000" y="2082800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the string where the function is held.</a:t>
            </a:r>
            <a:endParaRPr lang="es-ES_trad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6945A4-D25B-2842-808F-31FFAFF4ABF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1989667" y="1253067"/>
            <a:ext cx="4106333" cy="8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9CBFB77-CD42-0642-B90E-7D57C879D1F1}"/>
              </a:ext>
            </a:extLst>
          </p:cNvPr>
          <p:cNvSpPr/>
          <p:nvPr/>
        </p:nvSpPr>
        <p:spPr>
          <a:xfrm>
            <a:off x="4614332" y="2082800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Traverse the String looking for X and then C.</a:t>
            </a:r>
            <a:endParaRPr lang="es-ES_trad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CAB225-2369-794B-BC56-F1272D3C8D22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095999" y="1253067"/>
            <a:ext cx="1" cy="8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B8D8B8A-A0D4-FD45-912A-F3152901C050}"/>
              </a:ext>
            </a:extLst>
          </p:cNvPr>
          <p:cNvSpPr/>
          <p:nvPr/>
        </p:nvSpPr>
        <p:spPr>
          <a:xfrm>
            <a:off x="8720664" y="2082799"/>
            <a:ext cx="2963333" cy="1024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real output but the array is filled with the coefficients in order.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BCC8ED-E293-824E-81C5-0F76D6860F1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6096000" y="1253067"/>
            <a:ext cx="4106331" cy="82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F6FE047-2396-1F4E-BD9A-9C88896684F8}"/>
              </a:ext>
            </a:extLst>
          </p:cNvPr>
          <p:cNvSpPr/>
          <p:nvPr/>
        </p:nvSpPr>
        <p:spPr>
          <a:xfrm>
            <a:off x="4614331" y="3124199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 for the power of that x to select that slot in the array.</a:t>
            </a:r>
            <a:endParaRPr lang="es-ES_tradnl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54E3D1-20D3-F647-8A0B-417D9608904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6095998" y="2726267"/>
            <a:ext cx="1" cy="39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79A5A52-E1ED-8541-9EC2-6E3082DDBBC2}"/>
              </a:ext>
            </a:extLst>
          </p:cNvPr>
          <p:cNvSpPr/>
          <p:nvPr/>
        </p:nvSpPr>
        <p:spPr>
          <a:xfrm>
            <a:off x="508000" y="3107266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the Array where the Coefficients will be held.</a:t>
            </a:r>
            <a:endParaRPr lang="es-ES_trad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33942A-D007-3F48-8265-041C5CF0A8FA}"/>
              </a:ext>
            </a:extLst>
          </p:cNvPr>
          <p:cNvCxnSpPr>
            <a:stCxn id="3" idx="2"/>
            <a:endCxn id="14" idx="0"/>
          </p:cNvCxnSpPr>
          <p:nvPr/>
        </p:nvCxnSpPr>
        <p:spPr>
          <a:xfrm>
            <a:off x="1989667" y="2726267"/>
            <a:ext cx="0" cy="38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C9490F-2CC2-0D4F-83E4-044525863FA1}"/>
              </a:ext>
            </a:extLst>
          </p:cNvPr>
          <p:cNvCxnSpPr>
            <a:cxnSpLocks/>
          </p:cNvCxnSpPr>
          <p:nvPr/>
        </p:nvCxnSpPr>
        <p:spPr>
          <a:xfrm flipH="1">
            <a:off x="6095996" y="3776131"/>
            <a:ext cx="1" cy="39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491776E-BC84-624A-8B13-3AD7919F9DA8}"/>
              </a:ext>
            </a:extLst>
          </p:cNvPr>
          <p:cNvSpPr/>
          <p:nvPr/>
        </p:nvSpPr>
        <p:spPr>
          <a:xfrm>
            <a:off x="4614331" y="4165598"/>
            <a:ext cx="2963333" cy="143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the function findCoefficient with the string and the location of the last digit of the coefficient.</a:t>
            </a:r>
            <a:endParaRPr lang="es-ES_trad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BF1F8C-242A-CB4C-8D34-A55856EC973F}"/>
              </a:ext>
            </a:extLst>
          </p:cNvPr>
          <p:cNvSpPr/>
          <p:nvPr/>
        </p:nvSpPr>
        <p:spPr>
          <a:xfrm>
            <a:off x="4614329" y="5994400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the coefficient into the array at its given position.</a:t>
            </a:r>
            <a:endParaRPr lang="es-ES_trad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96DCA5-13A5-8847-BFA4-A39226F1ACCE}"/>
              </a:ext>
            </a:extLst>
          </p:cNvPr>
          <p:cNvCxnSpPr>
            <a:cxnSpLocks/>
          </p:cNvCxnSpPr>
          <p:nvPr/>
        </p:nvCxnSpPr>
        <p:spPr>
          <a:xfrm flipH="1">
            <a:off x="6095994" y="5604933"/>
            <a:ext cx="1" cy="39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34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DC3FAA-00F6-044D-8E36-F29D14E3DF2B}"/>
              </a:ext>
            </a:extLst>
          </p:cNvPr>
          <p:cNvSpPr/>
          <p:nvPr/>
        </p:nvSpPr>
        <p:spPr>
          <a:xfrm>
            <a:off x="4233333" y="508000"/>
            <a:ext cx="3725333" cy="74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the Coefficient</a:t>
            </a:r>
            <a:endParaRPr lang="es-ES_trad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32928-7892-894F-A8B6-476B4F56F224}"/>
              </a:ext>
            </a:extLst>
          </p:cNvPr>
          <p:cNvSpPr/>
          <p:nvPr/>
        </p:nvSpPr>
        <p:spPr>
          <a:xfrm>
            <a:off x="508000" y="2082800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the string where the function is held</a:t>
            </a:r>
            <a:endParaRPr lang="es-ES_trad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6945A4-D25B-2842-808F-31FFAFF4ABF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1989667" y="1253067"/>
            <a:ext cx="4106333" cy="8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9CBFB77-CD42-0642-B90E-7D57C879D1F1}"/>
              </a:ext>
            </a:extLst>
          </p:cNvPr>
          <p:cNvSpPr/>
          <p:nvPr/>
        </p:nvSpPr>
        <p:spPr>
          <a:xfrm>
            <a:off x="4614332" y="2082801"/>
            <a:ext cx="2963333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Traverse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coefficient</a:t>
            </a:r>
            <a:r>
              <a:rPr lang="es-ES_tradnl" dirty="0"/>
              <a:t> </a:t>
            </a:r>
            <a:r>
              <a:rPr lang="es-ES_tradnl" dirty="0" err="1"/>
              <a:t>backwards</a:t>
            </a:r>
            <a:r>
              <a:rPr lang="es-ES_tradnl" dirty="0"/>
              <a:t> </a:t>
            </a:r>
            <a:r>
              <a:rPr lang="es-ES_tradnl" dirty="0" err="1"/>
              <a:t>ignoring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‘.’ </a:t>
            </a:r>
            <a:r>
              <a:rPr lang="es-ES_tradnl" dirty="0" err="1"/>
              <a:t>until</a:t>
            </a:r>
            <a:r>
              <a:rPr lang="es-ES_tradnl" dirty="0"/>
              <a:t> a ‘+’ , ‘-’ </a:t>
            </a:r>
            <a:r>
              <a:rPr lang="es-ES_tradnl" dirty="0" err="1"/>
              <a:t>or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end</a:t>
            </a:r>
            <a:r>
              <a:rPr lang="es-ES_tradnl" dirty="0"/>
              <a:t> of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string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found</a:t>
            </a:r>
            <a:r>
              <a:rPr lang="es-ES_tradnl" dirty="0"/>
              <a:t>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CAB225-2369-794B-BC56-F1272D3C8D2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5999" y="1253067"/>
            <a:ext cx="1" cy="82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B8D8B8A-A0D4-FD45-912A-F3152901C050}"/>
              </a:ext>
            </a:extLst>
          </p:cNvPr>
          <p:cNvSpPr/>
          <p:nvPr/>
        </p:nvSpPr>
        <p:spPr>
          <a:xfrm>
            <a:off x="8720664" y="2082799"/>
            <a:ext cx="2963333" cy="1024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coefficient is output as a double.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BCC8ED-E293-824E-81C5-0F76D6860F1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6096000" y="1253067"/>
            <a:ext cx="4106331" cy="82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F6FE047-2396-1F4E-BD9A-9C88896684F8}"/>
              </a:ext>
            </a:extLst>
          </p:cNvPr>
          <p:cNvSpPr/>
          <p:nvPr/>
        </p:nvSpPr>
        <p:spPr>
          <a:xfrm>
            <a:off x="4614332" y="3822700"/>
            <a:ext cx="2963333" cy="1651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Cast every digit into an integer and add it to the sum considering its position i.e. tens place means * 10, while hundredths place means *0.01.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9A5A52-E1ED-8541-9EC2-6E3082DDBBC2}"/>
              </a:ext>
            </a:extLst>
          </p:cNvPr>
          <p:cNvSpPr/>
          <p:nvPr/>
        </p:nvSpPr>
        <p:spPr>
          <a:xfrm>
            <a:off x="508000" y="3107266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the position of the last digit of the coefficient</a:t>
            </a:r>
            <a:endParaRPr lang="es-ES_trad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33942A-D007-3F48-8265-041C5CF0A8FA}"/>
              </a:ext>
            </a:extLst>
          </p:cNvPr>
          <p:cNvCxnSpPr>
            <a:stCxn id="3" idx="2"/>
            <a:endCxn id="14" idx="0"/>
          </p:cNvCxnSpPr>
          <p:nvPr/>
        </p:nvCxnSpPr>
        <p:spPr>
          <a:xfrm>
            <a:off x="1989667" y="2726267"/>
            <a:ext cx="0" cy="38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14A670-2D84-6349-B077-D839A25248B5}"/>
              </a:ext>
            </a:extLst>
          </p:cNvPr>
          <p:cNvCxnSpPr>
            <a:cxnSpLocks/>
          </p:cNvCxnSpPr>
          <p:nvPr/>
        </p:nvCxnSpPr>
        <p:spPr>
          <a:xfrm flipH="1">
            <a:off x="6095997" y="3348567"/>
            <a:ext cx="1" cy="47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73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DC3FAA-00F6-044D-8E36-F29D14E3DF2B}"/>
              </a:ext>
            </a:extLst>
          </p:cNvPr>
          <p:cNvSpPr/>
          <p:nvPr/>
        </p:nvSpPr>
        <p:spPr>
          <a:xfrm>
            <a:off x="4233333" y="508000"/>
            <a:ext cx="3725333" cy="74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the Derivative</a:t>
            </a:r>
            <a:endParaRPr lang="es-ES_trad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32928-7892-894F-A8B6-476B4F56F224}"/>
              </a:ext>
            </a:extLst>
          </p:cNvPr>
          <p:cNvSpPr/>
          <p:nvPr/>
        </p:nvSpPr>
        <p:spPr>
          <a:xfrm>
            <a:off x="508000" y="2082800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the array of coefficients</a:t>
            </a:r>
            <a:endParaRPr lang="es-ES_trad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6945A4-D25B-2842-808F-31FFAFF4ABF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1989667" y="1253067"/>
            <a:ext cx="4106333" cy="8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9CBFB77-CD42-0642-B90E-7D57C879D1F1}"/>
              </a:ext>
            </a:extLst>
          </p:cNvPr>
          <p:cNvSpPr/>
          <p:nvPr/>
        </p:nvSpPr>
        <p:spPr>
          <a:xfrm>
            <a:off x="4614332" y="2082801"/>
            <a:ext cx="2963333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Move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coefficients</a:t>
            </a:r>
            <a:r>
              <a:rPr lang="es-ES_tradnl" dirty="0"/>
              <a:t> of x </a:t>
            </a:r>
            <a:r>
              <a:rPr lang="es-ES_tradnl" dirty="0" err="1"/>
              <a:t>one</a:t>
            </a:r>
            <a:r>
              <a:rPr lang="es-ES_tradnl" dirty="0"/>
              <a:t> slot to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right</a:t>
            </a:r>
            <a:r>
              <a:rPr lang="es-ES_tradnl" dirty="0"/>
              <a:t> and </a:t>
            </a:r>
            <a:r>
              <a:rPr lang="es-ES_tradnl" dirty="0" err="1"/>
              <a:t>multiply</a:t>
            </a:r>
            <a:r>
              <a:rPr lang="es-ES_tradnl" dirty="0"/>
              <a:t> </a:t>
            </a:r>
            <a:r>
              <a:rPr lang="es-ES_tradnl" dirty="0" err="1"/>
              <a:t>it</a:t>
            </a:r>
            <a:r>
              <a:rPr lang="es-ES_tradnl" dirty="0"/>
              <a:t> </a:t>
            </a:r>
            <a:r>
              <a:rPr lang="es-ES_tradnl" dirty="0" err="1"/>
              <a:t>by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position in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array</a:t>
            </a:r>
            <a:r>
              <a:rPr lang="es-ES_tradnl" dirty="0"/>
              <a:t> (</a:t>
            </a:r>
            <a:r>
              <a:rPr lang="es-ES_tradnl" dirty="0" err="1"/>
              <a:t>this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exponent</a:t>
            </a:r>
            <a:r>
              <a:rPr lang="es-ES_tradnl" dirty="0"/>
              <a:t>).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CAB225-2369-794B-BC56-F1272D3C8D2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5999" y="1253067"/>
            <a:ext cx="1" cy="82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B8D8B8A-A0D4-FD45-912A-F3152901C050}"/>
              </a:ext>
            </a:extLst>
          </p:cNvPr>
          <p:cNvSpPr/>
          <p:nvPr/>
        </p:nvSpPr>
        <p:spPr>
          <a:xfrm>
            <a:off x="8720664" y="2082799"/>
            <a:ext cx="2963333" cy="1024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outputs but the Array Derivative is filled with the coefficients of the derivative.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BCC8ED-E293-824E-81C5-0F76D6860F1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6096000" y="1253067"/>
            <a:ext cx="4106331" cy="82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00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DC3FAA-00F6-044D-8E36-F29D14E3DF2B}"/>
              </a:ext>
            </a:extLst>
          </p:cNvPr>
          <p:cNvSpPr/>
          <p:nvPr/>
        </p:nvSpPr>
        <p:spPr>
          <a:xfrm>
            <a:off x="4233333" y="508000"/>
            <a:ext cx="3725333" cy="74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the Function</a:t>
            </a:r>
            <a:endParaRPr lang="es-ES_trad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32928-7892-894F-A8B6-476B4F56F224}"/>
              </a:ext>
            </a:extLst>
          </p:cNvPr>
          <p:cNvSpPr/>
          <p:nvPr/>
        </p:nvSpPr>
        <p:spPr>
          <a:xfrm>
            <a:off x="508000" y="2082800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the array of coefficients</a:t>
            </a:r>
            <a:endParaRPr lang="es-ES_trad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6945A4-D25B-2842-808F-31FFAFF4ABF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1989667" y="1253067"/>
            <a:ext cx="4106333" cy="8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9CBFB77-CD42-0642-B90E-7D57C879D1F1}"/>
              </a:ext>
            </a:extLst>
          </p:cNvPr>
          <p:cNvSpPr/>
          <p:nvPr/>
        </p:nvSpPr>
        <p:spPr>
          <a:xfrm>
            <a:off x="4614332" y="2082800"/>
            <a:ext cx="2963333" cy="198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Create</a:t>
            </a:r>
            <a:r>
              <a:rPr lang="es-ES_tradnl" dirty="0"/>
              <a:t> a sum </a:t>
            </a:r>
            <a:r>
              <a:rPr lang="es-ES_tradnl" dirty="0" err="1"/>
              <a:t>for</a:t>
            </a:r>
            <a:r>
              <a:rPr lang="es-ES_tradnl" dirty="0"/>
              <a:t> f and </a:t>
            </a:r>
            <a:r>
              <a:rPr lang="es-ES_tradnl" dirty="0" err="1"/>
              <a:t>add</a:t>
            </a:r>
            <a:r>
              <a:rPr lang="es-ES_tradnl" dirty="0"/>
              <a:t> up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value</a:t>
            </a:r>
            <a:r>
              <a:rPr lang="es-ES_tradnl" dirty="0"/>
              <a:t> of </a:t>
            </a:r>
            <a:r>
              <a:rPr lang="es-ES_tradnl" dirty="0" err="1"/>
              <a:t>every</a:t>
            </a:r>
            <a:r>
              <a:rPr lang="es-ES_tradnl" dirty="0"/>
              <a:t> x </a:t>
            </a:r>
            <a:r>
              <a:rPr lang="es-ES_tradnl" dirty="0" err="1"/>
              <a:t>term</a:t>
            </a:r>
            <a:r>
              <a:rPr lang="es-ES_tradnl" dirty="0"/>
              <a:t> </a:t>
            </a:r>
            <a:r>
              <a:rPr lang="es-ES_tradnl" dirty="0" err="1"/>
              <a:t>raising</a:t>
            </a:r>
            <a:r>
              <a:rPr lang="es-ES_tradnl" dirty="0"/>
              <a:t> x to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power</a:t>
            </a:r>
            <a:r>
              <a:rPr lang="es-ES_tradnl" dirty="0"/>
              <a:t> of </a:t>
            </a:r>
            <a:r>
              <a:rPr lang="es-ES_tradnl" dirty="0" err="1"/>
              <a:t>its</a:t>
            </a:r>
            <a:r>
              <a:rPr lang="es-ES_tradnl" dirty="0"/>
              <a:t> position in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array</a:t>
            </a:r>
            <a:r>
              <a:rPr lang="es-ES_tradnl" dirty="0"/>
              <a:t> and </a:t>
            </a:r>
            <a:r>
              <a:rPr lang="es-ES_tradnl" dirty="0" err="1"/>
              <a:t>multiplying</a:t>
            </a:r>
            <a:r>
              <a:rPr lang="es-ES_tradnl" dirty="0"/>
              <a:t> </a:t>
            </a:r>
            <a:r>
              <a:rPr lang="es-ES_tradnl" dirty="0" err="1"/>
              <a:t>it</a:t>
            </a:r>
            <a:r>
              <a:rPr lang="es-ES_tradnl" dirty="0"/>
              <a:t> </a:t>
            </a:r>
            <a:r>
              <a:rPr lang="es-ES_tradnl" dirty="0" err="1"/>
              <a:t>by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coefficient</a:t>
            </a:r>
            <a:r>
              <a:rPr lang="es-ES_tradnl" dirty="0"/>
              <a:t>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CAB225-2369-794B-BC56-F1272D3C8D2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5999" y="1253067"/>
            <a:ext cx="1" cy="8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B8D8B8A-A0D4-FD45-912A-F3152901C050}"/>
              </a:ext>
            </a:extLst>
          </p:cNvPr>
          <p:cNvSpPr/>
          <p:nvPr/>
        </p:nvSpPr>
        <p:spPr>
          <a:xfrm>
            <a:off x="8720664" y="2082799"/>
            <a:ext cx="2963333" cy="1024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only output is a double holding the value of f(x).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BCC8ED-E293-824E-81C5-0F76D6860F1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6096000" y="1253067"/>
            <a:ext cx="4106331" cy="82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45A9207-2254-764C-AD07-F478DEC9D907}"/>
              </a:ext>
            </a:extLst>
          </p:cNvPr>
          <p:cNvSpPr/>
          <p:nvPr/>
        </p:nvSpPr>
        <p:spPr>
          <a:xfrm>
            <a:off x="508000" y="3107266"/>
            <a:ext cx="2963333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the value of x.</a:t>
            </a:r>
            <a:endParaRPr lang="es-ES_tradnl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7286DD-289D-894B-A284-F585BEF19A0F}"/>
              </a:ext>
            </a:extLst>
          </p:cNvPr>
          <p:cNvCxnSpPr>
            <a:stCxn id="3" idx="2"/>
            <a:endCxn id="11" idx="0"/>
          </p:cNvCxnSpPr>
          <p:nvPr/>
        </p:nvCxnSpPr>
        <p:spPr>
          <a:xfrm>
            <a:off x="1989667" y="2726267"/>
            <a:ext cx="0" cy="3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23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1035</Words>
  <Application>Microsoft Macintosh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Structure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Mariano Arce - CR</dc:creator>
  <cp:lastModifiedBy>Mariano Arce - CR</cp:lastModifiedBy>
  <cp:revision>17</cp:revision>
  <dcterms:created xsi:type="dcterms:W3CDTF">2020-12-06T08:38:29Z</dcterms:created>
  <dcterms:modified xsi:type="dcterms:W3CDTF">2020-12-09T00:38:02Z</dcterms:modified>
</cp:coreProperties>
</file>