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4E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7" autoAdjust="0"/>
  </p:normalViewPr>
  <p:slideViewPr>
    <p:cSldViewPr snapToGrid="0" showGuides="1">
      <p:cViewPr varScale="1">
        <p:scale>
          <a:sx n="21" d="100"/>
          <a:sy n="21" d="100"/>
        </p:scale>
        <p:origin x="1044" y="48"/>
      </p:cViewPr>
      <p:guideLst>
        <p:guide orient="horz" pos="6912"/>
        <p:guide pos="10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1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6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673D-30F7-40F4-BBF5-E263F61423D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6255-BFF5-48D8-8003-F1FDBC6F9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03DB1A-2C83-4A6C-A003-0130F549F1D7}"/>
              </a:ext>
            </a:extLst>
          </p:cNvPr>
          <p:cNvSpPr/>
          <p:nvPr/>
        </p:nvSpPr>
        <p:spPr>
          <a:xfrm>
            <a:off x="0" y="1714500"/>
            <a:ext cx="32918400" cy="18516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F067F-9633-4345-B6B1-EC233CA15280}"/>
              </a:ext>
            </a:extLst>
          </p:cNvPr>
          <p:cNvSpPr/>
          <p:nvPr/>
        </p:nvSpPr>
        <p:spPr>
          <a:xfrm>
            <a:off x="0" y="1714501"/>
            <a:ext cx="32918400" cy="20831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B2939-39D9-4C0C-B635-DC7FF3F5B870}"/>
              </a:ext>
            </a:extLst>
          </p:cNvPr>
          <p:cNvSpPr/>
          <p:nvPr/>
        </p:nvSpPr>
        <p:spPr>
          <a:xfrm>
            <a:off x="231459" y="4080514"/>
            <a:ext cx="5940743" cy="506805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FAC6DE-81D8-4A29-BFD5-E6572DB04755}"/>
              </a:ext>
            </a:extLst>
          </p:cNvPr>
          <p:cNvSpPr/>
          <p:nvPr/>
        </p:nvSpPr>
        <p:spPr>
          <a:xfrm>
            <a:off x="6532245" y="4080510"/>
            <a:ext cx="174879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F488B-8705-4BC8-A59A-E00102D036D3}"/>
              </a:ext>
            </a:extLst>
          </p:cNvPr>
          <p:cNvSpPr txBox="1"/>
          <p:nvPr/>
        </p:nvSpPr>
        <p:spPr>
          <a:xfrm>
            <a:off x="4783455" y="1997394"/>
            <a:ext cx="2520315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0" dirty="0">
                <a:solidFill>
                  <a:schemeClr val="bg1"/>
                </a:solidFill>
              </a:rPr>
              <a:t>Better computer language to teach programming beginners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53AC99-F80C-4409-A481-713D3D700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6" y="1714501"/>
            <a:ext cx="2083118" cy="20831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E895A1-91AF-45C4-B53C-9880B9593E01}"/>
              </a:ext>
            </a:extLst>
          </p:cNvPr>
          <p:cNvSpPr/>
          <p:nvPr/>
        </p:nvSpPr>
        <p:spPr>
          <a:xfrm>
            <a:off x="6532245" y="9558338"/>
            <a:ext cx="174879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DFDCC2-4F66-44B8-9873-ED1326E212F6}"/>
              </a:ext>
            </a:extLst>
          </p:cNvPr>
          <p:cNvSpPr/>
          <p:nvPr/>
        </p:nvSpPr>
        <p:spPr>
          <a:xfrm>
            <a:off x="24354473" y="4054793"/>
            <a:ext cx="833247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147FAE-3DE0-4541-98E9-BB4CC9DA1364}"/>
              </a:ext>
            </a:extLst>
          </p:cNvPr>
          <p:cNvSpPr/>
          <p:nvPr/>
        </p:nvSpPr>
        <p:spPr>
          <a:xfrm>
            <a:off x="24354473" y="9532620"/>
            <a:ext cx="833247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DC3A3-46A8-4175-B582-C0BA6A2813C3}"/>
              </a:ext>
            </a:extLst>
          </p:cNvPr>
          <p:cNvSpPr txBox="1"/>
          <p:nvPr/>
        </p:nvSpPr>
        <p:spPr>
          <a:xfrm>
            <a:off x="6669405" y="4527996"/>
            <a:ext cx="5592699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/>
              <a:t>(require 2htdp/image)</a:t>
            </a:r>
          </a:p>
          <a:p>
            <a:r>
              <a:rPr lang="en-US" sz="2160" dirty="0"/>
              <a:t>(require 2htdp/universe)</a:t>
            </a:r>
          </a:p>
          <a:p>
            <a:r>
              <a:rPr lang="en-US" sz="2160" dirty="0"/>
              <a:t>;car</a:t>
            </a:r>
          </a:p>
          <a:p>
            <a:r>
              <a:rPr lang="en-US" sz="2160" dirty="0"/>
              <a:t>(define WHEEL-RADIUS 5)</a:t>
            </a:r>
          </a:p>
          <a:p>
            <a:r>
              <a:rPr lang="en-US" sz="2160" dirty="0"/>
              <a:t>(define WHEEL-DISTANCE (* WHEEL-RADIUS 4))</a:t>
            </a:r>
          </a:p>
          <a:p>
            <a:r>
              <a:rPr lang="en-US" sz="2160" dirty="0"/>
              <a:t>(define WHEEL (circle WHEEL-RADIUS "solid" "black"))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C8775-FDB2-44D5-8C7C-CA6367E066E6}"/>
              </a:ext>
            </a:extLst>
          </p:cNvPr>
          <p:cNvSpPr txBox="1"/>
          <p:nvPr/>
        </p:nvSpPr>
        <p:spPr>
          <a:xfrm>
            <a:off x="6521958" y="9546336"/>
            <a:ext cx="50920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40" dirty="0"/>
              <a:t>When clicked</a:t>
            </a:r>
          </a:p>
          <a:p>
            <a:r>
              <a:rPr lang="en-US" sz="3240" dirty="0"/>
              <a:t>      set score to 0</a:t>
            </a:r>
          </a:p>
          <a:p>
            <a:r>
              <a:rPr lang="en-US" sz="3240" dirty="0"/>
              <a:t>      forever</a:t>
            </a:r>
          </a:p>
          <a:p>
            <a:r>
              <a:rPr lang="en-US" sz="3240" dirty="0"/>
              <a:t>           go to mouse-pointer</a:t>
            </a:r>
          </a:p>
          <a:p>
            <a:r>
              <a:rPr lang="en-US" sz="3240" dirty="0"/>
              <a:t>           if score &gt;20 then</a:t>
            </a:r>
          </a:p>
          <a:p>
            <a:r>
              <a:rPr lang="en-US" sz="3240" dirty="0"/>
              <a:t>                think Victory!</a:t>
            </a:r>
          </a:p>
          <a:p>
            <a:r>
              <a:rPr lang="en-US" sz="3240" dirty="0"/>
              <a:t>                stop this script</a:t>
            </a:r>
          </a:p>
          <a:p>
            <a:r>
              <a:rPr lang="en-US" sz="3240" dirty="0"/>
              <a:t>           if score  &lt; -20 then</a:t>
            </a:r>
          </a:p>
          <a:p>
            <a:r>
              <a:rPr lang="en-US" sz="3240" dirty="0"/>
              <a:t>                think Defeat!</a:t>
            </a:r>
          </a:p>
          <a:p>
            <a:r>
              <a:rPr lang="en-US" sz="3240" dirty="0"/>
              <a:t>                stop this script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A0BE2-48A9-4F13-9E92-2BB5747C2AAC}"/>
              </a:ext>
            </a:extLst>
          </p:cNvPr>
          <p:cNvSpPr txBox="1"/>
          <p:nvPr/>
        </p:nvSpPr>
        <p:spPr>
          <a:xfrm>
            <a:off x="25948959" y="5032059"/>
            <a:ext cx="3574733" cy="655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7" dirty="0" err="1"/>
              <a:t>Apl</a:t>
            </a:r>
            <a:r>
              <a:rPr lang="en-US" sz="13997" dirty="0"/>
              <a:t>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95B0F-20EF-4EFA-B067-C8C977132435}"/>
              </a:ext>
            </a:extLst>
          </p:cNvPr>
          <p:cNvSpPr txBox="1"/>
          <p:nvPr/>
        </p:nvSpPr>
        <p:spPr>
          <a:xfrm>
            <a:off x="25820370" y="10474203"/>
            <a:ext cx="3703320" cy="440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7" dirty="0" err="1"/>
              <a:t>Apl</a:t>
            </a:r>
            <a:r>
              <a:rPr lang="en-US" sz="13997" dirty="0"/>
              <a:t>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CBE9A8-83D4-4C99-8D36-56098BAD5793}"/>
              </a:ext>
            </a:extLst>
          </p:cNvPr>
          <p:cNvSpPr/>
          <p:nvPr/>
        </p:nvSpPr>
        <p:spPr>
          <a:xfrm>
            <a:off x="231459" y="9558340"/>
            <a:ext cx="5940743" cy="104155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8D6E20-8417-4373-81A6-BCF6268FC0A2}"/>
              </a:ext>
            </a:extLst>
          </p:cNvPr>
          <p:cNvSpPr/>
          <p:nvPr/>
        </p:nvSpPr>
        <p:spPr>
          <a:xfrm>
            <a:off x="6532246" y="14959015"/>
            <a:ext cx="6300788" cy="511778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E78CC4-9DD9-4FD5-AE88-AFE063FC7D29}"/>
              </a:ext>
            </a:extLst>
          </p:cNvPr>
          <p:cNvSpPr/>
          <p:nvPr/>
        </p:nvSpPr>
        <p:spPr>
          <a:xfrm>
            <a:off x="13180219" y="14959015"/>
            <a:ext cx="6300788" cy="511778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8075B-8098-427E-A4F8-641BAC134C9B}"/>
              </a:ext>
            </a:extLst>
          </p:cNvPr>
          <p:cNvSpPr/>
          <p:nvPr/>
        </p:nvSpPr>
        <p:spPr>
          <a:xfrm>
            <a:off x="19789616" y="14959015"/>
            <a:ext cx="6300788" cy="511778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F1943-81CF-4A19-9205-E8596C08F329}"/>
              </a:ext>
            </a:extLst>
          </p:cNvPr>
          <p:cNvSpPr/>
          <p:nvPr/>
        </p:nvSpPr>
        <p:spPr>
          <a:xfrm>
            <a:off x="26399014" y="14933298"/>
            <a:ext cx="6300788" cy="511778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0C59A-AE5D-4F71-AC2A-DD353443A005}"/>
              </a:ext>
            </a:extLst>
          </p:cNvPr>
          <p:cNvSpPr txBox="1"/>
          <p:nvPr/>
        </p:nvSpPr>
        <p:spPr>
          <a:xfrm>
            <a:off x="8589646" y="16424912"/>
            <a:ext cx="1980248" cy="655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7" dirty="0"/>
              <a:t>vocab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4EC6A6-ED1F-4048-BD05-14AD388C1913}"/>
              </a:ext>
            </a:extLst>
          </p:cNvPr>
          <p:cNvSpPr txBox="1"/>
          <p:nvPr/>
        </p:nvSpPr>
        <p:spPr>
          <a:xfrm>
            <a:off x="15096174" y="16759238"/>
            <a:ext cx="1980248" cy="1086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7" dirty="0" err="1"/>
              <a:t>sen</a:t>
            </a:r>
            <a:r>
              <a:rPr lang="en-US" sz="13997" dirty="0"/>
              <a:t> den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C9BC94-5019-4E1E-88D4-9F0349840DAB}"/>
              </a:ext>
            </a:extLst>
          </p:cNvPr>
          <p:cNvSpPr txBox="1"/>
          <p:nvPr/>
        </p:nvSpPr>
        <p:spPr>
          <a:xfrm>
            <a:off x="22039899" y="16964979"/>
            <a:ext cx="1980248" cy="655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7" dirty="0" err="1"/>
              <a:t>vcon</a:t>
            </a:r>
            <a:endParaRPr lang="en-US" sz="1399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94C68-315E-47B6-99E6-2FEED31D6266}"/>
              </a:ext>
            </a:extLst>
          </p:cNvPr>
          <p:cNvSpPr txBox="1"/>
          <p:nvPr/>
        </p:nvSpPr>
        <p:spPr>
          <a:xfrm>
            <a:off x="28392121" y="16913544"/>
            <a:ext cx="1980248" cy="224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97" dirty="0" err="1"/>
              <a:t>sc</a:t>
            </a:r>
            <a:endParaRPr lang="en-US" sz="13997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FF8E129-14A1-44FB-A464-EE1F5B0DA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4" y="9671492"/>
            <a:ext cx="5813872" cy="1028528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D7279C6-6D44-44DA-ADBA-73BC1F14EE2F}"/>
              </a:ext>
            </a:extLst>
          </p:cNvPr>
          <p:cNvSpPr txBox="1"/>
          <p:nvPr/>
        </p:nvSpPr>
        <p:spPr>
          <a:xfrm>
            <a:off x="12234672" y="4457701"/>
            <a:ext cx="5760720" cy="420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0" dirty="0"/>
              <a:t>(define BOTH-WHEELS</a:t>
            </a:r>
          </a:p>
          <a:p>
            <a:r>
              <a:rPr lang="en-US" sz="2970" dirty="0"/>
              <a:t>  (overlay/</a:t>
            </a:r>
            <a:r>
              <a:rPr lang="en-US" sz="2970" dirty="0" err="1"/>
              <a:t>xy</a:t>
            </a:r>
            <a:r>
              <a:rPr lang="en-US" sz="2970" dirty="0"/>
              <a:t> WHEEL</a:t>
            </a:r>
          </a:p>
          <a:p>
            <a:r>
              <a:rPr lang="en-US" sz="2970" dirty="0"/>
              <a:t>              (* 4 WHEEL-RADIUS)</a:t>
            </a:r>
          </a:p>
          <a:p>
            <a:r>
              <a:rPr lang="en-US" sz="2970" dirty="0"/>
              <a:t>              0</a:t>
            </a:r>
          </a:p>
          <a:p>
            <a:r>
              <a:rPr lang="en-US" sz="2970" dirty="0"/>
              <a:t>              WHEEL))</a:t>
            </a:r>
          </a:p>
          <a:p>
            <a:r>
              <a:rPr lang="en-US" sz="2970" dirty="0"/>
              <a:t>(define CAR-MIDDLE</a:t>
            </a:r>
          </a:p>
          <a:p>
            <a:r>
              <a:rPr lang="en-US" sz="2970" dirty="0"/>
              <a:t>  (rectangle WHEEL-DISTANCE</a:t>
            </a:r>
          </a:p>
          <a:p>
            <a:r>
              <a:rPr lang="en-US" sz="2970" dirty="0"/>
              <a:t>             (* 3 WHEEL-RADIUS) "solid" "red"))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3E2A15-CA3B-4BB1-B700-DA52B7E2B6BA}"/>
              </a:ext>
            </a:extLst>
          </p:cNvPr>
          <p:cNvCxnSpPr/>
          <p:nvPr/>
        </p:nvCxnSpPr>
        <p:spPr>
          <a:xfrm>
            <a:off x="12207240" y="4594860"/>
            <a:ext cx="0" cy="397764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1997DAC-7616-4615-B88A-32DD3D7EC5B9}"/>
              </a:ext>
            </a:extLst>
          </p:cNvPr>
          <p:cNvCxnSpPr/>
          <p:nvPr/>
        </p:nvCxnSpPr>
        <p:spPr>
          <a:xfrm>
            <a:off x="17254728" y="4677156"/>
            <a:ext cx="0" cy="397764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ECF316-7D39-400A-8B33-4961AA64FFA1}"/>
              </a:ext>
            </a:extLst>
          </p:cNvPr>
          <p:cNvSpPr txBox="1"/>
          <p:nvPr/>
        </p:nvSpPr>
        <p:spPr>
          <a:xfrm>
            <a:off x="17583912" y="4375404"/>
            <a:ext cx="6117336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40" dirty="0"/>
              <a:t>(define CAR-BOTTOM</a:t>
            </a:r>
          </a:p>
          <a:p>
            <a:r>
              <a:rPr lang="en-US" sz="3240" dirty="0"/>
              <a:t>  (rectangle (* 8 WHEEL-RADIUS)</a:t>
            </a:r>
          </a:p>
          <a:p>
            <a:r>
              <a:rPr lang="en-US" sz="3240" dirty="0"/>
              <a:t>             (* 2 WHEEL-RADIUS)</a:t>
            </a:r>
          </a:p>
          <a:p>
            <a:r>
              <a:rPr lang="en-US" sz="3240" dirty="0"/>
              <a:t>             "solid" "red"))</a:t>
            </a:r>
          </a:p>
          <a:p>
            <a:r>
              <a:rPr lang="en-US" sz="3240" dirty="0"/>
              <a:t>(define CAR-BODY</a:t>
            </a:r>
          </a:p>
          <a:p>
            <a:r>
              <a:rPr lang="en-US" sz="3240" dirty="0"/>
              <a:t>  (overlay/</a:t>
            </a:r>
            <a:r>
              <a:rPr lang="en-US" sz="3240" dirty="0" err="1"/>
              <a:t>xy</a:t>
            </a:r>
            <a:r>
              <a:rPr lang="en-US" sz="3240" dirty="0"/>
              <a:t> CAR-MIDDLE</a:t>
            </a:r>
          </a:p>
          <a:p>
            <a:r>
              <a:rPr lang="en-US" sz="3240" dirty="0"/>
              <a:t>           (- (* 2 WHEEL-RADIUS))</a:t>
            </a:r>
          </a:p>
          <a:p>
            <a:r>
              <a:rPr lang="en-US" sz="3240" dirty="0"/>
              <a:t>           WHEEL-RADIUS</a:t>
            </a:r>
          </a:p>
          <a:p>
            <a:r>
              <a:rPr lang="en-US" sz="3240" dirty="0"/>
              <a:t>           CAR-BOTTOM))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A857A9-5F96-4489-90C3-D2D132899663}"/>
              </a:ext>
            </a:extLst>
          </p:cNvPr>
          <p:cNvSpPr txBox="1"/>
          <p:nvPr/>
        </p:nvSpPr>
        <p:spPr>
          <a:xfrm>
            <a:off x="11466576" y="9532620"/>
            <a:ext cx="4965192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40" dirty="0"/>
              <a:t>when clicked</a:t>
            </a:r>
          </a:p>
          <a:p>
            <a:r>
              <a:rPr lang="en-US" sz="3240" dirty="0"/>
              <a:t>    forever</a:t>
            </a:r>
          </a:p>
          <a:p>
            <a:r>
              <a:rPr lang="en-US" sz="3240" dirty="0"/>
              <a:t>    point in direction</a:t>
            </a:r>
          </a:p>
          <a:p>
            <a:r>
              <a:rPr lang="en-US" sz="3240" dirty="0"/>
              <a:t>     pic random -180</a:t>
            </a:r>
          </a:p>
          <a:p>
            <a:r>
              <a:rPr lang="en-US" sz="3240" dirty="0"/>
              <a:t>     to 180 </a:t>
            </a:r>
          </a:p>
          <a:p>
            <a:r>
              <a:rPr lang="en-US" sz="3240" dirty="0"/>
              <a:t>     repeat 25</a:t>
            </a:r>
          </a:p>
          <a:p>
            <a:r>
              <a:rPr lang="en-US" sz="3240" dirty="0"/>
              <a:t>         move 10 steps</a:t>
            </a:r>
          </a:p>
          <a:p>
            <a:r>
              <a:rPr lang="en-US" sz="3240" dirty="0"/>
              <a:t>          if on edge, bounce</a:t>
            </a:r>
          </a:p>
          <a:p>
            <a:r>
              <a:rPr lang="en-US" sz="3240" dirty="0"/>
              <a:t>    when I start as a clone</a:t>
            </a:r>
          </a:p>
          <a:p>
            <a:r>
              <a:rPr lang="en-US" sz="3240" dirty="0"/>
              <a:t>        set ghost effect to 50</a:t>
            </a:r>
          </a:p>
          <a:p>
            <a:r>
              <a:rPr lang="en-US" sz="3240" dirty="0"/>
              <a:t>       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5DC459-AFB5-4099-B9F2-DC8C18D7B297}"/>
              </a:ext>
            </a:extLst>
          </p:cNvPr>
          <p:cNvCxnSpPr/>
          <p:nvPr/>
        </p:nvCxnSpPr>
        <p:spPr>
          <a:xfrm>
            <a:off x="11466576" y="10026396"/>
            <a:ext cx="0" cy="397764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82C559-EA40-4C1C-8344-A19B3DA593E1}"/>
              </a:ext>
            </a:extLst>
          </p:cNvPr>
          <p:cNvCxnSpPr/>
          <p:nvPr/>
        </p:nvCxnSpPr>
        <p:spPr>
          <a:xfrm>
            <a:off x="16322040" y="10026396"/>
            <a:ext cx="0" cy="397764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7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03DB1A-2C83-4A6C-A003-0130F549F1D7}"/>
              </a:ext>
            </a:extLst>
          </p:cNvPr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93D083-C600-4021-9592-43EEE166B32F}"/>
              </a:ext>
            </a:extLst>
          </p:cNvPr>
          <p:cNvGrpSpPr/>
          <p:nvPr/>
        </p:nvGrpSpPr>
        <p:grpSpPr>
          <a:xfrm>
            <a:off x="6547485" y="2255521"/>
            <a:ext cx="8031099" cy="19903440"/>
            <a:chOff x="6227445" y="2224278"/>
            <a:chExt cx="8031099" cy="198767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FAC6DE-81D8-4A29-BFD5-E6572DB04755}"/>
                </a:ext>
              </a:extLst>
            </p:cNvPr>
            <p:cNvSpPr/>
            <p:nvPr/>
          </p:nvSpPr>
          <p:spPr>
            <a:xfrm>
              <a:off x="6227445" y="2224278"/>
              <a:ext cx="7092315" cy="19447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7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7DC3A3-46A8-4175-B582-C0BA6A2813C3}"/>
                </a:ext>
              </a:extLst>
            </p:cNvPr>
            <p:cNvSpPr txBox="1"/>
            <p:nvPr/>
          </p:nvSpPr>
          <p:spPr>
            <a:xfrm>
              <a:off x="6334125" y="2272476"/>
              <a:ext cx="7924419" cy="1982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(require 2htdp/image)</a:t>
              </a:r>
            </a:p>
            <a:p>
              <a:r>
                <a:rPr lang="en-US" sz="1350" dirty="0"/>
                <a:t>(require 2htdp/universe)</a:t>
              </a:r>
            </a:p>
            <a:p>
              <a:r>
                <a:rPr lang="en-US" sz="1350" dirty="0"/>
                <a:t>;car</a:t>
              </a:r>
            </a:p>
            <a:p>
              <a:r>
                <a:rPr lang="en-US" sz="1350" dirty="0"/>
                <a:t>(define WHEEL-RADIUS 5)</a:t>
              </a:r>
            </a:p>
            <a:p>
              <a:r>
                <a:rPr lang="en-US" sz="1350" dirty="0"/>
                <a:t>(define WHEEL-DISTANCE (* WHEEL-RADIUS 4))</a:t>
              </a:r>
            </a:p>
            <a:p>
              <a:r>
                <a:rPr lang="en-US" sz="1350" dirty="0"/>
                <a:t>(define WHEEL (circle WHEEL-RADIUS "solid" "black"))</a:t>
              </a:r>
            </a:p>
            <a:p>
              <a:r>
                <a:rPr lang="en-US" sz="1350" dirty="0"/>
                <a:t>(define BOTH-WHEELS</a:t>
              </a:r>
            </a:p>
            <a:p>
              <a:r>
                <a:rPr lang="en-US" sz="1350" dirty="0"/>
                <a:t>  (overlay/</a:t>
              </a:r>
              <a:r>
                <a:rPr lang="en-US" sz="1350" dirty="0" err="1"/>
                <a:t>xy</a:t>
              </a:r>
              <a:r>
                <a:rPr lang="en-US" sz="1350" dirty="0"/>
                <a:t> WHEEL  (* 4 WHEEL-RADIUS)</a:t>
              </a:r>
            </a:p>
            <a:p>
              <a:r>
                <a:rPr lang="en-US" sz="1350" dirty="0"/>
                <a:t>              0</a:t>
              </a:r>
            </a:p>
            <a:p>
              <a:r>
                <a:rPr lang="en-US" sz="1350" dirty="0"/>
                <a:t>              WHEEL))</a:t>
              </a:r>
            </a:p>
            <a:p>
              <a:r>
                <a:rPr lang="en-US" sz="1350" dirty="0"/>
                <a:t>(define CAR-MIDDLE</a:t>
              </a:r>
            </a:p>
            <a:p>
              <a:r>
                <a:rPr lang="en-US" sz="1350" dirty="0"/>
                <a:t>  (rectangle WHEEL-DISTANCE</a:t>
              </a:r>
            </a:p>
            <a:p>
              <a:r>
                <a:rPr lang="en-US" sz="1350" dirty="0"/>
                <a:t>             (* 3 WHEEL-RADIUS) "solid" "red"))</a:t>
              </a:r>
            </a:p>
            <a:p>
              <a:r>
                <a:rPr lang="en-US" sz="1350" dirty="0"/>
                <a:t>(define CAR-BOTTOM</a:t>
              </a:r>
            </a:p>
            <a:p>
              <a:r>
                <a:rPr lang="en-US" sz="1350" dirty="0"/>
                <a:t>  (rectangle (* 8 WHEEL-RADIUS)</a:t>
              </a:r>
            </a:p>
            <a:p>
              <a:r>
                <a:rPr lang="en-US" sz="1350" dirty="0"/>
                <a:t>             (* 2 WHEEL-RADIUS)</a:t>
              </a:r>
            </a:p>
            <a:p>
              <a:r>
                <a:rPr lang="en-US" sz="1350" dirty="0"/>
                <a:t>             "solid" "red"))</a:t>
              </a:r>
            </a:p>
            <a:p>
              <a:r>
                <a:rPr lang="en-US" sz="1350" dirty="0"/>
                <a:t>(define CAR-BODY</a:t>
              </a:r>
            </a:p>
            <a:p>
              <a:r>
                <a:rPr lang="en-US" sz="1350" dirty="0"/>
                <a:t>  (overlay/</a:t>
              </a:r>
              <a:r>
                <a:rPr lang="en-US" sz="1350" dirty="0" err="1"/>
                <a:t>xy</a:t>
              </a:r>
              <a:r>
                <a:rPr lang="en-US" sz="1350" dirty="0"/>
                <a:t> CAR-MIDDLE</a:t>
              </a:r>
            </a:p>
            <a:p>
              <a:r>
                <a:rPr lang="en-US" sz="1350" dirty="0"/>
                <a:t>           (- (* 2 WHEEL-RADIUS))</a:t>
              </a:r>
            </a:p>
            <a:p>
              <a:r>
                <a:rPr lang="en-US" sz="1350" dirty="0"/>
                <a:t>           WHEEL-RADIUS</a:t>
              </a:r>
            </a:p>
            <a:p>
              <a:r>
                <a:rPr lang="en-US" sz="1350" dirty="0"/>
                <a:t>           CAR-BOTTOM))</a:t>
              </a:r>
            </a:p>
            <a:p>
              <a:r>
                <a:rPr lang="en-US" sz="1350" dirty="0"/>
                <a:t>(define CAR</a:t>
              </a:r>
            </a:p>
            <a:p>
              <a:r>
                <a:rPr lang="en-US" sz="1350" dirty="0"/>
                <a:t>  (overlay/</a:t>
              </a:r>
              <a:r>
                <a:rPr lang="en-US" sz="1350" dirty="0" err="1"/>
                <a:t>xy</a:t>
              </a:r>
              <a:r>
                <a:rPr lang="en-US" sz="1350" dirty="0"/>
                <a:t> BOTH-WHEELS</a:t>
              </a:r>
            </a:p>
            <a:p>
              <a:r>
                <a:rPr lang="en-US" sz="1350" dirty="0"/>
                <a:t>              (- WHEEL-RADIUS)</a:t>
              </a:r>
            </a:p>
            <a:p>
              <a:r>
                <a:rPr lang="en-US" sz="1350" dirty="0"/>
                <a:t>              (- (* WHEEL-RADIUS 2))</a:t>
              </a:r>
            </a:p>
            <a:p>
              <a:r>
                <a:rPr lang="en-US" sz="1350" dirty="0"/>
                <a:t>              CAR-BODY))</a:t>
              </a:r>
            </a:p>
            <a:p>
              <a:r>
                <a:rPr lang="en-US" sz="1350" dirty="0"/>
                <a:t>;background</a:t>
              </a:r>
            </a:p>
            <a:p>
              <a:r>
                <a:rPr lang="en-US" sz="1350" dirty="0"/>
                <a:t>(define TREE</a:t>
              </a:r>
            </a:p>
            <a:p>
              <a:r>
                <a:rPr lang="en-US" sz="1350" dirty="0"/>
                <a:t>  (underlay/</a:t>
              </a:r>
              <a:r>
                <a:rPr lang="en-US" sz="1350" dirty="0" err="1"/>
                <a:t>xy</a:t>
              </a:r>
              <a:r>
                <a:rPr lang="en-US" sz="1350" dirty="0"/>
                <a:t> (circle WHEEL-RADIUS "solid" "green")</a:t>
              </a:r>
            </a:p>
            <a:p>
              <a:r>
                <a:rPr lang="en-US" sz="1350" dirty="0"/>
                <a:t>               (* 9/10 WHEEL-RADIUS)</a:t>
              </a:r>
            </a:p>
            <a:p>
              <a:r>
                <a:rPr lang="en-US" sz="1350" dirty="0"/>
                <a:t>               (* 3/2 WHEEL-RADIUS)</a:t>
              </a:r>
            </a:p>
            <a:p>
              <a:r>
                <a:rPr lang="en-US" sz="1350" dirty="0"/>
                <a:t>               (rectangle</a:t>
              </a:r>
            </a:p>
            <a:p>
              <a:r>
                <a:rPr lang="en-US" sz="1350" dirty="0"/>
                <a:t>                (/ WHEEL-RADIUS 5) (* 2 WHEEL-RADIUS) "solid" "brown")))</a:t>
              </a:r>
            </a:p>
            <a:p>
              <a:r>
                <a:rPr lang="en-US" sz="1350" dirty="0"/>
                <a:t>(define LAND</a:t>
              </a:r>
            </a:p>
            <a:p>
              <a:r>
                <a:rPr lang="en-US" sz="1350" dirty="0"/>
                <a:t>  (rectangle (* 50 WHEEL-RADIUS)</a:t>
              </a:r>
            </a:p>
            <a:p>
              <a:r>
                <a:rPr lang="en-US" sz="1350" dirty="0"/>
                <a:t>             (* 5 WHEEL-RADIUS)</a:t>
              </a:r>
            </a:p>
            <a:p>
              <a:r>
                <a:rPr lang="en-US" sz="1350" dirty="0"/>
                <a:t>             "outline" "black"))</a:t>
              </a:r>
            </a:p>
            <a:p>
              <a:r>
                <a:rPr lang="en-US" sz="1350" dirty="0"/>
                <a:t>(define BACKGROUND</a:t>
              </a:r>
            </a:p>
            <a:p>
              <a:r>
                <a:rPr lang="en-US" sz="1350" dirty="0"/>
                <a:t>  (overlay/</a:t>
              </a:r>
              <a:r>
                <a:rPr lang="en-US" sz="1350" dirty="0" err="1"/>
                <a:t>xy</a:t>
              </a:r>
              <a:r>
                <a:rPr lang="en-US" sz="1350" dirty="0"/>
                <a:t> TREE</a:t>
              </a:r>
            </a:p>
            <a:p>
              <a:r>
                <a:rPr lang="en-US" sz="1350" dirty="0"/>
                <a:t>              (- (* 2/3 (image-width LAND)))</a:t>
              </a:r>
            </a:p>
            <a:p>
              <a:r>
                <a:rPr lang="en-US" sz="1350" dirty="0"/>
                <a:t>              (- (- (image-height LAND) (image-height TREE)))</a:t>
              </a:r>
            </a:p>
            <a:p>
              <a:r>
                <a:rPr lang="en-US" sz="1350" dirty="0"/>
                <a:t>              LAND))         </a:t>
              </a:r>
            </a:p>
            <a:p>
              <a:r>
                <a:rPr lang="en-US" sz="1350" dirty="0"/>
                <a:t>  ; the relevant position of the car</a:t>
              </a:r>
            </a:p>
            <a:p>
              <a:r>
                <a:rPr lang="en-US" sz="1350" dirty="0"/>
                <a:t>(define Y-CAR (* 3 WHEEL-RADIUS))</a:t>
              </a:r>
            </a:p>
            <a:p>
              <a:r>
                <a:rPr lang="en-US" sz="1350" dirty="0"/>
                <a:t>; speed</a:t>
              </a:r>
            </a:p>
            <a:p>
              <a:r>
                <a:rPr lang="en-US" sz="1350" dirty="0"/>
                <a:t>(define SPEED 2)</a:t>
              </a:r>
            </a:p>
            <a:p>
              <a:r>
                <a:rPr lang="en-US" sz="1350" dirty="0"/>
                <a:t>; A WorldState is a Number.</a:t>
              </a:r>
            </a:p>
            <a:p>
              <a:r>
                <a:rPr lang="en-US" sz="1350" dirty="0"/>
                <a:t>; interpretation the number of pixels between</a:t>
              </a:r>
            </a:p>
            <a:p>
              <a:r>
                <a:rPr lang="en-US" sz="1350" dirty="0"/>
                <a:t>; the left border of the scene and the car</a:t>
              </a:r>
            </a:p>
            <a:p>
              <a:r>
                <a:rPr lang="en-US" sz="1350" dirty="0"/>
                <a:t>; WorldState -&gt; Image</a:t>
              </a:r>
            </a:p>
            <a:p>
              <a:r>
                <a:rPr lang="en-US" sz="1350" dirty="0"/>
                <a:t>; places the image of the car ws pixels from</a:t>
              </a:r>
            </a:p>
            <a:p>
              <a:r>
                <a:rPr lang="en-US" sz="1350" dirty="0"/>
                <a:t>; the left margin of the BACKGROUND image</a:t>
              </a:r>
            </a:p>
            <a:p>
              <a:r>
                <a:rPr lang="en-US" sz="1350" dirty="0"/>
                <a:t>(define (render ws)</a:t>
              </a:r>
            </a:p>
            <a:p>
              <a:r>
                <a:rPr lang="en-US" sz="1350" dirty="0"/>
                <a:t>  (place-image CAR ws Y-CAR BACKGROUND))</a:t>
              </a:r>
            </a:p>
            <a:p>
              <a:r>
                <a:rPr lang="en-US" sz="1350" dirty="0"/>
                <a:t>; WorldState -&gt; WorldState</a:t>
              </a:r>
            </a:p>
            <a:p>
              <a:r>
                <a:rPr lang="en-US" sz="1350" dirty="0"/>
                <a:t>; moves the car by 3 pixels for every clock tick</a:t>
              </a:r>
            </a:p>
            <a:p>
              <a:r>
                <a:rPr lang="en-US" sz="1350" dirty="0"/>
                <a:t>; given 20, expect 23</a:t>
              </a:r>
            </a:p>
            <a:p>
              <a:r>
                <a:rPr lang="en-US" sz="1350" dirty="0"/>
                <a:t>; given 78, expect 81</a:t>
              </a:r>
            </a:p>
            <a:p>
              <a:r>
                <a:rPr lang="en-US" sz="1350" dirty="0"/>
                <a:t>(define (tock ws)</a:t>
              </a:r>
            </a:p>
            <a:p>
              <a:r>
                <a:rPr lang="en-US" sz="1350" dirty="0"/>
                <a:t>  (+ SPEED ws))</a:t>
              </a:r>
            </a:p>
            <a:p>
              <a:r>
                <a:rPr lang="en-US" sz="1350" dirty="0"/>
                <a:t>; key-stroke-handler</a:t>
              </a:r>
            </a:p>
            <a:p>
              <a:r>
                <a:rPr lang="en-US" sz="1350" dirty="0"/>
                <a:t>; WorldState String -&gt; WorldState</a:t>
              </a:r>
            </a:p>
            <a:p>
              <a:r>
                <a:rPr lang="en-US" sz="1350" dirty="0"/>
                <a:t>; for each key stroke, re-initiate the world to 0</a:t>
              </a:r>
            </a:p>
            <a:p>
              <a:r>
                <a:rPr lang="en-US" sz="1350" dirty="0"/>
                <a:t>(define (stroke ws ke)</a:t>
              </a:r>
            </a:p>
            <a:p>
              <a:r>
                <a:rPr lang="en-US" sz="1350" dirty="0"/>
                <a:t>  0)</a:t>
              </a:r>
            </a:p>
            <a:p>
              <a:r>
                <a:rPr lang="en-US" sz="1350" dirty="0"/>
                <a:t>; mouse-event-handler</a:t>
              </a:r>
            </a:p>
            <a:p>
              <a:r>
                <a:rPr lang="en-US" sz="1350" dirty="0"/>
                <a:t>; WorldState Number Number String -&gt; WorldState</a:t>
              </a:r>
            </a:p>
            <a:p>
              <a:r>
                <a:rPr lang="en-US" sz="1350" dirty="0"/>
                <a:t>; places the car at the x-coordinate</a:t>
              </a:r>
            </a:p>
            <a:p>
              <a:r>
                <a:rPr lang="en-US" sz="1350" dirty="0"/>
                <a:t>; if the given me is "button-down"</a:t>
              </a:r>
            </a:p>
            <a:p>
              <a:r>
                <a:rPr lang="en-US" sz="1350" dirty="0"/>
                <a:t>; given 21 10 20 "enter", expected 21</a:t>
              </a:r>
            </a:p>
            <a:p>
              <a:r>
                <a:rPr lang="en-US" sz="1350" dirty="0"/>
                <a:t>; given 42 10 20 "button-down", expected 10</a:t>
              </a:r>
            </a:p>
            <a:p>
              <a:r>
                <a:rPr lang="en-US" sz="1350" dirty="0"/>
                <a:t>; given 42 10 20 "move", expected 42</a:t>
              </a:r>
            </a:p>
            <a:p>
              <a:r>
                <a:rPr lang="en-US" sz="1350" dirty="0"/>
                <a:t>(define (hyper x-coordinate x-mouse y-mouse me)</a:t>
              </a:r>
            </a:p>
            <a:p>
              <a:r>
                <a:rPr lang="en-US" sz="1350" dirty="0"/>
                <a:t>  (if (string=? me "button-down")</a:t>
              </a:r>
            </a:p>
            <a:p>
              <a:r>
                <a:rPr lang="en-US" sz="1350" dirty="0"/>
                <a:t>      x-mouse</a:t>
              </a:r>
            </a:p>
            <a:p>
              <a:r>
                <a:rPr lang="en-US" sz="1350" dirty="0"/>
                <a:t>      x-coordinate))</a:t>
              </a:r>
            </a:p>
            <a:p>
              <a:r>
                <a:rPr lang="en-US" sz="1350" dirty="0"/>
                <a:t>; WorldState -&gt; Boolean</a:t>
              </a:r>
            </a:p>
            <a:p>
              <a:r>
                <a:rPr lang="en-US" sz="1350" dirty="0"/>
                <a:t>; when the car has disappeared on the right side</a:t>
              </a:r>
            </a:p>
            <a:p>
              <a:r>
                <a:rPr lang="en-US" sz="1350" dirty="0"/>
                <a:t>; stop the animation</a:t>
              </a:r>
            </a:p>
            <a:p>
              <a:r>
                <a:rPr lang="en-US" sz="1350" dirty="0"/>
                <a:t>(define (end? ws)</a:t>
              </a:r>
            </a:p>
            <a:p>
              <a:r>
                <a:rPr lang="en-US" sz="1350" dirty="0"/>
                <a:t>  (&gt; (- ws (/ (image-width CAR) 2))</a:t>
              </a:r>
            </a:p>
            <a:p>
              <a:r>
                <a:rPr lang="en-US" sz="1350" dirty="0"/>
                <a:t>     (image-width BACKGROUND)))</a:t>
              </a:r>
            </a:p>
            <a:p>
              <a:r>
                <a:rPr lang="en-US" sz="1350" dirty="0"/>
                <a:t>; main</a:t>
              </a:r>
            </a:p>
            <a:p>
              <a:r>
                <a:rPr lang="en-US" sz="1350" dirty="0"/>
                <a:t>; WorldState -&gt; WorldState</a:t>
              </a:r>
            </a:p>
            <a:p>
              <a:r>
                <a:rPr lang="en-US" sz="1350" dirty="0"/>
                <a:t>; launches the program from some initial state</a:t>
              </a:r>
            </a:p>
            <a:p>
              <a:r>
                <a:rPr lang="en-US" sz="1350" dirty="0"/>
                <a:t>(define (main ws)</a:t>
              </a:r>
            </a:p>
            <a:p>
              <a:r>
                <a:rPr lang="en-US" sz="1350" dirty="0"/>
                <a:t>  (big-bang ws</a:t>
              </a:r>
            </a:p>
            <a:p>
              <a:r>
                <a:rPr lang="en-US" sz="1350" dirty="0"/>
                <a:t>            [on-tick tock]</a:t>
              </a:r>
            </a:p>
            <a:p>
              <a:r>
                <a:rPr lang="en-US" sz="1350" dirty="0"/>
                <a:t>            [to-draw render]</a:t>
              </a:r>
            </a:p>
            <a:p>
              <a:r>
                <a:rPr lang="en-US" sz="1350" dirty="0"/>
                <a:t>            [on-key stroke]</a:t>
              </a:r>
            </a:p>
            <a:p>
              <a:r>
                <a:rPr lang="en-US" sz="1350" dirty="0"/>
                <a:t>            [on-mouse hyper]</a:t>
              </a:r>
            </a:p>
            <a:p>
              <a:r>
                <a:rPr lang="en-US" sz="1350" dirty="0"/>
                <a:t>            [stop-when end?]))</a:t>
              </a:r>
            </a:p>
            <a:p>
              <a:r>
                <a:rPr lang="en-US" sz="1350" dirty="0"/>
                <a:t>(main 0)</a:t>
              </a:r>
            </a:p>
            <a:p>
              <a:endParaRPr lang="en-US" sz="135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7CBE9A8-83D4-4C99-8D36-56098BAD5793}"/>
              </a:ext>
            </a:extLst>
          </p:cNvPr>
          <p:cNvSpPr/>
          <p:nvPr/>
        </p:nvSpPr>
        <p:spPr>
          <a:xfrm>
            <a:off x="13837921" y="2243140"/>
            <a:ext cx="5638800" cy="128749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9F9E28-2DEE-4C57-BEDA-B845EA23E8BF}"/>
              </a:ext>
            </a:extLst>
          </p:cNvPr>
          <p:cNvSpPr/>
          <p:nvPr/>
        </p:nvSpPr>
        <p:spPr>
          <a:xfrm>
            <a:off x="19656552" y="2224278"/>
            <a:ext cx="6748272" cy="1950796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330AB7-463A-43FB-8BEA-A0293142ABE4}"/>
              </a:ext>
            </a:extLst>
          </p:cNvPr>
          <p:cNvSpPr/>
          <p:nvPr/>
        </p:nvSpPr>
        <p:spPr>
          <a:xfrm>
            <a:off x="26603962" y="2225040"/>
            <a:ext cx="6162038" cy="1295010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933BB9-071C-41BD-A567-F41A8913F75D}"/>
              </a:ext>
            </a:extLst>
          </p:cNvPr>
          <p:cNvSpPr/>
          <p:nvPr/>
        </p:nvSpPr>
        <p:spPr>
          <a:xfrm>
            <a:off x="60960" y="15666721"/>
            <a:ext cx="6339840" cy="60350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5694A-4FA6-4C24-AA33-6D50607749A7}"/>
              </a:ext>
            </a:extLst>
          </p:cNvPr>
          <p:cNvSpPr txBox="1"/>
          <p:nvPr/>
        </p:nvSpPr>
        <p:spPr>
          <a:xfrm>
            <a:off x="19952208" y="2595373"/>
            <a:ext cx="5980176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clicked</a:t>
            </a:r>
          </a:p>
          <a:p>
            <a:r>
              <a:rPr lang="en-US" sz="2400" dirty="0"/>
              <a:t>    set score to 0</a:t>
            </a:r>
          </a:p>
          <a:p>
            <a:r>
              <a:rPr lang="en-US" sz="2400" dirty="0"/>
              <a:t>    forever</a:t>
            </a:r>
          </a:p>
          <a:p>
            <a:r>
              <a:rPr lang="en-US" sz="2400" dirty="0"/>
              <a:t>        go to mouse-pointer</a:t>
            </a:r>
          </a:p>
          <a:p>
            <a:r>
              <a:rPr lang="en-US" sz="2400" dirty="0"/>
              <a:t>        if score &gt;20 then</a:t>
            </a:r>
          </a:p>
          <a:p>
            <a:r>
              <a:rPr lang="en-US" sz="2400" dirty="0"/>
              <a:t>            think Victory!</a:t>
            </a:r>
          </a:p>
          <a:p>
            <a:r>
              <a:rPr lang="en-US" sz="2400" dirty="0"/>
              <a:t>            stop this script</a:t>
            </a:r>
          </a:p>
          <a:p>
            <a:r>
              <a:rPr lang="en-US" sz="2400" dirty="0"/>
              <a:t>        if score  &lt; -20 then</a:t>
            </a:r>
          </a:p>
          <a:p>
            <a:r>
              <a:rPr lang="en-US" sz="2400" dirty="0"/>
              <a:t>            think defeat!</a:t>
            </a:r>
          </a:p>
          <a:p>
            <a:r>
              <a:rPr lang="en-US" sz="2400" dirty="0"/>
              <a:t>            stop this script</a:t>
            </a:r>
          </a:p>
          <a:p>
            <a:r>
              <a:rPr lang="en-US" sz="2400" dirty="0"/>
              <a:t>when clicked</a:t>
            </a:r>
          </a:p>
          <a:p>
            <a:r>
              <a:rPr lang="en-US" sz="2400" dirty="0"/>
              <a:t>    forever</a:t>
            </a:r>
          </a:p>
          <a:p>
            <a:r>
              <a:rPr lang="en-US" sz="2400" dirty="0"/>
              <a:t>        point in direction pic random -180 to 180</a:t>
            </a:r>
          </a:p>
          <a:p>
            <a:r>
              <a:rPr lang="en-US" sz="2400" dirty="0"/>
              <a:t>        repeat 25</a:t>
            </a:r>
          </a:p>
          <a:p>
            <a:r>
              <a:rPr lang="en-US" sz="2400" dirty="0"/>
              <a:t>            move 10 steps</a:t>
            </a:r>
          </a:p>
          <a:p>
            <a:r>
              <a:rPr lang="en-US" sz="2400" dirty="0"/>
              <a:t>            if on edge, bounce</a:t>
            </a:r>
          </a:p>
          <a:p>
            <a:r>
              <a:rPr lang="en-US" sz="2400" dirty="0"/>
              <a:t>    when I start as a clone</a:t>
            </a:r>
          </a:p>
          <a:p>
            <a:r>
              <a:rPr lang="en-US" sz="2400" dirty="0"/>
              <a:t>    set ghost effect to 50</a:t>
            </a:r>
          </a:p>
          <a:p>
            <a:r>
              <a:rPr lang="en-US" sz="2400" dirty="0"/>
              <a:t>    repeat 300</a:t>
            </a:r>
          </a:p>
          <a:p>
            <a:r>
              <a:rPr lang="en-US" sz="2400" dirty="0"/>
              <a:t>        point towards player</a:t>
            </a:r>
          </a:p>
          <a:p>
            <a:r>
              <a:rPr lang="en-US" sz="2400" dirty="0"/>
              <a:t>        move 1 steps</a:t>
            </a:r>
          </a:p>
          <a:p>
            <a:r>
              <a:rPr lang="en-US" sz="2400" dirty="0"/>
              <a:t>        if touching player then</a:t>
            </a:r>
          </a:p>
          <a:p>
            <a:r>
              <a:rPr lang="en-US" sz="2400" dirty="0"/>
              <a:t>            change score by 1</a:t>
            </a:r>
          </a:p>
          <a:p>
            <a:r>
              <a:rPr lang="en-US" sz="2400" dirty="0"/>
              <a:t>            play sound pop</a:t>
            </a:r>
          </a:p>
          <a:p>
            <a:r>
              <a:rPr lang="en-US" sz="2400" dirty="0"/>
              <a:t>            delete this clone</a:t>
            </a:r>
          </a:p>
          <a:p>
            <a:r>
              <a:rPr lang="en-US" sz="2400" dirty="0"/>
              <a:t>    delete this clone</a:t>
            </a:r>
          </a:p>
          <a:p>
            <a:r>
              <a:rPr lang="en-US" sz="2400" dirty="0"/>
              <a:t>when clicked</a:t>
            </a:r>
          </a:p>
          <a:p>
            <a:r>
              <a:rPr lang="en-US" sz="2400" dirty="0"/>
              <a:t>    forever</a:t>
            </a:r>
          </a:p>
          <a:p>
            <a:r>
              <a:rPr lang="en-US" sz="2400" dirty="0"/>
              <a:t>        point in direction pic random -180 to 180</a:t>
            </a:r>
          </a:p>
          <a:p>
            <a:r>
              <a:rPr lang="en-US" sz="2400" dirty="0"/>
              <a:t>        repeat 25</a:t>
            </a:r>
          </a:p>
          <a:p>
            <a:r>
              <a:rPr lang="en-US" sz="2400" dirty="0"/>
              <a:t>            move 10 steps</a:t>
            </a:r>
          </a:p>
          <a:p>
            <a:r>
              <a:rPr lang="en-US" sz="2400" dirty="0"/>
              <a:t>            if on edge, bounce </a:t>
            </a:r>
          </a:p>
          <a:p>
            <a:r>
              <a:rPr lang="en-US" sz="2400" dirty="0"/>
              <a:t>    when I start as a clone</a:t>
            </a:r>
          </a:p>
          <a:p>
            <a:r>
              <a:rPr lang="en-US" sz="2400" dirty="0"/>
              <a:t>    set ghost effect to 50</a:t>
            </a:r>
          </a:p>
          <a:p>
            <a:r>
              <a:rPr lang="en-US" sz="2400" dirty="0"/>
              <a:t>    repeat 300</a:t>
            </a:r>
          </a:p>
          <a:p>
            <a:r>
              <a:rPr lang="en-US" sz="2400" dirty="0"/>
              <a:t>        point towards player</a:t>
            </a:r>
          </a:p>
          <a:p>
            <a:r>
              <a:rPr lang="en-US" sz="2400" dirty="0"/>
              <a:t>        move 1 steps</a:t>
            </a:r>
          </a:p>
          <a:p>
            <a:r>
              <a:rPr lang="en-US" sz="2400" dirty="0"/>
              <a:t>        if touching player then</a:t>
            </a:r>
          </a:p>
          <a:p>
            <a:r>
              <a:rPr lang="en-US" sz="2400" dirty="0"/>
              <a:t>        change score by -3</a:t>
            </a:r>
          </a:p>
          <a:p>
            <a:r>
              <a:rPr lang="en-US" sz="2400" dirty="0"/>
              <a:t>        play sound cymbal</a:t>
            </a:r>
          </a:p>
          <a:p>
            <a:r>
              <a:rPr lang="en-US" sz="2400" dirty="0"/>
              <a:t>        delete this clone</a:t>
            </a:r>
          </a:p>
          <a:p>
            <a:r>
              <a:rPr lang="en-US" sz="2400" dirty="0"/>
              <a:t>    delete this clone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0A2E5-4474-45E6-B4D8-976C7F828C4D}"/>
              </a:ext>
            </a:extLst>
          </p:cNvPr>
          <p:cNvGrpSpPr/>
          <p:nvPr/>
        </p:nvGrpSpPr>
        <p:grpSpPr>
          <a:xfrm>
            <a:off x="60960" y="7985760"/>
            <a:ext cx="6321899" cy="8685199"/>
            <a:chOff x="60960" y="7985760"/>
            <a:chExt cx="6321899" cy="86851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DFDCC2-4F66-44B8-9873-ED1326E212F6}"/>
                </a:ext>
              </a:extLst>
            </p:cNvPr>
            <p:cNvSpPr/>
            <p:nvPr/>
          </p:nvSpPr>
          <p:spPr>
            <a:xfrm>
              <a:off x="60960" y="7985760"/>
              <a:ext cx="6306377" cy="758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7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1BBBFF-C7CB-40DB-8330-B6C5ADBE481A}"/>
                </a:ext>
              </a:extLst>
            </p:cNvPr>
            <p:cNvSpPr txBox="1"/>
            <p:nvPr/>
          </p:nvSpPr>
          <p:spPr>
            <a:xfrm>
              <a:off x="380143" y="8567213"/>
              <a:ext cx="6002716" cy="810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:Namespace H1∆Car</a:t>
              </a:r>
            </a:p>
            <a:p>
              <a:endParaRPr lang="en-US" dirty="0"/>
            </a:p>
            <a:p>
              <a:r>
                <a:rPr lang="en-US" dirty="0"/>
                <a:t> cir ← {img←⍵ ⋄ img⊣{yx r rgb←⍵ ⋄  </a:t>
              </a:r>
            </a:p>
            <a:p>
              <a:r>
                <a:rPr lang="en-US" dirty="0"/>
                <a:t>        img∘←rgb⊣@((⊂yx)+i⌿⍨r≥0.5*⍨+⌿¨×⍨r-</a:t>
              </a:r>
            </a:p>
            <a:p>
              <a:r>
                <a:rPr lang="en-US" dirty="0"/>
                <a:t>        i←,⍳0⌈(1+2×r r)⌊yx-⍨1↓⍴img)⍤¯1⊢img ⋄ 0}⍤1⊢⍺}</a:t>
              </a:r>
            </a:p>
            <a:p>
              <a:r>
                <a:rPr lang="en-US" dirty="0"/>
                <a:t> rec ← {img←⍵ ⋄ img⊣{yx hw rgb←⍵ ⋄ </a:t>
              </a:r>
            </a:p>
            <a:p>
              <a:r>
                <a:rPr lang="en-US" dirty="0"/>
                <a:t>        img∘←rgb⊣@((⊂yx)+⍳0⌈hw⌊yx-⍨1↓⍴img)⍤¯1⊢img ⋄ </a:t>
              </a:r>
            </a:p>
            <a:p>
              <a:r>
                <a:rPr lang="en-US" dirty="0"/>
                <a:t>        0}⍤1⊢⍺}                          </a:t>
              </a:r>
            </a:p>
            <a:p>
              <a:endParaRPr lang="en-US" dirty="0"/>
            </a:p>
            <a:p>
              <a:r>
                <a:rPr lang="en-US" dirty="0"/>
                <a:t> body←2 3⍴(30 0)(50 200)(255 0 0)(0 50)(30 100)(255 0 0)</a:t>
              </a:r>
            </a:p>
            <a:p>
              <a:r>
                <a:rPr lang="en-US" dirty="0"/>
                <a:t> wheels←2 3⍴(50 25)25(0 0 0)(50 125)25(0 0 0)</a:t>
              </a:r>
            </a:p>
            <a:p>
              <a:r>
                <a:rPr lang="en-US" dirty="0"/>
                <a:t> car←{img←⍵ ⋄ ⍺←0 0 ⋄ y x←⍺ ⋄ my mx←0⌈105 200⌊⍺-</a:t>
              </a:r>
            </a:p>
            <a:p>
              <a:r>
                <a:rPr lang="en-US" dirty="0"/>
                <a:t>       ⍨1↓⍴img ⋄ img[;i;j]←wheels cir body rec </a:t>
              </a:r>
            </a:p>
            <a:p>
              <a:r>
                <a:rPr lang="en-US" dirty="0"/>
                <a:t>       img[;i←y+⍳my;j←x+⍳mx] ⋄ img}</a:t>
              </a:r>
            </a:p>
            <a:p>
              <a:endParaRPr lang="en-US" dirty="0"/>
            </a:p>
            <a:p>
              <a:r>
                <a:rPr lang="en-US" dirty="0"/>
                <a:t> img←3 300 500⍴255 ⋄ img[0 1;250+⍳10;]←0</a:t>
              </a:r>
            </a:p>
            <a:p>
              <a:r>
                <a:rPr lang="en-US" dirty="0"/>
                <a:t> img←(200 337)(15)(0 255 0)cir(225 350)(25 5)(150 75       </a:t>
              </a:r>
            </a:p>
            <a:p>
              <a:r>
                <a:rPr lang="en-US" dirty="0"/>
                <a:t>        0)rec img</a:t>
              </a:r>
            </a:p>
            <a:p>
              <a:r>
                <a:rPr lang="en-US" dirty="0"/>
                <a:t> </a:t>
              </a:r>
            </a:p>
            <a:p>
              <a:r>
                <a:rPr lang="en-US" dirty="0"/>
                <a:t> step←{_←⍺ #.gfx.∆.Image 2 0 1⍉150 ⍵ car img ⋄ _←⎕DL </a:t>
              </a:r>
            </a:p>
            <a:p>
              <a:r>
                <a:rPr lang="en-US" dirty="0"/>
                <a:t>         ⍵⍵ ⋄ ⍵+⍺⍺}</a:t>
              </a:r>
            </a:p>
            <a:p>
              <a:r>
                <a:rPr lang="en-US" dirty="0"/>
                <a:t> run←{⍺←0 ⋄ ⍵ step ⍺ #.gfx.∆.Display {⍺=490} 0}</a:t>
              </a:r>
            </a:p>
            <a:p>
              <a:endParaRPr lang="en-US" dirty="0"/>
            </a:p>
            <a:p>
              <a:r>
                <a:rPr lang="en-US" dirty="0"/>
                <a:t>:EndNamespace</a:t>
              </a:r>
            </a:p>
            <a:p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7C971E7-6CC6-4CE4-9210-2F9697B8DB6B}"/>
              </a:ext>
            </a:extLst>
          </p:cNvPr>
          <p:cNvSpPr/>
          <p:nvPr/>
        </p:nvSpPr>
        <p:spPr>
          <a:xfrm>
            <a:off x="26598879" y="15361921"/>
            <a:ext cx="6217921" cy="633984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997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BED4E-0BC7-499E-9468-775AD7021887}"/>
              </a:ext>
            </a:extLst>
          </p:cNvPr>
          <p:cNvGrpSpPr/>
          <p:nvPr/>
        </p:nvGrpSpPr>
        <p:grpSpPr>
          <a:xfrm>
            <a:off x="13807440" y="15300960"/>
            <a:ext cx="5699759" cy="6385560"/>
            <a:chOff x="32918400" y="5066286"/>
            <a:chExt cx="5984237" cy="56474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42AFD3-13B5-4A02-9AA8-809C5DEC4E21}"/>
                </a:ext>
              </a:extLst>
            </p:cNvPr>
            <p:cNvSpPr/>
            <p:nvPr/>
          </p:nvSpPr>
          <p:spPr>
            <a:xfrm>
              <a:off x="32918400" y="5066286"/>
              <a:ext cx="5984237" cy="5647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7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8C09B5-B672-4042-BDDD-7FF062641D14}"/>
                </a:ext>
              </a:extLst>
            </p:cNvPr>
            <p:cNvSpPr txBox="1"/>
            <p:nvPr/>
          </p:nvSpPr>
          <p:spPr>
            <a:xfrm>
              <a:off x="33060637" y="5328920"/>
              <a:ext cx="495300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Loc: Lines of Code</a:t>
              </a:r>
            </a:p>
            <a:p>
              <a:r>
                <a:rPr lang="en-US" sz="2000" dirty="0"/>
                <a:t>Chars: Character Count</a:t>
              </a:r>
            </a:p>
            <a:p>
              <a:r>
                <a:rPr lang="en-US" sz="2000" dirty="0"/>
                <a:t>Tokens: Token Count</a:t>
              </a:r>
            </a:p>
            <a:p>
              <a:r>
                <a:rPr lang="en-US" sz="2000" dirty="0"/>
                <a:t>Nodes: AST node count</a:t>
              </a:r>
            </a:p>
            <a:p>
              <a:r>
                <a:rPr lang="en-US" sz="2000" dirty="0"/>
                <a:t>Vocab: Primitive imported vocabulary count</a:t>
              </a:r>
            </a:p>
            <a:p>
              <a:r>
                <a:rPr lang="en-US" sz="2000" dirty="0"/>
                <a:t>Forms: Primitive imported syntax forms</a:t>
              </a:r>
            </a:p>
            <a:p>
              <a:r>
                <a:rPr lang="en-US" sz="2000" dirty="0"/>
                <a:t>Data: Datatypes used in the solution</a:t>
              </a:r>
            </a:p>
            <a:p>
              <a:r>
                <a:rPr lang="en-US" sz="2000" dirty="0"/>
                <a:t>Variables: Variable definitions</a:t>
              </a:r>
            </a:p>
            <a:p>
              <a:r>
                <a:rPr lang="en-US" sz="2000" dirty="0"/>
                <a:t>UDF: Named user-defined functions</a:t>
              </a:r>
            </a:p>
            <a:p>
              <a:r>
                <a:rPr lang="en-US" sz="2000" dirty="0"/>
                <a:t>GlobalVar: Named Global Variables</a:t>
              </a:r>
            </a:p>
            <a:p>
              <a:r>
                <a:rPr lang="en-US" sz="2000" dirty="0"/>
                <a:t>Concepts: Unique Abstract Concepts used</a:t>
              </a:r>
            </a:p>
            <a:p>
              <a:r>
                <a:rPr lang="en-US" sz="2000" dirty="0"/>
                <a:t>Scaff: Amount of scaffolding(%)</a:t>
              </a:r>
            </a:p>
            <a:p>
              <a:r>
                <a:rPr lang="en-US" sz="2000" dirty="0"/>
                <a:t>Max-</a:t>
              </a:r>
              <a:r>
                <a:rPr lang="en-US" sz="2000" dirty="0" err="1"/>
                <a:t>DtU</a:t>
              </a:r>
              <a:r>
                <a:rPr lang="en-US" sz="2000" dirty="0"/>
                <a:t>: Maximum Distance from Definition to Use Site</a:t>
              </a:r>
            </a:p>
            <a:p>
              <a:r>
                <a:rPr lang="en-US" sz="2000" dirty="0"/>
                <a:t>SemDen: Semantic Density</a:t>
              </a:r>
            </a:p>
            <a:p>
              <a:r>
                <a:rPr lang="en-US" sz="2000" dirty="0"/>
                <a:t>Depth: Depth of the AST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0FE5B1B-4F84-4EED-8854-9AF634868A0B}"/>
              </a:ext>
            </a:extLst>
          </p:cNvPr>
          <p:cNvSpPr txBox="1"/>
          <p:nvPr/>
        </p:nvSpPr>
        <p:spPr>
          <a:xfrm>
            <a:off x="26741119" y="2362200"/>
            <a:ext cx="5550747" cy="1286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:Namespace S1</a:t>
            </a:r>
          </a:p>
          <a:p>
            <a:endParaRPr lang="en-US" sz="1600" dirty="0"/>
          </a:p>
          <a:p>
            <a:r>
              <a:rPr lang="en-US" sz="1600" dirty="0"/>
              <a:t> ∆←#.gfx.∆ ⋄ Img←∆.Image</a:t>
            </a:r>
          </a:p>
          <a:p>
            <a:r>
              <a:rPr lang="en-US" sz="1600" dirty="0"/>
              <a:t> cir←{img←⍵</a:t>
            </a:r>
          </a:p>
          <a:p>
            <a:r>
              <a:rPr lang="en-US" sz="1600" dirty="0"/>
              <a:t>  _←{yx r rgb←⍵</a:t>
            </a:r>
          </a:p>
          <a:p>
            <a:r>
              <a:rPr lang="en-US" sz="1600" dirty="0"/>
              <a:t>   img∘←rgb⊣@((⊂yx)+i⌿⍨r≥0.5*⍨+⌿¨×⍨r-</a:t>
            </a:r>
          </a:p>
          <a:p>
            <a:r>
              <a:rPr lang="en-US" sz="1600" dirty="0"/>
              <a:t>        i←,⍳0⌈(1+2×r r)⌊yx-⍨1↓⍴img)⍤¯1⊢img</a:t>
            </a:r>
          </a:p>
          <a:p>
            <a:r>
              <a:rPr lang="en-US" sz="1600" dirty="0"/>
              <a:t>   0}⍤1⊢⍺</a:t>
            </a:r>
          </a:p>
          <a:p>
            <a:r>
              <a:rPr lang="en-US" sz="1600" dirty="0"/>
              <a:t>  img}</a:t>
            </a:r>
          </a:p>
          <a:p>
            <a:r>
              <a:rPr lang="en-US" sz="1600" dirty="0"/>
              <a:t> atan2←{y←⍺ ⋄ x←⍵ ⋄ </a:t>
            </a:r>
          </a:p>
          <a:p>
            <a:r>
              <a:rPr lang="en-US" sz="1600" dirty="0"/>
              <a:t>  x&gt;0:¯3○y÷x</a:t>
            </a:r>
          </a:p>
          <a:p>
            <a:r>
              <a:rPr lang="en-US" sz="1600" dirty="0"/>
              <a:t>  (x&lt;0)∧y≥0:(¯3○y÷x)+○1</a:t>
            </a:r>
          </a:p>
          <a:p>
            <a:r>
              <a:rPr lang="en-US" sz="1600" dirty="0"/>
              <a:t>  (x&lt;0)∧y&lt;0:(¯3○y÷x)-○1</a:t>
            </a:r>
          </a:p>
          <a:p>
            <a:r>
              <a:rPr lang="en-US" sz="1600" dirty="0"/>
              <a:t>  (x=0)∧y&gt;0:○.5</a:t>
            </a:r>
          </a:p>
          <a:p>
            <a:r>
              <a:rPr lang="en-US" sz="1600" dirty="0"/>
              <a:t>  (x=0)∧y&lt;0:-○.5</a:t>
            </a:r>
          </a:p>
          <a:p>
            <a:r>
              <a:rPr lang="en-US" sz="1600" dirty="0"/>
              <a:t>  ⎕SIGNAL 11}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step←{h w r s←⍺⍺ ⋄ age pos dir typ←⍵          </a:t>
            </a:r>
          </a:p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    # State</a:t>
            </a:r>
          </a:p>
          <a:p>
            <a:r>
              <a:rPr lang="en-US" sz="1600" dirty="0"/>
              <a:t>  age+←1                                   </a:t>
            </a:r>
          </a:p>
          <a:p>
            <a:r>
              <a:rPr lang="en-US" sz="1600" dirty="0"/>
              <a:t>                                                     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# We age once per step</a:t>
            </a:r>
          </a:p>
          <a:p>
            <a:r>
              <a:rPr lang="en-US" sz="1600" dirty="0"/>
              <a:t>  (m⌿dir)←(○¯1)+2×○?0⍴⍨+/m←(typ&gt;0)∧0=25|age  </a:t>
            </a:r>
          </a:p>
          <a:p>
            <a:r>
              <a:rPr lang="en-US" sz="1600" i="1" dirty="0"/>
              <a:t>                                  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Change direction every 25 steps</a:t>
            </a:r>
          </a:p>
          <a:p>
            <a:r>
              <a:rPr lang="en-US" sz="1600" dirty="0"/>
              <a:t>  age pos dir typ⍪←z(m⌿pos)(z←0⍴⍨+⌿m)(-typ⌿⍨m)            </a:t>
            </a:r>
          </a:p>
          <a:p>
            <a:r>
              <a:rPr lang="en-US" sz="1600" i="1" dirty="0"/>
              <a:t>                                                          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...and clone sprites</a:t>
            </a:r>
          </a:p>
          <a:p>
            <a:r>
              <a:rPr lang="en-US" sz="1600" dirty="0"/>
              <a:t>  (m⌿dir)←atan2/(0⌷pos)-⍤1⊢(m←typ&lt;0)⌿pos </a:t>
            </a:r>
          </a:p>
          <a:p>
            <a:r>
              <a:rPr lang="en-US" sz="1600" i="1" dirty="0"/>
              <a:t>                                     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Clones always chase the player</a:t>
            </a:r>
          </a:p>
          <a:p>
            <a:r>
              <a:rPr lang="en-US" sz="1600" dirty="0"/>
              <a:t>  (0⌷dir)←(⊃{⊂⍋.5*⍨+/×⍨⍵}⌷atan2/)((typ=¯1)⌿pos)-   </a:t>
            </a:r>
          </a:p>
          <a:p>
            <a:r>
              <a:rPr lang="en-US" sz="1600" dirty="0"/>
              <a:t>                   ⍤1⊢0⌷pos </a:t>
            </a:r>
          </a:p>
          <a:p>
            <a:r>
              <a:rPr lang="en-US" sz="1600" i="1" dirty="0"/>
              <a:t>                                   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Player chases closest green clone</a:t>
            </a:r>
          </a:p>
          <a:p>
            <a:r>
              <a:rPr lang="en-US" sz="1600" dirty="0"/>
              <a:t>  pos←h w|⍤1⌊0.5+pos+s×⍉1 2∘.○dir </a:t>
            </a:r>
          </a:p>
          <a:p>
            <a:r>
              <a:rPr lang="en-US" sz="1600" i="1" dirty="0"/>
              <a:t>                                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Everybody moves s units each step</a:t>
            </a:r>
          </a:p>
          <a:p>
            <a:r>
              <a:rPr lang="en-US" sz="1600" dirty="0"/>
              <a:t>  age pos dir typ(⌿⍨)←⊂(typ≥0)∨(2×r)≤.5*⍨+/×⍨</a:t>
            </a:r>
          </a:p>
          <a:p>
            <a:r>
              <a:rPr lang="en-US" sz="1600" dirty="0"/>
              <a:t>                                          (0⌷pos)-⍤1⊢pos </a:t>
            </a:r>
          </a:p>
          <a:p>
            <a:r>
              <a:rPr lang="en-US" sz="1600" i="1" dirty="0"/>
              <a:t>                                        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Player eats overlapping clones</a:t>
            </a:r>
          </a:p>
          <a:p>
            <a:r>
              <a:rPr lang="en-US" sz="1600" dirty="0"/>
              <a:t>  age pos dir typ(⌿⍨)←⊂(typ≥0)∨age&lt;60                     </a:t>
            </a:r>
          </a:p>
          <a:p>
            <a:r>
              <a:rPr lang="en-US" sz="1600" i="1" dirty="0"/>
              <a:t>                                                         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Clones die of old age</a:t>
            </a:r>
          </a:p>
          <a:p>
            <a:r>
              <a:rPr lang="en-US" sz="1600" dirty="0"/>
              <a:t>  cs←(↓pos),r,⍪rgb[2+typ]                                   </a:t>
            </a:r>
          </a:p>
          <a:p>
            <a:r>
              <a:rPr lang="en-US" sz="1600" i="1" dirty="0"/>
              <a:t>                                                               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Sprites are circles</a:t>
            </a:r>
          </a:p>
          <a:p>
            <a:r>
              <a:rPr lang="en-US" sz="1600" dirty="0"/>
              <a:t>  _←⍺ Img 2 0 1⍉cs cir 3 h w⍴255 </a:t>
            </a:r>
          </a:p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#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Draw State</a:t>
            </a:r>
          </a:p>
          <a:p>
            <a:r>
              <a:rPr lang="en-US" sz="1600" dirty="0"/>
              <a:t>  age pos dir typ}</a:t>
            </a:r>
          </a:p>
          <a:p>
            <a:endParaRPr lang="en-US" sz="1600" dirty="0"/>
          </a:p>
          <a:p>
            <a:r>
              <a:rPr lang="en-US" sz="1600" dirty="0"/>
              <a:t> rgb←(255 128 128)(128 255 128)(0 0 255)(0 255 0)</a:t>
            </a:r>
          </a:p>
          <a:p>
            <a:r>
              <a:rPr lang="en-US" sz="1600" dirty="0"/>
              <a:t>            (255 0 0)</a:t>
            </a:r>
          </a:p>
          <a:p>
            <a:r>
              <a:rPr lang="en-US" sz="1600" dirty="0"/>
              <a:t> time←200 ⋄ ws←1024 1024 75 15</a:t>
            </a:r>
          </a:p>
          <a:p>
            <a:r>
              <a:rPr lang="en-US" sz="1600" dirty="0"/>
              <a:t> initial←(3⍴0)(↑(0 0)(1023 0)(0 1023))(○¯.25 .25 ¯.75)</a:t>
            </a:r>
          </a:p>
          <a:p>
            <a:r>
              <a:rPr lang="en-US" sz="1600" dirty="0"/>
              <a:t>               (0 1 2)</a:t>
            </a:r>
          </a:p>
          <a:p>
            <a:r>
              <a:rPr lang="en-US" sz="1600" dirty="0"/>
              <a:t> run←{ws step ∆.Display{time≤⊃⊃⍺}initial}</a:t>
            </a:r>
          </a:p>
          <a:p>
            <a:endParaRPr lang="en-US" sz="1600" dirty="0"/>
          </a:p>
          <a:p>
            <a:r>
              <a:rPr lang="en-US" sz="1600" dirty="0"/>
              <a:t>:EndNamespace</a:t>
            </a:r>
          </a:p>
        </p:txBody>
      </p:sp>
    </p:spTree>
    <p:extLst>
      <p:ext uri="{BB962C8B-B14F-4D97-AF65-F5344CB8AC3E}">
        <p14:creationId xmlns:p14="http://schemas.microsoft.com/office/powerpoint/2010/main" val="410284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BCDCC4-E07D-4A80-996D-6F1878307C43}"/>
              </a:ext>
            </a:extLst>
          </p:cNvPr>
          <p:cNvGrpSpPr/>
          <p:nvPr/>
        </p:nvGrpSpPr>
        <p:grpSpPr>
          <a:xfrm>
            <a:off x="2547487" y="3136231"/>
            <a:ext cx="15544800" cy="11426331"/>
            <a:chOff x="60960" y="7985760"/>
            <a:chExt cx="6321899" cy="75895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452D12B-5DB2-4BD8-88B5-4768B54E8D60}"/>
                </a:ext>
              </a:extLst>
            </p:cNvPr>
            <p:cNvSpPr/>
            <p:nvPr/>
          </p:nvSpPr>
          <p:spPr>
            <a:xfrm>
              <a:off x="60960" y="7985760"/>
              <a:ext cx="6306377" cy="7589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7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952CE1-6829-4945-862C-B13633563FD4}"/>
                </a:ext>
              </a:extLst>
            </p:cNvPr>
            <p:cNvSpPr txBox="1"/>
            <p:nvPr/>
          </p:nvSpPr>
          <p:spPr>
            <a:xfrm>
              <a:off x="380143" y="8567213"/>
              <a:ext cx="6002716" cy="24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latin typeface="APL385 Unicode" panose="020B0709000202000203" pitchFamily="49" charset="0"/>
              </a:endParaRPr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D9834ED2-6536-44F5-8E6D-87A06363B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PL385 Unicode" panose="020B0709000202000203" pitchFamily="49" charset="0"/>
              </a:rPr>
              <a:t>:Namespace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H1∆Car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cir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⊣{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rgb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∘←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rgb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⊣@((⊂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)+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⌿⍨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≥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0.5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*⍨+⌿¨×⍨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←,⍳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⌈(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×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)⌊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-⍨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↓⍴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)⍤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¯1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⊢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}⍤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⊢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rec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⊣{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hw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rgb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∘←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rgb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⊣@((⊂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)+⍳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⌈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hw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⌊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-⍨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↓⍴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)⍤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¯1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⊢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}⍤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⊢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body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2 3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⍴(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30 0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50 200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255 0 0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0 50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30 100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255 0 0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wheels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2 3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⍴(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50 25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50 125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car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⌈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105 200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⌊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-⍨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↓⍴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[;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j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]←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wheels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cir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body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rec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[;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+⍳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j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+⍳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]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3 300 500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⍴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+⍳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;]←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200 337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0 255 0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cir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225 350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25 5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150 75 0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rec img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step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#.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gfx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∆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Image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2 0 1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⍉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150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car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PL385 Unicode" panose="020B0709000202000203" pitchFamily="49" charset="0"/>
              </a:rPr>
              <a:t>⎕DL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run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step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#.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gfx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∆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Display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490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PL385 Unicode" panose="020B0709000202000203" pitchFamily="49" charset="0"/>
              </a:rPr>
              <a:t>:EndNamespace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2138FC-83FF-4046-9318-41E40A496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9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PL385 Unicode" panose="020B0709000202000203" pitchFamily="49" charset="0"/>
              </a:rPr>
              <a:t>:Namespace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H1∆Car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cir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⊣{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rgb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∘←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rgb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⊣@((⊂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)+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⌿⍨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≥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0.5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*⍨+⌿¨×⍨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←,⍳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⌈(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×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)⌊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-⍨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↓⍴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)⍤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¯1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⊢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}⍤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⊢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rec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⊣{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hw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rgb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∘←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rgb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⊣@((⊂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)+⍳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⌈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hw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⌊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-⍨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↓⍴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)⍤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¯1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⊢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}⍤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⊢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body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2 3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⍴(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30 0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50 200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255 0 0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0 50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30 100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255 0 0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wheels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2 3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⍴(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50 25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50 125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car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⌈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105 200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⌊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-⍨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↓⍴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[;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j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]←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wheels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cir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body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rec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[;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+⍳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j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+⍳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mx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]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3 300 500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⍴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+⍳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;]←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200 337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0 255 0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cir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225 350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25 5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150 75 0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rec img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step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#.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gfx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∆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Image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2 0 1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⍉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150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car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img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PL385 Unicode" panose="020B0709000202000203" pitchFamily="49" charset="0"/>
              </a:rPr>
              <a:t>⎕DL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+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run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←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⋄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⍵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step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#.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gfx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∆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Display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{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⍺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490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L385 Unicode" panose="020B0709000202000203" pitchFamily="49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PL385 Unicode" panose="020B0709000202000203" pitchFamily="49" charset="0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PL385 Unicode" panose="020B0709000202000203" pitchFamily="49" charset="0"/>
              </a:rPr>
              <a:t>}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L385 Unicode" panose="020B0709000202000203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PL385 Unicode" panose="020B0709000202000203" pitchFamily="49" charset="0"/>
              </a:rPr>
              <a:t>:EndNamespace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B2B03-7E50-48D1-B21B-82310565A819}"/>
              </a:ext>
            </a:extLst>
          </p:cNvPr>
          <p:cNvSpPr/>
          <p:nvPr/>
        </p:nvSpPr>
        <p:spPr>
          <a:xfrm>
            <a:off x="8229600" y="8710643"/>
            <a:ext cx="112166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PL385 Unicode" panose="020B0709000202000203" pitchFamily="49" charset="0"/>
              </a:rPr>
              <a:t>:Namespace H1∆Car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cir ← {img←⍵ ⋄ img⊣{yx r rgb←⍵ ⋄ img∘←rgb⊣@((⊂yx)+i⌿⍨r≥0.5*⍨+⌿¨×⍨r-i←,⍳0⌈(1+2×r r)⌊yx-⍨1↓⍴img)⍤¯1⊢img ⋄ 0}⍤1⊢⍺}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rec ← {img←⍵ ⋄ img⊣{yx hw rgb←⍵ ⋄ img∘←rgb⊣@((⊂yx)+⍳0⌈hw⌊yx-⍨1↓⍴img)⍤¯1⊢img ⋄ 0}⍤1⊢⍺}                          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body←2 3⍴(30 0)(50 200)(255 0 0)(0 50)(30 100)(255 0 0)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wheels←2 3⍴(50 25)25(0 0 0)(50 125)25(0 0 0)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car←{img←⍵ ⋄ ⍺←0 0 ⋄ y x←⍺ ⋄ my mx←0⌈105 200⌊⍺-⍨1↓⍴img ⋄ img[;i;j]←wheels cir body rec img[;i←y+⍳my;j←x+⍳mx] ⋄ img}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img←3 300 500⍴255 ⋄ img[0 1;250+⍳10;]←0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img←(200 337)(15)(0 255 0)cir(225 350)(25 5)(150 75 0)rec img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step←{_←⍺ #.gfx.∆.Image 2 0 1⍉150 ⍵ car img ⋄ _←⎕DL ⍵⍵ ⋄ ⍵+⍺⍺}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run←{⍺←0 ⋄ ⍵ step ⍺ #.gfx.∆.Display {⍺=490} 0}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:EndNamespace</a:t>
            </a:r>
          </a:p>
        </p:txBody>
      </p:sp>
    </p:spTree>
    <p:extLst>
      <p:ext uri="{BB962C8B-B14F-4D97-AF65-F5344CB8AC3E}">
        <p14:creationId xmlns:p14="http://schemas.microsoft.com/office/powerpoint/2010/main" val="115399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05F02-06CB-4F31-BDDB-949FD78D136D}"/>
              </a:ext>
            </a:extLst>
          </p:cNvPr>
          <p:cNvSpPr txBox="1"/>
          <p:nvPr/>
        </p:nvSpPr>
        <p:spPr>
          <a:xfrm>
            <a:off x="9072879" y="6936740"/>
            <a:ext cx="941832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L385 Unicode" panose="020B0709000202000203" pitchFamily="49" charset="0"/>
              </a:rPr>
              <a:t>:Namespace S1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∆←#.gfx.∆ ⋄ Img←∆.Image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cir←{img←⍵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_←{yx r rgb←⍵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 img∘←rgb⊣@((⊂yx)+i⌿⍨r≥0.5*⍨+⌿¨×⍨r-i←,⍳0⌈(1+2×r r)⌊yx-⍨1↓⍴img)⍤¯1⊢img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 0}⍤1⊢⍺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img}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                                         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atan2←{y←⍺ ⋄ x←⍵ ⋄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x&gt;0:¯3○y÷x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(x&lt;0)∧y≥0:(¯3○y÷x)+○1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(x&lt;0)∧y&lt;0:(¯3○y÷x)-○1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(x=0)∧y&gt;0:○.5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(x=0)∧y&lt;0:-○.5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⎕SIGNAL 11}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step←{h w r s←⍺⍺ ⋄ age pos dir typ←⍵                       ⍝ State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age+←1                                                    ⍝ We age once per step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(m⌿dir)←(○¯1)+2×○?0⍴⍨+/m←(typ&gt;0)∧0=25|age                 ⍝ Change direction every 25 steps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typ⍪←z(m⌿pos)(z←0⍴⍨+⌿m)(-typ⌿⍨m)              ⍝ ...and clone sprites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(m⌿dir)←atan2/(0⌷pos)-⍤1⊢(m←typ&lt;0)⌿pos                    ⍝ Clones always chase the player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(0⌷dir)←(⊃{⊂⍋.5*⍨+/×⍨⍵}⌷atan2/)((typ=¯1)⌿pos)-⍤1⊢0⌷pos    ⍝ Player chases closest green clone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pos←h w|⍤1⌊0.5+pos+s×⍉1 2∘.○dir                           ⍝ Everybody moves s units each step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typ(⌿⍨)←⊂(typ≥0)∨(2×r)≤.5*⍨+/×⍨(0⌷pos)-⍤1⊢pos ⍝ Player eats overlapping clones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typ(⌿⍨)←⊂(typ≥0)∨age&lt;60                       ⍝ Clones die of old age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cs←(↓pos),r,⍪rgb[2+typ]                                   ⍝ Sprites are circles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_←⍺ Img 2 0 1⍉cs cir 3 h w⍴255                            ⍝ Draw State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rgb←(255 128 128)(128 255 128)(0 0 255)(0 255 0)(255 0 0)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time←200 ⋄ ws←1024 1024 75 15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initial←(3⍴0)(↑(0 0)(1023 0)(0 1023))(○¯.25 .25 ¯.75)(0 1 2)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run←{ws step ∆.Display{time≤⊃⊃⍺}initial}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:EndNamespace</a:t>
            </a:r>
          </a:p>
        </p:txBody>
      </p:sp>
    </p:spTree>
    <p:extLst>
      <p:ext uri="{BB962C8B-B14F-4D97-AF65-F5344CB8AC3E}">
        <p14:creationId xmlns:p14="http://schemas.microsoft.com/office/powerpoint/2010/main" val="356793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9E6A4F46-200A-44EE-AFFB-159FEA804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300869"/>
              </p:ext>
            </p:extLst>
          </p:nvPr>
        </p:nvGraphicFramePr>
        <p:xfrm>
          <a:off x="19600543" y="6858001"/>
          <a:ext cx="12944049" cy="756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Acrobat Document" r:id="rId3" imgW="5028993" imgH="3886200" progId="AcroExch.Document.DC">
                  <p:embed/>
                </p:oleObj>
              </mc:Choice>
              <mc:Fallback>
                <p:oleObj name="Acrobat Document" r:id="rId3" imgW="5028993" imgH="3886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00543" y="6858001"/>
                        <a:ext cx="12944049" cy="756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22D26B07-C14A-4D19-B069-00BA73148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807972"/>
              </p:ext>
            </p:extLst>
          </p:nvPr>
        </p:nvGraphicFramePr>
        <p:xfrm>
          <a:off x="372427" y="6246410"/>
          <a:ext cx="12175173" cy="8043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Acrobat Document" r:id="rId5" imgW="5028993" imgH="3886200" progId="AcroExch.Document.DC">
                  <p:embed/>
                </p:oleObj>
              </mc:Choice>
              <mc:Fallback>
                <p:oleObj name="Acrobat Document" r:id="rId5" imgW="5028993" imgH="38862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427" y="6246410"/>
                        <a:ext cx="12175173" cy="8043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3FC00E6-A60F-4B2B-B015-39AA936E0BFC}"/>
              </a:ext>
            </a:extLst>
          </p:cNvPr>
          <p:cNvGrpSpPr/>
          <p:nvPr/>
        </p:nvGrpSpPr>
        <p:grpSpPr>
          <a:xfrm>
            <a:off x="12893040" y="2553336"/>
            <a:ext cx="6217920" cy="5429247"/>
            <a:chOff x="13350240" y="8012433"/>
            <a:chExt cx="6217920" cy="54292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4D6750-4C72-43D7-84AB-CFB6AA1A9E48}"/>
                </a:ext>
              </a:extLst>
            </p:cNvPr>
            <p:cNvSpPr/>
            <p:nvPr/>
          </p:nvSpPr>
          <p:spPr>
            <a:xfrm>
              <a:off x="13350240" y="8012433"/>
              <a:ext cx="6217920" cy="54292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7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E9305B-0D16-470B-A297-178A05C8762C}"/>
                </a:ext>
              </a:extLst>
            </p:cNvPr>
            <p:cNvSpPr txBox="1"/>
            <p:nvPr/>
          </p:nvSpPr>
          <p:spPr>
            <a:xfrm>
              <a:off x="13771721" y="8297358"/>
              <a:ext cx="5374958" cy="4639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6800" b="1" dirty="0"/>
                <a:t>Transferability</a:t>
              </a:r>
            </a:p>
            <a:p>
              <a:pPr algn="ctr">
                <a:lnSpc>
                  <a:spcPct val="150000"/>
                </a:lnSpc>
              </a:pPr>
              <a:r>
                <a:rPr lang="en-US" sz="6800" b="1" dirty="0"/>
                <a:t>Breadth</a:t>
              </a:r>
            </a:p>
            <a:p>
              <a:pPr algn="ctr">
                <a:lnSpc>
                  <a:spcPct val="150000"/>
                </a:lnSpc>
              </a:pPr>
              <a:r>
                <a:rPr lang="en-US" sz="6800" b="1" dirty="0"/>
                <a:t>Ownership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4BFE28-5259-4FF4-99D1-34C940C2AAEF}"/>
              </a:ext>
            </a:extLst>
          </p:cNvPr>
          <p:cNvGrpSpPr/>
          <p:nvPr/>
        </p:nvGrpSpPr>
        <p:grpSpPr>
          <a:xfrm>
            <a:off x="0" y="0"/>
            <a:ext cx="32918400" cy="2083118"/>
            <a:chOff x="0" y="0"/>
            <a:chExt cx="32918400" cy="20831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67AA86-08E5-4C39-A80F-669193DAB4DB}"/>
                </a:ext>
              </a:extLst>
            </p:cNvPr>
            <p:cNvSpPr/>
            <p:nvPr/>
          </p:nvSpPr>
          <p:spPr>
            <a:xfrm>
              <a:off x="0" y="0"/>
              <a:ext cx="32918400" cy="20831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6888" tIns="123444" rIns="246888" bIns="1234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97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7EB3AF-C151-43AB-AFD8-7FF9C35B8691}"/>
                </a:ext>
              </a:extLst>
            </p:cNvPr>
            <p:cNvSpPr txBox="1"/>
            <p:nvPr/>
          </p:nvSpPr>
          <p:spPr>
            <a:xfrm>
              <a:off x="4783454" y="412434"/>
              <a:ext cx="26671905" cy="125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60" dirty="0">
                  <a:solidFill>
                    <a:schemeClr val="bg1"/>
                  </a:solidFill>
                </a:rPr>
                <a:t>Iverson Languages’ Effect on Skill Metrics for Image-based Curricula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DB97BC-317A-4A8F-BA26-D1D218B1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306" y="0"/>
              <a:ext cx="2083118" cy="208311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4B11B7-0B6A-421A-8DB7-CCFA40EE8256}"/>
              </a:ext>
            </a:extLst>
          </p:cNvPr>
          <p:cNvSpPr txBox="1"/>
          <p:nvPr/>
        </p:nvSpPr>
        <p:spPr>
          <a:xfrm>
            <a:off x="21294089" y="13619817"/>
            <a:ext cx="941832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PL385 Unicode" panose="020B0709000202000203" pitchFamily="49" charset="0"/>
              </a:rPr>
              <a:t>:Namespace S1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∆←#.gfx.∆ ⋄ Img←∆.Image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cir←{img←⍵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_←{yx r rgb←⍵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 img∘←rgb⊣@((⊂yx)+i⌿⍨r≥0.5*⍨+⌿¨×⍨r-i←,⍳0⌈(1+2×r r)⌊yx-⍨1↓⍴img)⍤¯1⊢img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 0}⍤1⊢⍺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img}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                                         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atan2←{y←⍺ ⋄ x←⍵ ⋄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x&gt;0:¯3○y÷x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(x&lt;0)∧y≥0:(¯3○y÷x)+○1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(x&lt;0)∧y&lt;0:(¯3○y÷x)-○1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(x=0)∧y&gt;0:○.5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(x=0)∧y&lt;0:-○.5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⎕SIGNAL 11}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step←{h w r s←⍺⍺ ⋄ age pos dir typ←⍵                       ⍝ State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age+←1                                                    ⍝ We age once per step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(m⌿dir)←(○¯1)+2×○?0⍴⍨+/m←(typ&gt;0)∧0=25|age                 ⍝ Change direction every 25 steps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typ⍪←z(m⌿pos)(z←0⍴⍨+⌿m)(-typ⌿⍨m)              ⍝ ...and clone sprites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(m⌿dir)←atan2/(0⌷pos)-⍤1⊢(m←typ&lt;0)⌿pos                    ⍝ Clones always chase the player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(0⌷dir)←(⊃{⊂⍋.5*⍨+/×⍨⍵}⌷atan2/)((typ=¯1)⌿pos)-⍤1⊢0⌷pos    ⍝ Player chases closest green clone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pos←h w|⍤1⌊0.5+pos+s×⍉1 2∘.○dir                           ⍝ Everybody moves s units each step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typ(⌿⍨)←⊂(typ≥0)∨(2×r)≤.5*⍨+/×⍨(0⌷pos)-⍤1⊢pos ⍝ Player eats overlapping clones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typ(⌿⍨)←⊂(typ≥0)∨age&lt;60                       ⍝ Clones die of old age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cs←(↓pos),r,⍪rgb[2+typ]                                   ⍝ Sprites are circles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_←⍺ Img 2 0 1⍉cs cir 3 h w⍴255                            ⍝ Draw State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 age pos dir typ}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rgb←(255 128 128)(128 255 128)(0 0 255)(0 255 0)(255 0 0)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time←200 ⋄ ws←1024 1024 75 15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initial←(3⍴0)(↑(0 0)(1023 0)(0 1023))(○¯.25 .25 ¯.75)(0 1 2)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run←{ws step ∆.Display{time≤⊃⊃⍺}initial}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:EndNamespace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18802-2737-4B3C-BC76-861FDC062306}"/>
              </a:ext>
            </a:extLst>
          </p:cNvPr>
          <p:cNvSpPr/>
          <p:nvPr/>
        </p:nvSpPr>
        <p:spPr>
          <a:xfrm>
            <a:off x="304800" y="2919442"/>
            <a:ext cx="11551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PL385 Unicode" panose="020B0709000202000203" pitchFamily="49" charset="0"/>
              </a:rPr>
              <a:t>:Namespace H1∆Car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cir ← {img←⍵ ⋄ img⊣{yx r rgb←⍵ ⋄ img∘←rgb⊣@((⊂yx)+i⌿⍨r≥0.5*⍨+⌿¨×⍨r-i←,⍳0⌈(1+2×r r)⌊yx-⍨1↓⍴img)⍤¯1⊢img ⋄ 0}⍤1⊢⍺}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rec ← {img←⍵ ⋄ img⊣{yx hw rgb←⍵ ⋄ img∘←rgb⊣@((⊂yx)+⍳0⌈hw⌊yx-⍨1↓⍴img)⍤¯1⊢img ⋄ 0}⍤1⊢⍺}                          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body←2 3⍴(30 0)(50 200)(255 0 0)(0 50)(30 100)(255 0 0)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wheels←2 3⍴(50 25)25(0 0 0)(50 125)25(0 0 0)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car←{img←⍵ ⋄ ⍺←0 0 ⋄ y x←⍺ ⋄ my mx←0⌈105 200⌊⍺-⍨1↓⍴img ⋄ img[;i;j]←wheels cir body rec img[;i←y+⍳my;j←x+⍳mx] ⋄ img}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 img←3 300 500⍴255 ⋄ img[0 1;250+⍳10;]←0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img←(200 337)(15)(0 255 0)cir(225 350)(25 5)(150 75 0)rec img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step←{_←⍺ #.gfx.∆.Image 2 0 1⍉150 ⍵ car img ⋄ _←⎕DL ⍵⍵ ⋄ ⍵+⍺⍺}</a:t>
            </a:r>
          </a:p>
          <a:p>
            <a:r>
              <a:rPr lang="en-US" sz="1200" dirty="0">
                <a:latin typeface="APL385 Unicode" panose="020B0709000202000203" pitchFamily="49" charset="0"/>
              </a:rPr>
              <a:t> run←{⍺←0 ⋄ ⍵ step ⍺ #.gfx.∆.Display {⍺=490} 0}</a:t>
            </a:r>
          </a:p>
          <a:p>
            <a:endParaRPr lang="en-US" sz="1200" dirty="0">
              <a:latin typeface="APL385 Unicode" panose="020B0709000202000203" pitchFamily="49" charset="0"/>
            </a:endParaRPr>
          </a:p>
          <a:p>
            <a:r>
              <a:rPr lang="en-US" sz="1200" dirty="0">
                <a:latin typeface="APL385 Unicode" panose="020B0709000202000203" pitchFamily="49" charset="0"/>
              </a:rPr>
              <a:t>:EndNamespace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80824F-18F3-4B77-89B1-A03305853A52}"/>
              </a:ext>
            </a:extLst>
          </p:cNvPr>
          <p:cNvSpPr txBox="1"/>
          <p:nvPr/>
        </p:nvSpPr>
        <p:spPr>
          <a:xfrm>
            <a:off x="1454573" y="13928021"/>
            <a:ext cx="5130800" cy="801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(require 2htdp/image)</a:t>
            </a:r>
          </a:p>
          <a:p>
            <a:r>
              <a:rPr lang="en-US" sz="1350" dirty="0"/>
              <a:t>(require 2htdp/universe)</a:t>
            </a:r>
          </a:p>
          <a:p>
            <a:r>
              <a:rPr lang="en-US" sz="1350" dirty="0"/>
              <a:t>(define WHEEL-RADIUS 5)</a:t>
            </a:r>
          </a:p>
          <a:p>
            <a:r>
              <a:rPr lang="en-US" sz="1350" dirty="0"/>
              <a:t>(define WHEEL-DISTANCE (* WHEEL-RADIUS 4))</a:t>
            </a:r>
          </a:p>
          <a:p>
            <a:r>
              <a:rPr lang="en-US" sz="1350" dirty="0"/>
              <a:t>(define WHEEL (circle WHEEL-RADIUS "solid" "black"))</a:t>
            </a:r>
          </a:p>
          <a:p>
            <a:r>
              <a:rPr lang="en-US" sz="1350" dirty="0"/>
              <a:t>(define BOTH-WHEELS</a:t>
            </a:r>
          </a:p>
          <a:p>
            <a:r>
              <a:rPr lang="en-US" sz="1350" dirty="0"/>
              <a:t>  (overlay/</a:t>
            </a:r>
            <a:r>
              <a:rPr lang="en-US" sz="1350" dirty="0" err="1"/>
              <a:t>xy</a:t>
            </a:r>
            <a:r>
              <a:rPr lang="en-US" sz="1350" dirty="0"/>
              <a:t> WHEEL  (* 4 WHEEL-RADIUS)</a:t>
            </a:r>
          </a:p>
          <a:p>
            <a:r>
              <a:rPr lang="en-US" sz="1350" dirty="0"/>
              <a:t>              0</a:t>
            </a:r>
          </a:p>
          <a:p>
            <a:r>
              <a:rPr lang="en-US" sz="1350" dirty="0"/>
              <a:t>              WHEEL))</a:t>
            </a:r>
          </a:p>
          <a:p>
            <a:r>
              <a:rPr lang="en-US" sz="1350" dirty="0"/>
              <a:t>(define CAR-MIDDLE</a:t>
            </a:r>
          </a:p>
          <a:p>
            <a:r>
              <a:rPr lang="en-US" sz="1350" dirty="0"/>
              <a:t>  (rectangle WHEEL-DISTANCE</a:t>
            </a:r>
          </a:p>
          <a:p>
            <a:r>
              <a:rPr lang="en-US" sz="1350" dirty="0"/>
              <a:t>             (* 3 WHEEL-RADIUS) "solid" "red"))</a:t>
            </a:r>
          </a:p>
          <a:p>
            <a:r>
              <a:rPr lang="en-US" sz="1350" dirty="0"/>
              <a:t>(define CAR-BOTTOM</a:t>
            </a:r>
          </a:p>
          <a:p>
            <a:r>
              <a:rPr lang="en-US" sz="1350" dirty="0"/>
              <a:t>  (rectangle (* 8 WHEEL-RADIUS)</a:t>
            </a:r>
          </a:p>
          <a:p>
            <a:r>
              <a:rPr lang="en-US" sz="1350" dirty="0"/>
              <a:t>             (* 2 WHEEL-RADIUS)</a:t>
            </a:r>
          </a:p>
          <a:p>
            <a:r>
              <a:rPr lang="en-US" sz="1350" dirty="0"/>
              <a:t>             "solid" "red"))</a:t>
            </a:r>
          </a:p>
          <a:p>
            <a:r>
              <a:rPr lang="en-US" sz="1350" dirty="0"/>
              <a:t>(define CAR-BODY</a:t>
            </a:r>
          </a:p>
          <a:p>
            <a:r>
              <a:rPr lang="en-US" sz="1350" dirty="0"/>
              <a:t>  (overlay/</a:t>
            </a:r>
            <a:r>
              <a:rPr lang="en-US" sz="1350" dirty="0" err="1"/>
              <a:t>xy</a:t>
            </a:r>
            <a:r>
              <a:rPr lang="en-US" sz="1350" dirty="0"/>
              <a:t> CAR-MIDDLE</a:t>
            </a:r>
          </a:p>
          <a:p>
            <a:r>
              <a:rPr lang="en-US" sz="1350" dirty="0"/>
              <a:t>           (- (* 2 WHEEL-RADIUS))</a:t>
            </a:r>
          </a:p>
          <a:p>
            <a:r>
              <a:rPr lang="en-US" sz="1350" dirty="0"/>
              <a:t>           WHEEL-RADIUS</a:t>
            </a:r>
          </a:p>
          <a:p>
            <a:r>
              <a:rPr lang="en-US" sz="1350" dirty="0"/>
              <a:t>           CAR-BOTTOM))</a:t>
            </a:r>
          </a:p>
          <a:p>
            <a:r>
              <a:rPr lang="en-US" sz="1350" dirty="0"/>
              <a:t>(define CAR</a:t>
            </a:r>
          </a:p>
          <a:p>
            <a:r>
              <a:rPr lang="en-US" sz="1350" dirty="0"/>
              <a:t>  (overlay/</a:t>
            </a:r>
            <a:r>
              <a:rPr lang="en-US" sz="1350" dirty="0" err="1"/>
              <a:t>xy</a:t>
            </a:r>
            <a:r>
              <a:rPr lang="en-US" sz="1350" dirty="0"/>
              <a:t> BOTH-WHEELS</a:t>
            </a:r>
          </a:p>
          <a:p>
            <a:r>
              <a:rPr lang="en-US" sz="1350" dirty="0"/>
              <a:t>              (- WHEEL-RADIUS)</a:t>
            </a:r>
          </a:p>
          <a:p>
            <a:r>
              <a:rPr lang="en-US" sz="1350" dirty="0"/>
              <a:t>              (- (* WHEEL-RADIUS 2))</a:t>
            </a:r>
          </a:p>
          <a:p>
            <a:r>
              <a:rPr lang="en-US" sz="1350" dirty="0"/>
              <a:t>              CAR-BODY))</a:t>
            </a:r>
          </a:p>
          <a:p>
            <a:r>
              <a:rPr lang="en-US" sz="1350" dirty="0"/>
              <a:t>(define TREE</a:t>
            </a:r>
          </a:p>
          <a:p>
            <a:r>
              <a:rPr lang="en-US" sz="1350" dirty="0"/>
              <a:t>  (underlay/</a:t>
            </a:r>
            <a:r>
              <a:rPr lang="en-US" sz="1350" dirty="0" err="1"/>
              <a:t>xy</a:t>
            </a:r>
            <a:r>
              <a:rPr lang="en-US" sz="1350" dirty="0"/>
              <a:t> (circle WHEEL-RADIUS "solid" "green")</a:t>
            </a:r>
          </a:p>
          <a:p>
            <a:r>
              <a:rPr lang="en-US" sz="1350" dirty="0"/>
              <a:t>               (* 9/10 WHEEL-RADIUS)</a:t>
            </a:r>
          </a:p>
          <a:p>
            <a:r>
              <a:rPr lang="en-US" sz="1350" dirty="0"/>
              <a:t>               (* 3/2 WHEEL-RADIUS)</a:t>
            </a:r>
          </a:p>
          <a:p>
            <a:r>
              <a:rPr lang="en-US" sz="1350" dirty="0"/>
              <a:t>               (rectangle</a:t>
            </a:r>
          </a:p>
          <a:p>
            <a:r>
              <a:rPr lang="en-US" sz="1350" dirty="0"/>
              <a:t>                (/ WHEEL-RADIUS 5) (* 2 WHEEL-RADIUS) "solid" "brown")))</a:t>
            </a:r>
          </a:p>
          <a:p>
            <a:r>
              <a:rPr lang="en-US" sz="1400" dirty="0"/>
              <a:t>(define LAND</a:t>
            </a:r>
          </a:p>
          <a:p>
            <a:r>
              <a:rPr lang="en-US" sz="1400" dirty="0"/>
              <a:t>  (rectangle (* 50 WHEEL-RADIUS)</a:t>
            </a:r>
          </a:p>
          <a:p>
            <a:r>
              <a:rPr lang="en-US" sz="1400" dirty="0"/>
              <a:t>             (* 5 WHEEL-RADIUS)</a:t>
            </a:r>
          </a:p>
          <a:p>
            <a:r>
              <a:rPr lang="en-US" sz="1400" dirty="0"/>
              <a:t>             "outline" "black"))</a:t>
            </a:r>
          </a:p>
          <a:p>
            <a:endParaRPr 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4ED97-C39F-4C58-8537-1D2C40224F35}"/>
              </a:ext>
            </a:extLst>
          </p:cNvPr>
          <p:cNvSpPr txBox="1"/>
          <p:nvPr/>
        </p:nvSpPr>
        <p:spPr>
          <a:xfrm>
            <a:off x="7297257" y="14206587"/>
            <a:ext cx="489474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(define BACKGROUND</a:t>
            </a:r>
          </a:p>
          <a:p>
            <a:r>
              <a:rPr lang="en-US" sz="1350" dirty="0"/>
              <a:t>  (overlay/</a:t>
            </a:r>
            <a:r>
              <a:rPr lang="en-US" sz="1350" dirty="0" err="1"/>
              <a:t>xy</a:t>
            </a:r>
            <a:r>
              <a:rPr lang="en-US" sz="1350" dirty="0"/>
              <a:t> TREE</a:t>
            </a:r>
          </a:p>
          <a:p>
            <a:r>
              <a:rPr lang="en-US" sz="1350" dirty="0"/>
              <a:t>              (- (* 2/3 (image-width LAND)))</a:t>
            </a:r>
          </a:p>
          <a:p>
            <a:r>
              <a:rPr lang="en-US" sz="1350" dirty="0"/>
              <a:t>              (- (- (image-height LAND) (image-height TREE)))</a:t>
            </a:r>
          </a:p>
          <a:p>
            <a:r>
              <a:rPr lang="en-US" sz="1350" dirty="0"/>
              <a:t>              LAND))         </a:t>
            </a:r>
          </a:p>
          <a:p>
            <a:r>
              <a:rPr lang="en-US" sz="1350" dirty="0"/>
              <a:t>(define Y-CAR (* 3 WHEEL-RADIUS))</a:t>
            </a:r>
          </a:p>
          <a:p>
            <a:r>
              <a:rPr lang="en-US" sz="1350" dirty="0"/>
              <a:t>(define SPEED 2)</a:t>
            </a:r>
          </a:p>
          <a:p>
            <a:r>
              <a:rPr lang="en-US" sz="1350" dirty="0"/>
              <a:t>(define (render ws)</a:t>
            </a:r>
          </a:p>
          <a:p>
            <a:r>
              <a:rPr lang="en-US" sz="1350" dirty="0"/>
              <a:t>  (place-image CAR ws Y-CAR BACKGROUND))</a:t>
            </a:r>
          </a:p>
          <a:p>
            <a:r>
              <a:rPr lang="en-US" sz="1350" dirty="0"/>
              <a:t>(define (tock ws)</a:t>
            </a:r>
          </a:p>
          <a:p>
            <a:r>
              <a:rPr lang="en-US" sz="1350" dirty="0"/>
              <a:t>  (+ SPEED ws))</a:t>
            </a:r>
          </a:p>
          <a:p>
            <a:r>
              <a:rPr lang="en-US" sz="1350" dirty="0"/>
              <a:t>(define LAND</a:t>
            </a:r>
          </a:p>
          <a:p>
            <a:r>
              <a:rPr lang="en-US" sz="1350" dirty="0"/>
              <a:t>  (rectangle (* 50 WHEEL-RADIUS)</a:t>
            </a:r>
          </a:p>
          <a:p>
            <a:r>
              <a:rPr lang="en-US" sz="1350" dirty="0"/>
              <a:t>             (* 5 WHEEL-RADIUS)</a:t>
            </a:r>
          </a:p>
          <a:p>
            <a:r>
              <a:rPr lang="en-US" sz="1350" dirty="0"/>
              <a:t>             "outline" "black"))</a:t>
            </a:r>
          </a:p>
          <a:p>
            <a:r>
              <a:rPr lang="en-US" sz="1350" dirty="0"/>
              <a:t>(define (stroke ws ke)</a:t>
            </a:r>
          </a:p>
          <a:p>
            <a:r>
              <a:rPr lang="en-US" sz="1350" dirty="0"/>
              <a:t>  0) (define (hyper x-coordinate x-mouse y-mouse me)</a:t>
            </a:r>
          </a:p>
          <a:p>
            <a:r>
              <a:rPr lang="en-US" sz="1350" dirty="0"/>
              <a:t>  (if (string=? me "button-down")</a:t>
            </a:r>
          </a:p>
          <a:p>
            <a:r>
              <a:rPr lang="en-US" sz="1350" dirty="0"/>
              <a:t>      x-mouse</a:t>
            </a:r>
          </a:p>
          <a:p>
            <a:r>
              <a:rPr lang="en-US" sz="1350" dirty="0"/>
              <a:t>      x-coordinate))</a:t>
            </a:r>
          </a:p>
          <a:p>
            <a:r>
              <a:rPr lang="en-US" sz="1350" dirty="0"/>
              <a:t>(define (end? ws)</a:t>
            </a:r>
          </a:p>
          <a:p>
            <a:r>
              <a:rPr lang="en-US" sz="1350" dirty="0"/>
              <a:t>  (&gt; (- ws (/ (image-width CAR) 2))</a:t>
            </a:r>
          </a:p>
          <a:p>
            <a:r>
              <a:rPr lang="en-US" sz="1350" dirty="0"/>
              <a:t>     (image-width BACKGROUND)))</a:t>
            </a:r>
          </a:p>
          <a:p>
            <a:r>
              <a:rPr lang="en-US" sz="1350" dirty="0"/>
              <a:t>(define (main ws)</a:t>
            </a:r>
          </a:p>
          <a:p>
            <a:r>
              <a:rPr lang="en-US" sz="1350" dirty="0"/>
              <a:t>  (big-bang ws</a:t>
            </a:r>
          </a:p>
          <a:p>
            <a:r>
              <a:rPr lang="en-US" sz="1350" dirty="0"/>
              <a:t>            [on-tick tock]</a:t>
            </a:r>
          </a:p>
          <a:p>
            <a:r>
              <a:rPr lang="en-US" sz="1350" dirty="0"/>
              <a:t>            [to-draw render]</a:t>
            </a:r>
          </a:p>
          <a:p>
            <a:r>
              <a:rPr lang="en-US" sz="1350" dirty="0"/>
              <a:t>            [on-key stroke]</a:t>
            </a:r>
          </a:p>
          <a:p>
            <a:r>
              <a:rPr lang="en-US" sz="1350" dirty="0"/>
              <a:t>            [on-mouse hyper]</a:t>
            </a:r>
          </a:p>
          <a:p>
            <a:r>
              <a:rPr lang="en-US" sz="1350" dirty="0"/>
              <a:t>            [stop-when end?]))</a:t>
            </a:r>
          </a:p>
          <a:p>
            <a:endParaRPr lang="en-US" sz="1350" dirty="0"/>
          </a:p>
          <a:p>
            <a:endParaRPr lang="en-US" sz="1350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C7AACA-F207-4DFC-8006-46C84C40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24020"/>
              </p:ext>
            </p:extLst>
          </p:nvPr>
        </p:nvGraphicFramePr>
        <p:xfrm>
          <a:off x="12531996" y="13437117"/>
          <a:ext cx="3675744" cy="78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48">
                  <a:extLst>
                    <a:ext uri="{9D8B030D-6E8A-4147-A177-3AD203B41FA5}">
                      <a16:colId xmlns:a16="http://schemas.microsoft.com/office/drawing/2014/main" val="1614696048"/>
                    </a:ext>
                  </a:extLst>
                </a:gridCol>
                <a:gridCol w="1225248">
                  <a:extLst>
                    <a:ext uri="{9D8B030D-6E8A-4147-A177-3AD203B41FA5}">
                      <a16:colId xmlns:a16="http://schemas.microsoft.com/office/drawing/2014/main" val="134100142"/>
                    </a:ext>
                  </a:extLst>
                </a:gridCol>
                <a:gridCol w="1225248">
                  <a:extLst>
                    <a:ext uri="{9D8B030D-6E8A-4147-A177-3AD203B41FA5}">
                      <a16:colId xmlns:a16="http://schemas.microsoft.com/office/drawing/2014/main" val="4017456546"/>
                    </a:ext>
                  </a:extLst>
                </a:gridCol>
              </a:tblGrid>
              <a:tr h="419862">
                <a:tc>
                  <a:txBody>
                    <a:bodyPr/>
                    <a:lstStyle/>
                    <a:p>
                      <a:r>
                        <a:rPr lang="en-US" sz="1400" dirty="0"/>
                        <a:t>Metric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Racket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Scratch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3772677824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r>
                        <a:rPr lang="en-US" sz="1200" dirty="0"/>
                        <a:t>LoC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11/107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30/42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1856068715"/>
                  </a:ext>
                </a:extLst>
              </a:tr>
              <a:tr h="653906">
                <a:tc>
                  <a:txBody>
                    <a:bodyPr/>
                    <a:lstStyle/>
                    <a:p>
                      <a:r>
                        <a:rPr lang="en-US" sz="1200" dirty="0"/>
                        <a:t>Chars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700/2799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2296490336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r>
                        <a:rPr lang="en-US" sz="1200" dirty="0"/>
                        <a:t>Tokens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361/229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519/86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1071948443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r>
                        <a:rPr lang="en-US" sz="1200" dirty="0"/>
                        <a:t>Nodes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170/200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347/48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4031969871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r>
                        <a:rPr lang="en-US" sz="1200" dirty="0"/>
                        <a:t>Vocab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30/26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33/20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474509645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r>
                        <a:rPr lang="en-US" sz="1200" dirty="0"/>
                        <a:t>Forms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4/4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5/20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3641241996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1/4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1/5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1707450773"/>
                  </a:ext>
                </a:extLst>
              </a:tr>
              <a:tr h="653906">
                <a:tc>
                  <a:txBody>
                    <a:bodyPr/>
                    <a:lstStyle/>
                    <a:p>
                      <a:r>
                        <a:rPr lang="en-US" sz="1200" dirty="0"/>
                        <a:t>Variables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17/29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25/4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1072509725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r>
                        <a:rPr lang="en-US" sz="1200" dirty="0"/>
                        <a:t>UDF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5/6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4/4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3897026682"/>
                  </a:ext>
                </a:extLst>
              </a:tr>
              <a:tr h="653906">
                <a:tc>
                  <a:txBody>
                    <a:bodyPr/>
                    <a:lstStyle/>
                    <a:p>
                      <a:r>
                        <a:rPr lang="en-US" sz="1200" dirty="0"/>
                        <a:t>GlobalVar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3/13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6/4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3948317399"/>
                  </a:ext>
                </a:extLst>
              </a:tr>
              <a:tr h="653906">
                <a:tc>
                  <a:txBody>
                    <a:bodyPr/>
                    <a:lstStyle/>
                    <a:p>
                      <a:r>
                        <a:rPr lang="en-US" sz="1200" dirty="0"/>
                        <a:t>Concepts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24/14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27/14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2691111595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r>
                        <a:rPr lang="en-US" sz="1200" dirty="0"/>
                        <a:t>Scaff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7/54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6/75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1504536020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r>
                        <a:rPr lang="en-US" sz="1200" dirty="0"/>
                        <a:t>Max-Dtu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5/33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2817695123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r>
                        <a:rPr lang="en-US" sz="1200" dirty="0"/>
                        <a:t>SemDen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85/54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96/100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3144766899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r>
                        <a:rPr lang="en-US" sz="1200" dirty="0"/>
                        <a:t>Depth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4/5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4/5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411461504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6773B53-D16D-4D14-86FD-BCF08A5450DC}"/>
              </a:ext>
            </a:extLst>
          </p:cNvPr>
          <p:cNvSpPr txBox="1"/>
          <p:nvPr/>
        </p:nvSpPr>
        <p:spPr>
          <a:xfrm>
            <a:off x="16672560" y="1414272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873B6F-F6B1-4018-AF4B-066748443B0C}"/>
              </a:ext>
            </a:extLst>
          </p:cNvPr>
          <p:cNvSpPr txBox="1"/>
          <p:nvPr/>
        </p:nvSpPr>
        <p:spPr>
          <a:xfrm>
            <a:off x="12862560" y="8189803"/>
            <a:ext cx="6217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explored the use of Iverson-style array programming and its effect on commonly used Image-based learning problems. This study was meant to examine what effect, if any, the use of Iverson-style array programming might have with respect to positive learning outcomes for computing curricula. In particular, we focused how Iverson-style array programming's tendency towards efficient, concise code might impact a student's breadth of knowledge, the transferability of their skills, and the pride of ownership they might feel in their work.</a:t>
            </a:r>
          </a:p>
          <a:p>
            <a:endParaRPr lang="en-US" dirty="0"/>
          </a:p>
          <a:p>
            <a:r>
              <a:rPr lang="en-US" dirty="0"/>
              <a:t>Our results suggest that Iverson-style array programming results in very small code solutions that enable teachers to progress through a problem using minimal scaffolding or specialized code. By making non-scaffolded solutions more accessible to students, we believe that Iverson-style programming has potential to improve the scalability of a student's skills, their ability to transfer those skills to new domains, and their sense of ownership in the code that they write. </a:t>
            </a:r>
          </a:p>
        </p:txBody>
      </p:sp>
    </p:spTree>
    <p:extLst>
      <p:ext uri="{BB962C8B-B14F-4D97-AF65-F5344CB8AC3E}">
        <p14:creationId xmlns:p14="http://schemas.microsoft.com/office/powerpoint/2010/main" val="152155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45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92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F8D48E-1F64-41AA-8B0F-1E21A0034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43170"/>
              </p:ext>
            </p:extLst>
          </p:nvPr>
        </p:nvGraphicFramePr>
        <p:xfrm>
          <a:off x="11768329" y="3835908"/>
          <a:ext cx="7516371" cy="14282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57">
                  <a:extLst>
                    <a:ext uri="{9D8B030D-6E8A-4147-A177-3AD203B41FA5}">
                      <a16:colId xmlns:a16="http://schemas.microsoft.com/office/drawing/2014/main" val="1614696048"/>
                    </a:ext>
                  </a:extLst>
                </a:gridCol>
                <a:gridCol w="2505457">
                  <a:extLst>
                    <a:ext uri="{9D8B030D-6E8A-4147-A177-3AD203B41FA5}">
                      <a16:colId xmlns:a16="http://schemas.microsoft.com/office/drawing/2014/main" val="134100142"/>
                    </a:ext>
                  </a:extLst>
                </a:gridCol>
                <a:gridCol w="2505457">
                  <a:extLst>
                    <a:ext uri="{9D8B030D-6E8A-4147-A177-3AD203B41FA5}">
                      <a16:colId xmlns:a16="http://schemas.microsoft.com/office/drawing/2014/main" val="4017456546"/>
                    </a:ext>
                  </a:extLst>
                </a:gridCol>
              </a:tblGrid>
              <a:tr h="975853">
                <a:tc>
                  <a:txBody>
                    <a:bodyPr/>
                    <a:lstStyle/>
                    <a:p>
                      <a:r>
                        <a:rPr lang="en-US" sz="4300" dirty="0"/>
                        <a:t>Metric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Racket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4300" dirty="0"/>
                        <a:t>Scratch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3772677824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LoC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11/107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30/42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1856068715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Chars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700/2799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N/A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2296490336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Tokens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361/229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519/86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1071948443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Nodes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170/200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347/48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4031969871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Vocab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30/26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33/20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474509645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Forms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4/4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5/20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3641241996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Data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1/4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1/5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1707450773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Variables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17/29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25/4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1072509725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UDF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5/6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4/4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3897026682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GlobalVar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3/13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6/4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3948317399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Concepts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24/14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27/14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2691111595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Scaff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7/54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6/75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1504536020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Max-Dtu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5/33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N/A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2817695123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SemDen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85/54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96/100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3144766899"/>
                  </a:ext>
                </a:extLst>
              </a:tr>
              <a:tr h="887139">
                <a:tc>
                  <a:txBody>
                    <a:bodyPr/>
                    <a:lstStyle/>
                    <a:p>
                      <a:r>
                        <a:rPr lang="en-US" sz="3800" dirty="0"/>
                        <a:t>Depth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4/5</a:t>
                      </a:r>
                    </a:p>
                  </a:txBody>
                  <a:tcPr marL="246888" marR="246888" marT="123444" marB="123444"/>
                </a:tc>
                <a:tc>
                  <a:txBody>
                    <a:bodyPr/>
                    <a:lstStyle/>
                    <a:p>
                      <a:r>
                        <a:rPr lang="en-US" sz="3800" dirty="0"/>
                        <a:t>4/5</a:t>
                      </a:r>
                    </a:p>
                  </a:txBody>
                  <a:tcPr marL="246888" marR="246888" marT="123444" marB="123444"/>
                </a:tc>
                <a:extLst>
                  <a:ext uri="{0D108BD9-81ED-4DB2-BD59-A6C34878D82A}">
                    <a16:rowId xmlns:a16="http://schemas.microsoft.com/office/drawing/2014/main" val="41146150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3DAA60-B17A-40A4-A168-5EC0B89E2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57733"/>
              </p:ext>
            </p:extLst>
          </p:nvPr>
        </p:nvGraphicFramePr>
        <p:xfrm>
          <a:off x="2590800" y="8915400"/>
          <a:ext cx="21945600" cy="29077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538593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699913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833175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206196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374356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63628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271833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526065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4362548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1407399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1988477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584965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247304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1924162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420309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0851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1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1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16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4389</Words>
  <Application>Microsoft Office PowerPoint</Application>
  <PresentationFormat>Custom</PresentationFormat>
  <Paragraphs>555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APL385 Unicode</vt:lpstr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Youngjae Shin</dc:creator>
  <cp:lastModifiedBy>Youngjae Shin</cp:lastModifiedBy>
  <cp:revision>24</cp:revision>
  <dcterms:created xsi:type="dcterms:W3CDTF">2018-12-05T00:03:19Z</dcterms:created>
  <dcterms:modified xsi:type="dcterms:W3CDTF">2018-12-05T06:09:46Z</dcterms:modified>
</cp:coreProperties>
</file>