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6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用时（h）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D16-49AD-80C9-97D8D46F43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D16-49AD-80C9-97D8D46F43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D16-49AD-80C9-97D8D46F43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D16-49AD-80C9-97D8D46F433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D16-49AD-80C9-97D8D46F433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D16-49AD-80C9-97D8D46F433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AD16-49AD-80C9-97D8D46F433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D16-49AD-80C9-97D8D46F433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AD16-49AD-80C9-97D8D46F433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D16-49AD-80C9-97D8D46F433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AD16-49AD-80C9-97D8D46F433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D16-49AD-80C9-97D8D46F433C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架构</c:v>
                </c:pt>
                <c:pt idx="1">
                  <c:v>模块定义</c:v>
                </c:pt>
                <c:pt idx="2">
                  <c:v>RTL设计</c:v>
                </c:pt>
                <c:pt idx="3">
                  <c:v>RTL验证</c:v>
                </c:pt>
                <c:pt idx="4">
                  <c:v>FPGA综合</c:v>
                </c:pt>
                <c:pt idx="5">
                  <c:v>工具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183.5</c:v>
                </c:pt>
                <c:pt idx="1">
                  <c:v>42</c:v>
                </c:pt>
                <c:pt idx="2">
                  <c:v>54.5</c:v>
                </c:pt>
                <c:pt idx="3">
                  <c:v>295.5</c:v>
                </c:pt>
                <c:pt idx="4">
                  <c:v>46.5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6-49AD-80C9-97D8D46F433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5273D-8392-4B6A-8578-A9932F933CAF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5DC6-7EB2-4987-94F1-106ED3775D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3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45DC6-7EB2-4987-94F1-106ED3775D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6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34EF0-CAAB-0ED8-A969-931241D67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DC5F3-B91A-9FA2-FFCF-8A3EE9B4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ADE51-D3D5-19BF-C5A6-DE718FAF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67535-B411-0966-68C7-D21D1544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D5752-6049-B875-878F-63AC0ED0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1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F3D40-1FB2-28B3-398E-9653EDE8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67ACCC-EE8C-8403-FCA2-5AC8C6DF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23212-1451-DD8E-A769-3CD1E97E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07BE1-318D-D289-1AD1-16F2A64E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82091-975B-C3E2-ED8F-FAA91698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C013D9-7721-C194-F905-45ED55A4D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48576-4472-F8CE-D1FF-62C797DB4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63539-75F0-8041-48D0-18E9E3B4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ED885-6016-C225-8658-C79961BB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5A7D8-3847-B5A2-2D13-2E1FAC5F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4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EB25-5A05-94B1-2838-436AF8D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4AC0-EE4F-1118-7A28-163C0F6E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D7EF5-B0ED-28C1-93B1-C5EDFC3F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E460D-E438-4B6B-6700-45F05AA9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D98E-8DAB-D985-3FF7-2F54C854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7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E5654-EF50-06B0-BB3A-EF4C061F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A59E7-BC16-9A8B-0C3E-673F72C6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E085-26D9-C623-94EE-6B70F2CD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9C85B-9FF9-1835-20BF-D3B858BE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28365-BCA9-C595-5724-0F91EB10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41D3-ECEB-88CB-6888-D115E07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29E35-88B2-8B14-3258-E18116989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FF41B-D674-039F-18FE-8E4F5F64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215CF-C605-2C6B-61CB-9881D8E4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A61C6B-2813-D56E-BA45-BA13C75F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CEBD2-8183-CB3F-783F-AAD4D78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8FC9A-28E8-9738-E9FA-434E0B8D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36875C-474A-0E5B-A635-75B4849C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CBDFF-DEAC-5037-3DA7-9F47A44CE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ED2475-C09A-30EF-2E9F-96E0E1037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AE2B4-E265-B5D3-7093-584F61441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E0549C-2AAA-245D-62AB-7D395C29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8ADBCE-1451-BE32-088D-268CD8D1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2965F5-9590-C3F9-E221-029FFA91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2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C047D-3D96-3CBA-DCFF-5464A199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105D35-2948-CD7D-B3E5-5F763C6C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DAA30-16F1-3AA3-B6A3-70748674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0767D-0F54-301C-A5FC-05BA2E70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D2457-B162-1F09-9A20-DF394A64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F0A37-1B1C-FB0D-DA14-AF6B47CC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84F44-21E8-CD52-50B1-0B129790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5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2C154-28D9-0565-F6D8-4F6E2978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E92B0-7AA9-8C3C-D8B5-3E34E146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4F5B7-91B1-E2CF-0449-4CD0A006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DABC2-A9DF-6F26-8CE6-34D3CBE4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CB08E-9498-29A0-4031-9C8F07BB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A16A5-26A4-9E72-1CC8-1C954F8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5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0049-010E-7062-3CD3-99B47BC2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DD9F2F-D525-EF16-E19E-2C5EFD2ED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E6D3A-AF9F-891E-B69C-F759B3F8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E3D13-DA7C-9AFF-7F21-B1986113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5714D-3605-A535-596F-146C1EDB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2BE64-10AA-FF90-20D0-54C27E7F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1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4A438-6610-8E8A-9AA1-FB879B43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1A504-1627-95E5-7B62-CAB2BE52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2D6B3-41AE-C55A-90FC-403AAAAF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F9BC-47EB-4F41-99C3-809E47085907}" type="datetimeFigureOut">
              <a:rPr lang="zh-CN" altLang="en-US" smtClean="0"/>
              <a:t>2022/12/11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2133E-65E8-628A-ED0F-E4860B62E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DE769-612F-33E2-7F51-910078116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4B8A-83E2-47F6-A60F-95C41382B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2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322D1-CA3C-8A1C-0DEF-27284AA7D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DreamCore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2CF76-5D91-A163-B205-92988B814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李志锐</a:t>
            </a:r>
          </a:p>
        </p:txBody>
      </p:sp>
    </p:spTree>
    <p:extLst>
      <p:ext uri="{BB962C8B-B14F-4D97-AF65-F5344CB8AC3E}">
        <p14:creationId xmlns:p14="http://schemas.microsoft.com/office/powerpoint/2010/main" val="76785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322D1-CA3C-8A1C-0DEF-27284AA7D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架构篇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0BCD9C-9D30-6B80-CC9E-80E0BEBC8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V2 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77476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C08C6381-579B-3AC5-6A27-23C142303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" y="0"/>
            <a:ext cx="12124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322D1-CA3C-8A1C-0DEF-27284AA7D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与工具篇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1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A93C3-5960-8437-0B66-BACCFDFD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6200"/>
            <a:ext cx="10515600" cy="909638"/>
          </a:xfrm>
        </p:spPr>
        <p:txBody>
          <a:bodyPr/>
          <a:lstStyle/>
          <a:p>
            <a:r>
              <a:rPr lang="zh-CN" altLang="en-US" dirty="0"/>
              <a:t>该处理器设计所采用的工程</a:t>
            </a:r>
            <a:r>
              <a:rPr lang="en-US" altLang="zh-CN" dirty="0"/>
              <a:t>Flow</a:t>
            </a:r>
            <a:endParaRPr lang="zh-CN" altLang="en-US" dirty="0"/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2AB6EB65-B3DB-1AB5-F488-EFB1CCA68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74" y="985838"/>
            <a:ext cx="7062126" cy="5793574"/>
          </a:xfrm>
        </p:spPr>
      </p:pic>
    </p:spTree>
    <p:extLst>
      <p:ext uri="{BB962C8B-B14F-4D97-AF65-F5344CB8AC3E}">
        <p14:creationId xmlns:p14="http://schemas.microsoft.com/office/powerpoint/2010/main" val="399558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37B5A-A567-706C-E6D9-5E1DBBB9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DreamCore</a:t>
            </a:r>
            <a:r>
              <a:rPr lang="en-US" altLang="zh-CN" dirty="0"/>
              <a:t> V1</a:t>
            </a:r>
            <a:r>
              <a:rPr lang="zh-CN" altLang="en-US" dirty="0"/>
              <a:t>设计时间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E3503-CE40-DF6A-6D6B-893DB180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29"/>
            <a:ext cx="10515600" cy="4351338"/>
          </a:xfrm>
        </p:spPr>
        <p:txBody>
          <a:bodyPr/>
          <a:lstStyle/>
          <a:p>
            <a:r>
              <a:rPr lang="zh-CN" altLang="en-US" dirty="0"/>
              <a:t>总时间：</a:t>
            </a:r>
            <a:r>
              <a:rPr lang="en-US" altLang="zh-CN" dirty="0"/>
              <a:t>668h</a:t>
            </a:r>
            <a:r>
              <a:rPr lang="zh-CN" altLang="en-US" dirty="0"/>
              <a:t>（按一天</a:t>
            </a:r>
            <a:r>
              <a:rPr lang="en-US" altLang="zh-CN" dirty="0"/>
              <a:t>8h</a:t>
            </a:r>
            <a:r>
              <a:rPr lang="zh-CN" altLang="en-US" dirty="0"/>
              <a:t>计，共</a:t>
            </a:r>
            <a:r>
              <a:rPr lang="en-US" altLang="zh-CN" dirty="0"/>
              <a:t>83.5</a:t>
            </a:r>
            <a:r>
              <a:rPr lang="zh-CN" altLang="en-US" dirty="0"/>
              <a:t>天）</a:t>
            </a:r>
            <a:endParaRPr lang="en-US" altLang="zh-CN" dirty="0"/>
          </a:p>
          <a:p>
            <a:r>
              <a:rPr lang="zh-CN" altLang="en-US" dirty="0"/>
              <a:t>架构：</a:t>
            </a:r>
            <a:r>
              <a:rPr lang="en-US" altLang="zh-CN" dirty="0"/>
              <a:t>183.5h  </a:t>
            </a:r>
            <a:r>
              <a:rPr lang="zh-CN" altLang="en-US" dirty="0"/>
              <a:t>模块定义：</a:t>
            </a:r>
            <a:r>
              <a:rPr lang="en-US" altLang="zh-CN" dirty="0"/>
              <a:t>42h  RTL</a:t>
            </a:r>
            <a:r>
              <a:rPr lang="zh-CN" altLang="en-US" dirty="0"/>
              <a:t>设计：</a:t>
            </a:r>
            <a:r>
              <a:rPr lang="en-US" altLang="zh-CN" dirty="0"/>
              <a:t>54.5h  RTL</a:t>
            </a:r>
            <a:r>
              <a:rPr lang="zh-CN" altLang="en-US" dirty="0"/>
              <a:t>验证：</a:t>
            </a:r>
            <a:r>
              <a:rPr lang="en-US" altLang="zh-CN" dirty="0"/>
              <a:t>295.5h</a:t>
            </a:r>
          </a:p>
          <a:p>
            <a:r>
              <a:rPr lang="en-US" altLang="zh-CN" dirty="0"/>
              <a:t>FPGA</a:t>
            </a:r>
            <a:r>
              <a:rPr lang="zh-CN" altLang="en-US" dirty="0"/>
              <a:t>综合：</a:t>
            </a:r>
            <a:r>
              <a:rPr lang="en-US" altLang="zh-CN" dirty="0"/>
              <a:t>46.5h  </a:t>
            </a:r>
            <a:r>
              <a:rPr lang="zh-CN" altLang="en-US" dirty="0"/>
              <a:t>工具：</a:t>
            </a:r>
            <a:r>
              <a:rPr lang="en-US" altLang="zh-CN" dirty="0"/>
              <a:t>46h  </a:t>
            </a:r>
            <a:r>
              <a:rPr lang="zh-CN" altLang="en-US" dirty="0"/>
              <a:t>软件移植：忽略不计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51FAFF8-4F9E-FB85-41B8-6410821EC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858661"/>
              </p:ext>
            </p:extLst>
          </p:nvPr>
        </p:nvGraphicFramePr>
        <p:xfrm>
          <a:off x="2645923" y="2989994"/>
          <a:ext cx="5802009" cy="386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352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4ABC3-B9C7-EDE2-C56A-98CBEA7A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8A7A5-D5F0-F49D-AD35-1C0FE6C4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C++17</a:t>
            </a:r>
            <a:r>
              <a:rPr lang="zh-CN" altLang="en-US" dirty="0"/>
              <a:t>编写</a:t>
            </a:r>
            <a:r>
              <a:rPr lang="en-US" altLang="zh-CN" dirty="0"/>
              <a:t>Model</a:t>
            </a:r>
            <a:r>
              <a:rPr lang="zh-CN" altLang="en-US" dirty="0"/>
              <a:t>，</a:t>
            </a:r>
            <a:r>
              <a:rPr lang="en-US" altLang="zh-CN" dirty="0"/>
              <a:t>C# </a:t>
            </a:r>
            <a:r>
              <a:rPr lang="en-US" altLang="zh-CN" dirty="0" err="1"/>
              <a:t>.net</a:t>
            </a:r>
            <a:r>
              <a:rPr lang="en-US" altLang="zh-CN" dirty="0"/>
              <a:t> 6.0 WPF</a:t>
            </a:r>
            <a:r>
              <a:rPr lang="zh-CN" altLang="en-US" dirty="0"/>
              <a:t>编写</a:t>
            </a:r>
            <a:r>
              <a:rPr lang="en-US" altLang="zh-CN" dirty="0"/>
              <a:t>Model Debugger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RTL</a:t>
            </a:r>
            <a:r>
              <a:rPr lang="zh-CN" altLang="en-US" dirty="0"/>
              <a:t>生成与多核仿真脚本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VCS/Verdi 2018.09</a:t>
            </a:r>
            <a:r>
              <a:rPr lang="zh-CN" altLang="en-US" dirty="0"/>
              <a:t>与</a:t>
            </a:r>
            <a:r>
              <a:rPr lang="en-US" altLang="zh-CN" dirty="0" err="1"/>
              <a:t>Xcelium</a:t>
            </a:r>
            <a:r>
              <a:rPr lang="en-US" altLang="zh-CN" dirty="0"/>
              <a:t>/</a:t>
            </a:r>
            <a:r>
              <a:rPr lang="en-US" altLang="zh-CN" dirty="0" err="1"/>
              <a:t>Indago</a:t>
            </a:r>
            <a:r>
              <a:rPr lang="en-US" altLang="zh-CN" dirty="0"/>
              <a:t> 20.09</a:t>
            </a:r>
            <a:r>
              <a:rPr lang="zh-CN" altLang="en-US" dirty="0"/>
              <a:t>双仿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一套</a:t>
            </a:r>
            <a:r>
              <a:rPr lang="en-US" altLang="zh-CN" dirty="0"/>
              <a:t>Trace</a:t>
            </a:r>
            <a:r>
              <a:rPr lang="zh-CN" altLang="en-US" dirty="0"/>
              <a:t>数据库生成与读取库，生成库面向</a:t>
            </a:r>
            <a:r>
              <a:rPr lang="en-US" altLang="zh-CN" dirty="0"/>
              <a:t>C++</a:t>
            </a:r>
            <a:r>
              <a:rPr lang="zh-CN" altLang="en-US" dirty="0"/>
              <a:t>，读取库面向</a:t>
            </a:r>
            <a:r>
              <a:rPr lang="en-US" altLang="zh-CN" dirty="0" err="1"/>
              <a:t>SystemVerilog</a:t>
            </a:r>
            <a:r>
              <a:rPr lang="zh-CN" altLang="en-US" dirty="0"/>
              <a:t>，可以将每个周期的</a:t>
            </a:r>
            <a:r>
              <a:rPr lang="en-US" altLang="zh-CN" dirty="0"/>
              <a:t>Model</a:t>
            </a:r>
            <a:r>
              <a:rPr lang="zh-CN" altLang="en-US" dirty="0"/>
              <a:t>信号全部保存到数据库中，并在</a:t>
            </a:r>
            <a:r>
              <a:rPr lang="en-US" altLang="zh-CN" dirty="0"/>
              <a:t>SV</a:t>
            </a:r>
            <a:r>
              <a:rPr lang="zh-CN" altLang="en-US" dirty="0"/>
              <a:t>端比对时读取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Vivado</a:t>
            </a:r>
            <a:r>
              <a:rPr lang="en-US" altLang="zh-CN" dirty="0"/>
              <a:t> 2021.2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6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CD1FB4-324E-32B3-86C5-5D4A855F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01"/>
            <a:ext cx="12192000" cy="65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2D4E56-3A61-6C72-4DFF-38F08B16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39"/>
            <a:ext cx="12192000" cy="65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2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00E1E-7110-1BAC-C15D-B85EED2F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报告内容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1551D-2F02-2649-9D12-6385A290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与工具篇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6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322D1-CA3C-8A1C-0DEF-27284AA7D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00844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7EEC-C83C-8C21-9D05-792DAD1C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07F6E-20F2-523B-CF7E-71977027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288"/>
            <a:ext cx="11003280" cy="4764023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DreamCore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现拥有两个版本：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2022.01~2022.09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2022.10~Now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跑分：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V1 FPGA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综合（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VCU1525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xcvu9p-fsgd2104-2L-e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10MHz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收敛）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559892  DFF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478328  BRAM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512 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2FA1139-B212-E973-A4B1-AAEBB868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02765"/>
              </p:ext>
            </p:extLst>
          </p:nvPr>
        </p:nvGraphicFramePr>
        <p:xfrm>
          <a:off x="603504" y="2757455"/>
          <a:ext cx="11237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928862660"/>
                    </a:ext>
                  </a:extLst>
                </a:gridCol>
                <a:gridCol w="4617720">
                  <a:extLst>
                    <a:ext uri="{9D8B030D-6E8A-4147-A177-3AD203B41FA5}">
                      <a16:colId xmlns:a16="http://schemas.microsoft.com/office/drawing/2014/main" val="33623494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181532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r>
                        <a:rPr lang="zh-CN" altLang="en-US" dirty="0"/>
                        <a:t>（乱序</a:t>
                      </a:r>
                      <a:r>
                        <a:rPr lang="en-US" altLang="zh-CN" dirty="0"/>
                        <a:t>LSU</a:t>
                      </a:r>
                      <a:r>
                        <a:rPr lang="zh-CN" altLang="en-US" dirty="0"/>
                        <a:t>实现前）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95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Coremark GCC7.2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4.60/MHz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86.48%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4.99/MHz 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1.34 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90.78%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6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Coremark GCC8.3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4.47/MHz 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1.26 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87.70%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4.83/MHz 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1.30 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90.75%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6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Dhrystone GCC7.2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2.25DMIPS/MHz 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1.61 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96.30%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2.56DMIPS/MHz 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1.54 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99.05%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46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Dhrystone GCC8.3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3.06DMIPS/MHz 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1.84 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99.99%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12.2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IPC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1.48 BHR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99.34%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91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CEFF157-EE19-0B71-E2E1-EF0ABF156CCB}"/>
              </a:ext>
            </a:extLst>
          </p:cNvPr>
          <p:cNvSpPr txBox="1"/>
          <p:nvPr/>
        </p:nvSpPr>
        <p:spPr>
          <a:xfrm>
            <a:off x="5349768" y="394692"/>
            <a:ext cx="66845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RV32IM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级流水乱序超标量（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指令不支持乱序，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指令全乱序，后续可能支持多路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SystemVerilog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全参数化设计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每周期行为完全一致的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Cycle Accurate Model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 Debugger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可以观测和控制微架构行为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前端（取指、译码、重命名、分发）宽度为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整数发射队列发射宽度为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发射队列发射宽度为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（仅一条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、一条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、一条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data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，发射时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指令自动拆解为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data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两条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寄存器读取宽度为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写回宽度为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（最多只有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个有效项，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个整数，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提交宽度为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（最多只有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个有效项，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个整数，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退休宽度为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项非压缩型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Oldest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发射队列（支持提前唤醒、推测唤醒和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Replay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LPV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相关分析方法）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Checkpoint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共享同一个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Bi-Modal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PHT 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项）与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Bi-Mode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PHT 64K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历史记录与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分支地址）两级方向预测器（后续考虑换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L0_BTB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项）与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L1_BTB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（暂未实现）两级间接跳转预测器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Store Buffer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 Queue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1MB 2R1W TCM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 Controller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 TX/RX FIFO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36B717-E17A-6553-3BFB-FB520A818AC0}"/>
              </a:ext>
            </a:extLst>
          </p:cNvPr>
          <p:cNvSpPr txBox="1"/>
          <p:nvPr/>
        </p:nvSpPr>
        <p:spPr>
          <a:xfrm>
            <a:off x="315310" y="394692"/>
            <a:ext cx="47086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RV32IM</a:t>
            </a:r>
            <a:r>
              <a:rPr lang="zh-CN" altLang="en-US" dirty="0"/>
              <a:t>指令集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9</a:t>
            </a:r>
            <a:r>
              <a:rPr lang="zh-CN" altLang="en-US" dirty="0"/>
              <a:t>级流水乱序超标量（</a:t>
            </a:r>
            <a:r>
              <a:rPr lang="en-US" altLang="zh-CN" dirty="0"/>
              <a:t>CSR</a:t>
            </a:r>
            <a:r>
              <a:rPr lang="zh-CN" altLang="en-US" dirty="0"/>
              <a:t>与</a:t>
            </a:r>
            <a:r>
              <a:rPr lang="en-US" altLang="zh-CN" dirty="0"/>
              <a:t>LSU</a:t>
            </a:r>
            <a:r>
              <a:rPr lang="zh-CN" altLang="en-US" dirty="0"/>
              <a:t>指令不支持乱序）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SystemVerilog</a:t>
            </a:r>
            <a:r>
              <a:rPr lang="zh-CN" altLang="en-US" dirty="0"/>
              <a:t>全参数化设计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包含与</a:t>
            </a:r>
            <a:r>
              <a:rPr lang="en-US" altLang="zh-CN" dirty="0"/>
              <a:t>RTL</a:t>
            </a:r>
            <a:r>
              <a:rPr lang="zh-CN" altLang="en-US" dirty="0"/>
              <a:t>每周期行为完全一致的</a:t>
            </a:r>
            <a:r>
              <a:rPr lang="en-US" altLang="zh-CN" dirty="0"/>
              <a:t>Cycle Accurate Model</a:t>
            </a:r>
            <a:r>
              <a:rPr lang="zh-CN" altLang="en-US" dirty="0"/>
              <a:t>及</a:t>
            </a:r>
            <a:r>
              <a:rPr lang="en-US" altLang="zh-CN" dirty="0"/>
              <a:t>GUI Debugger</a:t>
            </a:r>
            <a:r>
              <a:rPr lang="zh-CN" altLang="en-US" dirty="0"/>
              <a:t>可以观测和控制微架构行为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前端（取指、译码、重命名、寄存器读取）宽度为</a:t>
            </a:r>
            <a:r>
              <a:rPr lang="en-US" altLang="zh-CN" dirty="0"/>
              <a:t>4</a:t>
            </a:r>
            <a:r>
              <a:rPr lang="zh-CN" altLang="en-US" dirty="0"/>
              <a:t>发射宽度为</a:t>
            </a:r>
            <a:r>
              <a:rPr lang="en-US" altLang="zh-CN" dirty="0"/>
              <a:t>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写回宽度为</a:t>
            </a:r>
            <a:r>
              <a:rPr lang="en-US" altLang="zh-CN" dirty="0"/>
              <a:t>8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提交宽度为</a:t>
            </a:r>
            <a:r>
              <a:rPr lang="en-US" altLang="zh-CN" dirty="0"/>
              <a:t>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退休宽度为</a:t>
            </a:r>
            <a:r>
              <a:rPr lang="en-US" altLang="zh-CN" dirty="0"/>
              <a:t>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16</a:t>
            </a:r>
            <a:r>
              <a:rPr lang="zh-CN" altLang="en-US" dirty="0"/>
              <a:t>项压缩型发射队列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64</a:t>
            </a:r>
            <a:r>
              <a:rPr lang="zh-CN" altLang="en-US" dirty="0"/>
              <a:t>项</a:t>
            </a:r>
            <a:r>
              <a:rPr lang="en-US" altLang="zh-CN" dirty="0"/>
              <a:t>ROB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256</a:t>
            </a:r>
            <a:r>
              <a:rPr lang="zh-CN" altLang="en-US" dirty="0"/>
              <a:t>项</a:t>
            </a:r>
            <a:r>
              <a:rPr lang="en-US" altLang="zh-CN" dirty="0"/>
              <a:t>Checkpoint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GShare+Local</a:t>
            </a:r>
            <a:r>
              <a:rPr lang="zh-CN" altLang="en-US" dirty="0"/>
              <a:t>混合预测器（</a:t>
            </a:r>
            <a:r>
              <a:rPr lang="en-US" altLang="zh-CN" dirty="0"/>
              <a:t>4K</a:t>
            </a:r>
            <a:r>
              <a:rPr lang="zh-CN" altLang="en-US" dirty="0"/>
              <a:t>项</a:t>
            </a:r>
            <a:r>
              <a:rPr lang="en-US" altLang="zh-CN" dirty="0"/>
              <a:t>PHT</a:t>
            </a:r>
            <a:r>
              <a:rPr lang="zh-CN" altLang="en-US" dirty="0"/>
              <a:t>，</a:t>
            </a:r>
            <a:r>
              <a:rPr lang="en-US" altLang="zh-CN" dirty="0"/>
              <a:t>12bit</a:t>
            </a:r>
            <a:r>
              <a:rPr lang="zh-CN" altLang="en-US" dirty="0"/>
              <a:t>历史记录），另有两个</a:t>
            </a:r>
            <a:r>
              <a:rPr lang="en-US" altLang="zh-CN" dirty="0"/>
              <a:t>4K</a:t>
            </a:r>
            <a:r>
              <a:rPr lang="zh-CN" altLang="en-US" dirty="0"/>
              <a:t>的</a:t>
            </a:r>
            <a:r>
              <a:rPr lang="en-US" altLang="zh-CN" dirty="0"/>
              <a:t>BHT</a:t>
            </a:r>
            <a:r>
              <a:rPr lang="zh-CN" altLang="en-US" dirty="0"/>
              <a:t>负责</a:t>
            </a:r>
            <a:r>
              <a:rPr lang="en-US" altLang="zh-CN" dirty="0"/>
              <a:t>call</a:t>
            </a:r>
            <a:r>
              <a:rPr lang="zh-CN" altLang="en-US" dirty="0"/>
              <a:t>型及普通（如跳转表）间接跳转指令的地址预测支持（与方向预测器共用</a:t>
            </a:r>
            <a:r>
              <a:rPr lang="en-US" altLang="zh-CN" dirty="0"/>
              <a:t>GHR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16</a:t>
            </a:r>
            <a:r>
              <a:rPr lang="zh-CN" altLang="en-US" dirty="0"/>
              <a:t>项</a:t>
            </a:r>
            <a:r>
              <a:rPr lang="en-US" altLang="zh-CN" dirty="0"/>
              <a:t>Store Buffer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1MB 2R1W TCM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Clint</a:t>
            </a:r>
            <a:r>
              <a:rPr lang="zh-CN" altLang="en-US" dirty="0"/>
              <a:t>及</a:t>
            </a:r>
            <a:r>
              <a:rPr lang="en-US" altLang="zh-CN" dirty="0"/>
              <a:t>UART Controller</a:t>
            </a:r>
            <a:r>
              <a:rPr lang="zh-CN" altLang="en-US" dirty="0"/>
              <a:t>（</a:t>
            </a:r>
            <a:r>
              <a:rPr lang="en-US" altLang="zh-CN" dirty="0"/>
              <a:t>256 TX/RX FIFO</a:t>
            </a:r>
            <a:r>
              <a:rPr lang="zh-CN" altLang="en-US" dirty="0"/>
              <a:t>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16A75E-41A4-CF3C-A219-3AA662D13820}"/>
              </a:ext>
            </a:extLst>
          </p:cNvPr>
          <p:cNvSpPr txBox="1"/>
          <p:nvPr/>
        </p:nvSpPr>
        <p:spPr>
          <a:xfrm>
            <a:off x="4511402" y="2536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</a:t>
            </a:r>
            <a:r>
              <a:rPr lang="zh-CN" altLang="en-US" dirty="0"/>
              <a:t>与</a:t>
            </a:r>
            <a:r>
              <a:rPr lang="en-US" altLang="zh-CN" dirty="0"/>
              <a:t>V2</a:t>
            </a:r>
            <a:r>
              <a:rPr lang="zh-CN" altLang="en-US" dirty="0"/>
              <a:t>特点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363A2E1-2F59-F357-DE03-730E8BE2ED07}"/>
              </a:ext>
            </a:extLst>
          </p:cNvPr>
          <p:cNvCxnSpPr>
            <a:stCxn id="11" idx="2"/>
          </p:cNvCxnSpPr>
          <p:nvPr/>
        </p:nvCxnSpPr>
        <p:spPr>
          <a:xfrm>
            <a:off x="5232112" y="394692"/>
            <a:ext cx="0" cy="64633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0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BFEF7-8315-17F1-2024-DBA59A0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与</a:t>
            </a:r>
            <a:r>
              <a:rPr lang="en-US" altLang="zh-CN" dirty="0"/>
              <a:t>V2</a:t>
            </a:r>
            <a:r>
              <a:rPr lang="zh-CN" altLang="en-US" dirty="0"/>
              <a:t>的流水线结构对比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E3D615-1A90-9A4E-599C-6ED80D52F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7677"/>
            <a:ext cx="10515600" cy="47130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5FF03D-1714-3FA6-787D-2EF8F3816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285"/>
            <a:ext cx="12192000" cy="14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4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322D1-CA3C-8A1C-0DEF-27284AA7D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架构篇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0BCD9C-9D30-6B80-CC9E-80E0BEBC8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V1 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152865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BE9B2C-E06F-2630-547D-EF5EE9370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" y="163422"/>
            <a:ext cx="11961440" cy="6605240"/>
          </a:xfrm>
        </p:spPr>
      </p:pic>
    </p:spTree>
    <p:extLst>
      <p:ext uri="{BB962C8B-B14F-4D97-AF65-F5344CB8AC3E}">
        <p14:creationId xmlns:p14="http://schemas.microsoft.com/office/powerpoint/2010/main" val="107449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73F6-57DA-3B2C-FD88-FE9F0C03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架构存在的问题及解决方案（</a:t>
            </a:r>
            <a:r>
              <a:rPr lang="en-US" altLang="zh-CN" dirty="0"/>
              <a:t>V2</a:t>
            </a:r>
            <a:r>
              <a:rPr lang="zh-CN" altLang="en-US" dirty="0"/>
              <a:t>引入）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58A7-9A38-B8B9-7B40-97670971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281"/>
            <a:ext cx="10515600" cy="48053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Rename</a:t>
            </a:r>
            <a:r>
              <a:rPr lang="zh-CN" altLang="en-US" dirty="0"/>
              <a:t>寄存器选择算法逻辑过于复杂（</a:t>
            </a:r>
            <a:r>
              <a:rPr lang="en-US" altLang="zh-CN" dirty="0"/>
              <a:t>60~70ns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加入</a:t>
            </a:r>
            <a:r>
              <a:rPr lang="en-US" altLang="zh-CN" dirty="0" err="1"/>
              <a:t>FreeList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除法器单周期逻辑延迟过大（</a:t>
            </a:r>
            <a:r>
              <a:rPr lang="en-US" altLang="zh-CN" dirty="0"/>
              <a:t>50ns</a:t>
            </a:r>
            <a:r>
              <a:rPr lang="zh-CN" altLang="en-US" dirty="0"/>
              <a:t>） </a:t>
            </a:r>
            <a:r>
              <a:rPr lang="en-US" altLang="zh-CN" dirty="0"/>
              <a:t>- </a:t>
            </a:r>
            <a:r>
              <a:rPr lang="zh-CN" altLang="en-US" dirty="0"/>
              <a:t>变为多周期或多级流水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Checkpoint</a:t>
            </a:r>
            <a:r>
              <a:rPr lang="zh-CN" altLang="en-US" dirty="0"/>
              <a:t>用于分支指令退休时的恢复是不合理的，且无法令中断异常进行快速恢复 </a:t>
            </a:r>
            <a:r>
              <a:rPr lang="en-US" altLang="zh-CN" dirty="0"/>
              <a:t>- </a:t>
            </a:r>
            <a:r>
              <a:rPr lang="zh-CN" altLang="en-US" dirty="0"/>
              <a:t>使用</a:t>
            </a:r>
            <a:r>
              <a:rPr lang="en-US" altLang="zh-CN" dirty="0"/>
              <a:t>Speculative RAT + Commit RAT</a:t>
            </a:r>
            <a:r>
              <a:rPr lang="zh-CN" altLang="en-US" dirty="0"/>
              <a:t>结构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Regfile</a:t>
            </a:r>
            <a:r>
              <a:rPr lang="zh-CN" altLang="en-US" dirty="0"/>
              <a:t>端口数量过大可能会带来一定的频率影响</a:t>
            </a:r>
            <a:r>
              <a:rPr lang="en-US" altLang="zh-CN" dirty="0"/>
              <a:t> - RF&lt;-&gt;Issue</a:t>
            </a:r>
            <a:r>
              <a:rPr lang="zh-CN" altLang="en-US" dirty="0"/>
              <a:t>流水级对调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数据捕捉压缩型发射队列对频率影响较大 </a:t>
            </a:r>
            <a:r>
              <a:rPr lang="en-US" altLang="zh-CN" dirty="0"/>
              <a:t>- </a:t>
            </a:r>
            <a:r>
              <a:rPr lang="zh-CN" altLang="en-US" dirty="0"/>
              <a:t>改为非数据捕捉非压缩型发射队列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Issue</a:t>
            </a:r>
            <a:r>
              <a:rPr lang="zh-CN" altLang="en-US" dirty="0"/>
              <a:t>流水级的反馈检测逻辑和发射仲裁逻辑加起来路径过长（</a:t>
            </a:r>
            <a:r>
              <a:rPr lang="en-US" altLang="zh-CN" dirty="0"/>
              <a:t>19ns</a:t>
            </a:r>
            <a:r>
              <a:rPr lang="zh-CN" altLang="en-US" dirty="0"/>
              <a:t>，大概是</a:t>
            </a:r>
            <a:r>
              <a:rPr lang="en-US" altLang="zh-CN" dirty="0"/>
              <a:t>7+12ns</a:t>
            </a:r>
            <a:r>
              <a:rPr lang="zh-CN" altLang="en-US" dirty="0"/>
              <a:t>，其中</a:t>
            </a:r>
            <a:r>
              <a:rPr lang="en-US" altLang="zh-CN" dirty="0"/>
              <a:t>7ns</a:t>
            </a:r>
            <a:r>
              <a:rPr lang="zh-CN" altLang="en-US" dirty="0"/>
              <a:t>是</a:t>
            </a:r>
            <a:r>
              <a:rPr lang="en-US" altLang="zh-CN" dirty="0"/>
              <a:t>rob-&gt;commit-&gt;</a:t>
            </a:r>
            <a:r>
              <a:rPr lang="en-US" altLang="zh-CN" dirty="0" err="1"/>
              <a:t>execute_mul</a:t>
            </a:r>
            <a:r>
              <a:rPr lang="en-US" altLang="zh-CN" dirty="0"/>
              <a:t>-&gt;issue</a:t>
            </a:r>
            <a:r>
              <a:rPr lang="zh-CN" altLang="en-US" dirty="0"/>
              <a:t>反馈路径的长度） </a:t>
            </a:r>
            <a:r>
              <a:rPr lang="en-US" altLang="zh-CN" dirty="0"/>
              <a:t>- </a:t>
            </a:r>
            <a:r>
              <a:rPr lang="zh-CN" altLang="en-US" dirty="0"/>
              <a:t>拆分为</a:t>
            </a:r>
            <a:r>
              <a:rPr lang="en-US" altLang="zh-CN" dirty="0"/>
              <a:t>wakeup</a:t>
            </a:r>
            <a:r>
              <a:rPr lang="zh-CN" altLang="en-US" dirty="0"/>
              <a:t>与</a:t>
            </a:r>
            <a:r>
              <a:rPr lang="en-US" altLang="zh-CN" dirty="0"/>
              <a:t>issue output</a:t>
            </a:r>
            <a:r>
              <a:rPr lang="zh-CN" altLang="en-US" dirty="0"/>
              <a:t>两个流水级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执行单元到</a:t>
            </a:r>
            <a:r>
              <a:rPr lang="en-US" altLang="zh-CN" dirty="0"/>
              <a:t>issue output</a:t>
            </a:r>
            <a:r>
              <a:rPr lang="zh-CN" altLang="en-US" dirty="0"/>
              <a:t>级的繁忙信号组合逻辑过长 </a:t>
            </a:r>
            <a:r>
              <a:rPr lang="en-US" altLang="zh-CN" dirty="0"/>
              <a:t>- </a:t>
            </a:r>
            <a:r>
              <a:rPr lang="zh-CN" altLang="en-US" dirty="0"/>
              <a:t>在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级使用倒计数器计算执行单元空闲情况，去掉反馈回路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AGU</a:t>
            </a:r>
            <a:r>
              <a:rPr lang="zh-CN" altLang="en-US" dirty="0"/>
              <a:t>嵌入</a:t>
            </a:r>
            <a:r>
              <a:rPr lang="en-US" altLang="zh-CN" dirty="0"/>
              <a:t>issue output</a:t>
            </a:r>
            <a:r>
              <a:rPr lang="zh-CN" altLang="en-US" dirty="0"/>
              <a:t>级带来几个</a:t>
            </a:r>
            <a:r>
              <a:rPr lang="en-US" altLang="zh-CN" dirty="0"/>
              <a:t>ns</a:t>
            </a:r>
            <a:r>
              <a:rPr lang="zh-CN" altLang="en-US" dirty="0"/>
              <a:t>的延迟影响 </a:t>
            </a:r>
            <a:r>
              <a:rPr lang="en-US" altLang="zh-CN" dirty="0"/>
              <a:t>- </a:t>
            </a:r>
            <a:r>
              <a:rPr lang="zh-CN" altLang="en-US" dirty="0"/>
              <a:t>将地址计算延迟到</a:t>
            </a:r>
            <a:r>
              <a:rPr lang="en-US" altLang="zh-CN" dirty="0"/>
              <a:t>LSU</a:t>
            </a:r>
            <a:r>
              <a:rPr lang="zh-CN" altLang="en-US" dirty="0"/>
              <a:t>中做，并将</a:t>
            </a:r>
            <a:r>
              <a:rPr lang="en-US" altLang="zh-CN" dirty="0"/>
              <a:t>LSU</a:t>
            </a:r>
            <a:r>
              <a:rPr lang="zh-CN" altLang="en-US" dirty="0"/>
              <a:t>拆分为两个流水级，分别负责地址计算和数据获取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17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字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200</TotalTime>
  <Words>985</Words>
  <Application>Microsoft Office PowerPoint</Application>
  <PresentationFormat>宽屏</PresentationFormat>
  <Paragraphs>91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Times New Roman</vt:lpstr>
      <vt:lpstr>Wingdings</vt:lpstr>
      <vt:lpstr>Office 主题​​</vt:lpstr>
      <vt:lpstr>DreamCore</vt:lpstr>
      <vt:lpstr>报告内容</vt:lpstr>
      <vt:lpstr>简介</vt:lpstr>
      <vt:lpstr>简介</vt:lpstr>
      <vt:lpstr>PowerPoint 演示文稿</vt:lpstr>
      <vt:lpstr>V1与V2的流水线结构对比</vt:lpstr>
      <vt:lpstr>架构篇</vt:lpstr>
      <vt:lpstr>PowerPoint 演示文稿</vt:lpstr>
      <vt:lpstr>架构存在的问题及解决方案（V2引入）</vt:lpstr>
      <vt:lpstr>架构篇</vt:lpstr>
      <vt:lpstr>PowerPoint 演示文稿</vt:lpstr>
      <vt:lpstr>工程Flow与工具篇</vt:lpstr>
      <vt:lpstr>该处理器设计所采用的工程Flow</vt:lpstr>
      <vt:lpstr>DreamCore V1设计时间</vt:lpstr>
      <vt:lpstr>工具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DreamCore架构</dc:title>
  <dc:creator>Zhirui Li</dc:creator>
  <cp:lastModifiedBy>Zhirui Li</cp:lastModifiedBy>
  <cp:revision>28</cp:revision>
  <dcterms:created xsi:type="dcterms:W3CDTF">2022-12-11T07:39:43Z</dcterms:created>
  <dcterms:modified xsi:type="dcterms:W3CDTF">2022-12-11T10:59:59Z</dcterms:modified>
</cp:coreProperties>
</file>