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59" r:id="rId4"/>
    <p:sldId id="261" r:id="rId5"/>
    <p:sldId id="263" r:id="rId6"/>
    <p:sldId id="264" r:id="rId7"/>
    <p:sldId id="266" r:id="rId8"/>
    <p:sldId id="267" r:id="rId9"/>
    <p:sldId id="269" r:id="rId10"/>
    <p:sldId id="270" r:id="rId11"/>
    <p:sldId id="271" r:id="rId12"/>
    <p:sldId id="272" r:id="rId13"/>
    <p:sldId id="277" r:id="rId14"/>
    <p:sldId id="273" r:id="rId15"/>
    <p:sldId id="274" r:id="rId16"/>
    <p:sldId id="275" r:id="rId17"/>
    <p:sldId id="276" r:id="rId18"/>
    <p:sldId id="278" r:id="rId19"/>
    <p:sldId id="279" r:id="rId20"/>
    <p:sldId id="280" r:id="rId21"/>
    <p:sldId id="281" r:id="rId22"/>
    <p:sldId id="282" r:id="rId23"/>
    <p:sldId id="283" r:id="rId24"/>
    <p:sldId id="284" r:id="rId25"/>
    <p:sldId id="285" r:id="rId26"/>
    <p:sldId id="286" r:id="rId27"/>
    <p:sldId id="287"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1"/>
    <p:restoredTop sz="94780"/>
  </p:normalViewPr>
  <p:slideViewPr>
    <p:cSldViewPr snapToGrid="0" snapToObjects="1">
      <p:cViewPr varScale="1">
        <p:scale>
          <a:sx n="82" d="100"/>
          <a:sy n="82"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B79F0-779B-1948-8A67-AEA453D5498B}"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571D-1EBF-E24F-B2DD-C846E9204AF5}" type="slidenum">
              <a:rPr lang="en-US" smtClean="0"/>
              <a:t>‹#›</a:t>
            </a:fld>
            <a:endParaRPr lang="en-US"/>
          </a:p>
        </p:txBody>
      </p:sp>
    </p:spTree>
    <p:extLst>
      <p:ext uri="{BB962C8B-B14F-4D97-AF65-F5344CB8AC3E}">
        <p14:creationId xmlns:p14="http://schemas.microsoft.com/office/powerpoint/2010/main" val="81795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1</a:t>
            </a:fld>
            <a:endParaRPr lang="en-US"/>
          </a:p>
        </p:txBody>
      </p:sp>
    </p:spTree>
    <p:extLst>
      <p:ext uri="{BB962C8B-B14F-4D97-AF65-F5344CB8AC3E}">
        <p14:creationId xmlns:p14="http://schemas.microsoft.com/office/powerpoint/2010/main" val="1406307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10</a:t>
            </a:fld>
            <a:endParaRPr lang="en-US"/>
          </a:p>
        </p:txBody>
      </p:sp>
    </p:spTree>
    <p:extLst>
      <p:ext uri="{BB962C8B-B14F-4D97-AF65-F5344CB8AC3E}">
        <p14:creationId xmlns:p14="http://schemas.microsoft.com/office/powerpoint/2010/main" val="3762268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11</a:t>
            </a:fld>
            <a:endParaRPr lang="en-US"/>
          </a:p>
        </p:txBody>
      </p:sp>
    </p:spTree>
    <p:extLst>
      <p:ext uri="{BB962C8B-B14F-4D97-AF65-F5344CB8AC3E}">
        <p14:creationId xmlns:p14="http://schemas.microsoft.com/office/powerpoint/2010/main" val="2059459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12</a:t>
            </a:fld>
            <a:endParaRPr lang="en-US"/>
          </a:p>
        </p:txBody>
      </p:sp>
    </p:spTree>
    <p:extLst>
      <p:ext uri="{BB962C8B-B14F-4D97-AF65-F5344CB8AC3E}">
        <p14:creationId xmlns:p14="http://schemas.microsoft.com/office/powerpoint/2010/main" val="15737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13</a:t>
            </a:fld>
            <a:endParaRPr lang="en-US"/>
          </a:p>
        </p:txBody>
      </p:sp>
    </p:spTree>
    <p:extLst>
      <p:ext uri="{BB962C8B-B14F-4D97-AF65-F5344CB8AC3E}">
        <p14:creationId xmlns:p14="http://schemas.microsoft.com/office/powerpoint/2010/main" val="1001646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14</a:t>
            </a:fld>
            <a:endParaRPr lang="en-US"/>
          </a:p>
        </p:txBody>
      </p:sp>
    </p:spTree>
    <p:extLst>
      <p:ext uri="{BB962C8B-B14F-4D97-AF65-F5344CB8AC3E}">
        <p14:creationId xmlns:p14="http://schemas.microsoft.com/office/powerpoint/2010/main" val="3836691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15</a:t>
            </a:fld>
            <a:endParaRPr lang="en-US"/>
          </a:p>
        </p:txBody>
      </p:sp>
    </p:spTree>
    <p:extLst>
      <p:ext uri="{BB962C8B-B14F-4D97-AF65-F5344CB8AC3E}">
        <p14:creationId xmlns:p14="http://schemas.microsoft.com/office/powerpoint/2010/main" val="3628424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US" sz="1200" b="1" dirty="0" err="1"/>
              <a:t>OpenNLP</a:t>
            </a:r>
            <a:r>
              <a:rPr lang="en-US" sz="1200" b="1" dirty="0"/>
              <a:t>: </a:t>
            </a:r>
            <a:r>
              <a:rPr lang="en-US" sz="1200" dirty="0"/>
              <a:t>An R package which provides a machine-learning-based toolkit for  natural language processing activities. Apache </a:t>
            </a:r>
            <a:r>
              <a:rPr lang="en-US" sz="1200" dirty="0" err="1"/>
              <a:t>OpenNLP</a:t>
            </a:r>
            <a:r>
              <a:rPr lang="en-US" sz="1200" dirty="0"/>
              <a:t> is widely used for most common tasks in NLP, such as tokenization, POS tagging, named entity recognition (NER), chunking, parsing, and so on. </a:t>
            </a:r>
            <a:endParaRPr lang="en-US" sz="1200" b="1" dirty="0"/>
          </a:p>
          <a:p>
            <a:pPr marL="457200" lvl="0" indent="-457200">
              <a:buFont typeface="Arial" panose="020B0604020202020204" pitchFamily="34" charset="0"/>
              <a:buChar char="•"/>
            </a:pPr>
            <a:r>
              <a:rPr lang="en-US" sz="1200" b="1" dirty="0" err="1"/>
              <a:t>Rweka</a:t>
            </a:r>
            <a:r>
              <a:rPr lang="en-US" sz="1200" dirty="0"/>
              <a:t>: Data-mining activities, such as data processing, supervised and  unsupervised learning, association mining, and so on, can be performed using the </a:t>
            </a:r>
            <a:r>
              <a:rPr lang="en-US" sz="1200" dirty="0" err="1"/>
              <a:t>RWeka</a:t>
            </a:r>
            <a:r>
              <a:rPr lang="en-US" sz="1200" dirty="0"/>
              <a:t> package.</a:t>
            </a:r>
          </a:p>
          <a:p>
            <a:r>
              <a:rPr lang="en-US" b="1" dirty="0"/>
              <a:t>Tm :</a:t>
            </a:r>
            <a:r>
              <a:rPr lang="en-US" dirty="0"/>
              <a:t> </a:t>
            </a:r>
            <a:r>
              <a:rPr lang="en-US" sz="1200" b="0" i="0" kern="1200" dirty="0">
                <a:solidFill>
                  <a:schemeClr val="tx1"/>
                </a:solidFill>
                <a:effectLst/>
                <a:latin typeface="+mn-lt"/>
                <a:ea typeface="+mn-ea"/>
                <a:cs typeface="+mn-cs"/>
              </a:rPr>
              <a:t>A framework for text mining applications within R.</a:t>
            </a:r>
          </a:p>
          <a:p>
            <a:r>
              <a:rPr lang="en-US" sz="1200" b="1" i="0" kern="1200" dirty="0" err="1">
                <a:solidFill>
                  <a:schemeClr val="tx1"/>
                </a:solidFill>
                <a:effectLst/>
                <a:latin typeface="+mn-lt"/>
                <a:ea typeface="+mn-ea"/>
                <a:cs typeface="+mn-cs"/>
              </a:rPr>
              <a:t>LanguageR</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Used for analyzing linguistic data</a:t>
            </a:r>
          </a:p>
          <a:p>
            <a:r>
              <a:rPr lang="en-US" b="1" dirty="0" err="1"/>
              <a:t>koRpus</a:t>
            </a:r>
            <a:r>
              <a:rPr lang="en-US" b="0" dirty="0"/>
              <a:t>:</a:t>
            </a:r>
            <a:r>
              <a:rPr lang="en-US" sz="1200" b="0" i="0" kern="1200" dirty="0">
                <a:solidFill>
                  <a:schemeClr val="tx1"/>
                </a:solidFill>
                <a:effectLst/>
                <a:latin typeface="+mn-lt"/>
                <a:ea typeface="+mn-ea"/>
                <a:cs typeface="+mn-cs"/>
              </a:rPr>
              <a:t> An R Package for Text Analysis Basic import functions for language corpora are also provided, to enable frequency analyses (supports </a:t>
            </a:r>
            <a:r>
              <a:rPr lang="en-US" sz="1200" b="0" i="0" kern="1200" dirty="0" err="1">
                <a:solidFill>
                  <a:schemeClr val="tx1"/>
                </a:solidFill>
                <a:effectLst/>
                <a:latin typeface="+mn-lt"/>
                <a:ea typeface="+mn-ea"/>
                <a:cs typeface="+mn-cs"/>
              </a:rPr>
              <a:t>Celex</a:t>
            </a:r>
            <a:r>
              <a:rPr lang="en-US" sz="1200" b="0" i="0" kern="1200" dirty="0">
                <a:solidFill>
                  <a:schemeClr val="tx1"/>
                </a:solidFill>
                <a:effectLst/>
                <a:latin typeface="+mn-lt"/>
                <a:ea typeface="+mn-ea"/>
                <a:cs typeface="+mn-cs"/>
              </a:rPr>
              <a:t> and Leipzig Corpora Collection file formats) and measures like </a:t>
            </a:r>
            <a:r>
              <a:rPr lang="en-US" sz="1200" b="0" i="0" kern="1200" dirty="0" err="1">
                <a:solidFill>
                  <a:schemeClr val="tx1"/>
                </a:solidFill>
                <a:effectLst/>
                <a:latin typeface="+mn-lt"/>
                <a:ea typeface="+mn-ea"/>
                <a:cs typeface="+mn-cs"/>
              </a:rPr>
              <a:t>tf-idf</a:t>
            </a:r>
            <a:r>
              <a:rPr lang="en-US" sz="1200" b="0" i="0" kern="1200" dirty="0">
                <a:solidFill>
                  <a:schemeClr val="tx1"/>
                </a:solidFill>
                <a:effectLst/>
                <a:latin typeface="+mn-lt"/>
                <a:ea typeface="+mn-ea"/>
                <a:cs typeface="+mn-cs"/>
              </a:rPr>
              <a:t>.</a:t>
            </a:r>
            <a:endParaRPr lang="en-US" b="0" dirty="0"/>
          </a:p>
          <a:p>
            <a:r>
              <a:rPr lang="en-US" b="1" dirty="0"/>
              <a:t>RKEA</a:t>
            </a:r>
            <a:r>
              <a:rPr lang="en-US" b="0" dirty="0"/>
              <a:t>: </a:t>
            </a:r>
            <a:r>
              <a:rPr lang="en-US" dirty="0"/>
              <a:t>The RKEA package provides a R interface to KEA1 , a tool for keyword extraction in texts. </a:t>
            </a:r>
            <a:endParaRPr lang="en-US" b="0" dirty="0"/>
          </a:p>
        </p:txBody>
      </p:sp>
      <p:sp>
        <p:nvSpPr>
          <p:cNvPr id="4" name="Slide Number Placeholder 3"/>
          <p:cNvSpPr>
            <a:spLocks noGrp="1"/>
          </p:cNvSpPr>
          <p:nvPr>
            <p:ph type="sldNum" sz="quarter" idx="10"/>
          </p:nvPr>
        </p:nvSpPr>
        <p:spPr/>
        <p:txBody>
          <a:bodyPr/>
          <a:lstStyle/>
          <a:p>
            <a:fld id="{4756571D-1EBF-E24F-B2DD-C846E9204AF5}" type="slidenum">
              <a:rPr lang="en-US" smtClean="0"/>
              <a:t>16</a:t>
            </a:fld>
            <a:endParaRPr lang="en-US"/>
          </a:p>
        </p:txBody>
      </p:sp>
    </p:spTree>
    <p:extLst>
      <p:ext uri="{BB962C8B-B14F-4D97-AF65-F5344CB8AC3E}">
        <p14:creationId xmlns:p14="http://schemas.microsoft.com/office/powerpoint/2010/main" val="3247358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17</a:t>
            </a:fld>
            <a:endParaRPr lang="en-US"/>
          </a:p>
        </p:txBody>
      </p:sp>
    </p:spTree>
    <p:extLst>
      <p:ext uri="{BB962C8B-B14F-4D97-AF65-F5344CB8AC3E}">
        <p14:creationId xmlns:p14="http://schemas.microsoft.com/office/powerpoint/2010/main" val="1576243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18</a:t>
            </a:fld>
            <a:endParaRPr lang="en-US"/>
          </a:p>
        </p:txBody>
      </p:sp>
    </p:spTree>
    <p:extLst>
      <p:ext uri="{BB962C8B-B14F-4D97-AF65-F5344CB8AC3E}">
        <p14:creationId xmlns:p14="http://schemas.microsoft.com/office/powerpoint/2010/main" val="1802376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19</a:t>
            </a:fld>
            <a:endParaRPr lang="en-US"/>
          </a:p>
        </p:txBody>
      </p:sp>
    </p:spTree>
    <p:extLst>
      <p:ext uri="{BB962C8B-B14F-4D97-AF65-F5344CB8AC3E}">
        <p14:creationId xmlns:p14="http://schemas.microsoft.com/office/powerpoint/2010/main" val="3762783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2</a:t>
            </a:fld>
            <a:endParaRPr lang="en-US"/>
          </a:p>
        </p:txBody>
      </p:sp>
    </p:spTree>
    <p:extLst>
      <p:ext uri="{BB962C8B-B14F-4D97-AF65-F5344CB8AC3E}">
        <p14:creationId xmlns:p14="http://schemas.microsoft.com/office/powerpoint/2010/main" val="483498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20</a:t>
            </a:fld>
            <a:endParaRPr lang="en-US"/>
          </a:p>
        </p:txBody>
      </p:sp>
    </p:spTree>
    <p:extLst>
      <p:ext uri="{BB962C8B-B14F-4D97-AF65-F5344CB8AC3E}">
        <p14:creationId xmlns:p14="http://schemas.microsoft.com/office/powerpoint/2010/main" val="511913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21</a:t>
            </a:fld>
            <a:endParaRPr lang="en-US"/>
          </a:p>
        </p:txBody>
      </p:sp>
    </p:spTree>
    <p:extLst>
      <p:ext uri="{BB962C8B-B14F-4D97-AF65-F5344CB8AC3E}">
        <p14:creationId xmlns:p14="http://schemas.microsoft.com/office/powerpoint/2010/main" val="3265662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22</a:t>
            </a:fld>
            <a:endParaRPr lang="en-US"/>
          </a:p>
        </p:txBody>
      </p:sp>
    </p:spTree>
    <p:extLst>
      <p:ext uri="{BB962C8B-B14F-4D97-AF65-F5344CB8AC3E}">
        <p14:creationId xmlns:p14="http://schemas.microsoft.com/office/powerpoint/2010/main" val="1551287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23</a:t>
            </a:fld>
            <a:endParaRPr lang="en-US"/>
          </a:p>
        </p:txBody>
      </p:sp>
    </p:spTree>
    <p:extLst>
      <p:ext uri="{BB962C8B-B14F-4D97-AF65-F5344CB8AC3E}">
        <p14:creationId xmlns:p14="http://schemas.microsoft.com/office/powerpoint/2010/main" val="3002706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24</a:t>
            </a:fld>
            <a:endParaRPr lang="en-US"/>
          </a:p>
        </p:txBody>
      </p:sp>
    </p:spTree>
    <p:extLst>
      <p:ext uri="{BB962C8B-B14F-4D97-AF65-F5344CB8AC3E}">
        <p14:creationId xmlns:p14="http://schemas.microsoft.com/office/powerpoint/2010/main" val="389489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25</a:t>
            </a:fld>
            <a:endParaRPr lang="en-US"/>
          </a:p>
        </p:txBody>
      </p:sp>
    </p:spTree>
    <p:extLst>
      <p:ext uri="{BB962C8B-B14F-4D97-AF65-F5344CB8AC3E}">
        <p14:creationId xmlns:p14="http://schemas.microsoft.com/office/powerpoint/2010/main" val="3501476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26</a:t>
            </a:fld>
            <a:endParaRPr lang="en-US"/>
          </a:p>
        </p:txBody>
      </p:sp>
    </p:spTree>
    <p:extLst>
      <p:ext uri="{BB962C8B-B14F-4D97-AF65-F5344CB8AC3E}">
        <p14:creationId xmlns:p14="http://schemas.microsoft.com/office/powerpoint/2010/main" val="183731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27</a:t>
            </a:fld>
            <a:endParaRPr lang="en-US"/>
          </a:p>
        </p:txBody>
      </p:sp>
    </p:spTree>
    <p:extLst>
      <p:ext uri="{BB962C8B-B14F-4D97-AF65-F5344CB8AC3E}">
        <p14:creationId xmlns:p14="http://schemas.microsoft.com/office/powerpoint/2010/main" val="3059177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28</a:t>
            </a:fld>
            <a:endParaRPr lang="en-US"/>
          </a:p>
        </p:txBody>
      </p:sp>
    </p:spTree>
    <p:extLst>
      <p:ext uri="{BB962C8B-B14F-4D97-AF65-F5344CB8AC3E}">
        <p14:creationId xmlns:p14="http://schemas.microsoft.com/office/powerpoint/2010/main" val="758803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3</a:t>
            </a:fld>
            <a:endParaRPr lang="en-US"/>
          </a:p>
        </p:txBody>
      </p:sp>
    </p:spTree>
    <p:extLst>
      <p:ext uri="{BB962C8B-B14F-4D97-AF65-F5344CB8AC3E}">
        <p14:creationId xmlns:p14="http://schemas.microsoft.com/office/powerpoint/2010/main" val="400433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4</a:t>
            </a:fld>
            <a:endParaRPr lang="en-US"/>
          </a:p>
        </p:txBody>
      </p:sp>
    </p:spTree>
    <p:extLst>
      <p:ext uri="{BB962C8B-B14F-4D97-AF65-F5344CB8AC3E}">
        <p14:creationId xmlns:p14="http://schemas.microsoft.com/office/powerpoint/2010/main" val="389658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5</a:t>
            </a:fld>
            <a:endParaRPr lang="en-US"/>
          </a:p>
        </p:txBody>
      </p:sp>
    </p:spTree>
    <p:extLst>
      <p:ext uri="{BB962C8B-B14F-4D97-AF65-F5344CB8AC3E}">
        <p14:creationId xmlns:p14="http://schemas.microsoft.com/office/powerpoint/2010/main" val="971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Chatbot example</a:t>
            </a:r>
          </a:p>
          <a:p>
            <a:pPr marL="457200" indent="-457200">
              <a:buFont typeface="Arial" panose="020B0604020202020204" pitchFamily="34" charset="0"/>
              <a:buChar char="•"/>
            </a:pPr>
            <a:endParaRPr lang="en-US" sz="1200" dirty="0"/>
          </a:p>
          <a:p>
            <a:pPr marL="457200" indent="-457200">
              <a:buFont typeface="Arial" panose="020B0604020202020204" pitchFamily="34" charset="0"/>
              <a:buChar char="•"/>
            </a:pPr>
            <a:r>
              <a:rPr lang="en-US" sz="1200" dirty="0"/>
              <a:t>NLP-powered software helps us in our daily lives in various ways.</a:t>
            </a:r>
          </a:p>
          <a:p>
            <a:pPr marL="457200" indent="-457200">
              <a:buFont typeface="Arial" panose="020B0604020202020204" pitchFamily="34" charset="0"/>
              <a:buChar char="•"/>
            </a:pPr>
            <a:endParaRPr lang="en-US" sz="1200" dirty="0"/>
          </a:p>
          <a:p>
            <a:pPr marL="457200" indent="-457200">
              <a:buFont typeface="Arial" panose="020B0604020202020204" pitchFamily="34" charset="0"/>
              <a:buChar char="•"/>
            </a:pPr>
            <a:r>
              <a:rPr lang="en-US" sz="1200" b="1" dirty="0"/>
              <a:t>sentiment analysis</a:t>
            </a:r>
            <a:r>
              <a:rPr lang="en-US" sz="1200" dirty="0"/>
              <a:t> models to predict whether customer reviews are positive, negative, or neutral and so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6</a:t>
            </a:fld>
            <a:endParaRPr lang="en-US"/>
          </a:p>
        </p:txBody>
      </p:sp>
    </p:spTree>
    <p:extLst>
      <p:ext uri="{BB962C8B-B14F-4D97-AF65-F5344CB8AC3E}">
        <p14:creationId xmlns:p14="http://schemas.microsoft.com/office/powerpoint/2010/main" val="3462237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7</a:t>
            </a:fld>
            <a:endParaRPr lang="en-US"/>
          </a:p>
        </p:txBody>
      </p:sp>
    </p:spTree>
    <p:extLst>
      <p:ext uri="{BB962C8B-B14F-4D97-AF65-F5344CB8AC3E}">
        <p14:creationId xmlns:p14="http://schemas.microsoft.com/office/powerpoint/2010/main" val="1319767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8</a:t>
            </a:fld>
            <a:endParaRPr lang="en-US"/>
          </a:p>
        </p:txBody>
      </p:sp>
    </p:spTree>
    <p:extLst>
      <p:ext uri="{BB962C8B-B14F-4D97-AF65-F5344CB8AC3E}">
        <p14:creationId xmlns:p14="http://schemas.microsoft.com/office/powerpoint/2010/main" val="311454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571D-1EBF-E24F-B2DD-C846E9204AF5}" type="slidenum">
              <a:rPr lang="en-US" smtClean="0"/>
              <a:t>9</a:t>
            </a:fld>
            <a:endParaRPr lang="en-US"/>
          </a:p>
        </p:txBody>
      </p:sp>
    </p:spTree>
    <p:extLst>
      <p:ext uri="{BB962C8B-B14F-4D97-AF65-F5344CB8AC3E}">
        <p14:creationId xmlns:p14="http://schemas.microsoft.com/office/powerpoint/2010/main" val="349649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A2F5FA-0832-2C4D-9E89-70C03CB2A801}"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8259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A2F5FA-0832-2C4D-9E89-70C03CB2A801}"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62634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A2F5FA-0832-2C4D-9E89-70C03CB2A801}"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4080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A2F5FA-0832-2C4D-9E89-70C03CB2A801}"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213158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2F5FA-0832-2C4D-9E89-70C03CB2A801}"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130467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A2F5FA-0832-2C4D-9E89-70C03CB2A801}"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192421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A2F5FA-0832-2C4D-9E89-70C03CB2A801}"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140129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A2F5FA-0832-2C4D-9E89-70C03CB2A801}"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19081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2F5FA-0832-2C4D-9E89-70C03CB2A801}"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87186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2F5FA-0832-2C4D-9E89-70C03CB2A801}"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114305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2F5FA-0832-2C4D-9E89-70C03CB2A801}"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9E1DD-B685-9B47-8AC4-96D6947A1A19}" type="slidenum">
              <a:rPr lang="en-US" smtClean="0"/>
              <a:t>‹#›</a:t>
            </a:fld>
            <a:endParaRPr lang="en-US"/>
          </a:p>
        </p:txBody>
      </p:sp>
    </p:spTree>
    <p:extLst>
      <p:ext uri="{BB962C8B-B14F-4D97-AF65-F5344CB8AC3E}">
        <p14:creationId xmlns:p14="http://schemas.microsoft.com/office/powerpoint/2010/main" val="209602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2F5FA-0832-2C4D-9E89-70C03CB2A801}" type="datetimeFigureOut">
              <a:rPr lang="en-US" smtClean="0"/>
              <a:t>11/14/2019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9E1DD-B685-9B47-8AC4-96D6947A1A19}" type="slidenum">
              <a:rPr lang="en-US" smtClean="0"/>
              <a:t>‹#›</a:t>
            </a:fld>
            <a:endParaRPr lang="en-US"/>
          </a:p>
        </p:txBody>
      </p:sp>
    </p:spTree>
    <p:extLst>
      <p:ext uri="{BB962C8B-B14F-4D97-AF65-F5344CB8AC3E}">
        <p14:creationId xmlns:p14="http://schemas.microsoft.com/office/powerpoint/2010/main" val="412245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tiff"/><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3.tiff"/><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tiff"/><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tiff"/><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tiff"/><Relationship Id="rId4" Type="http://schemas.openxmlformats.org/officeDocument/2006/relationships/image" Target="../media/image2.tiff"/></Relationships>
</file>

<file path=ppt/slides/_rels/slide2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tiff"/><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3.tiff"/><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3.tiff"/><Relationship Id="rId4" Type="http://schemas.openxmlformats.org/officeDocument/2006/relationships/image" Target="../media/image2.tiff"/></Relationships>
</file>

<file path=ppt/slides/_rels/slide2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3.tiff"/><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3.tiff"/><Relationship Id="rId4" Type="http://schemas.openxmlformats.org/officeDocument/2006/relationships/image" Target="../media/image2.tiff"/></Relationships>
</file>

<file path=ppt/slides/_rels/slide2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tiff"/><Relationship Id="rId4" Type="http://schemas.openxmlformats.org/officeDocument/2006/relationships/image" Target="../media/image2.tiff"/></Relationships>
</file>

<file path=ppt/slides/_rels/slide2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3.gif"/><Relationship Id="rId5" Type="http://schemas.openxmlformats.org/officeDocument/2006/relationships/image" Target="../media/image3.tiff"/><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tiff"/><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tiff"/><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3.tiff"/><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3.tiff"/><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3.tiff"/><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3460729"/>
            <a:ext cx="10527706" cy="2431435"/>
          </a:xfrm>
          <a:prstGeom prst="rect">
            <a:avLst/>
          </a:prstGeom>
        </p:spPr>
        <p:txBody>
          <a:bodyPr wrap="square">
            <a:spAutoFit/>
          </a:bodyPr>
          <a:lstStyle/>
          <a:p>
            <a:pPr algn="ctr"/>
            <a:r>
              <a:rPr lang="en-US" sz="3800" b="1" dirty="0">
                <a:latin typeface="+mj-lt"/>
              </a:rPr>
              <a:t>Mohammad A Al-</a:t>
            </a:r>
            <a:r>
              <a:rPr lang="en-US" sz="3800" b="1" dirty="0" err="1">
                <a:latin typeface="+mj-lt"/>
              </a:rPr>
              <a:t>Mamun</a:t>
            </a:r>
            <a:r>
              <a:rPr lang="en-US" sz="3800" b="1" dirty="0">
                <a:latin typeface="+mj-lt"/>
              </a:rPr>
              <a:t>, PhD</a:t>
            </a:r>
            <a:br>
              <a:rPr lang="en-US" sz="3800" dirty="0">
                <a:latin typeface="+mj-lt"/>
              </a:rPr>
            </a:br>
            <a:r>
              <a:rPr lang="en-US" sz="3800" dirty="0">
                <a:latin typeface="+mj-lt"/>
              </a:rPr>
              <a:t>Department of Pharmacy Practice</a:t>
            </a:r>
          </a:p>
          <a:p>
            <a:pPr algn="ctr"/>
            <a:r>
              <a:rPr lang="en-US" sz="3800" dirty="0">
                <a:latin typeface="+mj-lt"/>
              </a:rPr>
              <a:t>November 15, 2019</a:t>
            </a: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1820900"/>
          </a:xfrm>
        </p:spPr>
        <p:txBody>
          <a:bodyPr>
            <a:normAutofit/>
          </a:bodyPr>
          <a:lstStyle/>
          <a:p>
            <a:r>
              <a:rPr lang="en-US" sz="4800" b="1" dirty="0"/>
              <a:t>Intro to Natural Language Processing (NLP)</a:t>
            </a:r>
            <a:br>
              <a:rPr lang="en-US" sz="4800" b="1" dirty="0"/>
            </a:br>
            <a:r>
              <a:rPr lang="en-US" sz="3600" b="1" dirty="0"/>
              <a:t>Session 1</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1829768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080345"/>
            <a:ext cx="10527706" cy="6900351"/>
          </a:xfrm>
          <a:prstGeom prst="rect">
            <a:avLst/>
          </a:prstGeom>
        </p:spPr>
        <p:txBody>
          <a:bodyPr wrap="square">
            <a:spAutoFit/>
          </a:bodyPr>
          <a:lstStyle/>
          <a:p>
            <a:pPr>
              <a:lnSpc>
                <a:spcPct val="120000"/>
              </a:lnSpc>
            </a:pPr>
            <a:r>
              <a:rPr lang="en-US" sz="3200" b="1" dirty="0"/>
              <a:t>Bag of Words</a:t>
            </a:r>
            <a:r>
              <a:rPr lang="en-US" sz="3200" dirty="0"/>
              <a:t> </a:t>
            </a:r>
            <a:r>
              <a:rPr lang="en-US" sz="2000" dirty="0"/>
              <a:t>– A commonly used model in methods of Text Classification. </a:t>
            </a:r>
          </a:p>
          <a:p>
            <a:pPr>
              <a:lnSpc>
                <a:spcPct val="120000"/>
              </a:lnSpc>
            </a:pPr>
            <a:r>
              <a:rPr lang="en-US" sz="2000" dirty="0"/>
              <a:t>A piece of text (sentence or a document) is represented as a bag or multiset of words. </a:t>
            </a:r>
          </a:p>
          <a:p>
            <a:pPr>
              <a:lnSpc>
                <a:spcPct val="120000"/>
              </a:lnSpc>
            </a:pPr>
            <a:r>
              <a:rPr lang="en-US" sz="2000" dirty="0"/>
              <a:t>    For example: </a:t>
            </a:r>
            <a:r>
              <a:rPr lang="en-US" sz="2000" i="1" dirty="0"/>
              <a:t>	</a:t>
            </a:r>
            <a:r>
              <a:rPr lang="en-US" sz="2000" i="1" dirty="0">
                <a:solidFill>
                  <a:srgbClr val="0070C0"/>
                </a:solidFill>
              </a:rPr>
              <a:t>"Well, well, well," said John.</a:t>
            </a:r>
          </a:p>
          <a:p>
            <a:pPr>
              <a:lnSpc>
                <a:spcPct val="120000"/>
              </a:lnSpc>
            </a:pPr>
            <a:r>
              <a:rPr lang="en-US" sz="2000" i="1" dirty="0">
                <a:solidFill>
                  <a:srgbClr val="0070C0"/>
                </a:solidFill>
              </a:rPr>
              <a:t>	                "There, there," said James. "There, there.“</a:t>
            </a:r>
          </a:p>
          <a:p>
            <a:pPr>
              <a:lnSpc>
                <a:spcPct val="120000"/>
              </a:lnSpc>
            </a:pPr>
            <a:r>
              <a:rPr lang="en-US" sz="2000" dirty="0"/>
              <a:t>    The resulting bag of words representation:</a:t>
            </a:r>
          </a:p>
          <a:p>
            <a:pPr>
              <a:lnSpc>
                <a:spcPct val="120000"/>
              </a:lnSpc>
            </a:pPr>
            <a:r>
              <a:rPr lang="en-US" sz="2000" i="1" dirty="0">
                <a:solidFill>
                  <a:srgbClr val="0070C0"/>
                </a:solidFill>
              </a:rPr>
              <a:t>    {</a:t>
            </a:r>
          </a:p>
          <a:p>
            <a:pPr>
              <a:lnSpc>
                <a:spcPct val="120000"/>
              </a:lnSpc>
            </a:pPr>
            <a:r>
              <a:rPr lang="en-US" sz="2000" i="1" dirty="0">
                <a:solidFill>
                  <a:srgbClr val="0070C0"/>
                </a:solidFill>
              </a:rPr>
              <a:t>      'well': 3,</a:t>
            </a:r>
          </a:p>
          <a:p>
            <a:pPr>
              <a:lnSpc>
                <a:spcPct val="120000"/>
              </a:lnSpc>
            </a:pPr>
            <a:r>
              <a:rPr lang="en-US" sz="2000" i="1" dirty="0">
                <a:solidFill>
                  <a:srgbClr val="0070C0"/>
                </a:solidFill>
              </a:rPr>
              <a:t>      'said': 2,</a:t>
            </a:r>
          </a:p>
          <a:p>
            <a:pPr>
              <a:lnSpc>
                <a:spcPct val="120000"/>
              </a:lnSpc>
            </a:pPr>
            <a:r>
              <a:rPr lang="en-US" sz="2000" i="1" dirty="0">
                <a:solidFill>
                  <a:srgbClr val="0070C0"/>
                </a:solidFill>
              </a:rPr>
              <a:t>      'john': 1,</a:t>
            </a:r>
          </a:p>
          <a:p>
            <a:pPr>
              <a:lnSpc>
                <a:spcPct val="120000"/>
              </a:lnSpc>
            </a:pPr>
            <a:r>
              <a:rPr lang="en-US" sz="2000" i="1" dirty="0">
                <a:solidFill>
                  <a:srgbClr val="0070C0"/>
                </a:solidFill>
              </a:rPr>
              <a:t>      'there': 4,</a:t>
            </a:r>
          </a:p>
          <a:p>
            <a:pPr>
              <a:lnSpc>
                <a:spcPct val="120000"/>
              </a:lnSpc>
            </a:pPr>
            <a:r>
              <a:rPr lang="en-US" sz="2000" i="1" dirty="0">
                <a:solidFill>
                  <a:srgbClr val="0070C0"/>
                </a:solidFill>
              </a:rPr>
              <a:t>      '</a:t>
            </a:r>
            <a:r>
              <a:rPr lang="en-US" sz="2000" i="1" dirty="0" err="1">
                <a:solidFill>
                  <a:srgbClr val="0070C0"/>
                </a:solidFill>
              </a:rPr>
              <a:t>james</a:t>
            </a:r>
            <a:r>
              <a:rPr lang="en-US" sz="2000" i="1" dirty="0">
                <a:solidFill>
                  <a:srgbClr val="0070C0"/>
                </a:solidFill>
              </a:rPr>
              <a:t>': 1</a:t>
            </a:r>
          </a:p>
          <a:p>
            <a:pPr>
              <a:lnSpc>
                <a:spcPct val="120000"/>
              </a:lnSpc>
            </a:pPr>
            <a:r>
              <a:rPr lang="en-US" sz="2000" i="1" dirty="0">
                <a:solidFill>
                  <a:srgbClr val="0070C0"/>
                </a:solidFill>
              </a:rPr>
              <a:t>    }</a:t>
            </a:r>
          </a:p>
          <a:p>
            <a:endParaRPr lang="en-US" sz="3200" dirty="0"/>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Terminology</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10" name="Picture 9">
            <a:extLst>
              <a:ext uri="{FF2B5EF4-FFF2-40B4-BE49-F238E27FC236}">
                <a16:creationId xmlns:a16="http://schemas.microsoft.com/office/drawing/2014/main" id="{9837AE8D-95DC-40B1-9AEC-EA8ADECEAD86}"/>
              </a:ext>
            </a:extLst>
          </p:cNvPr>
          <p:cNvPicPr>
            <a:picLocks noChangeAspect="1"/>
          </p:cNvPicPr>
          <p:nvPr/>
        </p:nvPicPr>
        <p:blipFill>
          <a:blip r:embed="rId6"/>
          <a:stretch>
            <a:fillRect/>
          </a:stretch>
        </p:blipFill>
        <p:spPr>
          <a:xfrm>
            <a:off x="7230265" y="4013324"/>
            <a:ext cx="2859272" cy="2139881"/>
          </a:xfrm>
          <a:prstGeom prst="rect">
            <a:avLst/>
          </a:prstGeom>
        </p:spPr>
      </p:pic>
    </p:spTree>
    <p:extLst>
      <p:ext uri="{BB962C8B-B14F-4D97-AF65-F5344CB8AC3E}">
        <p14:creationId xmlns:p14="http://schemas.microsoft.com/office/powerpoint/2010/main" val="95728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413958"/>
            <a:ext cx="10527706" cy="4031873"/>
          </a:xfrm>
          <a:prstGeom prst="rect">
            <a:avLst/>
          </a:prstGeom>
        </p:spPr>
        <p:txBody>
          <a:bodyPr wrap="square">
            <a:spAutoFit/>
          </a:bodyPr>
          <a:lstStyle/>
          <a:p>
            <a:r>
              <a:rPr lang="en-US" sz="3200" b="1" dirty="0"/>
              <a:t>Corpus or Corpora</a:t>
            </a:r>
            <a:r>
              <a:rPr lang="en-US" sz="3200" dirty="0"/>
              <a:t> – A usually large collection of documents that can be used to infer and validate linguistic rules, as well as to do statistical analysis and hypothesis testing.</a:t>
            </a:r>
          </a:p>
          <a:p>
            <a:endParaRPr lang="en-US" sz="3200" dirty="0"/>
          </a:p>
          <a:p>
            <a:r>
              <a:rPr lang="en-US" sz="3200" b="1" dirty="0"/>
              <a:t>Stemming – </a:t>
            </a:r>
            <a:r>
              <a:rPr lang="en-US" sz="3200" dirty="0"/>
              <a:t>The</a:t>
            </a:r>
            <a:r>
              <a:rPr lang="en-US" sz="3200" b="1" dirty="0"/>
              <a:t> </a:t>
            </a:r>
            <a:r>
              <a:rPr lang="en-US" sz="3200" dirty="0"/>
              <a:t>process of eliminating affixes (suffixes, prefixes, infixes, circumfixes) from a word in order to obtain a word stem.</a:t>
            </a:r>
          </a:p>
          <a:p>
            <a:r>
              <a:rPr lang="en-US" sz="3200" dirty="0"/>
              <a:t>	reading → read</a:t>
            </a:r>
            <a:endParaRPr lang="en-US" sz="3800" dirty="0">
              <a:latin typeface="+mj-lt"/>
            </a:endParaRP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
        <p:nvSpPr>
          <p:cNvPr id="2" name="Title 1">
            <a:extLst>
              <a:ext uri="{FF2B5EF4-FFF2-40B4-BE49-F238E27FC236}">
                <a16:creationId xmlns:a16="http://schemas.microsoft.com/office/drawing/2014/main" id="{A40AC699-FF5D-492D-B0BA-FF4A907A2C98}"/>
              </a:ext>
            </a:extLst>
          </p:cNvPr>
          <p:cNvSpPr>
            <a:spLocks noGrp="1"/>
          </p:cNvSpPr>
          <p:nvPr>
            <p:ph type="ctrTitle"/>
          </p:nvPr>
        </p:nvSpPr>
        <p:spPr>
          <a:xfrm>
            <a:off x="214605" y="1253613"/>
            <a:ext cx="7047722" cy="1150845"/>
          </a:xfrm>
        </p:spPr>
        <p:txBody>
          <a:bodyPr>
            <a:normAutofit/>
          </a:bodyPr>
          <a:lstStyle/>
          <a:p>
            <a:pPr algn="l"/>
            <a:r>
              <a:rPr lang="en-US" sz="4800" b="1" dirty="0"/>
              <a:t>NLP Terminology</a:t>
            </a:r>
            <a:endParaRPr lang="en-US" sz="4800" dirty="0"/>
          </a:p>
        </p:txBody>
      </p:sp>
    </p:spTree>
    <p:extLst>
      <p:ext uri="{BB962C8B-B14F-4D97-AF65-F5344CB8AC3E}">
        <p14:creationId xmlns:p14="http://schemas.microsoft.com/office/powerpoint/2010/main" val="714047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413958"/>
            <a:ext cx="10527706" cy="4216539"/>
          </a:xfrm>
          <a:prstGeom prst="rect">
            <a:avLst/>
          </a:prstGeom>
        </p:spPr>
        <p:txBody>
          <a:bodyPr wrap="square">
            <a:spAutoFit/>
          </a:bodyPr>
          <a:lstStyle/>
          <a:p>
            <a:r>
              <a:rPr lang="en-US" sz="3200" b="1" dirty="0"/>
              <a:t>Statistical Language Modeling – </a:t>
            </a:r>
            <a:r>
              <a:rPr lang="en-US" sz="3200" dirty="0"/>
              <a:t>The</a:t>
            </a:r>
            <a:r>
              <a:rPr lang="en-US" sz="3200" b="1" dirty="0"/>
              <a:t> </a:t>
            </a:r>
            <a:r>
              <a:rPr lang="en-US" sz="3200" dirty="0"/>
              <a:t>process of building a statistical language model which is meant to provide an estimate of a natural language.</a:t>
            </a:r>
          </a:p>
          <a:p>
            <a:endParaRPr lang="en-US" sz="3200" dirty="0"/>
          </a:p>
          <a:p>
            <a:r>
              <a:rPr lang="en-US" sz="3200" b="1" dirty="0"/>
              <a:t>Scraping</a:t>
            </a:r>
            <a:r>
              <a:rPr lang="en-US" sz="3200" dirty="0"/>
              <a:t> – It is a technique employed to extract large amounts of data intended for display to an end-user.</a:t>
            </a:r>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Terminology</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398786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295789"/>
            <a:ext cx="10527706" cy="6617196"/>
          </a:xfrm>
          <a:prstGeom prst="rect">
            <a:avLst/>
          </a:prstGeom>
        </p:spPr>
        <p:txBody>
          <a:bodyPr wrap="square">
            <a:spAutoFit/>
          </a:bodyPr>
          <a:lstStyle/>
          <a:p>
            <a:r>
              <a:rPr lang="en-US" sz="2800" b="1" dirty="0"/>
              <a:t>Normalization – </a:t>
            </a:r>
            <a:r>
              <a:rPr lang="en-US" sz="2800" dirty="0"/>
              <a:t>Normalization refers to putting all text on a level playing field: converting all text to the same case (upper or lower), removing punctuation, expanding contractions, converting numbers to their word equivalents, and so on. Normalization allows processing to proceed uniformly.</a:t>
            </a:r>
          </a:p>
          <a:p>
            <a:endParaRPr lang="en-US" sz="2800" dirty="0"/>
          </a:p>
          <a:p>
            <a:r>
              <a:rPr lang="en-US" sz="2800" b="1" dirty="0"/>
              <a:t>Parts-of-speech</a:t>
            </a:r>
            <a:r>
              <a:rPr lang="en-US" sz="3200" b="1" dirty="0"/>
              <a:t> (POS) Tagging – </a:t>
            </a:r>
            <a:r>
              <a:rPr lang="en-US" sz="3200" dirty="0"/>
              <a:t>POS </a:t>
            </a:r>
            <a:r>
              <a:rPr lang="en-US" sz="2800" dirty="0"/>
              <a:t>tagging consists of assigning a category tag to the tokenized parts of a sentence. The most popular POS tagging would be identifying words as nouns, verbs, adjectives, etc.</a:t>
            </a:r>
            <a:endParaRPr lang="en-US" dirty="0"/>
          </a:p>
          <a:p>
            <a:endParaRPr lang="en-US" sz="2800" dirty="0"/>
          </a:p>
          <a:p>
            <a:endParaRPr lang="en-US" sz="3200" dirty="0"/>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Terminology</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2363654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284904"/>
            <a:ext cx="10527706" cy="3724096"/>
          </a:xfrm>
          <a:prstGeom prst="rect">
            <a:avLst/>
          </a:prstGeom>
        </p:spPr>
        <p:txBody>
          <a:bodyPr wrap="square">
            <a:spAutoFit/>
          </a:bodyPr>
          <a:lstStyle/>
          <a:p>
            <a:r>
              <a:rPr lang="en-US" sz="3200" b="1" dirty="0"/>
              <a:t>Sentiment Analysis</a:t>
            </a:r>
            <a:r>
              <a:rPr lang="en-US" sz="3200" dirty="0"/>
              <a:t> – The use of Natural Language Processing techniques to extract subjective information from a piece of text such as positive or negative.</a:t>
            </a:r>
          </a:p>
          <a:p>
            <a:endParaRPr lang="en-US" sz="3200" dirty="0"/>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Terminology</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10" name="Picture 9" descr="Sentiment analysis">
            <a:extLst>
              <a:ext uri="{FF2B5EF4-FFF2-40B4-BE49-F238E27FC236}">
                <a16:creationId xmlns:a16="http://schemas.microsoft.com/office/drawing/2014/main" id="{E80B187A-E762-42BF-A725-BB859B2A000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198845" y="3770086"/>
            <a:ext cx="5943600" cy="3087914"/>
          </a:xfrm>
          <a:prstGeom prst="rect">
            <a:avLst/>
          </a:prstGeom>
          <a:noFill/>
          <a:ln>
            <a:noFill/>
          </a:ln>
        </p:spPr>
      </p:pic>
    </p:spTree>
    <p:extLst>
      <p:ext uri="{BB962C8B-B14F-4D97-AF65-F5344CB8AC3E}">
        <p14:creationId xmlns:p14="http://schemas.microsoft.com/office/powerpoint/2010/main" val="229817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63486" y="2029237"/>
            <a:ext cx="10527706" cy="4278094"/>
          </a:xfrm>
          <a:prstGeom prst="rect">
            <a:avLst/>
          </a:prstGeom>
        </p:spPr>
        <p:txBody>
          <a:bodyPr wrap="square">
            <a:spAutoFit/>
          </a:bodyPr>
          <a:lstStyle/>
          <a:p>
            <a:pPr marL="457200" indent="-457200">
              <a:buFont typeface="Arial" panose="020B0604020202020204" pitchFamily="34" charset="0"/>
              <a:buChar char="•"/>
            </a:pPr>
            <a:r>
              <a:rPr lang="en-US" sz="2400" b="1" dirty="0"/>
              <a:t>NLTK (Natural Language Toolkit) </a:t>
            </a:r>
            <a:r>
              <a:rPr lang="en-US" sz="2800" dirty="0"/>
              <a:t>–</a:t>
            </a:r>
            <a:r>
              <a:rPr lang="en-US" sz="3200" dirty="0"/>
              <a:t> </a:t>
            </a:r>
            <a:r>
              <a:rPr lang="en-US" sz="2000" dirty="0"/>
              <a:t>leading platform for building Python programs to work with human language data</a:t>
            </a:r>
          </a:p>
          <a:p>
            <a:pPr marL="457200" indent="-457200">
              <a:buFont typeface="Arial" panose="020B0604020202020204" pitchFamily="34" charset="0"/>
              <a:buChar char="•"/>
            </a:pPr>
            <a:r>
              <a:rPr lang="en-US" sz="2400" b="1" dirty="0"/>
              <a:t>Spacy</a:t>
            </a:r>
            <a:r>
              <a:rPr lang="en-US" sz="2800" dirty="0"/>
              <a:t> – </a:t>
            </a:r>
            <a:r>
              <a:rPr lang="en-US" sz="2000" dirty="0"/>
              <a:t>advanced Natural Language Processing in Python and </a:t>
            </a:r>
            <a:r>
              <a:rPr lang="en-US" sz="2000" dirty="0" err="1"/>
              <a:t>Cython</a:t>
            </a:r>
            <a:r>
              <a:rPr lang="en-US" sz="2000" dirty="0"/>
              <a:t> with pre-trained statistical models and word vectors</a:t>
            </a:r>
          </a:p>
          <a:p>
            <a:pPr marL="457200" indent="-457200">
              <a:buFont typeface="Arial" panose="020B0604020202020204" pitchFamily="34" charset="0"/>
              <a:buChar char="•"/>
            </a:pPr>
            <a:r>
              <a:rPr lang="en-US" sz="2400" b="1" dirty="0" err="1"/>
              <a:t>Scikit</a:t>
            </a:r>
            <a:r>
              <a:rPr lang="en-US" sz="2400" b="1" dirty="0"/>
              <a:t>-learn</a:t>
            </a:r>
            <a:r>
              <a:rPr lang="en-US" sz="2800" dirty="0"/>
              <a:t> – </a:t>
            </a:r>
            <a:r>
              <a:rPr lang="en-US" sz="2000" dirty="0"/>
              <a:t>provides some very useful models and algorithms for natural language processing</a:t>
            </a:r>
          </a:p>
          <a:p>
            <a:pPr marL="457200" indent="-457200">
              <a:buFont typeface="Arial" panose="020B0604020202020204" pitchFamily="34" charset="0"/>
              <a:buChar char="•"/>
            </a:pPr>
            <a:r>
              <a:rPr lang="en-US" sz="2400" b="1" dirty="0" err="1"/>
              <a:t>Gensim</a:t>
            </a:r>
            <a:r>
              <a:rPr lang="en-US" sz="2800" dirty="0"/>
              <a:t> – </a:t>
            </a:r>
            <a:r>
              <a:rPr lang="en-US" sz="2000" dirty="0"/>
              <a:t>library used for topic modelling, document indexing and similarity retrieval with large corpora</a:t>
            </a:r>
          </a:p>
          <a:p>
            <a:pPr marL="457200" indent="-457200">
              <a:buFont typeface="Arial" panose="020B0604020202020204" pitchFamily="34" charset="0"/>
              <a:buChar char="•"/>
            </a:pPr>
            <a:r>
              <a:rPr lang="en-US" sz="2400" b="1" dirty="0"/>
              <a:t>Pattern</a:t>
            </a:r>
            <a:r>
              <a:rPr lang="en-US" sz="2800" dirty="0"/>
              <a:t> – </a:t>
            </a:r>
            <a:r>
              <a:rPr lang="en-US" sz="2000" dirty="0"/>
              <a:t>provides tools for data mining, NLP, network analysis by graph centrality and visualization</a:t>
            </a:r>
          </a:p>
          <a:p>
            <a:pPr marL="457200" indent="-457200">
              <a:buFont typeface="Arial" panose="020B0604020202020204" pitchFamily="34" charset="0"/>
              <a:buChar char="•"/>
            </a:pPr>
            <a:r>
              <a:rPr lang="en-US" sz="2400" b="1" dirty="0"/>
              <a:t>Polyglot</a:t>
            </a:r>
            <a:r>
              <a:rPr lang="en-US" sz="2800" dirty="0"/>
              <a:t> – </a:t>
            </a:r>
            <a:r>
              <a:rPr lang="en-US" sz="2000" dirty="0"/>
              <a:t>natural language pipeline and supports massive multilingual applications</a:t>
            </a: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Libraries in Python</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33126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63486" y="2128523"/>
            <a:ext cx="10563631" cy="6309420"/>
          </a:xfrm>
          <a:prstGeom prst="rect">
            <a:avLst/>
          </a:prstGeom>
        </p:spPr>
        <p:txBody>
          <a:bodyPr wrap="square">
            <a:spAutoFit/>
          </a:bodyPr>
          <a:lstStyle/>
          <a:p>
            <a:pPr marL="457200" lvl="0" indent="-457200">
              <a:buFont typeface="Arial" panose="020B0604020202020204" pitchFamily="34" charset="0"/>
              <a:buChar char="•"/>
            </a:pPr>
            <a:r>
              <a:rPr lang="en-US" sz="2400" b="1" dirty="0" err="1"/>
              <a:t>OpenNLP</a:t>
            </a:r>
            <a:r>
              <a:rPr lang="en-US" sz="2400" b="1" dirty="0"/>
              <a:t>: </a:t>
            </a:r>
            <a:r>
              <a:rPr lang="en-US" sz="2400" dirty="0"/>
              <a:t>An R package which provides a machine-learning-based toolkit for  natural language processing activities. Apache </a:t>
            </a:r>
            <a:r>
              <a:rPr lang="en-US" sz="2400" dirty="0" err="1"/>
              <a:t>OpenNLP</a:t>
            </a:r>
            <a:r>
              <a:rPr lang="en-US" sz="2400" dirty="0"/>
              <a:t> is widely used for most common tasks in NLP, such as tokenization, POS tagging, named entity recognition (NER), chunking, parsing, and so on. </a:t>
            </a:r>
            <a:endParaRPr lang="en-US" sz="2400" b="1" dirty="0"/>
          </a:p>
          <a:p>
            <a:pPr marL="457200" lvl="0" indent="-457200">
              <a:buFont typeface="Arial" panose="020B0604020202020204" pitchFamily="34" charset="0"/>
              <a:buChar char="•"/>
            </a:pPr>
            <a:r>
              <a:rPr lang="en-US" sz="2400" b="1" dirty="0" err="1"/>
              <a:t>Rweka</a:t>
            </a:r>
            <a:r>
              <a:rPr lang="en-US" sz="2400" dirty="0"/>
              <a:t>: Data-mining activities, such as data processing, supervised and  unsupervised learning, association mining, and so on, can be performed using the </a:t>
            </a:r>
            <a:r>
              <a:rPr lang="en-US" sz="2400" dirty="0" err="1"/>
              <a:t>RWeka</a:t>
            </a:r>
            <a:r>
              <a:rPr lang="en-US" sz="2400" dirty="0"/>
              <a:t> package.</a:t>
            </a:r>
          </a:p>
          <a:p>
            <a:pPr marL="457200" lvl="0" indent="-457200">
              <a:buFont typeface="Arial" panose="020B0604020202020204" pitchFamily="34" charset="0"/>
              <a:buChar char="•"/>
            </a:pPr>
            <a:r>
              <a:rPr lang="en-US" sz="2400" b="1" dirty="0"/>
              <a:t>tm</a:t>
            </a:r>
          </a:p>
          <a:p>
            <a:pPr marL="457200" lvl="0" indent="-457200">
              <a:buFont typeface="Arial" panose="020B0604020202020204" pitchFamily="34" charset="0"/>
              <a:buChar char="•"/>
            </a:pPr>
            <a:r>
              <a:rPr lang="en-US" sz="2400" b="1" dirty="0" err="1"/>
              <a:t>languageR</a:t>
            </a:r>
            <a:endParaRPr lang="en-US" sz="2400" b="1" dirty="0"/>
          </a:p>
          <a:p>
            <a:pPr marL="457200" lvl="0" indent="-457200">
              <a:buFont typeface="Arial" panose="020B0604020202020204" pitchFamily="34" charset="0"/>
              <a:buChar char="•"/>
            </a:pPr>
            <a:r>
              <a:rPr lang="en-US" sz="2400" b="1" dirty="0" err="1"/>
              <a:t>koRpus</a:t>
            </a:r>
            <a:endParaRPr lang="en-US" sz="2400" b="1" dirty="0"/>
          </a:p>
          <a:p>
            <a:pPr marL="457200" lvl="0" indent="-457200">
              <a:buFont typeface="Arial" panose="020B0604020202020204" pitchFamily="34" charset="0"/>
              <a:buChar char="•"/>
            </a:pPr>
            <a:r>
              <a:rPr lang="en-US" sz="2400" b="1" dirty="0"/>
              <a:t>RKEA</a:t>
            </a:r>
          </a:p>
          <a:p>
            <a:endParaRPr lang="en-US" sz="3200" dirty="0"/>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R Packages for NLP</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111652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413958"/>
            <a:ext cx="10527706" cy="7971413"/>
          </a:xfrm>
          <a:prstGeom prst="rect">
            <a:avLst/>
          </a:prstGeom>
        </p:spPr>
        <p:txBody>
          <a:bodyPr wrap="square">
            <a:spAutoFit/>
          </a:bodyPr>
          <a:lstStyle/>
          <a:p>
            <a:pPr marL="457200" indent="-457200">
              <a:buFont typeface="Arial" panose="020B0604020202020204" pitchFamily="34" charset="0"/>
              <a:buChar char="•"/>
            </a:pPr>
            <a:r>
              <a:rPr lang="en-US" sz="2800" dirty="0"/>
              <a:t>The idea is to break down the process of understanding English into small chunks and solve each individual smaller piece separately. </a:t>
            </a:r>
          </a:p>
          <a:p>
            <a:pPr marL="457200" indent="-457200">
              <a:buFont typeface="Arial" panose="020B0604020202020204" pitchFamily="34" charset="0"/>
              <a:buChar char="•"/>
            </a:pPr>
            <a:r>
              <a:rPr lang="en-US" sz="2800" dirty="0"/>
              <a:t>Chain all pieces together and accomplish the NLP tasks.</a:t>
            </a:r>
          </a:p>
          <a:p>
            <a:endParaRPr lang="en-US" sz="3200" u="sng" dirty="0"/>
          </a:p>
          <a:p>
            <a:r>
              <a:rPr lang="en-US" sz="2800" u="sng" dirty="0"/>
              <a:t>Example for processing:</a:t>
            </a:r>
          </a:p>
          <a:p>
            <a:r>
              <a:rPr lang="en-US" sz="2800" i="1" dirty="0"/>
              <a:t>	</a:t>
            </a:r>
            <a:r>
              <a:rPr lang="en-US" sz="2400" i="1" dirty="0">
                <a:solidFill>
                  <a:srgbClr val="0070C0"/>
                </a:solidFill>
              </a:rPr>
              <a:t>London is the capital and most populous city of England and the United Kingdom. Standing on the River Thames in the south east of the island of Great Britain, London has been a major settlement for two millennia. It was founded by the Romans, who named it </a:t>
            </a:r>
            <a:r>
              <a:rPr lang="en-US" sz="2400" i="1" dirty="0" err="1">
                <a:solidFill>
                  <a:srgbClr val="0070C0"/>
                </a:solidFill>
              </a:rPr>
              <a:t>Londinium</a:t>
            </a:r>
            <a:r>
              <a:rPr lang="en-US" sz="2400" i="1" dirty="0">
                <a:solidFill>
                  <a:srgbClr val="0070C0"/>
                </a:solidFill>
              </a:rPr>
              <a:t>.</a:t>
            </a:r>
          </a:p>
          <a:p>
            <a:endParaRPr lang="en-US" sz="3200" dirty="0"/>
          </a:p>
          <a:p>
            <a:endParaRPr lang="en-US" sz="3200" dirty="0"/>
          </a:p>
          <a:p>
            <a:endParaRPr lang="en-US" sz="3200" dirty="0"/>
          </a:p>
          <a:p>
            <a:endParaRPr lang="en-US" sz="3200" dirty="0"/>
          </a:p>
          <a:p>
            <a:endParaRPr lang="en-US" sz="3200" dirty="0"/>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Building an NLP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157488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183363"/>
            <a:ext cx="10527706" cy="7232749"/>
          </a:xfrm>
          <a:prstGeom prst="rect">
            <a:avLst/>
          </a:prstGeom>
        </p:spPr>
        <p:txBody>
          <a:bodyPr wrap="square">
            <a:spAutoFit/>
          </a:bodyPr>
          <a:lstStyle/>
          <a:p>
            <a:r>
              <a:rPr lang="en-US" sz="2800" b="1" dirty="0"/>
              <a:t>Step 1: Sentence Segmentation</a:t>
            </a:r>
          </a:p>
          <a:p>
            <a:r>
              <a:rPr lang="en-US" sz="2800" dirty="0"/>
              <a:t>Breaking the text apart into separate sentences.</a:t>
            </a:r>
          </a:p>
          <a:p>
            <a:endParaRPr lang="en-US" sz="2800" dirty="0"/>
          </a:p>
          <a:p>
            <a:r>
              <a:rPr lang="en-US" sz="3200" dirty="0"/>
              <a:t> </a:t>
            </a:r>
            <a:r>
              <a:rPr lang="en-US" sz="2400" dirty="0">
                <a:solidFill>
                  <a:srgbClr val="0070C0"/>
                </a:solidFill>
              </a:rPr>
              <a:t>“London is the capital and most populous city of England and the United Kingdom.”</a:t>
            </a:r>
            <a:br>
              <a:rPr lang="en-US" sz="2400" dirty="0">
                <a:solidFill>
                  <a:srgbClr val="0070C0"/>
                </a:solidFill>
              </a:rPr>
            </a:br>
            <a:endParaRPr lang="en-US" sz="2400" dirty="0">
              <a:solidFill>
                <a:srgbClr val="0070C0"/>
              </a:solidFill>
            </a:endParaRPr>
          </a:p>
          <a:p>
            <a:pPr lvl="0"/>
            <a:r>
              <a:rPr lang="en-US" sz="2400" dirty="0">
                <a:solidFill>
                  <a:srgbClr val="0070C0"/>
                </a:solidFill>
              </a:rPr>
              <a:t>“Standing on the River Thames in the south east of the island of Great Britain, London has been a major settlement for two millennia.”</a:t>
            </a:r>
            <a:br>
              <a:rPr lang="en-US" sz="2400" dirty="0">
                <a:solidFill>
                  <a:srgbClr val="0070C0"/>
                </a:solidFill>
              </a:rPr>
            </a:br>
            <a:endParaRPr lang="en-US" sz="2400" dirty="0">
              <a:solidFill>
                <a:srgbClr val="0070C0"/>
              </a:solidFill>
            </a:endParaRPr>
          </a:p>
          <a:p>
            <a:pPr lvl="0"/>
            <a:r>
              <a:rPr lang="en-US" sz="2400" dirty="0">
                <a:solidFill>
                  <a:srgbClr val="0070C0"/>
                </a:solidFill>
              </a:rPr>
              <a:t>“It was founded by the Romans, who named it </a:t>
            </a:r>
            <a:r>
              <a:rPr lang="en-US" sz="2400" dirty="0" err="1">
                <a:solidFill>
                  <a:srgbClr val="0070C0"/>
                </a:solidFill>
              </a:rPr>
              <a:t>Londinium</a:t>
            </a:r>
            <a:r>
              <a:rPr lang="en-US" sz="2400" dirty="0">
                <a:solidFill>
                  <a:srgbClr val="0070C0"/>
                </a:solidFill>
              </a:rPr>
              <a:t>.”</a:t>
            </a:r>
          </a:p>
          <a:p>
            <a:endParaRPr lang="en-US" sz="3200" b="1" dirty="0"/>
          </a:p>
          <a:p>
            <a:r>
              <a:rPr lang="en-US" sz="3200" dirty="0"/>
              <a:t>	</a:t>
            </a:r>
          </a:p>
          <a:p>
            <a:endParaRPr lang="en-US" sz="3200" dirty="0"/>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179699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170963"/>
            <a:ext cx="10527706" cy="6617196"/>
          </a:xfrm>
          <a:prstGeom prst="rect">
            <a:avLst/>
          </a:prstGeom>
        </p:spPr>
        <p:txBody>
          <a:bodyPr wrap="square">
            <a:spAutoFit/>
          </a:bodyPr>
          <a:lstStyle/>
          <a:p>
            <a:r>
              <a:rPr lang="en-US" sz="3200" b="1" dirty="0"/>
              <a:t>Step 2: Word Tokenization</a:t>
            </a:r>
          </a:p>
          <a:p>
            <a:r>
              <a:rPr lang="en-US" sz="2800" dirty="0"/>
              <a:t>The first sentence:</a:t>
            </a:r>
          </a:p>
          <a:p>
            <a:r>
              <a:rPr lang="en-US" sz="2400" i="1" dirty="0">
                <a:solidFill>
                  <a:srgbClr val="0070C0"/>
                </a:solidFill>
              </a:rPr>
              <a:t>      “London is the capital and most populous city of England and the    </a:t>
            </a:r>
          </a:p>
          <a:p>
            <a:r>
              <a:rPr lang="en-US" sz="2400" i="1" dirty="0">
                <a:solidFill>
                  <a:srgbClr val="0070C0"/>
                </a:solidFill>
              </a:rPr>
              <a:t>      United Kingdom.”</a:t>
            </a:r>
          </a:p>
          <a:p>
            <a:endParaRPr lang="en-US" sz="3200" i="1" dirty="0"/>
          </a:p>
          <a:p>
            <a:r>
              <a:rPr lang="en-US" sz="2800" dirty="0"/>
              <a:t>Break this sentence into separate words or </a:t>
            </a:r>
            <a:r>
              <a:rPr lang="en-US" sz="2800" i="1" dirty="0"/>
              <a:t>tokens. </a:t>
            </a:r>
            <a:r>
              <a:rPr lang="en-US" sz="2800" dirty="0"/>
              <a:t>This is called </a:t>
            </a:r>
            <a:r>
              <a:rPr lang="en-US" sz="2800" b="1" i="1" dirty="0"/>
              <a:t>tokenization</a:t>
            </a:r>
            <a:r>
              <a:rPr lang="en-US" sz="2800" dirty="0"/>
              <a:t>. The result:</a:t>
            </a:r>
          </a:p>
          <a:p>
            <a:r>
              <a:rPr lang="en-US" sz="3200" i="1" dirty="0"/>
              <a:t>      </a:t>
            </a:r>
            <a:r>
              <a:rPr lang="en-US" sz="2400" i="1" dirty="0">
                <a:solidFill>
                  <a:srgbClr val="0070C0"/>
                </a:solidFill>
              </a:rPr>
              <a:t>“London”, “is”, “ the”, “capital”, “and”, “most”, “populous”, “city”,  </a:t>
            </a:r>
          </a:p>
          <a:p>
            <a:r>
              <a:rPr lang="en-US" sz="2400" i="1" dirty="0">
                <a:solidFill>
                  <a:srgbClr val="0070C0"/>
                </a:solidFill>
              </a:rPr>
              <a:t>      “of”, “England”, “and”, “the”, “United”, “Kingdom”, “.”</a:t>
            </a:r>
            <a:endParaRPr lang="en-US" sz="2400" dirty="0">
              <a:solidFill>
                <a:srgbClr val="0070C0"/>
              </a:solidFill>
            </a:endParaRPr>
          </a:p>
          <a:p>
            <a:endParaRPr lang="en-US" sz="3200" dirty="0"/>
          </a:p>
          <a:p>
            <a:endParaRPr lang="en-US" sz="3200" dirty="0"/>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55922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413958"/>
            <a:ext cx="10527706" cy="1754326"/>
          </a:xfrm>
          <a:prstGeom prst="rect">
            <a:avLst/>
          </a:prstGeom>
        </p:spPr>
        <p:txBody>
          <a:bodyPr wrap="square">
            <a:spAutoFit/>
          </a:bodyPr>
          <a:lstStyle/>
          <a:p>
            <a:pPr marL="571500" indent="-571500" algn="ctr">
              <a:buFont typeface="Arial" panose="020B0604020202020204" pitchFamily="34" charset="0"/>
              <a:buChar char="•"/>
            </a:pPr>
            <a:r>
              <a:rPr lang="en-US" sz="3200" dirty="0"/>
              <a:t>Personal Assistants like Siri, Cortana or Google Assistant</a:t>
            </a:r>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3" name="Picture 2" descr="A close up of a colorful background&#10;&#10;Description automatically generated">
            <a:extLst>
              <a:ext uri="{FF2B5EF4-FFF2-40B4-BE49-F238E27FC236}">
                <a16:creationId xmlns:a16="http://schemas.microsoft.com/office/drawing/2014/main" id="{30B529C6-46DD-4504-89A5-DA9EC0AEA773}"/>
              </a:ext>
            </a:extLst>
          </p:cNvPr>
          <p:cNvPicPr>
            <a:picLocks noChangeAspect="1"/>
          </p:cNvPicPr>
          <p:nvPr/>
        </p:nvPicPr>
        <p:blipFill>
          <a:blip r:embed="rId6"/>
          <a:stretch>
            <a:fillRect/>
          </a:stretch>
        </p:blipFill>
        <p:spPr>
          <a:xfrm>
            <a:off x="1777577" y="3291121"/>
            <a:ext cx="3038475" cy="1504950"/>
          </a:xfrm>
          <a:prstGeom prst="rect">
            <a:avLst/>
          </a:prstGeom>
        </p:spPr>
      </p:pic>
      <p:pic>
        <p:nvPicPr>
          <p:cNvPr id="10" name="Picture 9">
            <a:extLst>
              <a:ext uri="{FF2B5EF4-FFF2-40B4-BE49-F238E27FC236}">
                <a16:creationId xmlns:a16="http://schemas.microsoft.com/office/drawing/2014/main" id="{DC8CBE2F-E879-41E9-B084-063B6AD844DD}"/>
              </a:ext>
            </a:extLst>
          </p:cNvPr>
          <p:cNvPicPr>
            <a:picLocks noChangeAspect="1"/>
          </p:cNvPicPr>
          <p:nvPr/>
        </p:nvPicPr>
        <p:blipFill>
          <a:blip r:embed="rId7"/>
          <a:stretch>
            <a:fillRect/>
          </a:stretch>
        </p:blipFill>
        <p:spPr>
          <a:xfrm>
            <a:off x="7902737" y="3157367"/>
            <a:ext cx="2619375" cy="1752600"/>
          </a:xfrm>
          <a:prstGeom prst="rect">
            <a:avLst/>
          </a:prstGeom>
        </p:spPr>
      </p:pic>
      <p:pic>
        <p:nvPicPr>
          <p:cNvPr id="12" name="Picture 11" descr="A close up of a logo&#10;&#10;Description automatically generated">
            <a:extLst>
              <a:ext uri="{FF2B5EF4-FFF2-40B4-BE49-F238E27FC236}">
                <a16:creationId xmlns:a16="http://schemas.microsoft.com/office/drawing/2014/main" id="{5E01AB08-C048-4B4F-9D05-5136CFF67C4E}"/>
              </a:ext>
            </a:extLst>
          </p:cNvPr>
          <p:cNvPicPr>
            <a:picLocks noChangeAspect="1"/>
          </p:cNvPicPr>
          <p:nvPr/>
        </p:nvPicPr>
        <p:blipFill>
          <a:blip r:embed="rId8"/>
          <a:stretch>
            <a:fillRect/>
          </a:stretch>
        </p:blipFill>
        <p:spPr>
          <a:xfrm>
            <a:off x="4930645" y="4909967"/>
            <a:ext cx="2857500" cy="1600200"/>
          </a:xfrm>
          <a:prstGeom prst="rect">
            <a:avLst/>
          </a:prstGeom>
        </p:spPr>
      </p:pic>
    </p:spTree>
    <p:extLst>
      <p:ext uri="{BB962C8B-B14F-4D97-AF65-F5344CB8AC3E}">
        <p14:creationId xmlns:p14="http://schemas.microsoft.com/office/powerpoint/2010/main" val="295745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413958"/>
            <a:ext cx="10527706" cy="4708981"/>
          </a:xfrm>
          <a:prstGeom prst="rect">
            <a:avLst/>
          </a:prstGeom>
        </p:spPr>
        <p:txBody>
          <a:bodyPr wrap="square">
            <a:spAutoFit/>
          </a:bodyPr>
          <a:lstStyle/>
          <a:p>
            <a:r>
              <a:rPr lang="en-US" sz="3200" b="1" dirty="0"/>
              <a:t>Step 3: Predicting Parts of Speech</a:t>
            </a:r>
          </a:p>
          <a:p>
            <a:endParaRPr lang="en-US" sz="2800" dirty="0"/>
          </a:p>
          <a:p>
            <a:r>
              <a:rPr lang="en-US" sz="2800" dirty="0"/>
              <a:t>Look at each token and identify its part of speech — a noun, a verb, an adjective and so on.</a:t>
            </a:r>
          </a:p>
          <a:p>
            <a:endParaRPr lang="en-US" sz="2400" dirty="0"/>
          </a:p>
          <a:p>
            <a:r>
              <a:rPr lang="en-US" sz="2800" dirty="0"/>
              <a:t>With this information we can see that the nouns in the sentence include </a:t>
            </a:r>
            <a:r>
              <a:rPr lang="en-US" sz="2800" i="1" dirty="0">
                <a:solidFill>
                  <a:srgbClr val="0070C0"/>
                </a:solidFill>
              </a:rPr>
              <a:t>“London” </a:t>
            </a:r>
            <a:r>
              <a:rPr lang="en-US" sz="2800" dirty="0"/>
              <a:t>and </a:t>
            </a:r>
            <a:r>
              <a:rPr lang="en-US" sz="2800" i="1" dirty="0">
                <a:solidFill>
                  <a:srgbClr val="0070C0"/>
                </a:solidFill>
              </a:rPr>
              <a:t>“capital”</a:t>
            </a:r>
            <a:r>
              <a:rPr lang="en-US" sz="2800" i="1" dirty="0"/>
              <a:t>, </a:t>
            </a:r>
            <a:r>
              <a:rPr lang="en-US" sz="2800" dirty="0"/>
              <a:t>so the sentence is probably talking about London.</a:t>
            </a:r>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2606598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224592"/>
            <a:ext cx="10527706" cy="2739211"/>
          </a:xfrm>
          <a:prstGeom prst="rect">
            <a:avLst/>
          </a:prstGeom>
        </p:spPr>
        <p:txBody>
          <a:bodyPr wrap="square">
            <a:spAutoFit/>
          </a:bodyPr>
          <a:lstStyle/>
          <a:p>
            <a:r>
              <a:rPr lang="en-US" sz="3200" b="1" dirty="0"/>
              <a:t>Step 4: Text Lemmatization</a:t>
            </a:r>
          </a:p>
          <a:p>
            <a:pPr marL="457200" indent="-457200">
              <a:buFont typeface="Arial" panose="020B0604020202020204" pitchFamily="34" charset="0"/>
              <a:buChar char="•"/>
            </a:pPr>
            <a:r>
              <a:rPr lang="en-US" sz="2800" dirty="0"/>
              <a:t>Lemmatization is related to stemming, </a:t>
            </a:r>
          </a:p>
          <a:p>
            <a:pPr marL="457200" indent="-457200">
              <a:buFont typeface="Arial" panose="020B0604020202020204" pitchFamily="34" charset="0"/>
              <a:buChar char="•"/>
            </a:pPr>
            <a:r>
              <a:rPr lang="en-US" sz="2800" dirty="0"/>
              <a:t>Difference is that lemmatization captures canonical forms based on a word's lemma.</a:t>
            </a:r>
          </a:p>
          <a:p>
            <a:r>
              <a:rPr lang="en-US" sz="2800" dirty="0"/>
              <a:t>Lemmatization Result: better → good</a:t>
            </a:r>
          </a:p>
          <a:p>
            <a:r>
              <a:rPr lang="en-US" sz="2800" dirty="0"/>
              <a:t>For our example:</a:t>
            </a:r>
            <a:endParaRPr lang="en-US" sz="3600" dirty="0"/>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10" name="Picture 9">
            <a:extLst>
              <a:ext uri="{FF2B5EF4-FFF2-40B4-BE49-F238E27FC236}">
                <a16:creationId xmlns:a16="http://schemas.microsoft.com/office/drawing/2014/main" id="{308A6CDE-1889-4692-BF13-E883797FD66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904992" y="5404197"/>
            <a:ext cx="8440615" cy="1347055"/>
          </a:xfrm>
          <a:prstGeom prst="rect">
            <a:avLst/>
          </a:prstGeom>
          <a:noFill/>
          <a:ln>
            <a:noFill/>
          </a:ln>
        </p:spPr>
      </p:pic>
    </p:spTree>
    <p:extLst>
      <p:ext uri="{BB962C8B-B14F-4D97-AF65-F5344CB8AC3E}">
        <p14:creationId xmlns:p14="http://schemas.microsoft.com/office/powerpoint/2010/main" val="334290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255607"/>
            <a:ext cx="10527706" cy="2246769"/>
          </a:xfrm>
          <a:prstGeom prst="rect">
            <a:avLst/>
          </a:prstGeom>
        </p:spPr>
        <p:txBody>
          <a:bodyPr wrap="square">
            <a:spAutoFit/>
          </a:bodyPr>
          <a:lstStyle/>
          <a:p>
            <a:r>
              <a:rPr lang="en-US" sz="3200" b="1" dirty="0"/>
              <a:t>Step 5: Identifying Stop Words</a:t>
            </a:r>
          </a:p>
          <a:p>
            <a:pPr marL="457200" indent="-457200">
              <a:buFont typeface="Arial" panose="020B0604020202020204" pitchFamily="34" charset="0"/>
              <a:buChar char="•"/>
            </a:pPr>
            <a:r>
              <a:rPr lang="en-US" sz="2800" dirty="0"/>
              <a:t>Stop words are words which are filtered out before processing of natural language data. </a:t>
            </a:r>
          </a:p>
          <a:p>
            <a:pPr marL="457200" indent="-457200">
              <a:buFont typeface="Arial" panose="020B0604020202020204" pitchFamily="34" charset="0"/>
              <a:buChar char="•"/>
            </a:pPr>
            <a:r>
              <a:rPr lang="en-US" sz="2800" dirty="0"/>
              <a:t>Generally the most common words in a language.</a:t>
            </a:r>
          </a:p>
          <a:p>
            <a:endParaRPr lang="en-US" sz="2400" b="1" i="1" dirty="0"/>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2" name="Picture 1">
            <a:extLst>
              <a:ext uri="{FF2B5EF4-FFF2-40B4-BE49-F238E27FC236}">
                <a16:creationId xmlns:a16="http://schemas.microsoft.com/office/drawing/2014/main" id="{E2F657D1-16D1-48B5-ADBC-313D04F30F2D}"/>
              </a:ext>
            </a:extLst>
          </p:cNvPr>
          <p:cNvPicPr>
            <a:picLocks noChangeAspect="1"/>
          </p:cNvPicPr>
          <p:nvPr/>
        </p:nvPicPr>
        <p:blipFill>
          <a:blip r:embed="rId6"/>
          <a:stretch>
            <a:fillRect/>
          </a:stretch>
        </p:blipFill>
        <p:spPr>
          <a:xfrm>
            <a:off x="1186815" y="4083970"/>
            <a:ext cx="8096250" cy="2657475"/>
          </a:xfrm>
          <a:prstGeom prst="rect">
            <a:avLst/>
          </a:prstGeom>
        </p:spPr>
      </p:pic>
    </p:spTree>
    <p:extLst>
      <p:ext uri="{BB962C8B-B14F-4D97-AF65-F5344CB8AC3E}">
        <p14:creationId xmlns:p14="http://schemas.microsoft.com/office/powerpoint/2010/main" val="3416093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044005"/>
            <a:ext cx="10527706" cy="1015663"/>
          </a:xfrm>
          <a:prstGeom prst="rect">
            <a:avLst/>
          </a:prstGeom>
        </p:spPr>
        <p:txBody>
          <a:bodyPr wrap="square">
            <a:spAutoFit/>
          </a:bodyPr>
          <a:lstStyle/>
          <a:p>
            <a:r>
              <a:rPr lang="en-US" sz="3200" b="1" dirty="0"/>
              <a:t>Step 6: Dependency Parsing</a:t>
            </a:r>
          </a:p>
          <a:p>
            <a:r>
              <a:rPr lang="en-US" sz="2800" dirty="0"/>
              <a:t>Figuring out the relationship between all the words in the sentence</a:t>
            </a:r>
            <a:endParaRPr lang="en-US" sz="40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2" name="Picture 1">
            <a:extLst>
              <a:ext uri="{FF2B5EF4-FFF2-40B4-BE49-F238E27FC236}">
                <a16:creationId xmlns:a16="http://schemas.microsoft.com/office/drawing/2014/main" id="{ED3D04A5-FE30-4667-9F53-3F4D28A5C2E6}"/>
              </a:ext>
            </a:extLst>
          </p:cNvPr>
          <p:cNvPicPr>
            <a:picLocks noChangeAspect="1"/>
          </p:cNvPicPr>
          <p:nvPr/>
        </p:nvPicPr>
        <p:blipFill>
          <a:blip r:embed="rId6"/>
          <a:stretch>
            <a:fillRect/>
          </a:stretch>
        </p:blipFill>
        <p:spPr>
          <a:xfrm>
            <a:off x="1692974" y="3114325"/>
            <a:ext cx="7072578" cy="3627120"/>
          </a:xfrm>
          <a:prstGeom prst="rect">
            <a:avLst/>
          </a:prstGeom>
        </p:spPr>
      </p:pic>
    </p:spTree>
    <p:extLst>
      <p:ext uri="{BB962C8B-B14F-4D97-AF65-F5344CB8AC3E}">
        <p14:creationId xmlns:p14="http://schemas.microsoft.com/office/powerpoint/2010/main" val="2430205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311699"/>
            <a:ext cx="10527706" cy="1446550"/>
          </a:xfrm>
          <a:prstGeom prst="rect">
            <a:avLst/>
          </a:prstGeom>
        </p:spPr>
        <p:txBody>
          <a:bodyPr wrap="square">
            <a:spAutoFit/>
          </a:bodyPr>
          <a:lstStyle/>
          <a:p>
            <a:r>
              <a:rPr lang="en-US" sz="3200" b="1" dirty="0"/>
              <a:t>Step 7: Finding Noun Phrases</a:t>
            </a:r>
            <a:endParaRPr lang="en-US" sz="3200" dirty="0"/>
          </a:p>
          <a:p>
            <a:r>
              <a:rPr lang="en-US" sz="2800" dirty="0"/>
              <a:t>Use the information from the dependency parse tree to automatically group together words that are all talking about the same thing.</a:t>
            </a: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2" name="Picture 1">
            <a:extLst>
              <a:ext uri="{FF2B5EF4-FFF2-40B4-BE49-F238E27FC236}">
                <a16:creationId xmlns:a16="http://schemas.microsoft.com/office/drawing/2014/main" id="{2E1CD5B4-E5D2-4245-8661-94A069F64C7A}"/>
              </a:ext>
            </a:extLst>
          </p:cNvPr>
          <p:cNvPicPr>
            <a:picLocks noChangeAspect="1"/>
          </p:cNvPicPr>
          <p:nvPr/>
        </p:nvPicPr>
        <p:blipFill>
          <a:blip r:embed="rId6"/>
          <a:stretch>
            <a:fillRect/>
          </a:stretch>
        </p:blipFill>
        <p:spPr>
          <a:xfrm>
            <a:off x="1006792" y="4319587"/>
            <a:ext cx="9401175" cy="1781175"/>
          </a:xfrm>
          <a:prstGeom prst="rect">
            <a:avLst/>
          </a:prstGeom>
        </p:spPr>
      </p:pic>
    </p:spTree>
    <p:extLst>
      <p:ext uri="{BB962C8B-B14F-4D97-AF65-F5344CB8AC3E}">
        <p14:creationId xmlns:p14="http://schemas.microsoft.com/office/powerpoint/2010/main" val="146991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094388"/>
            <a:ext cx="10527706" cy="3170099"/>
          </a:xfrm>
          <a:prstGeom prst="rect">
            <a:avLst/>
          </a:prstGeom>
        </p:spPr>
        <p:txBody>
          <a:bodyPr wrap="square">
            <a:spAutoFit/>
          </a:bodyPr>
          <a:lstStyle/>
          <a:p>
            <a:r>
              <a:rPr lang="en-US" sz="3200" b="1" dirty="0"/>
              <a:t>Step 8: Named Entity Recognition (NER)</a:t>
            </a:r>
          </a:p>
          <a:p>
            <a:r>
              <a:rPr lang="en-US" sz="2800" dirty="0"/>
              <a:t>Some of the kinds of objects that a typical NER system can tag:</a:t>
            </a:r>
          </a:p>
          <a:p>
            <a:pPr lvl="0"/>
            <a:r>
              <a:rPr lang="en-US" sz="2800" i="1" dirty="0">
                <a:solidFill>
                  <a:srgbClr val="0070C0"/>
                </a:solidFill>
              </a:rPr>
              <a:t>People’s names</a:t>
            </a:r>
          </a:p>
          <a:p>
            <a:pPr lvl="0"/>
            <a:r>
              <a:rPr lang="en-US" sz="2800" i="1" dirty="0">
                <a:solidFill>
                  <a:srgbClr val="0070C0"/>
                </a:solidFill>
              </a:rPr>
              <a:t>Company names</a:t>
            </a:r>
          </a:p>
          <a:p>
            <a:pPr lvl="0"/>
            <a:r>
              <a:rPr lang="en-US" sz="2800" i="1" dirty="0">
                <a:solidFill>
                  <a:srgbClr val="0070C0"/>
                </a:solidFill>
              </a:rPr>
              <a:t>Geographic locations</a:t>
            </a:r>
          </a:p>
          <a:p>
            <a:pPr lvl="0"/>
            <a:r>
              <a:rPr lang="en-US" sz="2800" i="1" dirty="0">
                <a:solidFill>
                  <a:srgbClr val="0070C0"/>
                </a:solidFill>
              </a:rPr>
              <a:t>Product names</a:t>
            </a:r>
          </a:p>
          <a:p>
            <a:pPr lvl="0"/>
            <a:r>
              <a:rPr lang="en-US" sz="2800" i="1" dirty="0">
                <a:solidFill>
                  <a:srgbClr val="0070C0"/>
                </a:solidFill>
              </a:rPr>
              <a:t>Dates and times</a:t>
            </a: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10" name="Picture 9">
            <a:extLst>
              <a:ext uri="{FF2B5EF4-FFF2-40B4-BE49-F238E27FC236}">
                <a16:creationId xmlns:a16="http://schemas.microsoft.com/office/drawing/2014/main" id="{34926B3D-B4BB-468C-B593-7D0ABCD3844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23546" y="5230351"/>
            <a:ext cx="8944708" cy="1242646"/>
          </a:xfrm>
          <a:prstGeom prst="rect">
            <a:avLst/>
          </a:prstGeom>
          <a:noFill/>
          <a:ln>
            <a:noFill/>
          </a:ln>
        </p:spPr>
      </p:pic>
    </p:spTree>
    <p:extLst>
      <p:ext uri="{BB962C8B-B14F-4D97-AF65-F5344CB8AC3E}">
        <p14:creationId xmlns:p14="http://schemas.microsoft.com/office/powerpoint/2010/main" val="117982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63486" y="2086042"/>
            <a:ext cx="10527706" cy="1877437"/>
          </a:xfrm>
          <a:prstGeom prst="rect">
            <a:avLst/>
          </a:prstGeom>
        </p:spPr>
        <p:txBody>
          <a:bodyPr wrap="square">
            <a:spAutoFit/>
          </a:bodyPr>
          <a:lstStyle/>
          <a:p>
            <a:r>
              <a:rPr lang="en-US" sz="3200" b="1" dirty="0"/>
              <a:t>Step 9: Coreference Resolution</a:t>
            </a:r>
          </a:p>
          <a:p>
            <a:r>
              <a:rPr lang="en-US" sz="2800" dirty="0"/>
              <a:t>The goal of coreference resolution is to track pronouns across sentences. All the words that are referring to the same entity will be identified.</a:t>
            </a: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2" name="Picture 1">
            <a:extLst>
              <a:ext uri="{FF2B5EF4-FFF2-40B4-BE49-F238E27FC236}">
                <a16:creationId xmlns:a16="http://schemas.microsoft.com/office/drawing/2014/main" id="{EC1D4394-1D7D-43CE-A6CB-BE48BF0E792E}"/>
              </a:ext>
            </a:extLst>
          </p:cNvPr>
          <p:cNvPicPr>
            <a:picLocks noChangeAspect="1"/>
          </p:cNvPicPr>
          <p:nvPr/>
        </p:nvPicPr>
        <p:blipFill>
          <a:blip r:embed="rId6"/>
          <a:stretch>
            <a:fillRect/>
          </a:stretch>
        </p:blipFill>
        <p:spPr>
          <a:xfrm>
            <a:off x="975360" y="4134169"/>
            <a:ext cx="8036242" cy="2607276"/>
          </a:xfrm>
          <a:prstGeom prst="rect">
            <a:avLst/>
          </a:prstGeom>
        </p:spPr>
      </p:pic>
    </p:spTree>
    <p:extLst>
      <p:ext uri="{BB962C8B-B14F-4D97-AF65-F5344CB8AC3E}">
        <p14:creationId xmlns:p14="http://schemas.microsoft.com/office/powerpoint/2010/main" val="3086963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413958"/>
            <a:ext cx="10527706" cy="2246769"/>
          </a:xfrm>
          <a:prstGeom prst="rect">
            <a:avLst/>
          </a:prstGeom>
        </p:spPr>
        <p:txBody>
          <a:bodyPr wrap="square">
            <a:spAutoFit/>
          </a:bodyPr>
          <a:lstStyle/>
          <a:p>
            <a:endParaRPr lang="en-US" sz="3200" dirty="0"/>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 - Entire Pipeline</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EF3A6BAD-6A75-44EB-9C3C-923CB2F9B146}"/>
              </a:ext>
            </a:extLst>
          </p:cNvPr>
          <p:cNvPicPr>
            <a:picLocks noChangeAspect="1"/>
          </p:cNvPicPr>
          <p:nvPr/>
        </p:nvPicPr>
        <p:blipFill>
          <a:blip r:embed="rId6"/>
          <a:stretch>
            <a:fillRect/>
          </a:stretch>
        </p:blipFill>
        <p:spPr>
          <a:xfrm>
            <a:off x="160020" y="2569423"/>
            <a:ext cx="11769090" cy="1802870"/>
          </a:xfrm>
          <a:prstGeom prst="rect">
            <a:avLst/>
          </a:prstGeom>
        </p:spPr>
      </p:pic>
    </p:spTree>
    <p:extLst>
      <p:ext uri="{BB962C8B-B14F-4D97-AF65-F5344CB8AC3E}">
        <p14:creationId xmlns:p14="http://schemas.microsoft.com/office/powerpoint/2010/main" val="3311308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398015" y="2461260"/>
            <a:ext cx="10602277" cy="1200329"/>
          </a:xfrm>
          <a:prstGeom prst="rect">
            <a:avLst/>
          </a:prstGeom>
        </p:spPr>
        <p:txBody>
          <a:bodyPr wrap="square">
            <a:spAutoFit/>
          </a:bodyPr>
          <a:lstStyle/>
          <a:p>
            <a:r>
              <a:rPr lang="en-US" sz="3600" dirty="0"/>
              <a:t>Intro to</a:t>
            </a:r>
          </a:p>
          <a:p>
            <a:r>
              <a:rPr lang="en-US" sz="3600" dirty="0"/>
              <a:t>Text Mining</a:t>
            </a: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Next Week</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11" name="Content Placeholder 3">
            <a:extLst>
              <a:ext uri="{FF2B5EF4-FFF2-40B4-BE49-F238E27FC236}">
                <a16:creationId xmlns:a16="http://schemas.microsoft.com/office/drawing/2014/main" id="{A8FC6280-67FA-41D4-A781-F64A7356D004}"/>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bwMode="auto">
          <a:xfrm>
            <a:off x="3166916" y="1889760"/>
            <a:ext cx="8759613" cy="4318285"/>
          </a:xfrm>
          <a:prstGeom prst="rect">
            <a:avLst/>
          </a:prstGeom>
          <a:noFill/>
        </p:spPr>
      </p:pic>
    </p:spTree>
    <p:extLst>
      <p:ext uri="{BB962C8B-B14F-4D97-AF65-F5344CB8AC3E}">
        <p14:creationId xmlns:p14="http://schemas.microsoft.com/office/powerpoint/2010/main" val="193013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159124"/>
            <a:ext cx="10527706" cy="2246769"/>
          </a:xfrm>
          <a:prstGeom prst="rect">
            <a:avLst/>
          </a:prstGeom>
        </p:spPr>
        <p:txBody>
          <a:bodyPr wrap="square">
            <a:spAutoFit/>
          </a:bodyPr>
          <a:lstStyle/>
          <a:p>
            <a:pPr marL="571500" indent="-571500" algn="ctr">
              <a:buFont typeface="Arial" panose="020B0604020202020204" pitchFamily="34" charset="0"/>
              <a:buChar char="•"/>
            </a:pPr>
            <a:r>
              <a:rPr lang="en-US" sz="3200" dirty="0"/>
              <a:t>Auto-completion in search engines like Google or Bing</a:t>
            </a:r>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DBCB5A26-C636-498B-BFB3-B700E21A0A99}"/>
              </a:ext>
            </a:extLst>
          </p:cNvPr>
          <p:cNvPicPr>
            <a:picLocks noChangeAspect="1"/>
          </p:cNvPicPr>
          <p:nvPr/>
        </p:nvPicPr>
        <p:blipFill>
          <a:blip r:embed="rId6"/>
          <a:stretch>
            <a:fillRect/>
          </a:stretch>
        </p:blipFill>
        <p:spPr>
          <a:xfrm>
            <a:off x="2324289" y="2700402"/>
            <a:ext cx="5658640" cy="3858163"/>
          </a:xfrm>
          <a:prstGeom prst="rect">
            <a:avLst/>
          </a:prstGeom>
        </p:spPr>
      </p:pic>
    </p:spTree>
    <p:extLst>
      <p:ext uri="{BB962C8B-B14F-4D97-AF65-F5344CB8AC3E}">
        <p14:creationId xmlns:p14="http://schemas.microsoft.com/office/powerpoint/2010/main" val="325210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413958"/>
            <a:ext cx="10527706" cy="2246769"/>
          </a:xfrm>
          <a:prstGeom prst="rect">
            <a:avLst/>
          </a:prstGeom>
        </p:spPr>
        <p:txBody>
          <a:bodyPr wrap="square">
            <a:spAutoFit/>
          </a:bodyPr>
          <a:lstStyle/>
          <a:p>
            <a:pPr marL="571500" indent="-571500">
              <a:buFont typeface="Arial" panose="020B0604020202020204" pitchFamily="34" charset="0"/>
              <a:buChar char="•"/>
            </a:pPr>
            <a:r>
              <a:rPr lang="en-US" sz="3200" dirty="0"/>
              <a:t>Spell checkers in Microsoft Word or Grammarly</a:t>
            </a:r>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8C242CB4-DBB5-49E0-911C-41790CEDE2CE}"/>
              </a:ext>
            </a:extLst>
          </p:cNvPr>
          <p:cNvPicPr>
            <a:picLocks noChangeAspect="1"/>
          </p:cNvPicPr>
          <p:nvPr/>
        </p:nvPicPr>
        <p:blipFill>
          <a:blip r:embed="rId6"/>
          <a:stretch>
            <a:fillRect/>
          </a:stretch>
        </p:blipFill>
        <p:spPr>
          <a:xfrm>
            <a:off x="5750816" y="4108658"/>
            <a:ext cx="3197036" cy="2099387"/>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AE12F773-AD27-4292-B5AB-D1AA0D52314F}"/>
              </a:ext>
            </a:extLst>
          </p:cNvPr>
          <p:cNvPicPr>
            <a:picLocks noChangeAspect="1"/>
          </p:cNvPicPr>
          <p:nvPr/>
        </p:nvPicPr>
        <p:blipFill>
          <a:blip r:embed="rId7"/>
          <a:stretch>
            <a:fillRect/>
          </a:stretch>
        </p:blipFill>
        <p:spPr>
          <a:xfrm>
            <a:off x="2750488" y="3391996"/>
            <a:ext cx="1876425" cy="1552575"/>
          </a:xfrm>
          <a:prstGeom prst="rect">
            <a:avLst/>
          </a:prstGeom>
        </p:spPr>
      </p:pic>
    </p:spTree>
    <p:extLst>
      <p:ext uri="{BB962C8B-B14F-4D97-AF65-F5344CB8AC3E}">
        <p14:creationId xmlns:p14="http://schemas.microsoft.com/office/powerpoint/2010/main" val="31494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413958"/>
            <a:ext cx="10527706" cy="2246769"/>
          </a:xfrm>
          <a:prstGeom prst="rect">
            <a:avLst/>
          </a:prstGeom>
        </p:spPr>
        <p:txBody>
          <a:bodyPr wrap="square">
            <a:spAutoFit/>
          </a:bodyPr>
          <a:lstStyle/>
          <a:p>
            <a:pPr marL="457200" indent="-457200">
              <a:buFont typeface="Arial" panose="020B0604020202020204" pitchFamily="34" charset="0"/>
              <a:buChar char="•"/>
            </a:pPr>
            <a:r>
              <a:rPr lang="en-US" sz="3200" dirty="0"/>
              <a:t>Chatbots and Automated phone answering</a:t>
            </a:r>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NLP</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12" name="Picture 11" descr="A close up of electronics&#10;&#10;Description automatically generated">
            <a:extLst>
              <a:ext uri="{FF2B5EF4-FFF2-40B4-BE49-F238E27FC236}">
                <a16:creationId xmlns:a16="http://schemas.microsoft.com/office/drawing/2014/main" id="{7A159425-68D8-4DE0-9A13-65A762536231}"/>
              </a:ext>
            </a:extLst>
          </p:cNvPr>
          <p:cNvPicPr>
            <a:picLocks noChangeAspect="1"/>
          </p:cNvPicPr>
          <p:nvPr/>
        </p:nvPicPr>
        <p:blipFill>
          <a:blip r:embed="rId6"/>
          <a:stretch>
            <a:fillRect/>
          </a:stretch>
        </p:blipFill>
        <p:spPr>
          <a:xfrm>
            <a:off x="8034253" y="3203087"/>
            <a:ext cx="2619375" cy="1743075"/>
          </a:xfrm>
          <a:prstGeom prst="rect">
            <a:avLst/>
          </a:prstGeom>
        </p:spPr>
      </p:pic>
      <p:pic>
        <p:nvPicPr>
          <p:cNvPr id="15" name="Picture 14" descr="A picture containing screenshot&#10;&#10;Description automatically generated">
            <a:extLst>
              <a:ext uri="{FF2B5EF4-FFF2-40B4-BE49-F238E27FC236}">
                <a16:creationId xmlns:a16="http://schemas.microsoft.com/office/drawing/2014/main" id="{2A2A747A-5B26-475C-AAFF-D5834A3C548A}"/>
              </a:ext>
            </a:extLst>
          </p:cNvPr>
          <p:cNvPicPr>
            <a:picLocks noChangeAspect="1"/>
          </p:cNvPicPr>
          <p:nvPr/>
        </p:nvPicPr>
        <p:blipFill>
          <a:blip r:embed="rId7"/>
          <a:stretch>
            <a:fillRect/>
          </a:stretch>
        </p:blipFill>
        <p:spPr>
          <a:xfrm>
            <a:off x="1622348" y="3195298"/>
            <a:ext cx="5382138" cy="3327140"/>
          </a:xfrm>
          <a:prstGeom prst="rect">
            <a:avLst/>
          </a:prstGeom>
        </p:spPr>
      </p:pic>
    </p:spTree>
    <p:extLst>
      <p:ext uri="{BB962C8B-B14F-4D97-AF65-F5344CB8AC3E}">
        <p14:creationId xmlns:p14="http://schemas.microsoft.com/office/powerpoint/2010/main" val="15244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764725" y="2562066"/>
            <a:ext cx="10527706" cy="3970318"/>
          </a:xfrm>
          <a:prstGeom prst="rect">
            <a:avLst/>
          </a:prstGeom>
        </p:spPr>
        <p:txBody>
          <a:bodyPr wrap="square">
            <a:spAutoFit/>
          </a:bodyPr>
          <a:lstStyle/>
          <a:p>
            <a:pPr marL="457200" indent="-457200">
              <a:buFont typeface="Arial" panose="020B0604020202020204" pitchFamily="34" charset="0"/>
              <a:buChar char="•"/>
            </a:pPr>
            <a:r>
              <a:rPr lang="en-US" sz="2800" dirty="0"/>
              <a:t>Natural Language Processing is an interdisciplinary field concerned with the </a:t>
            </a:r>
            <a:r>
              <a:rPr lang="en-US" sz="2800" b="1" dirty="0"/>
              <a:t>interactions</a:t>
            </a:r>
            <a:r>
              <a:rPr lang="en-US" sz="2800" dirty="0"/>
              <a:t> between </a:t>
            </a:r>
            <a:r>
              <a:rPr lang="en-US" sz="2800" b="1" dirty="0"/>
              <a:t>computers</a:t>
            </a:r>
            <a:r>
              <a:rPr lang="en-US" sz="2800" dirty="0"/>
              <a:t> and </a:t>
            </a:r>
            <a:r>
              <a:rPr lang="en-US" sz="2800" b="1" dirty="0"/>
              <a:t>human natural languages</a:t>
            </a:r>
            <a:r>
              <a:rPr lang="en-US" sz="2800" dirty="0"/>
              <a:t> (like English) — speech or text.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It is a way for computers to </a:t>
            </a:r>
            <a:r>
              <a:rPr lang="en-US" sz="2800" b="1" dirty="0"/>
              <a:t>analyze, understand, and derive meaning</a:t>
            </a:r>
            <a:r>
              <a:rPr lang="en-US" sz="2800" dirty="0"/>
              <a:t> from human language in a smart and useful way. </a:t>
            </a:r>
          </a:p>
          <a:p>
            <a:pPr marL="571500" indent="-571500" algn="ctr">
              <a:buFont typeface="Arial" panose="020B0604020202020204" pitchFamily="34" charset="0"/>
              <a:buChar char="•"/>
            </a:pPr>
            <a:endParaRPr lang="en-US" sz="2800" dirty="0"/>
          </a:p>
          <a:p>
            <a:pPr algn="ctr"/>
            <a:br>
              <a:rPr lang="en-US" sz="2800" dirty="0">
                <a:latin typeface="+mj-lt"/>
              </a:rPr>
            </a:br>
            <a:endParaRPr lang="en-US" sz="2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What is NLP?</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269114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413958"/>
            <a:ext cx="10527706" cy="2246769"/>
          </a:xfrm>
          <a:prstGeom prst="rect">
            <a:avLst/>
          </a:prstGeom>
        </p:spPr>
        <p:txBody>
          <a:bodyPr wrap="square">
            <a:spAutoFit/>
          </a:bodyPr>
          <a:lstStyle/>
          <a:p>
            <a:endParaRPr lang="en-US" sz="3200" dirty="0"/>
          </a:p>
          <a:p>
            <a:pPr marL="571500" indent="-571500" algn="ctr">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10" name="Content Placeholder 3">
            <a:extLst>
              <a:ext uri="{FF2B5EF4-FFF2-40B4-BE49-F238E27FC236}">
                <a16:creationId xmlns:a16="http://schemas.microsoft.com/office/drawing/2014/main" id="{B74E70F1-217C-4739-92AE-49C0D76543EF}"/>
              </a:ext>
            </a:extLst>
          </p:cNvPr>
          <p:cNvPicPr>
            <a:picLocks/>
          </p:cNvPicPr>
          <p:nvPr/>
        </p:nvPicPr>
        <p:blipFill rotWithShape="1">
          <a:blip r:embed="rId6">
            <a:extLst>
              <a:ext uri="{28A0092B-C50C-407E-A947-70E740481C1C}">
                <a14:useLocalDpi xmlns:a14="http://schemas.microsoft.com/office/drawing/2010/main" val="0"/>
              </a:ext>
            </a:extLst>
          </a:blip>
          <a:srcRect t="1416" r="3" b="236"/>
          <a:stretch/>
        </p:blipFill>
        <p:spPr bwMode="auto">
          <a:xfrm>
            <a:off x="1241805" y="1564194"/>
            <a:ext cx="4244595" cy="5042303"/>
          </a:xfrm>
          <a:prstGeom prst="rect">
            <a:avLst/>
          </a:prstGeom>
          <a:noFill/>
          <a:effectLst/>
        </p:spPr>
      </p:pic>
      <p:sp>
        <p:nvSpPr>
          <p:cNvPr id="3" name="Rectangle 2">
            <a:extLst>
              <a:ext uri="{FF2B5EF4-FFF2-40B4-BE49-F238E27FC236}">
                <a16:creationId xmlns:a16="http://schemas.microsoft.com/office/drawing/2014/main" id="{973CC171-57D9-4D59-8672-7F2930100474}"/>
              </a:ext>
            </a:extLst>
          </p:cNvPr>
          <p:cNvSpPr/>
          <p:nvPr/>
        </p:nvSpPr>
        <p:spPr>
          <a:xfrm>
            <a:off x="6028794" y="3106455"/>
            <a:ext cx="6096000" cy="1384995"/>
          </a:xfrm>
          <a:prstGeom prst="rect">
            <a:avLst/>
          </a:prstGeom>
        </p:spPr>
        <p:txBody>
          <a:bodyPr>
            <a:spAutoFit/>
          </a:bodyPr>
          <a:lstStyle/>
          <a:p>
            <a:r>
              <a:rPr lang="en-US" sz="2800" dirty="0"/>
              <a:t>NLP is the sub-field of AI that is focused on enabling computers to understand and process human languages.</a:t>
            </a:r>
          </a:p>
        </p:txBody>
      </p:sp>
    </p:spTree>
    <p:extLst>
      <p:ext uri="{BB962C8B-B14F-4D97-AF65-F5344CB8AC3E}">
        <p14:creationId xmlns:p14="http://schemas.microsoft.com/office/powerpoint/2010/main" val="292212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9" name="Title 1"/>
          <p:cNvSpPr>
            <a:spLocks noGrp="1"/>
          </p:cNvSpPr>
          <p:nvPr>
            <p:ph type="ctrTitle"/>
          </p:nvPr>
        </p:nvSpPr>
        <p:spPr>
          <a:xfrm>
            <a:off x="398015" y="1317784"/>
            <a:ext cx="11130499" cy="820070"/>
          </a:xfrm>
        </p:spPr>
        <p:txBody>
          <a:bodyPr>
            <a:normAutofit/>
          </a:bodyPr>
          <a:lstStyle/>
          <a:p>
            <a:pPr algn="l"/>
            <a:r>
              <a:rPr lang="en-US" sz="4800" b="1" dirty="0"/>
              <a:t>Consider:</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pic>
        <p:nvPicPr>
          <p:cNvPr id="2" name="Picture 1">
            <a:extLst>
              <a:ext uri="{FF2B5EF4-FFF2-40B4-BE49-F238E27FC236}">
                <a16:creationId xmlns:a16="http://schemas.microsoft.com/office/drawing/2014/main" id="{8BF26987-C573-42AE-B7F6-2D956514EAA4}"/>
              </a:ext>
            </a:extLst>
          </p:cNvPr>
          <p:cNvPicPr>
            <a:picLocks noChangeAspect="1"/>
          </p:cNvPicPr>
          <p:nvPr/>
        </p:nvPicPr>
        <p:blipFill>
          <a:blip r:embed="rId6"/>
          <a:stretch>
            <a:fillRect/>
          </a:stretch>
        </p:blipFill>
        <p:spPr>
          <a:xfrm>
            <a:off x="398015" y="2349297"/>
            <a:ext cx="7170974" cy="3951970"/>
          </a:xfrm>
          <a:prstGeom prst="rect">
            <a:avLst/>
          </a:prstGeom>
          <a:pattFill prst="pct75">
            <a:fgClr>
              <a:schemeClr val="accent1">
                <a:lumMod val="60000"/>
                <a:lumOff val="40000"/>
              </a:schemeClr>
            </a:fgClr>
            <a:bgClr>
              <a:schemeClr val="bg1"/>
            </a:bgClr>
          </a:pattFill>
        </p:spPr>
      </p:pic>
      <p:sp>
        <p:nvSpPr>
          <p:cNvPr id="3" name="TextBox 2">
            <a:extLst>
              <a:ext uri="{FF2B5EF4-FFF2-40B4-BE49-F238E27FC236}">
                <a16:creationId xmlns:a16="http://schemas.microsoft.com/office/drawing/2014/main" id="{A74D18DF-B46A-406E-A957-85BB48A39CE9}"/>
              </a:ext>
            </a:extLst>
          </p:cNvPr>
          <p:cNvSpPr txBox="1"/>
          <p:nvPr/>
        </p:nvSpPr>
        <p:spPr>
          <a:xfrm>
            <a:off x="5963264" y="3429000"/>
            <a:ext cx="6323045" cy="2277547"/>
          </a:xfrm>
          <a:prstGeom prst="rect">
            <a:avLst/>
          </a:prstGeom>
          <a:noFill/>
        </p:spPr>
        <p:txBody>
          <a:bodyPr wrap="square" rtlCol="0">
            <a:spAutoFit/>
          </a:bodyPr>
          <a:lstStyle/>
          <a:p>
            <a:pPr marL="342900" indent="-342900">
              <a:buFont typeface="Arial" panose="020B0604020202020204" pitchFamily="34" charset="0"/>
              <a:buChar char="•"/>
            </a:pPr>
            <a:r>
              <a:rPr lang="en-US" sz="2800" dirty="0"/>
              <a:t>Computers are not brains</a:t>
            </a:r>
          </a:p>
          <a:p>
            <a:r>
              <a:rPr lang="en-US" sz="2800" dirty="0"/>
              <a:t>     </a:t>
            </a:r>
            <a:r>
              <a:rPr lang="en-US" sz="2000" dirty="0">
                <a:solidFill>
                  <a:srgbClr val="C00000"/>
                </a:solidFill>
              </a:rPr>
              <a:t>Language understanding is built-in to the human brain</a:t>
            </a:r>
          </a:p>
          <a:p>
            <a:endParaRPr lang="en-US" sz="2000" dirty="0">
              <a:solidFill>
                <a:srgbClr val="C00000"/>
              </a:solidFill>
            </a:endParaRPr>
          </a:p>
          <a:p>
            <a:pPr marL="342900" indent="-342900">
              <a:buFont typeface="Arial" panose="020B0604020202020204" pitchFamily="34" charset="0"/>
              <a:buChar char="•"/>
            </a:pPr>
            <a:r>
              <a:rPr lang="en-US" sz="2800" dirty="0"/>
              <a:t>Computers do not socialize </a:t>
            </a:r>
          </a:p>
          <a:p>
            <a:r>
              <a:rPr lang="en-US" sz="2000" dirty="0"/>
              <a:t>       </a:t>
            </a:r>
            <a:r>
              <a:rPr lang="en-US" sz="2000" dirty="0">
                <a:solidFill>
                  <a:srgbClr val="C00000"/>
                </a:solidFill>
              </a:rPr>
              <a:t>Language is about communication with people</a:t>
            </a:r>
          </a:p>
          <a:p>
            <a:endParaRPr lang="en-US" dirty="0"/>
          </a:p>
        </p:txBody>
      </p:sp>
    </p:spTree>
    <p:extLst>
      <p:ext uri="{BB962C8B-B14F-4D97-AF65-F5344CB8AC3E}">
        <p14:creationId xmlns:p14="http://schemas.microsoft.com/office/powerpoint/2010/main" val="361957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1308453"/>
            <a:chOff x="0" y="0"/>
            <a:chExt cx="12192000" cy="1308453"/>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1253613"/>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253613"/>
              <a:ext cx="12192000" cy="54840"/>
            </a:xfrm>
            <a:prstGeom prst="rect">
              <a:avLst/>
            </a:prstGeom>
          </p:spPr>
        </p:pic>
      </p:grpSp>
      <p:sp>
        <p:nvSpPr>
          <p:cNvPr id="8" name="Rectangle 7"/>
          <p:cNvSpPr/>
          <p:nvPr/>
        </p:nvSpPr>
        <p:spPr>
          <a:xfrm>
            <a:off x="699411" y="2413958"/>
            <a:ext cx="10527706" cy="5201424"/>
          </a:xfrm>
          <a:prstGeom prst="rect">
            <a:avLst/>
          </a:prstGeom>
        </p:spPr>
        <p:txBody>
          <a:bodyPr wrap="square">
            <a:spAutoFit/>
          </a:bodyPr>
          <a:lstStyle/>
          <a:p>
            <a:pPr marL="457200" indent="-457200">
              <a:buFont typeface="Arial" panose="020B0604020202020204" pitchFamily="34" charset="0"/>
              <a:buChar char="•"/>
            </a:pPr>
            <a:r>
              <a:rPr lang="en-US" sz="3200" dirty="0"/>
              <a:t>The ambiguity and imprecise characteristics of the natural languages are what make NLP difficult for machines to implement.</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NLP requires understanding the words as well as how the concepts are connected to deliver the intended message.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algn="ctr"/>
            <a:br>
              <a:rPr lang="en-US" sz="3800" dirty="0">
                <a:latin typeface="+mj-lt"/>
              </a:rPr>
            </a:br>
            <a:endParaRPr lang="en-US" sz="3800" dirty="0">
              <a:latin typeface="+mj-lt"/>
            </a:endParaRPr>
          </a:p>
        </p:txBody>
      </p:sp>
      <p:sp>
        <p:nvSpPr>
          <p:cNvPr id="9" name="Title 1"/>
          <p:cNvSpPr>
            <a:spLocks noGrp="1"/>
          </p:cNvSpPr>
          <p:nvPr>
            <p:ph type="ctrTitle"/>
          </p:nvPr>
        </p:nvSpPr>
        <p:spPr>
          <a:xfrm>
            <a:off x="398015" y="1308453"/>
            <a:ext cx="11130499" cy="820070"/>
          </a:xfrm>
        </p:spPr>
        <p:txBody>
          <a:bodyPr>
            <a:normAutofit/>
          </a:bodyPr>
          <a:lstStyle/>
          <a:p>
            <a:pPr algn="l"/>
            <a:r>
              <a:rPr lang="en-US" sz="4800" b="1" dirty="0"/>
              <a:t>Why is NLP difficult?</a:t>
            </a:r>
          </a:p>
        </p:txBody>
      </p:sp>
      <p:pic>
        <p:nvPicPr>
          <p:cNvPr id="7" name="Picture 6"/>
          <p:cNvPicPr>
            <a:picLocks noChangeAspect="1"/>
          </p:cNvPicPr>
          <p:nvPr/>
        </p:nvPicPr>
        <p:blipFill>
          <a:blip r:embed="rId5"/>
          <a:stretch>
            <a:fillRect/>
          </a:stretch>
        </p:blipFill>
        <p:spPr>
          <a:xfrm>
            <a:off x="9551188" y="6208045"/>
            <a:ext cx="2527300" cy="533400"/>
          </a:xfrm>
          <a:prstGeom prst="rect">
            <a:avLst/>
          </a:prstGeom>
        </p:spPr>
      </p:pic>
    </p:spTree>
    <p:extLst>
      <p:ext uri="{BB962C8B-B14F-4D97-AF65-F5344CB8AC3E}">
        <p14:creationId xmlns:p14="http://schemas.microsoft.com/office/powerpoint/2010/main" val="524934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1944</TotalTime>
  <Words>1464</Words>
  <Application>Microsoft Office PowerPoint</Application>
  <PresentationFormat>Widescreen</PresentationFormat>
  <Paragraphs>215</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Intro to Natural Language Processing (NLP) Session 1</vt:lpstr>
      <vt:lpstr>NLP</vt:lpstr>
      <vt:lpstr>NLP</vt:lpstr>
      <vt:lpstr>NLP</vt:lpstr>
      <vt:lpstr>NLP</vt:lpstr>
      <vt:lpstr>What is NLP?</vt:lpstr>
      <vt:lpstr>PowerPoint Presentation</vt:lpstr>
      <vt:lpstr>Consider:</vt:lpstr>
      <vt:lpstr>Why is NLP difficult?</vt:lpstr>
      <vt:lpstr>NLP Terminology</vt:lpstr>
      <vt:lpstr>NLP Terminology</vt:lpstr>
      <vt:lpstr>NLP Terminology</vt:lpstr>
      <vt:lpstr>NLP Terminology</vt:lpstr>
      <vt:lpstr>NLP Terminology</vt:lpstr>
      <vt:lpstr>NLP Libraries in Python</vt:lpstr>
      <vt:lpstr>R Packages for NLP</vt:lpstr>
      <vt:lpstr>Building an NLP Pipeline</vt:lpstr>
      <vt:lpstr>NLP Pipeline</vt:lpstr>
      <vt:lpstr>NLP Pipeline</vt:lpstr>
      <vt:lpstr>NLP Pipeline</vt:lpstr>
      <vt:lpstr>NLP Pipeline</vt:lpstr>
      <vt:lpstr>NLP Pipeline</vt:lpstr>
      <vt:lpstr>NLP Pipeline</vt:lpstr>
      <vt:lpstr>NLP Pipeline</vt:lpstr>
      <vt:lpstr>NLP Pipeline</vt:lpstr>
      <vt:lpstr>NLP Pipeline</vt:lpstr>
      <vt:lpstr>NLP - Entire Pipeline</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Al-Mamun</dc:creator>
  <cp:lastModifiedBy>Archana Chittoor</cp:lastModifiedBy>
  <cp:revision>221</cp:revision>
  <cp:lastPrinted>2019-10-15T16:17:08Z</cp:lastPrinted>
  <dcterms:created xsi:type="dcterms:W3CDTF">2019-08-14T20:04:39Z</dcterms:created>
  <dcterms:modified xsi:type="dcterms:W3CDTF">2019-11-15T03:08:21Z</dcterms:modified>
</cp:coreProperties>
</file>