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0" r:id="rId4"/>
    <p:sldId id="310" r:id="rId5"/>
    <p:sldId id="316" r:id="rId6"/>
    <p:sldId id="311" r:id="rId7"/>
    <p:sldId id="330" r:id="rId8"/>
    <p:sldId id="317" r:id="rId9"/>
    <p:sldId id="331" r:id="rId10"/>
    <p:sldId id="312" r:id="rId11"/>
    <p:sldId id="315" r:id="rId12"/>
    <p:sldId id="313" r:id="rId13"/>
    <p:sldId id="314" r:id="rId14"/>
    <p:sldId id="291" r:id="rId15"/>
    <p:sldId id="321" r:id="rId16"/>
    <p:sldId id="286" r:id="rId17"/>
    <p:sldId id="318" r:id="rId18"/>
    <p:sldId id="293" r:id="rId19"/>
    <p:sldId id="319" r:id="rId20"/>
    <p:sldId id="295" r:id="rId21"/>
    <p:sldId id="322" r:id="rId22"/>
    <p:sldId id="323" r:id="rId23"/>
    <p:sldId id="324" r:id="rId24"/>
    <p:sldId id="325" r:id="rId25"/>
    <p:sldId id="326" r:id="rId26"/>
    <p:sldId id="327" r:id="rId27"/>
    <p:sldId id="329" r:id="rId28"/>
    <p:sldId id="307" r:id="rId29"/>
    <p:sldId id="3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1"/>
    <p:restoredTop sz="94780"/>
  </p:normalViewPr>
  <p:slideViewPr>
    <p:cSldViewPr snapToGrid="0" snapToObjects="1">
      <p:cViewPr>
        <p:scale>
          <a:sx n="80" d="100"/>
          <a:sy n="80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79F0-779B-1948-8A67-AEA453D5498B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571D-1EBF-E24F-B2DD-C846E920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0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2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0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6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1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9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0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55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8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0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72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9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29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6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9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6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3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84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7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571D-1EBF-E24F-B2DD-C846E9204A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9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F5FA-0832-2C4D-9E89-70C03CB2A80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E1DD-B685-9B47-8AC4-96D6947A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99411" y="3460729"/>
            <a:ext cx="1052770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latin typeface="+mj-lt"/>
              </a:rPr>
              <a:t>Mohammad A Al-</a:t>
            </a:r>
            <a:r>
              <a:rPr lang="en-US" sz="3800" b="1" dirty="0" err="1">
                <a:latin typeface="+mj-lt"/>
              </a:rPr>
              <a:t>Mamun</a:t>
            </a:r>
            <a:r>
              <a:rPr lang="en-US" sz="3800" b="1" dirty="0">
                <a:latin typeface="+mj-lt"/>
              </a:rPr>
              <a:t>, PhD</a:t>
            </a:r>
            <a:r>
              <a:rPr lang="en-US" sz="3800" dirty="0">
                <a:latin typeface="+mj-lt"/>
              </a:rPr>
              <a:t/>
            </a:r>
            <a:br>
              <a:rPr lang="en-US" sz="3800" dirty="0">
                <a:latin typeface="+mj-lt"/>
              </a:rPr>
            </a:br>
            <a:r>
              <a:rPr lang="en-US" sz="3800" dirty="0">
                <a:latin typeface="+mj-lt"/>
              </a:rPr>
              <a:t>Department of Pharmacy Practice</a:t>
            </a:r>
          </a:p>
          <a:p>
            <a:pPr algn="ctr"/>
            <a:r>
              <a:rPr lang="en-US" sz="3800" dirty="0">
                <a:latin typeface="+mj-lt"/>
              </a:rPr>
              <a:t>December 06, 2019</a:t>
            </a:r>
            <a:br>
              <a:rPr lang="en-US" sz="3800" dirty="0">
                <a:latin typeface="+mj-lt"/>
              </a:rPr>
            </a:br>
            <a:endParaRPr lang="en-US" sz="3800" dirty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8015" y="1308453"/>
            <a:ext cx="11130499" cy="18209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Intro to Natural Language Processing (NLP</a:t>
            </a:r>
            <a:r>
              <a:rPr lang="en-US" sz="4800" b="1" dirty="0" smtClean="0"/>
              <a:t>)</a:t>
            </a:r>
            <a:br>
              <a:rPr lang="en-US" sz="4800" b="1" dirty="0" smtClean="0"/>
            </a:br>
            <a:r>
              <a:rPr lang="en-US" sz="4800" b="1" dirty="0" smtClean="0"/>
              <a:t>Topic modeling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3600" b="1" dirty="0"/>
              <a:t>Session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-37322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540304" y="208686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Word Formation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ABF2CB-3E97-49DD-AF8F-7CA65EDB6FBD}"/>
              </a:ext>
            </a:extLst>
          </p:cNvPr>
          <p:cNvSpPr/>
          <p:nvPr/>
        </p:nvSpPr>
        <p:spPr>
          <a:xfrm>
            <a:off x="633950" y="1243711"/>
            <a:ext cx="114445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Morphological processes can be used to form new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Derivation =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stem</a:t>
            </a:r>
            <a:r>
              <a:rPr lang="en-US" sz="2800" b="1" dirty="0">
                <a:latin typeface="+mj-lt"/>
              </a:rPr>
              <a:t> +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aﬃx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friend</a:t>
            </a:r>
            <a:r>
              <a:rPr lang="en-US" sz="2800" b="1" dirty="0">
                <a:latin typeface="+mj-lt"/>
              </a:rPr>
              <a:t> +-</a:t>
            </a:r>
            <a:r>
              <a:rPr lang="en-US" sz="2800" b="1" dirty="0" err="1">
                <a:solidFill>
                  <a:srgbClr val="0000FF"/>
                </a:solidFill>
                <a:latin typeface="+mj-lt"/>
              </a:rPr>
              <a:t>ly</a:t>
            </a:r>
            <a:r>
              <a:rPr lang="en-US" sz="2800" b="1" dirty="0">
                <a:latin typeface="+mj-lt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friendly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un-</a:t>
            </a:r>
            <a:r>
              <a:rPr lang="en-US" sz="2800" b="1" dirty="0">
                <a:latin typeface="+mj-lt"/>
              </a:rPr>
              <a:t> +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-friendly</a:t>
            </a:r>
            <a:r>
              <a:rPr lang="en-US" sz="2800" b="1" dirty="0">
                <a:latin typeface="+mj-lt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unfriendly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unfriendly</a:t>
            </a:r>
            <a:r>
              <a:rPr lang="en-US" sz="2800" b="1" dirty="0">
                <a:latin typeface="+mj-lt"/>
              </a:rPr>
              <a:t> +-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ness</a:t>
            </a:r>
            <a:r>
              <a:rPr lang="en-US" sz="2800" b="1" dirty="0">
                <a:latin typeface="+mj-lt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unfriendliness</a:t>
            </a:r>
            <a:r>
              <a:rPr lang="en-US" sz="2800" b="1" dirty="0">
                <a:latin typeface="+mj-lt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Compounding =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stem</a:t>
            </a:r>
            <a:r>
              <a:rPr lang="en-US" sz="2800" b="1" dirty="0">
                <a:latin typeface="+mj-lt"/>
              </a:rPr>
              <a:t> +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stem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Rain</a:t>
            </a:r>
            <a:r>
              <a:rPr lang="en-US" sz="2800" b="1" dirty="0">
                <a:latin typeface="+mj-lt"/>
              </a:rPr>
              <a:t> +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coat</a:t>
            </a:r>
            <a:r>
              <a:rPr lang="en-US" sz="2800" b="1" dirty="0">
                <a:latin typeface="+mj-lt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Raincoat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Basket</a:t>
            </a:r>
            <a:r>
              <a:rPr lang="en-US" sz="2800" b="1" dirty="0">
                <a:latin typeface="+mj-lt"/>
              </a:rPr>
              <a:t> +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ball</a:t>
            </a:r>
            <a:r>
              <a:rPr lang="en-US" sz="2800" b="1" dirty="0">
                <a:latin typeface="+mj-lt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Basketball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Air</a:t>
            </a:r>
            <a:r>
              <a:rPr lang="en-US" sz="2800" b="1" dirty="0">
                <a:latin typeface="+mj-lt"/>
              </a:rPr>
              <a:t>plane +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port</a:t>
            </a:r>
            <a:r>
              <a:rPr lang="en-US" sz="2800" b="1" dirty="0">
                <a:latin typeface="+mj-lt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Airport</a:t>
            </a:r>
          </a:p>
        </p:txBody>
      </p:sp>
    </p:spTree>
    <p:extLst>
      <p:ext uri="{BB962C8B-B14F-4D97-AF65-F5344CB8AC3E}">
        <p14:creationId xmlns:p14="http://schemas.microsoft.com/office/powerpoint/2010/main" val="62307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-37322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171335" y="192644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Morphology - Problems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ABF2CB-3E97-49DD-AF8F-7CA65EDB6FBD}"/>
              </a:ext>
            </a:extLst>
          </p:cNvPr>
          <p:cNvSpPr/>
          <p:nvPr/>
        </p:nvSpPr>
        <p:spPr>
          <a:xfrm>
            <a:off x="633950" y="1548423"/>
            <a:ext cx="114445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•  Affixes </a:t>
            </a:r>
          </a:p>
          <a:p>
            <a:r>
              <a:rPr lang="en-US" sz="2800" b="1" dirty="0">
                <a:latin typeface="+mj-lt"/>
              </a:rPr>
              <a:t>    •  Suffixes, prefixes, infixes, </a:t>
            </a:r>
            <a:r>
              <a:rPr lang="en-US" sz="2800" b="1" dirty="0" err="1">
                <a:latin typeface="+mj-lt"/>
              </a:rPr>
              <a:t>interfixes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•  Inflectional affixes ≠ derivational affixes </a:t>
            </a:r>
          </a:p>
          <a:p>
            <a:r>
              <a:rPr lang="en-US" sz="2800" b="1" dirty="0">
                <a:latin typeface="+mj-lt"/>
              </a:rPr>
              <a:t>•  Derivation implies sometimes a semantic change not always predictable </a:t>
            </a:r>
          </a:p>
          <a:p>
            <a:r>
              <a:rPr lang="en-US" sz="2800" b="1" dirty="0">
                <a:latin typeface="+mj-lt"/>
              </a:rPr>
              <a:t>    •  Meaning extensions </a:t>
            </a:r>
          </a:p>
          <a:p>
            <a:r>
              <a:rPr lang="en-US" sz="2800" b="1" dirty="0">
                <a:latin typeface="+mj-lt"/>
              </a:rPr>
              <a:t>    •  Lexical rules </a:t>
            </a:r>
          </a:p>
          <a:p>
            <a:r>
              <a:rPr lang="en-US" sz="2800" b="1" dirty="0">
                <a:latin typeface="+mj-lt"/>
              </a:rPr>
              <a:t>•  A derivational suffix can be followed by an inflectional one </a:t>
            </a:r>
          </a:p>
          <a:p>
            <a:r>
              <a:rPr lang="en-US" sz="2800" b="1" dirty="0">
                <a:latin typeface="+mj-lt"/>
              </a:rPr>
              <a:t>    •  love  =&gt; lover  =&gt; lovers </a:t>
            </a:r>
          </a:p>
          <a:p>
            <a:r>
              <a:rPr lang="en-US" sz="2800" b="1" dirty="0">
                <a:latin typeface="+mj-lt"/>
              </a:rPr>
              <a:t>•  Inflection does not change POS, sometimes derivation does </a:t>
            </a:r>
          </a:p>
          <a:p>
            <a:r>
              <a:rPr lang="en-US" sz="2800" b="1" dirty="0">
                <a:latin typeface="+mj-lt"/>
              </a:rPr>
              <a:t>•  Inflection affects other words in the sentence </a:t>
            </a:r>
          </a:p>
        </p:txBody>
      </p:sp>
    </p:spTree>
    <p:extLst>
      <p:ext uri="{BB962C8B-B14F-4D97-AF65-F5344CB8AC3E}">
        <p14:creationId xmlns:p14="http://schemas.microsoft.com/office/powerpoint/2010/main" val="103092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-37322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524262" y="111843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Morphological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ABF2CB-3E97-49DD-AF8F-7CA65EDB6FBD}"/>
              </a:ext>
            </a:extLst>
          </p:cNvPr>
          <p:cNvSpPr/>
          <p:nvPr/>
        </p:nvSpPr>
        <p:spPr>
          <a:xfrm>
            <a:off x="633950" y="1806840"/>
            <a:ext cx="114445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token </a:t>
            </a:r>
            <a:r>
              <a:rPr lang="en-US" sz="2800" b="1" dirty="0">
                <a:latin typeface="+mj-lt"/>
              </a:rPr>
              <a:t>-&gt; lemma + part of speech + grammatical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Examples: 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cats</a:t>
            </a:r>
            <a:r>
              <a:rPr lang="en-US" sz="2800" b="1" dirty="0">
                <a:latin typeface="+mj-lt"/>
              </a:rPr>
              <a:t> -&gt; </a:t>
            </a:r>
            <a:r>
              <a:rPr lang="en-US" sz="2800" b="1" dirty="0" err="1">
                <a:solidFill>
                  <a:srgbClr val="0000FF"/>
                </a:solidFill>
                <a:latin typeface="+mj-lt"/>
              </a:rPr>
              <a:t>cat</a:t>
            </a:r>
            <a:r>
              <a:rPr lang="en-US" sz="2800" b="1" dirty="0" err="1">
                <a:latin typeface="+mj-lt"/>
              </a:rPr>
              <a:t>+N+plur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played</a:t>
            </a:r>
            <a:r>
              <a:rPr lang="en-US" sz="2800" b="1" dirty="0">
                <a:latin typeface="+mj-lt"/>
              </a:rPr>
              <a:t> -&gt; </a:t>
            </a:r>
            <a:r>
              <a:rPr lang="en-US" sz="2800" b="1" dirty="0" err="1">
                <a:solidFill>
                  <a:srgbClr val="0000FF"/>
                </a:solidFill>
                <a:latin typeface="+mj-lt"/>
              </a:rPr>
              <a:t>play</a:t>
            </a:r>
            <a:r>
              <a:rPr lang="en-US" sz="2800" b="1" dirty="0" err="1">
                <a:latin typeface="+mj-lt"/>
              </a:rPr>
              <a:t>+V+past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 err="1">
                <a:solidFill>
                  <a:srgbClr val="0000FF"/>
                </a:solidFill>
                <a:latin typeface="+mj-lt"/>
              </a:rPr>
              <a:t>katternas</a:t>
            </a:r>
            <a:r>
              <a:rPr lang="en-US" sz="2800" b="1" dirty="0">
                <a:latin typeface="+mj-lt"/>
              </a:rPr>
              <a:t> -&gt; </a:t>
            </a:r>
            <a:r>
              <a:rPr lang="en-US" sz="2800" b="1" dirty="0" err="1">
                <a:solidFill>
                  <a:srgbClr val="0000FF"/>
                </a:solidFill>
                <a:latin typeface="+mj-lt"/>
              </a:rPr>
              <a:t>katt</a:t>
            </a:r>
            <a:r>
              <a:rPr lang="en-US" sz="2800" b="1" dirty="0" err="1">
                <a:latin typeface="+mj-lt"/>
              </a:rPr>
              <a:t>+N+plur+def+gen</a:t>
            </a:r>
            <a:r>
              <a:rPr lang="en-US" sz="2800" b="1" dirty="0">
                <a:latin typeface="+mj-lt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Often non-deterministic (more than one solution): 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plays</a:t>
            </a:r>
            <a:r>
              <a:rPr lang="en-US" sz="2800" b="1" dirty="0">
                <a:latin typeface="+mj-lt"/>
              </a:rPr>
              <a:t> -&gt; </a:t>
            </a:r>
            <a:r>
              <a:rPr lang="en-US" sz="2800" b="1" dirty="0" err="1">
                <a:solidFill>
                  <a:srgbClr val="0000FF"/>
                </a:solidFill>
                <a:latin typeface="+mj-lt"/>
              </a:rPr>
              <a:t>play</a:t>
            </a:r>
            <a:r>
              <a:rPr lang="en-US" sz="2800" b="1" dirty="0" err="1">
                <a:latin typeface="+mj-lt"/>
              </a:rPr>
              <a:t>+N+plur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plays</a:t>
            </a:r>
            <a:r>
              <a:rPr lang="en-US" sz="2800" b="1" dirty="0">
                <a:latin typeface="+mj-lt"/>
              </a:rPr>
              <a:t> -&gt; </a:t>
            </a:r>
            <a:r>
              <a:rPr lang="en-US" sz="2800" b="1" dirty="0">
                <a:solidFill>
                  <a:srgbClr val="0000FF"/>
                </a:solidFill>
                <a:latin typeface="+mj-lt"/>
              </a:rPr>
              <a:t>play</a:t>
            </a:r>
            <a:r>
              <a:rPr lang="en-US" sz="2800" b="1" dirty="0">
                <a:latin typeface="+mj-lt"/>
              </a:rPr>
              <a:t>+V+3sg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Lemmatization: </a:t>
            </a:r>
          </a:p>
          <a:p>
            <a:r>
              <a:rPr lang="en-US" sz="2800" b="1" dirty="0">
                <a:latin typeface="+mj-lt"/>
              </a:rPr>
              <a:t>      token -&gt; lemma</a:t>
            </a:r>
          </a:p>
        </p:txBody>
      </p:sp>
    </p:spTree>
    <p:extLst>
      <p:ext uri="{BB962C8B-B14F-4D97-AF65-F5344CB8AC3E}">
        <p14:creationId xmlns:p14="http://schemas.microsoft.com/office/powerpoint/2010/main" val="403936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-37322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411967" y="179450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Morphological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ABF2CB-3E97-49DD-AF8F-7CA65EDB6FBD}"/>
              </a:ext>
            </a:extLst>
          </p:cNvPr>
          <p:cNvSpPr/>
          <p:nvPr/>
        </p:nvSpPr>
        <p:spPr>
          <a:xfrm>
            <a:off x="373731" y="1590594"/>
            <a:ext cx="114445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•   Decompose a word into a concatenation of morphemes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•   Usually some of the morphemes contain the meaning 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•   One (root or stem) inflection and derivation 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•   More than one in composition 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•   The other (affixes) provide morphological features</a:t>
            </a:r>
            <a:br>
              <a:rPr lang="en-US" sz="2800" b="1" dirty="0">
                <a:latin typeface="+mj-lt"/>
              </a:rPr>
            </a:b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60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98717" y="136626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  <a:latin typeface="+mn-lt"/>
              </a:rPr>
              <a:t>Topic Modelling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773978-DB39-48CE-ADFC-DAD8BC48F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2857" y="2060032"/>
            <a:ext cx="7986452" cy="47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8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21202" y="216772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  <a:latin typeface="+mn-lt"/>
              </a:rPr>
              <a:t>Topic Modelling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C6D2901-ECF1-447A-AA3D-711DCC646380}"/>
              </a:ext>
            </a:extLst>
          </p:cNvPr>
          <p:cNvSpPr/>
          <p:nvPr/>
        </p:nvSpPr>
        <p:spPr>
          <a:xfrm>
            <a:off x="345989" y="2073683"/>
            <a:ext cx="11732499" cy="406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modelling provides an algorithmic solution to managing, organizing and annotating large archival text.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annotations aid you in tasks of information retrieval, classification and corpus exploration.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models provide a simple way to analyze large volumes of unlabeled text.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“topic” consists of a cluster of words that frequently occur together. Using contextual clues, topic models can connect words with similar meanings and distinguish between uses of words with multiple meanings.</a:t>
            </a:r>
          </a:p>
        </p:txBody>
      </p:sp>
    </p:spTree>
    <p:extLst>
      <p:ext uri="{BB962C8B-B14F-4D97-AF65-F5344CB8AC3E}">
        <p14:creationId xmlns:p14="http://schemas.microsoft.com/office/powerpoint/2010/main" val="338435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55763" y="1642653"/>
            <a:ext cx="116804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  Suppose you want to learn something about a corpus that’s too big to read </a:t>
            </a:r>
          </a:p>
          <a:p>
            <a:r>
              <a:rPr lang="en-US" sz="2800" dirty="0"/>
              <a:t>  •  What topics are trending today 		</a:t>
            </a:r>
            <a:r>
              <a:rPr lang="en-US" sz="2800" dirty="0">
                <a:solidFill>
                  <a:srgbClr val="0000FF"/>
                </a:solidFill>
              </a:rPr>
              <a:t>need to make sense of… </a:t>
            </a:r>
          </a:p>
          <a:p>
            <a:r>
              <a:rPr lang="en-US" sz="2800" dirty="0"/>
              <a:t>      on Twitter? 					</a:t>
            </a:r>
            <a:r>
              <a:rPr lang="en-US" sz="2800" dirty="0">
                <a:solidFill>
                  <a:srgbClr val="0000FF"/>
                </a:solidFill>
              </a:rPr>
              <a:t>•  half a billion tweets daily </a:t>
            </a:r>
            <a:endParaRPr lang="en-US" sz="2800" dirty="0"/>
          </a:p>
          <a:p>
            <a:r>
              <a:rPr lang="en-US" sz="2800" dirty="0"/>
              <a:t>  •  What research topics receive 		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/>
              <a:t>      grant funding (and from whom)? 		</a:t>
            </a:r>
            <a:r>
              <a:rPr lang="en-US" sz="2800" dirty="0">
                <a:solidFill>
                  <a:srgbClr val="0000FF"/>
                </a:solidFill>
              </a:rPr>
              <a:t>•  80,000 active NIH grants </a:t>
            </a:r>
          </a:p>
          <a:p>
            <a:r>
              <a:rPr lang="en-US" sz="2800" dirty="0"/>
              <a:t>  •  What issues are considered by 		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/>
              <a:t>      Congress (and which politicians 	      					</a:t>
            </a:r>
          </a:p>
          <a:p>
            <a:r>
              <a:rPr lang="en-US" sz="2800" dirty="0"/>
              <a:t>      are interested in which topic)?		</a:t>
            </a:r>
            <a:r>
              <a:rPr lang="en-US" sz="2800" dirty="0">
                <a:solidFill>
                  <a:srgbClr val="0000FF"/>
                </a:solidFill>
              </a:rPr>
              <a:t>•  hundreds of bills each year </a:t>
            </a:r>
          </a:p>
          <a:p>
            <a:r>
              <a:rPr lang="en-US" sz="2800" dirty="0"/>
              <a:t>•    Are certain topics discussed more</a:t>
            </a:r>
          </a:p>
          <a:p>
            <a:r>
              <a:rPr lang="en-US" sz="2800" dirty="0"/>
              <a:t>      in certain languages on Wikipedia?	</a:t>
            </a:r>
            <a:r>
              <a:rPr lang="en-US" sz="2800" dirty="0">
                <a:solidFill>
                  <a:srgbClr val="0000FF"/>
                </a:solidFill>
              </a:rPr>
              <a:t>•  Wikipedia (it’s big) 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85938" y="236735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+mn-lt"/>
              </a:rPr>
              <a:t>Making Sense of Text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6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113512" y="2208008"/>
            <a:ext cx="116804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  Topic models can help you automatically discover patterns in a      </a:t>
            </a:r>
          </a:p>
          <a:p>
            <a:r>
              <a:rPr lang="en-US" sz="3200" dirty="0"/>
              <a:t>   corpus </a:t>
            </a:r>
          </a:p>
          <a:p>
            <a:r>
              <a:rPr lang="en-US" sz="3200" dirty="0"/>
              <a:t>   •   </a:t>
            </a:r>
            <a:r>
              <a:rPr lang="en-US" sz="3200" dirty="0">
                <a:solidFill>
                  <a:srgbClr val="0000FF"/>
                </a:solidFill>
              </a:rPr>
              <a:t>unsupervised</a:t>
            </a:r>
            <a:r>
              <a:rPr lang="en-US" sz="3200" dirty="0"/>
              <a:t> learning </a:t>
            </a:r>
          </a:p>
          <a:p>
            <a:r>
              <a:rPr lang="en-US" sz="3200" dirty="0"/>
              <a:t>   </a:t>
            </a:r>
            <a:br>
              <a:rPr lang="en-US" sz="3200" dirty="0"/>
            </a:br>
            <a:r>
              <a:rPr lang="en-US" sz="3200" dirty="0"/>
              <a:t>   </a:t>
            </a:r>
          </a:p>
          <a:p>
            <a:r>
              <a:rPr lang="en-US" sz="3200" dirty="0"/>
              <a:t>Topic models :</a:t>
            </a:r>
          </a:p>
          <a:p>
            <a:r>
              <a:rPr lang="en-US" sz="3200" dirty="0"/>
              <a:t>   •   group topically-related words in “topics” </a:t>
            </a:r>
          </a:p>
          <a:p>
            <a:r>
              <a:rPr lang="en-US" sz="3200" dirty="0"/>
              <a:t>   •   associate tokens and documents with those topics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92499" y="188594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Topic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374D51B-ABB9-4637-8411-55E3457B9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222" y="2839845"/>
            <a:ext cx="7210778" cy="22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5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398015" y="2255575"/>
            <a:ext cx="111304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•   Loose idea: a grouping of words that are likely to appear in the same    </a:t>
            </a:r>
          </a:p>
          <a:p>
            <a:r>
              <a:rPr lang="en-US" sz="2800" b="1" dirty="0">
                <a:latin typeface="+mj-lt"/>
              </a:rPr>
              <a:t>     context </a:t>
            </a:r>
          </a:p>
          <a:p>
            <a:r>
              <a:rPr lang="en-US" sz="2800" b="1" dirty="0">
                <a:latin typeface="+mj-lt"/>
              </a:rPr>
              <a:t>•   A hidden structure that helps determine what words are likely to appear in    </a:t>
            </a:r>
          </a:p>
          <a:p>
            <a:r>
              <a:rPr lang="en-US" sz="2800" b="1" dirty="0">
                <a:latin typeface="+mj-lt"/>
              </a:rPr>
              <a:t>     a corpus </a:t>
            </a:r>
          </a:p>
          <a:p>
            <a:r>
              <a:rPr lang="en-US" sz="2800" b="1" dirty="0">
                <a:latin typeface="+mj-lt"/>
              </a:rPr>
              <a:t>•   The underlying structure is different from what you’ve seen before – it’s    </a:t>
            </a:r>
          </a:p>
          <a:p>
            <a:r>
              <a:rPr lang="en-US" sz="2800" b="1" dirty="0">
                <a:latin typeface="+mj-lt"/>
              </a:rPr>
              <a:t>     not syntax </a:t>
            </a:r>
          </a:p>
          <a:p>
            <a:r>
              <a:rPr lang="en-US" sz="2800" b="1" dirty="0">
                <a:latin typeface="+mj-lt"/>
              </a:rPr>
              <a:t>•   E.g. if “war” and “military” appear in a document, you probably won’t be   </a:t>
            </a:r>
          </a:p>
          <a:p>
            <a:r>
              <a:rPr lang="en-US" sz="2800" b="1" dirty="0">
                <a:latin typeface="+mj-lt"/>
              </a:rPr>
              <a:t>     surprised to find that “troops” appears later on.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35826" y="255750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  <a:latin typeface="+mn-lt"/>
              </a:rPr>
              <a:t>What is a “topic”?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70605" y="216889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  <a:latin typeface="+mn-lt"/>
              </a:rPr>
              <a:t>What is a “topic”?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pic>
        <p:nvPicPr>
          <p:cNvPr id="3" name="Picture 2" descr="A picture containing map, text&#10;&#10;Description automatically generated">
            <a:extLst>
              <a:ext uri="{FF2B5EF4-FFF2-40B4-BE49-F238E27FC236}">
                <a16:creationId xmlns:a16="http://schemas.microsoft.com/office/drawing/2014/main" xmlns="" id="{96EA95A6-E0A3-46E5-BAB0-7F7748092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670" y="2229970"/>
            <a:ext cx="7562335" cy="41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4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373731" y="1563718"/>
            <a:ext cx="114445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Word processing so far: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FF"/>
                </a:solidFill>
                <a:latin typeface="+mj-lt"/>
              </a:rPr>
              <a:t>Tokenization</a:t>
            </a:r>
            <a:r>
              <a:rPr lang="en-US" sz="3200" b="1" dirty="0">
                <a:latin typeface="+mj-lt"/>
              </a:rPr>
              <a:t> – segmenting sentences into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FF"/>
                </a:solidFill>
                <a:latin typeface="+mj-lt"/>
              </a:rPr>
              <a:t>Part-of-speech (POS) tagging </a:t>
            </a:r>
            <a:r>
              <a:rPr lang="en-US" sz="3200" b="1" dirty="0">
                <a:latin typeface="+mj-lt"/>
              </a:rPr>
              <a:t>– classifying words grammatically</a:t>
            </a:r>
          </a:p>
          <a:p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Words have structure: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FF"/>
                </a:solidFill>
                <a:latin typeface="+mj-lt"/>
              </a:rPr>
              <a:t>runs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ran</a:t>
            </a:r>
            <a:r>
              <a:rPr lang="en-US" sz="3200" b="1" dirty="0">
                <a:latin typeface="+mj-lt"/>
              </a:rPr>
              <a:t> and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running</a:t>
            </a:r>
            <a:r>
              <a:rPr lang="en-US" sz="3200" b="1" dirty="0">
                <a:latin typeface="+mj-lt"/>
              </a:rPr>
              <a:t> are inﬂected forms of the verb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FF"/>
                </a:solidFill>
                <a:latin typeface="+mj-lt"/>
              </a:rPr>
              <a:t>unfriendly</a:t>
            </a:r>
            <a:r>
              <a:rPr lang="en-US" sz="3200" b="1" dirty="0">
                <a:latin typeface="+mj-lt"/>
              </a:rPr>
              <a:t> is derived from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friendly</a:t>
            </a:r>
            <a:r>
              <a:rPr lang="en-US" sz="3200" b="1" dirty="0">
                <a:latin typeface="+mj-lt"/>
              </a:rPr>
              <a:t>, which is derived from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friend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FF"/>
                </a:solidFill>
                <a:latin typeface="+mj-lt"/>
              </a:rPr>
              <a:t>induce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product</a:t>
            </a:r>
            <a:r>
              <a:rPr lang="en-US" sz="3200" b="1" dirty="0">
                <a:latin typeface="+mj-lt"/>
              </a:rPr>
              <a:t> and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reduction</a:t>
            </a:r>
            <a:r>
              <a:rPr lang="en-US" sz="3200" b="1" dirty="0">
                <a:latin typeface="+mj-lt"/>
              </a:rPr>
              <a:t> have the same root </a:t>
            </a:r>
            <a:r>
              <a:rPr lang="en-US" sz="3200" b="1" dirty="0" err="1">
                <a:solidFill>
                  <a:srgbClr val="0000FF"/>
                </a:solidFill>
                <a:latin typeface="+mj-lt"/>
              </a:rPr>
              <a:t>duc</a:t>
            </a:r>
            <a:r>
              <a:rPr lang="en-US" sz="3200" b="1" dirty="0">
                <a:latin typeface="+mj-lt"/>
              </a:rPr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828919" y="310105"/>
            <a:ext cx="11444538" cy="820070"/>
          </a:xfrm>
        </p:spPr>
        <p:txBody>
          <a:bodyPr>
            <a:normAutofit/>
          </a:bodyPr>
          <a:lstStyle/>
          <a:p>
            <a:pPr algn="l"/>
            <a:r>
              <a:rPr lang="en-US" sz="5300" b="1" dirty="0">
                <a:solidFill>
                  <a:schemeClr val="bg1"/>
                </a:solidFill>
                <a:latin typeface="+mn-lt"/>
              </a:rPr>
              <a:t>What’ s in a word?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5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429973" y="220271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  <a:latin typeface="+mn-lt"/>
              </a:rPr>
              <a:t>Latent Dirichlet Allocation (LDA)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75DEFC7-92BF-4251-8779-2904086DC3E9}"/>
              </a:ext>
            </a:extLst>
          </p:cNvPr>
          <p:cNvSpPr/>
          <p:nvPr/>
        </p:nvSpPr>
        <p:spPr>
          <a:xfrm>
            <a:off x="398015" y="2142413"/>
            <a:ext cx="106908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2222"/>
                </a:solidFill>
                <a:latin typeface="+mj-lt"/>
              </a:rPr>
              <a:t>Topic Modelling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2222"/>
                </a:solidFill>
                <a:latin typeface="+mj-lt"/>
              </a:rPr>
              <a:t>Technique that facilitates the </a:t>
            </a:r>
            <a:r>
              <a:rPr lang="en-US" sz="2400" b="1" dirty="0">
                <a:solidFill>
                  <a:srgbClr val="0000FF"/>
                </a:solidFill>
                <a:latin typeface="+mj-lt"/>
              </a:rPr>
              <a:t>automatic discovery of themes in a collection of documents</a:t>
            </a:r>
            <a:r>
              <a:rPr lang="en-US" sz="2400" b="1" dirty="0">
                <a:solidFill>
                  <a:srgbClr val="22222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Basic assumption is that each of the documents in a collection consist of a </a:t>
            </a:r>
            <a:r>
              <a:rPr lang="en-US" sz="2400" b="1" dirty="0">
                <a:solidFill>
                  <a:srgbClr val="0000FF"/>
                </a:solidFill>
                <a:latin typeface="+mj-lt"/>
              </a:rPr>
              <a:t>mixture of collection-wide topics</a:t>
            </a:r>
            <a:r>
              <a:rPr lang="en-US" sz="2400" b="1" dirty="0"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In reality, only documents and words, not topics – the latter are part of the hidden (or </a:t>
            </a:r>
            <a:r>
              <a:rPr lang="en-US" sz="2400" b="1" dirty="0">
                <a:solidFill>
                  <a:srgbClr val="0000FF"/>
                </a:solidFill>
                <a:latin typeface="+mj-lt"/>
              </a:rPr>
              <a:t>latent</a:t>
            </a:r>
            <a:r>
              <a:rPr lang="en-US" sz="2400" b="1" dirty="0">
                <a:latin typeface="+mj-lt"/>
              </a:rPr>
              <a:t>) structure of documents.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The aim is to </a:t>
            </a:r>
            <a:r>
              <a:rPr lang="en-US" sz="2400" b="1" dirty="0">
                <a:solidFill>
                  <a:srgbClr val="0000FF"/>
                </a:solidFill>
                <a:latin typeface="+mj-lt"/>
              </a:rPr>
              <a:t>infer the latent topic structure </a:t>
            </a:r>
            <a:r>
              <a:rPr lang="en-US" sz="2400" b="1" dirty="0">
                <a:latin typeface="+mj-lt"/>
              </a:rPr>
              <a:t>given the words and document document.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LDA does this by recreating the documents in the corpus by adjusting the </a:t>
            </a:r>
            <a:r>
              <a:rPr lang="en-US" sz="2400" b="1" dirty="0">
                <a:solidFill>
                  <a:srgbClr val="0000FF"/>
                </a:solidFill>
                <a:latin typeface="+mj-lt"/>
              </a:rPr>
              <a:t>relative importance of topics</a:t>
            </a:r>
            <a:r>
              <a:rPr lang="en-US" sz="2400" b="1" dirty="0">
                <a:latin typeface="+mj-lt"/>
              </a:rPr>
              <a:t> in documents and words in topics iteratively.</a:t>
            </a:r>
            <a:endParaRPr lang="en-US" sz="2400" b="1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38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54563" y="290637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Topic Modelling – An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59796F-5F69-423C-90DF-E4F2488DBC1C}"/>
              </a:ext>
            </a:extLst>
          </p:cNvPr>
          <p:cNvSpPr txBox="1"/>
          <p:nvPr/>
        </p:nvSpPr>
        <p:spPr>
          <a:xfrm>
            <a:off x="877078" y="2761861"/>
            <a:ext cx="10651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Investigating the top topics in the “</a:t>
            </a:r>
            <a:r>
              <a:rPr lang="en-US" sz="2800" dirty="0" err="1"/>
              <a:t>acq</a:t>
            </a:r>
            <a:r>
              <a:rPr lang="en-US" sz="2800" dirty="0"/>
              <a:t>” dataset which is a collection of 50 news articles with additional meta information from the Reuters data set.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876DBEF-9579-48CA-8FB1-6764E26DC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22" y="4571009"/>
            <a:ext cx="8030547" cy="17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6436" y="216772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Step 1 – Data Loading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4FC55E-B799-46C2-8568-79F7E7D47CD0}"/>
              </a:ext>
            </a:extLst>
          </p:cNvPr>
          <p:cNvSpPr txBox="1"/>
          <p:nvPr/>
        </p:nvSpPr>
        <p:spPr>
          <a:xfrm>
            <a:off x="877078" y="2761861"/>
            <a:ext cx="10651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Load the data from the </a:t>
            </a:r>
            <a:r>
              <a:rPr lang="en-US" sz="2800" b="1" dirty="0">
                <a:solidFill>
                  <a:srgbClr val="0000FF"/>
                </a:solidFill>
              </a:rPr>
              <a:t>tm</a:t>
            </a:r>
            <a:r>
              <a:rPr lang="en-US" sz="2800" dirty="0"/>
              <a:t> package </a:t>
            </a:r>
          </a:p>
          <a:p>
            <a:r>
              <a:rPr lang="en-US" sz="2800" dirty="0"/>
              <a:t>     in 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Verify that the data is in the form of </a:t>
            </a:r>
          </a:p>
          <a:p>
            <a:r>
              <a:rPr lang="en-US" sz="2800" dirty="0"/>
              <a:t>     a vector corpus in order to apply the</a:t>
            </a:r>
          </a:p>
          <a:p>
            <a:r>
              <a:rPr lang="en-US" sz="2800" dirty="0"/>
              <a:t>     text mining functions.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BD0259A-4215-424D-977A-CFE1E574D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1507" y="3209731"/>
            <a:ext cx="3193710" cy="21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397889" y="261033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Step 2 – Pre-processing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ADD0D5-BC04-4C76-99E0-AC910413F49B}"/>
              </a:ext>
            </a:extLst>
          </p:cNvPr>
          <p:cNvSpPr txBox="1"/>
          <p:nvPr/>
        </p:nvSpPr>
        <p:spPr>
          <a:xfrm>
            <a:off x="877078" y="2761861"/>
            <a:ext cx="10651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Transform to lower 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Exclude punctuation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Remove the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Eliminate stop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Take out whitespace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Stem the corpus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BEF882A-C634-49FE-BF02-48731EF6C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144" y="2301033"/>
            <a:ext cx="3681314" cy="36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0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6436" y="270382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Step 3 – Model Building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ADD0D5-BC04-4C76-99E0-AC910413F49B}"/>
              </a:ext>
            </a:extLst>
          </p:cNvPr>
          <p:cNvSpPr txBox="1"/>
          <p:nvPr/>
        </p:nvSpPr>
        <p:spPr>
          <a:xfrm>
            <a:off x="398015" y="2136100"/>
            <a:ext cx="10651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</a:t>
            </a:r>
            <a:r>
              <a:rPr lang="en-US" sz="2800" b="1" dirty="0">
                <a:solidFill>
                  <a:srgbClr val="0000FF"/>
                </a:solidFill>
              </a:rPr>
              <a:t>Document Term Matrix (DTM) 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      </a:t>
            </a:r>
            <a:r>
              <a:rPr lang="en-US" sz="2800" dirty="0"/>
              <a:t>to develop the topic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 document-term matrix or </a:t>
            </a:r>
          </a:p>
          <a:p>
            <a:r>
              <a:rPr lang="en-US" sz="2800" dirty="0"/>
              <a:t>      term-document matrix is a </a:t>
            </a:r>
          </a:p>
          <a:p>
            <a:r>
              <a:rPr lang="en-US" sz="2800" dirty="0"/>
              <a:t>      mathematical matrix that describes the </a:t>
            </a:r>
          </a:p>
          <a:p>
            <a:r>
              <a:rPr lang="en-US" sz="2800" dirty="0"/>
              <a:t>      frequency of terms that occur in a </a:t>
            </a:r>
          </a:p>
          <a:p>
            <a:r>
              <a:rPr lang="en-US" sz="2800" dirty="0"/>
              <a:t>      collection of documents.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DTM, rows correspond to documents </a:t>
            </a:r>
          </a:p>
          <a:p>
            <a:r>
              <a:rPr lang="en-US" sz="2800" dirty="0"/>
              <a:t>      in the collection and columns to terms.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Usually implemented as sparse matrices.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1D8E2A-44C1-4365-9F37-62B436205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662" y="2693704"/>
            <a:ext cx="5295826" cy="29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6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53510" y="255592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Step 4 – Implementing the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ADD0D5-BC04-4C76-99E0-AC910413F49B}"/>
              </a:ext>
            </a:extLst>
          </p:cNvPr>
          <p:cNvSpPr txBox="1"/>
          <p:nvPr/>
        </p:nvSpPr>
        <p:spPr>
          <a:xfrm>
            <a:off x="877078" y="2490664"/>
            <a:ext cx="106514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use the </a:t>
            </a:r>
            <a:r>
              <a:rPr lang="en-US" sz="2800" dirty="0" err="1">
                <a:solidFill>
                  <a:srgbClr val="0000FF"/>
                </a:solidFill>
              </a:rPr>
              <a:t>topicmodels</a:t>
            </a:r>
            <a:r>
              <a:rPr lang="en-US" sz="2800" dirty="0"/>
              <a:t> package in 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Set a seed so that the output of the model is predictable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the ideal k, the number of topics.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the LDA algorithm on the Document – Term matrix.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important results that we need from the LDA function are:</a:t>
            </a:r>
          </a:p>
          <a:p>
            <a:r>
              <a:rPr lang="en-US" sz="2800" dirty="0">
                <a:solidFill>
                  <a:srgbClr val="0000FF"/>
                </a:solidFill>
              </a:rPr>
              <a:t>		Topic concentration / Beta</a:t>
            </a:r>
          </a:p>
          <a:p>
            <a:r>
              <a:rPr lang="en-US" sz="2800" dirty="0">
                <a:solidFill>
                  <a:srgbClr val="0000FF"/>
                </a:solidFill>
              </a:rPr>
              <a:t>		Document concentration / Alpha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144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429973" y="267915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Step 5 – Analyze 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ADD0D5-BC04-4C76-99E0-AC910413F49B}"/>
              </a:ext>
            </a:extLst>
          </p:cNvPr>
          <p:cNvSpPr txBox="1"/>
          <p:nvPr/>
        </p:nvSpPr>
        <p:spPr>
          <a:xfrm>
            <a:off x="8079052" y="2727026"/>
            <a:ext cx="10651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common topics </a:t>
            </a:r>
          </a:p>
          <a:p>
            <a:r>
              <a:rPr lang="en-US" sz="2800" dirty="0"/>
              <a:t>in the corpus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C4FF965-487B-444E-8465-1A589F96E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12" y="2459780"/>
            <a:ext cx="7602696" cy="401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8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494141" y="191402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Step 5 – Analyze 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88B46B9-027A-49E6-97E7-ACB493962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15" y="2173811"/>
            <a:ext cx="6557865" cy="4684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B65BE1-7751-4AB6-8CA7-750D76D5FAF3}"/>
              </a:ext>
            </a:extLst>
          </p:cNvPr>
          <p:cNvSpPr txBox="1"/>
          <p:nvPr/>
        </p:nvSpPr>
        <p:spPr>
          <a:xfrm>
            <a:off x="7109927" y="2507226"/>
            <a:ext cx="4418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Words with the greatest differences between two topics</a:t>
            </a:r>
          </a:p>
        </p:txBody>
      </p:sp>
    </p:spTree>
    <p:extLst>
      <p:ext uri="{BB962C8B-B14F-4D97-AF65-F5344CB8AC3E}">
        <p14:creationId xmlns:p14="http://schemas.microsoft.com/office/powerpoint/2010/main" val="234353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8015" y="1394708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+mn-lt"/>
              </a:rPr>
              <a:t>Session 3 - R Hands-On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4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241224" y="216771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400" b="1" smtClean="0">
                <a:solidFill>
                  <a:schemeClr val="bg1"/>
                </a:solidFill>
                <a:latin typeface="+mn-lt"/>
              </a:rPr>
              <a:t>References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381931-33A6-4F7B-B234-83FDDEF8CE2F}"/>
              </a:ext>
            </a:extLst>
          </p:cNvPr>
          <p:cNvSpPr txBox="1"/>
          <p:nvPr/>
        </p:nvSpPr>
        <p:spPr>
          <a:xfrm>
            <a:off x="643812" y="2474893"/>
            <a:ext cx="9162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Science and Big Data Analytics - </a:t>
            </a:r>
            <a:r>
              <a:rPr lang="en-US" sz="2800" i="1" dirty="0"/>
              <a:t>by EMC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Text Mining with R </a:t>
            </a:r>
            <a:r>
              <a:rPr lang="en-US" sz="2800" dirty="0"/>
              <a:t>– </a:t>
            </a:r>
            <a:r>
              <a:rPr lang="en-US" sz="2800" i="1" dirty="0"/>
              <a:t>by Julia </a:t>
            </a:r>
            <a:r>
              <a:rPr lang="en-US" sz="2800" i="1" dirty="0" err="1"/>
              <a:t>Silge</a:t>
            </a:r>
            <a:r>
              <a:rPr lang="en-US" sz="2800" i="1" dirty="0"/>
              <a:t> and David Robinson</a:t>
            </a:r>
          </a:p>
        </p:txBody>
      </p:sp>
    </p:spTree>
    <p:extLst>
      <p:ext uri="{BB962C8B-B14F-4D97-AF65-F5344CB8AC3E}">
        <p14:creationId xmlns:p14="http://schemas.microsoft.com/office/powerpoint/2010/main" val="169126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845103" y="269147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Morphology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ABF2CB-3E97-49DD-AF8F-7CA65EDB6FBD}"/>
              </a:ext>
            </a:extLst>
          </p:cNvPr>
          <p:cNvSpPr/>
          <p:nvPr/>
        </p:nvSpPr>
        <p:spPr>
          <a:xfrm>
            <a:off x="373731" y="1522760"/>
            <a:ext cx="114445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Words are built up of minimal meaningful elements called morphemes: </a:t>
            </a:r>
            <a:br>
              <a:rPr lang="en-US" sz="3200" b="1" dirty="0">
                <a:latin typeface="+mj-lt"/>
              </a:rPr>
            </a:br>
            <a:r>
              <a:rPr lang="en-US" sz="3200" b="1" dirty="0">
                <a:latin typeface="+mj-lt"/>
              </a:rPr>
              <a:t>     played = play-ed, cats = cat-s, unfriendly = un-friend-</a:t>
            </a:r>
            <a:r>
              <a:rPr lang="en-US" sz="3200" b="1" dirty="0" err="1">
                <a:latin typeface="+mj-lt"/>
              </a:rPr>
              <a:t>ly</a:t>
            </a:r>
            <a:r>
              <a:rPr lang="en-US" sz="3200" b="1" dirty="0">
                <a:latin typeface="+mj-lt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Two types of morphemes: </a:t>
            </a:r>
          </a:p>
          <a:p>
            <a:r>
              <a:rPr lang="en-US" sz="3200" b="1" dirty="0">
                <a:latin typeface="+mj-lt"/>
              </a:rPr>
              <a:t>          -  Stems: play, cat, friend</a:t>
            </a:r>
          </a:p>
          <a:p>
            <a:r>
              <a:rPr lang="en-US" sz="3200" b="1" dirty="0">
                <a:latin typeface="+mj-lt"/>
              </a:rPr>
              <a:t>          -  Aﬃxes: -ed, s, un-, -</a:t>
            </a:r>
            <a:r>
              <a:rPr lang="en-US" sz="3200" b="1" dirty="0" err="1">
                <a:latin typeface="+mj-lt"/>
              </a:rPr>
              <a:t>ly</a:t>
            </a:r>
            <a:r>
              <a:rPr lang="en-US" sz="3200" b="1" dirty="0">
                <a:latin typeface="+mj-lt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Two main types of aﬃxes: </a:t>
            </a:r>
          </a:p>
          <a:p>
            <a:r>
              <a:rPr lang="en-US" sz="3200" b="1" dirty="0">
                <a:latin typeface="+mj-lt"/>
              </a:rPr>
              <a:t>          -  Preﬁxes precede the stem: un</a:t>
            </a:r>
          </a:p>
          <a:p>
            <a:r>
              <a:rPr lang="en-US" sz="3200" b="1" dirty="0">
                <a:latin typeface="+mj-lt"/>
              </a:rPr>
              <a:t>          -  Suﬃxes follow the stem: -ed, s, un-, -</a:t>
            </a:r>
            <a:r>
              <a:rPr lang="en-US" sz="3200" b="1" dirty="0" err="1">
                <a:latin typeface="+mj-lt"/>
              </a:rPr>
              <a:t>ly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5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75083" y="216772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Why does Morphology matter?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ABF2CB-3E97-49DD-AF8F-7CA65EDB6FBD}"/>
              </a:ext>
            </a:extLst>
          </p:cNvPr>
          <p:cNvSpPr/>
          <p:nvPr/>
        </p:nvSpPr>
        <p:spPr>
          <a:xfrm>
            <a:off x="373731" y="1687472"/>
            <a:ext cx="114445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Information Retrieval:</a:t>
            </a:r>
            <a:r>
              <a:rPr lang="en-US" sz="3200" b="1" dirty="0">
                <a:latin typeface="+mj-lt"/>
              </a:rPr>
              <a:t>  </a:t>
            </a:r>
          </a:p>
          <a:p>
            <a:r>
              <a:rPr lang="en-US" sz="3200" b="1" dirty="0">
                <a:latin typeface="+mj-lt"/>
              </a:rPr>
              <a:t>    A query for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phones</a:t>
            </a:r>
            <a:r>
              <a:rPr lang="en-US" sz="3200" b="1" dirty="0">
                <a:latin typeface="+mj-lt"/>
              </a:rPr>
              <a:t> should match both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phone</a:t>
            </a:r>
            <a:r>
              <a:rPr lang="en-US" sz="3200" b="1" dirty="0">
                <a:latin typeface="+mj-lt"/>
              </a:rPr>
              <a:t> and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phones</a:t>
            </a:r>
            <a:r>
              <a:rPr lang="en-US" sz="3200" b="1" dirty="0">
                <a:latin typeface="+mj-lt"/>
              </a:rPr>
              <a:t> </a:t>
            </a:r>
          </a:p>
          <a:p>
            <a:endParaRPr lang="en-US" sz="3200" b="1" u="sng" dirty="0">
              <a:latin typeface="+mj-lt"/>
            </a:endParaRPr>
          </a:p>
          <a:p>
            <a:r>
              <a:rPr lang="en-US" sz="3200" b="1" u="sng" dirty="0">
                <a:latin typeface="+mj-lt"/>
              </a:rPr>
              <a:t>Language modeling:</a:t>
            </a:r>
            <a:r>
              <a:rPr lang="en-US" sz="3200" b="1" dirty="0">
                <a:latin typeface="+mj-lt"/>
              </a:rPr>
              <a:t> </a:t>
            </a:r>
          </a:p>
          <a:p>
            <a:r>
              <a:rPr lang="en-US" sz="3200" b="1" dirty="0">
                <a:latin typeface="+mj-lt"/>
              </a:rPr>
              <a:t>    If we have seen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scrutinize</a:t>
            </a:r>
            <a:r>
              <a:rPr lang="en-US" sz="3200" b="1" dirty="0">
                <a:latin typeface="+mj-lt"/>
              </a:rPr>
              <a:t>, we can predict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scrutinized</a:t>
            </a:r>
            <a:r>
              <a:rPr lang="en-US" sz="3200" b="1" dirty="0">
                <a:latin typeface="+mj-lt"/>
              </a:rPr>
              <a:t> </a:t>
            </a:r>
          </a:p>
          <a:p>
            <a:endParaRPr lang="en-US" sz="3200" b="1" dirty="0">
              <a:latin typeface="+mj-lt"/>
            </a:endParaRPr>
          </a:p>
          <a:p>
            <a:r>
              <a:rPr lang="en-US" sz="3200" b="1" u="sng" dirty="0">
                <a:latin typeface="+mj-lt"/>
              </a:rPr>
              <a:t>Machine translation:</a:t>
            </a:r>
            <a:r>
              <a:rPr lang="en-US" sz="3200" b="1" dirty="0">
                <a:latin typeface="+mj-lt"/>
              </a:rPr>
              <a:t> </a:t>
            </a:r>
          </a:p>
          <a:p>
            <a:r>
              <a:rPr lang="en-US" sz="3200" b="1" dirty="0">
                <a:latin typeface="+mj-lt"/>
              </a:rPr>
              <a:t>    Swedish </a:t>
            </a:r>
            <a:r>
              <a:rPr lang="en-US" sz="3200" b="1" dirty="0" err="1">
                <a:solidFill>
                  <a:srgbClr val="0000FF"/>
                </a:solidFill>
                <a:latin typeface="+mj-lt"/>
              </a:rPr>
              <a:t>bilen</a:t>
            </a:r>
            <a:r>
              <a:rPr lang="en-US" sz="3200" b="1" dirty="0">
                <a:latin typeface="+mj-lt"/>
              </a:rPr>
              <a:t> corresponds to English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the car</a:t>
            </a:r>
          </a:p>
        </p:txBody>
      </p:sp>
    </p:spTree>
    <p:extLst>
      <p:ext uri="{BB962C8B-B14F-4D97-AF65-F5344CB8AC3E}">
        <p14:creationId xmlns:p14="http://schemas.microsoft.com/office/powerpoint/2010/main" val="84745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85938" y="222101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Morphemes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ABF2CB-3E97-49DD-AF8F-7CA65EDB6FBD}"/>
              </a:ext>
            </a:extLst>
          </p:cNvPr>
          <p:cNvSpPr/>
          <p:nvPr/>
        </p:nvSpPr>
        <p:spPr>
          <a:xfrm>
            <a:off x="373731" y="1752000"/>
            <a:ext cx="114445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•  1 morpheme:        </a:t>
            </a:r>
          </a:p>
          <a:p>
            <a:r>
              <a:rPr lang="en-US" sz="2800" b="1" dirty="0">
                <a:latin typeface="+mj-lt"/>
              </a:rPr>
              <a:t>    </a:t>
            </a:r>
            <a:r>
              <a:rPr lang="en-US" sz="2800" b="1" dirty="0" err="1">
                <a:latin typeface="+mj-lt"/>
              </a:rPr>
              <a:t>Evitar</a:t>
            </a:r>
            <a:r>
              <a:rPr lang="en-US" sz="2800" b="1" dirty="0">
                <a:latin typeface="+mj-lt"/>
              </a:rPr>
              <a:t>    ( verb to avoid) </a:t>
            </a:r>
          </a:p>
          <a:p>
            <a:r>
              <a:rPr lang="en-US" sz="2800" b="1" dirty="0">
                <a:latin typeface="+mj-lt"/>
              </a:rPr>
              <a:t>•  2 morphemes: </a:t>
            </a:r>
          </a:p>
          <a:p>
            <a:r>
              <a:rPr lang="en-US" sz="2800" b="1" dirty="0">
                <a:latin typeface="+mj-lt"/>
              </a:rPr>
              <a:t>    evitable = </a:t>
            </a:r>
            <a:r>
              <a:rPr lang="en-US" sz="2800" b="1" dirty="0" err="1">
                <a:latin typeface="+mj-lt"/>
              </a:rPr>
              <a:t>evitar</a:t>
            </a:r>
            <a:r>
              <a:rPr lang="en-US" sz="2800" b="1" dirty="0">
                <a:latin typeface="+mj-lt"/>
              </a:rPr>
              <a:t> + able    (adj: can be avoided) </a:t>
            </a:r>
          </a:p>
          <a:p>
            <a:r>
              <a:rPr lang="en-US" sz="2800" b="1" dirty="0">
                <a:latin typeface="+mj-lt"/>
              </a:rPr>
              <a:t>•  3 morphemes: </a:t>
            </a:r>
          </a:p>
          <a:p>
            <a:r>
              <a:rPr lang="en-US" sz="2800" b="1" dirty="0">
                <a:latin typeface="+mj-lt"/>
              </a:rPr>
              <a:t>    inevitable = in + </a:t>
            </a:r>
            <a:r>
              <a:rPr lang="en-US" sz="2800" b="1" dirty="0" err="1">
                <a:latin typeface="+mj-lt"/>
              </a:rPr>
              <a:t>evitar</a:t>
            </a:r>
            <a:r>
              <a:rPr lang="en-US" sz="2800" b="1" dirty="0">
                <a:latin typeface="+mj-lt"/>
              </a:rPr>
              <a:t> + able                   </a:t>
            </a:r>
          </a:p>
          <a:p>
            <a:r>
              <a:rPr lang="en-US" sz="2800" b="1" dirty="0">
                <a:latin typeface="+mj-lt"/>
              </a:rPr>
              <a:t>    (adj: cannot be avoided) </a:t>
            </a:r>
          </a:p>
          <a:p>
            <a:r>
              <a:rPr lang="en-US" sz="2800" b="1" dirty="0">
                <a:latin typeface="+mj-lt"/>
              </a:rPr>
              <a:t>•  4 morphemes: </a:t>
            </a:r>
          </a:p>
          <a:p>
            <a:r>
              <a:rPr lang="en-US" sz="2800" b="1" dirty="0">
                <a:latin typeface="+mj-lt"/>
              </a:rPr>
              <a:t>    </a:t>
            </a:r>
            <a:r>
              <a:rPr lang="en-US" sz="2800" b="1" dirty="0" err="1">
                <a:latin typeface="+mj-lt"/>
              </a:rPr>
              <a:t>inevitabilidad</a:t>
            </a:r>
            <a:r>
              <a:rPr lang="en-US" sz="2800" b="1" dirty="0">
                <a:latin typeface="+mj-lt"/>
              </a:rPr>
              <a:t> = in + </a:t>
            </a:r>
            <a:r>
              <a:rPr lang="en-US" sz="2800" b="1" dirty="0" err="1">
                <a:latin typeface="+mj-lt"/>
              </a:rPr>
              <a:t>evitar</a:t>
            </a:r>
            <a:r>
              <a:rPr lang="en-US" sz="2800" b="1" dirty="0">
                <a:latin typeface="+mj-lt"/>
              </a:rPr>
              <a:t> + able + </a:t>
            </a:r>
            <a:r>
              <a:rPr lang="en-US" sz="2800" b="1" dirty="0" err="1">
                <a:latin typeface="+mj-lt"/>
              </a:rPr>
              <a:t>idad</a:t>
            </a:r>
            <a:r>
              <a:rPr lang="en-US" sz="2800" b="1" dirty="0">
                <a:latin typeface="+mj-lt"/>
              </a:rPr>
              <a:t>                               </a:t>
            </a:r>
          </a:p>
          <a:p>
            <a:r>
              <a:rPr lang="en-US" sz="2800" b="1" dirty="0">
                <a:latin typeface="+mj-lt"/>
              </a:rPr>
              <a:t>    (noun: cannot be avoided)</a:t>
            </a:r>
            <a:endParaRPr lang="en-US" sz="2800" b="1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92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-37322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85938" y="156884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>Inflectional morphology</a:t>
            </a:r>
            <a:endParaRPr lang="en-US" sz="4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ABF2CB-3E97-49DD-AF8F-7CA65EDB6FBD}"/>
              </a:ext>
            </a:extLst>
          </p:cNvPr>
          <p:cNvSpPr/>
          <p:nvPr/>
        </p:nvSpPr>
        <p:spPr>
          <a:xfrm>
            <a:off x="373731" y="1480338"/>
            <a:ext cx="1144453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Inﬂection relates diﬀerent forms of the same word </a:t>
            </a:r>
          </a:p>
          <a:p>
            <a:r>
              <a:rPr lang="en-US" sz="3200" b="1" dirty="0">
                <a:latin typeface="+mj-lt"/>
              </a:rPr>
              <a:t/>
            </a:r>
            <a:br>
              <a:rPr lang="en-US" sz="3200" b="1" dirty="0">
                <a:latin typeface="+mj-lt"/>
              </a:rPr>
            </a:br>
            <a:r>
              <a:rPr lang="en-US" sz="3200" b="1" dirty="0">
                <a:latin typeface="+mj-lt"/>
              </a:rPr>
              <a:t/>
            </a:r>
            <a:br>
              <a:rPr lang="en-US" sz="3200" b="1" dirty="0">
                <a:latin typeface="+mj-lt"/>
              </a:rPr>
            </a:br>
            <a:r>
              <a:rPr lang="en-US" sz="3200" b="1" dirty="0">
                <a:latin typeface="+mj-lt"/>
              </a:rPr>
              <a:t/>
            </a:r>
            <a:br>
              <a:rPr lang="en-US" sz="3200" b="1" dirty="0">
                <a:latin typeface="+mj-lt"/>
              </a:rPr>
            </a:br>
            <a:r>
              <a:rPr lang="en-US" sz="3200" b="1" dirty="0">
                <a:latin typeface="+mj-lt"/>
              </a:rPr>
              <a:t/>
            </a:r>
            <a:br>
              <a:rPr lang="en-US" sz="3200" b="1" dirty="0">
                <a:latin typeface="+mj-lt"/>
              </a:rPr>
            </a:br>
            <a:endParaRPr lang="en-US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The lemma is the canonical form found in dictionaries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Aﬃxation sometimes involves spelling changes (knife – knives)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Inﬂection does not always involve aﬃxation (mouse – mice)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91BC9BE2-5497-43DA-BFE2-D97088922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25135"/>
              </p:ext>
            </p:extLst>
          </p:nvPr>
        </p:nvGraphicFramePr>
        <p:xfrm>
          <a:off x="1912259" y="2181143"/>
          <a:ext cx="4599993" cy="2219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61">
                  <a:extLst>
                    <a:ext uri="{9D8B030D-6E8A-4147-A177-3AD203B41FA5}">
                      <a16:colId xmlns:a16="http://schemas.microsoft.com/office/drawing/2014/main" xmlns="" val="4275890867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xmlns="" val="621614959"/>
                    </a:ext>
                  </a:extLst>
                </a:gridCol>
                <a:gridCol w="1548883">
                  <a:extLst>
                    <a:ext uri="{9D8B030D-6E8A-4147-A177-3AD203B41FA5}">
                      <a16:colId xmlns:a16="http://schemas.microsoft.com/office/drawing/2014/main" xmlns="" val="4069990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798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3874493"/>
                  </a:ext>
                </a:extLst>
              </a:tr>
              <a:tr h="358123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63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knives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64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sheep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606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8440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1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-37322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85938" y="156884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>Inflectional morphology</a:t>
            </a:r>
            <a:endParaRPr lang="en-US" sz="4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66" y="1271131"/>
            <a:ext cx="10013949" cy="55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315714" y="216771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Derivational Morphology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ABF2CB-3E97-49DD-AF8F-7CA65EDB6FBD}"/>
              </a:ext>
            </a:extLst>
          </p:cNvPr>
          <p:cNvSpPr/>
          <p:nvPr/>
        </p:nvSpPr>
        <p:spPr>
          <a:xfrm>
            <a:off x="521194" y="1628890"/>
            <a:ext cx="114445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•  Form </a:t>
            </a:r>
          </a:p>
          <a:p>
            <a:r>
              <a:rPr lang="en-US" sz="2400" b="1" dirty="0">
                <a:latin typeface="+mj-lt"/>
              </a:rPr>
              <a:t>    •  Without change 		</a:t>
            </a:r>
            <a:r>
              <a:rPr lang="en-US" sz="2400" b="1" dirty="0" err="1">
                <a:latin typeface="+mj-lt"/>
              </a:rPr>
              <a:t>barcelonés</a:t>
            </a:r>
            <a:r>
              <a:rPr lang="en-US" sz="2400" b="1" dirty="0">
                <a:latin typeface="+mj-lt"/>
              </a:rPr>
              <a:t> </a:t>
            </a:r>
          </a:p>
          <a:p>
            <a:r>
              <a:rPr lang="en-US" sz="2400" b="1" dirty="0">
                <a:latin typeface="+mj-lt"/>
              </a:rPr>
              <a:t>    •  Prefix 			inevitable </a:t>
            </a:r>
          </a:p>
          <a:p>
            <a:r>
              <a:rPr lang="en-US" sz="2400" b="1" dirty="0">
                <a:latin typeface="+mj-lt"/>
              </a:rPr>
              <a:t>    •  Suffix			</a:t>
            </a:r>
            <a:r>
              <a:rPr lang="en-US" sz="2400" b="1" dirty="0" err="1">
                <a:latin typeface="+mj-lt"/>
              </a:rPr>
              <a:t>importantísimo</a:t>
            </a:r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 </a:t>
            </a:r>
          </a:p>
          <a:p>
            <a:r>
              <a:rPr lang="en-US" sz="2400" b="1" dirty="0">
                <a:latin typeface="+mj-lt"/>
              </a:rPr>
              <a:t>•  Source </a:t>
            </a:r>
          </a:p>
          <a:p>
            <a:r>
              <a:rPr lang="en-US" sz="2400" b="1" dirty="0">
                <a:latin typeface="+mj-lt"/>
              </a:rPr>
              <a:t>    •  verb =&gt; adjective 		</a:t>
            </a:r>
            <a:r>
              <a:rPr lang="en-US" sz="2400" b="1" dirty="0" err="1">
                <a:latin typeface="+mj-lt"/>
              </a:rPr>
              <a:t>tardar</a:t>
            </a:r>
            <a:r>
              <a:rPr lang="en-US" sz="2400" b="1" dirty="0">
                <a:latin typeface="+mj-lt"/>
              </a:rPr>
              <a:t> =&gt; </a:t>
            </a:r>
            <a:r>
              <a:rPr lang="en-US" sz="2400" b="1" dirty="0" err="1">
                <a:latin typeface="+mj-lt"/>
              </a:rPr>
              <a:t>tardío</a:t>
            </a:r>
            <a:r>
              <a:rPr lang="en-US" sz="2400" b="1" dirty="0">
                <a:latin typeface="+mj-lt"/>
              </a:rPr>
              <a:t> </a:t>
            </a:r>
          </a:p>
          <a:p>
            <a:r>
              <a:rPr lang="en-US" sz="2400" b="1" dirty="0">
                <a:latin typeface="+mj-lt"/>
              </a:rPr>
              <a:t>    •  verb =&gt; noun 		</a:t>
            </a:r>
            <a:r>
              <a:rPr lang="en-US" sz="2400" b="1" dirty="0" err="1">
                <a:latin typeface="+mj-lt"/>
              </a:rPr>
              <a:t>sufrir</a:t>
            </a:r>
            <a:r>
              <a:rPr lang="en-US" sz="2400" b="1" dirty="0">
                <a:latin typeface="+mj-lt"/>
              </a:rPr>
              <a:t> =&gt; </a:t>
            </a:r>
            <a:r>
              <a:rPr lang="en-US" sz="2400" b="1" dirty="0" err="1">
                <a:latin typeface="+mj-lt"/>
              </a:rPr>
              <a:t>sufrimiento</a:t>
            </a:r>
            <a:r>
              <a:rPr lang="en-US" sz="2400" b="1" dirty="0">
                <a:latin typeface="+mj-lt"/>
              </a:rPr>
              <a:t> </a:t>
            </a:r>
          </a:p>
          <a:p>
            <a:r>
              <a:rPr lang="en-US" sz="2400" b="1" dirty="0">
                <a:latin typeface="+mj-lt"/>
              </a:rPr>
              <a:t>    •  noun =&gt; noun 		actor =&gt; </a:t>
            </a:r>
            <a:r>
              <a:rPr lang="en-US" sz="2400" b="1" dirty="0" err="1">
                <a:latin typeface="+mj-lt"/>
              </a:rPr>
              <a:t>actorazo</a:t>
            </a:r>
            <a:r>
              <a:rPr lang="en-US" sz="2400" b="1" dirty="0">
                <a:latin typeface="+mj-lt"/>
              </a:rPr>
              <a:t> </a:t>
            </a:r>
          </a:p>
          <a:p>
            <a:r>
              <a:rPr lang="en-US" sz="2400" b="1" dirty="0">
                <a:latin typeface="+mj-lt"/>
              </a:rPr>
              <a:t>    •  noun =&gt; adjective 	</a:t>
            </a:r>
            <a:r>
              <a:rPr lang="en-US" sz="2400" b="1" dirty="0" err="1">
                <a:latin typeface="+mj-lt"/>
              </a:rPr>
              <a:t>atleta</a:t>
            </a:r>
            <a:r>
              <a:rPr lang="en-US" sz="2400" b="1" dirty="0">
                <a:latin typeface="+mj-lt"/>
              </a:rPr>
              <a:t> =&gt; </a:t>
            </a:r>
            <a:r>
              <a:rPr lang="en-US" sz="2400" b="1" dirty="0" err="1">
                <a:latin typeface="+mj-lt"/>
              </a:rPr>
              <a:t>atlético</a:t>
            </a:r>
            <a:r>
              <a:rPr lang="en-US" sz="2400" b="1" dirty="0">
                <a:latin typeface="+mj-lt"/>
              </a:rPr>
              <a:t> </a:t>
            </a:r>
          </a:p>
          <a:p>
            <a:r>
              <a:rPr lang="en-US" sz="2400" b="1" dirty="0">
                <a:latin typeface="+mj-lt"/>
              </a:rPr>
              <a:t>    •  adjective =&gt; adjective 	</a:t>
            </a:r>
            <a:r>
              <a:rPr lang="en-US" sz="2400" b="1" dirty="0" err="1">
                <a:latin typeface="+mj-lt"/>
              </a:rPr>
              <a:t>rojo</a:t>
            </a:r>
            <a:r>
              <a:rPr lang="en-US" sz="2400" b="1" dirty="0">
                <a:latin typeface="+mj-lt"/>
              </a:rPr>
              <a:t> =&gt; </a:t>
            </a:r>
            <a:r>
              <a:rPr lang="en-US" sz="2400" b="1" dirty="0" err="1">
                <a:latin typeface="+mj-lt"/>
              </a:rPr>
              <a:t>rojizo</a:t>
            </a:r>
            <a:r>
              <a:rPr lang="en-US" sz="2400" b="1" dirty="0">
                <a:latin typeface="+mj-lt"/>
              </a:rPr>
              <a:t> </a:t>
            </a:r>
          </a:p>
          <a:p>
            <a:r>
              <a:rPr lang="en-US" sz="2400" b="1" dirty="0">
                <a:latin typeface="+mj-lt"/>
              </a:rPr>
              <a:t>    •  adjective =&gt; adverb	</a:t>
            </a:r>
            <a:r>
              <a:rPr lang="en-US" sz="2400" b="1" dirty="0" err="1">
                <a:latin typeface="+mj-lt"/>
              </a:rPr>
              <a:t>alegre</a:t>
            </a:r>
            <a:r>
              <a:rPr lang="en-US" sz="2400" b="1" dirty="0">
                <a:latin typeface="+mj-lt"/>
              </a:rPr>
              <a:t> =&gt; </a:t>
            </a:r>
            <a:r>
              <a:rPr lang="en-US" sz="2400" b="1" dirty="0" err="1">
                <a:latin typeface="+mj-lt"/>
              </a:rPr>
              <a:t>alegremente</a:t>
            </a:r>
            <a:r>
              <a:rPr lang="en-US" sz="2400" b="1" dirty="0">
                <a:latin typeface="+mj-lt"/>
              </a:rPr>
              <a:t> </a:t>
            </a:r>
            <a:endParaRPr lang="en-US" sz="2400" b="1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997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308453"/>
            <a:chOff x="0" y="0"/>
            <a:chExt cx="12192000" cy="1308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12536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3613"/>
              <a:ext cx="12192000" cy="54840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315714" y="216771"/>
            <a:ext cx="11130499" cy="82007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Derivational Morphology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88" y="6208045"/>
            <a:ext cx="2527300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430" y="1308453"/>
            <a:ext cx="7850071" cy="52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847</Words>
  <Application>Microsoft Macintosh PowerPoint</Application>
  <PresentationFormat>Widescreen</PresentationFormat>
  <Paragraphs>240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Times New Roman</vt:lpstr>
      <vt:lpstr>Arial</vt:lpstr>
      <vt:lpstr>Office Theme</vt:lpstr>
      <vt:lpstr>Intro to Natural Language Processing (NLP) Topic modeling Session 3</vt:lpstr>
      <vt:lpstr>What’ s in a word?</vt:lpstr>
      <vt:lpstr>Morphology</vt:lpstr>
      <vt:lpstr>Why does Morphology matter?</vt:lpstr>
      <vt:lpstr>Morphemes</vt:lpstr>
      <vt:lpstr>Inflectional morphology</vt:lpstr>
      <vt:lpstr>Inflectional morphology</vt:lpstr>
      <vt:lpstr>Derivational Morphology</vt:lpstr>
      <vt:lpstr>Derivational Morphology</vt:lpstr>
      <vt:lpstr>Word Formation</vt:lpstr>
      <vt:lpstr>Morphology - Problems</vt:lpstr>
      <vt:lpstr>Morphological Analysis</vt:lpstr>
      <vt:lpstr>Morphological Analysis</vt:lpstr>
      <vt:lpstr> Topic Modelling</vt:lpstr>
      <vt:lpstr> Topic Modelling</vt:lpstr>
      <vt:lpstr>  Making Sense of Text</vt:lpstr>
      <vt:lpstr>Topic Models</vt:lpstr>
      <vt:lpstr> What is a “topic”?</vt:lpstr>
      <vt:lpstr> What is a “topic”?</vt:lpstr>
      <vt:lpstr>      Latent Dirichlet Allocation (LDA) </vt:lpstr>
      <vt:lpstr>Topic Modelling – An Example</vt:lpstr>
      <vt:lpstr>Step 1 – Data Loading</vt:lpstr>
      <vt:lpstr>Step 2 – Pre-processing data</vt:lpstr>
      <vt:lpstr>Step 3 – Model Building</vt:lpstr>
      <vt:lpstr>Step 4 – Implementing the Model</vt:lpstr>
      <vt:lpstr>Step 5 – Analyze Results</vt:lpstr>
      <vt:lpstr>Step 5 – Analyze Results</vt:lpstr>
      <vt:lpstr>Session 3 - R Hands-On</vt:lpstr>
      <vt:lpstr>References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Al-Mamun</dc:creator>
  <cp:lastModifiedBy>Al-Mamun</cp:lastModifiedBy>
  <cp:revision>474</cp:revision>
  <cp:lastPrinted>2019-10-15T16:17:08Z</cp:lastPrinted>
  <dcterms:created xsi:type="dcterms:W3CDTF">2019-08-14T20:04:39Z</dcterms:created>
  <dcterms:modified xsi:type="dcterms:W3CDTF">2019-12-06T14:44:04Z</dcterms:modified>
</cp:coreProperties>
</file>