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4"/>
  </p:notesMasterIdLst>
  <p:handoutMasterIdLst>
    <p:handoutMasterId r:id="rId35"/>
  </p:handoutMasterIdLst>
  <p:sldIdLst>
    <p:sldId id="1301" r:id="rId2"/>
    <p:sldId id="1358" r:id="rId3"/>
    <p:sldId id="1303" r:id="rId4"/>
    <p:sldId id="1338" r:id="rId5"/>
    <p:sldId id="1339" r:id="rId6"/>
    <p:sldId id="1340" r:id="rId7"/>
    <p:sldId id="1341" r:id="rId8"/>
    <p:sldId id="1342" r:id="rId9"/>
    <p:sldId id="1343" r:id="rId10"/>
    <p:sldId id="1344" r:id="rId11"/>
    <p:sldId id="1345" r:id="rId12"/>
    <p:sldId id="1346" r:id="rId13"/>
    <p:sldId id="1347" r:id="rId14"/>
    <p:sldId id="1348" r:id="rId15"/>
    <p:sldId id="1323" r:id="rId16"/>
    <p:sldId id="1349" r:id="rId17"/>
    <p:sldId id="1351" r:id="rId18"/>
    <p:sldId id="1325" r:id="rId19"/>
    <p:sldId id="1326" r:id="rId20"/>
    <p:sldId id="1327" r:id="rId21"/>
    <p:sldId id="1328" r:id="rId22"/>
    <p:sldId id="1329" r:id="rId23"/>
    <p:sldId id="1352" r:id="rId24"/>
    <p:sldId id="1353" r:id="rId25"/>
    <p:sldId id="1359" r:id="rId26"/>
    <p:sldId id="1331" r:id="rId27"/>
    <p:sldId id="1332" r:id="rId28"/>
    <p:sldId id="1357" r:id="rId29"/>
    <p:sldId id="1360" r:id="rId30"/>
    <p:sldId id="1354" r:id="rId31"/>
    <p:sldId id="1355" r:id="rId32"/>
    <p:sldId id="1356" r:id="rId33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D71"/>
    <a:srgbClr val="FF0000"/>
    <a:srgbClr val="FF3333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3" autoAdjust="0"/>
    <p:restoredTop sz="96456" autoAdjust="0"/>
  </p:normalViewPr>
  <p:slideViewPr>
    <p:cSldViewPr snapToGrid="0">
      <p:cViewPr>
        <p:scale>
          <a:sx n="150" d="100"/>
          <a:sy n="150" d="100"/>
        </p:scale>
        <p:origin x="-328" y="-80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6099"/>
            <a:ext cx="5142177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4A46A5-0DFD-4375-83E9-F930E1663660}" type="slidenum">
              <a:rPr lang="en-US" smtClean="0">
                <a:latin typeface="Tahoma" pitchFamily="-96" charset="0"/>
              </a:rPr>
              <a:pPr/>
              <a:t>14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37ECB-9C92-4FDC-8EB5-915EF52F855F}" type="slidenum">
              <a:rPr lang="en-US" smtClean="0">
                <a:latin typeface="Tahoma" pitchFamily="-96" charset="0"/>
              </a:rPr>
              <a:pPr/>
              <a:t>15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F9E87-D3CB-4EFC-B8D7-685EB67DE833}" type="slidenum">
              <a:rPr lang="en-US" smtClean="0">
                <a:latin typeface="Tahoma" pitchFamily="-96" charset="0"/>
              </a:rPr>
              <a:pPr/>
              <a:t>16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B816A-3EF9-4137-A7DC-9DD71560B968}" type="slidenum">
              <a:rPr lang="en-US" smtClean="0">
                <a:latin typeface="Tahoma" pitchFamily="-96" charset="0"/>
              </a:rPr>
              <a:pPr/>
              <a:t>17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419E7-75A9-46C6-A477-FD1C12B96595}" type="slidenum">
              <a:rPr lang="en-US" smtClean="0">
                <a:latin typeface="Tahoma" pitchFamily="-96" charset="0"/>
              </a:rPr>
              <a:pPr/>
              <a:t>18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658D8A-D06D-4739-B1B9-CE4FFB1B734E}" type="slidenum">
              <a:rPr lang="en-US" smtClean="0">
                <a:latin typeface="Tahoma" pitchFamily="-96" charset="0"/>
              </a:rPr>
              <a:pPr/>
              <a:t>19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C6920C-162D-44D9-A195-93043EA97F90}" type="slidenum">
              <a:rPr lang="en-US" smtClean="0">
                <a:latin typeface="Tahoma" pitchFamily="-96" charset="0"/>
              </a:rPr>
              <a:pPr/>
              <a:t>20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7AB86-14BE-4D08-BD5A-732D8F8A0922}" type="slidenum">
              <a:rPr lang="en-US" smtClean="0">
                <a:latin typeface="Tahoma" pitchFamily="-96" charset="0"/>
              </a:rPr>
              <a:pPr/>
              <a:t>22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7AB86-14BE-4D08-BD5A-732D8F8A0922}" type="slidenum">
              <a:rPr lang="en-US" smtClean="0">
                <a:latin typeface="Tahoma" pitchFamily="-96" charset="0"/>
              </a:rPr>
              <a:pPr/>
              <a:t>23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7CB8-04F7-4E63-96FB-126164D060E2}" type="slidenum">
              <a:rPr lang="en-US" smtClean="0">
                <a:latin typeface="Tahoma" pitchFamily="-96" charset="0"/>
              </a:rPr>
              <a:pPr/>
              <a:t>24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165E9-E53E-41F2-AC0B-8BD2CE350783}" type="slidenum">
              <a:rPr lang="en-US" smtClean="0">
                <a:latin typeface="Tahoma" pitchFamily="-96" charset="0"/>
              </a:rPr>
              <a:pPr/>
              <a:t>4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Times New Roman" pitchFamily="-96" charset="0"/>
              </a:rPr>
              <a:t>Constants t0 to t3 are different for each box and can have dramatci impact on optimizations.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2DE52-9C96-4347-9569-9A7748A8CC57}" type="slidenum">
              <a:rPr lang="en-US" smtClean="0">
                <a:latin typeface="Tahoma" pitchFamily="-96" charset="0"/>
              </a:rPr>
              <a:pPr/>
              <a:t>26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8CD3AE-9512-42B4-AFB5-C29E0F913D3B}" type="slidenum">
              <a:rPr lang="en-US" smtClean="0">
                <a:latin typeface="Tahoma" pitchFamily="-96" charset="0"/>
              </a:rPr>
              <a:pPr/>
              <a:t>28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236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1pPr>
            <a:lvl2pPr marL="716130" indent="-275434" defTabSz="924236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2pPr>
            <a:lvl3pPr marL="1101738" indent="-220348" defTabSz="924236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3pPr>
            <a:lvl4pPr marL="1542433" indent="-220348" defTabSz="924236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4pPr>
            <a:lvl5pPr marL="1983128" indent="-220348" defTabSz="924236" eaLnBrk="0" hangingPunct="0">
              <a:defRPr sz="1900">
                <a:solidFill>
                  <a:schemeClr val="tx1"/>
                </a:solidFill>
                <a:latin typeface="Verdana" pitchFamily="34" charset="0"/>
              </a:defRPr>
            </a:lvl5pPr>
            <a:lvl6pPr marL="2423823" indent="-220348" defTabSz="924236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1900">
                <a:solidFill>
                  <a:schemeClr val="tx1"/>
                </a:solidFill>
                <a:latin typeface="Verdana" pitchFamily="34" charset="0"/>
              </a:defRPr>
            </a:lvl6pPr>
            <a:lvl7pPr marL="2864518" indent="-220348" defTabSz="924236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1900">
                <a:solidFill>
                  <a:schemeClr val="tx1"/>
                </a:solidFill>
                <a:latin typeface="Verdana" pitchFamily="34" charset="0"/>
              </a:defRPr>
            </a:lvl7pPr>
            <a:lvl8pPr marL="3305213" indent="-220348" defTabSz="924236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1900">
                <a:solidFill>
                  <a:schemeClr val="tx1"/>
                </a:solidFill>
                <a:latin typeface="Verdana" pitchFamily="34" charset="0"/>
              </a:defRPr>
            </a:lvl8pPr>
            <a:lvl9pPr marL="3745908" indent="-220348" defTabSz="924236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19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5B02014F-53C8-40EB-8B91-18A37CDDB8DA}" type="slidenum">
              <a:rPr lang="en-US" sz="1300">
                <a:latin typeface="Tahoma" pitchFamily="34" charset="0"/>
              </a:rPr>
              <a:pPr/>
              <a:t>30</a:t>
            </a:fld>
            <a:endParaRPr lang="en-US" sz="1300">
              <a:latin typeface="Tahoma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E5C5B-5E96-4322-A049-2C33168D0FA0}" type="slidenum">
              <a:rPr lang="en-US" smtClean="0">
                <a:latin typeface="Tahoma" pitchFamily="-96" charset="0"/>
              </a:rPr>
              <a:pPr/>
              <a:t>31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0A2CE-A6D8-450A-B9F3-E9290BFDD06D}" type="slidenum">
              <a:rPr lang="en-US" smtClean="0">
                <a:latin typeface="Tahoma" pitchFamily="-96" charset="0"/>
              </a:rPr>
              <a:pPr/>
              <a:t>32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BFEF7-097E-471D-8A88-0D78E014B396}" type="slidenum">
              <a:rPr lang="en-US" smtClean="0">
                <a:latin typeface="Tahoma" pitchFamily="-96" charset="0"/>
              </a:rPr>
              <a:pPr/>
              <a:t>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1CDD1-94B6-412A-82B8-7BDF68810A06}" type="slidenum">
              <a:rPr lang="en-US" smtClean="0">
                <a:latin typeface="Tahoma" pitchFamily="-96" charset="0"/>
              </a:rPr>
              <a:pPr/>
              <a:t>6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9E499C-9C25-4AB6-8589-13B6C4E8459A}" type="slidenum">
              <a:rPr lang="en-US" smtClean="0">
                <a:latin typeface="Tahoma" pitchFamily="-96" charset="0"/>
              </a:rPr>
              <a:pPr/>
              <a:t>8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1D17-ECDF-4B4E-B115-3E521BD716A7}" type="slidenum">
              <a:rPr lang="en-US" smtClean="0">
                <a:latin typeface="Tahoma" pitchFamily="-96" charset="0"/>
              </a:rPr>
              <a:pPr/>
              <a:t>9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1D17-ECDF-4B4E-B115-3E521BD716A7}" type="slidenum">
              <a:rPr lang="en-US" smtClean="0">
                <a:latin typeface="Tahoma" pitchFamily="-96" charset="0"/>
              </a:rPr>
              <a:pPr/>
              <a:t>10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631D17-ECDF-4B4E-B115-3E521BD716A7}" type="slidenum">
              <a:rPr lang="en-US" smtClean="0">
                <a:latin typeface="Tahoma" pitchFamily="-96" charset="0"/>
              </a:rPr>
              <a:pPr/>
              <a:t>12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7ED9D-9D73-4B19-B717-2DA5A0DDD635}" type="slidenum">
              <a:rPr lang="en-US" smtClean="0">
                <a:latin typeface="Tahoma" pitchFamily="-96" charset="0"/>
              </a:rPr>
              <a:pPr/>
              <a:t>13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L0x-</a:t>
            </a: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L0x-</a:t>
            </a: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330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8075068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 smtClean="0">
                <a:solidFill>
                  <a:srgbClr val="660066"/>
                </a:solidFill>
              </a:rPr>
              <a:t>Constructive Computer Architecture</a:t>
            </a:r>
          </a:p>
          <a:p>
            <a:pPr lvl="0" eaLnBrk="1" hangingPunct="1">
              <a:lnSpc>
                <a:spcPct val="90000"/>
              </a:lnSpc>
              <a:buClr>
                <a:srgbClr val="6F89F7"/>
              </a:buClr>
            </a:pPr>
            <a:r>
              <a:rPr lang="en-US" sz="4000" dirty="0" smtClean="0">
                <a:solidFill>
                  <a:srgbClr val="660066"/>
                </a:solidFill>
              </a:rPr>
              <a:t>FFT: An example of complex combinational circuits</a:t>
            </a: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3901" y="648687"/>
            <a:ext cx="5319535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Lecture from 6.s195 taught in Fall </a:t>
            </a:r>
            <a:r>
              <a:rPr lang="en-US" dirty="0" smtClean="0">
                <a:solidFill>
                  <a:srgbClr val="FF0000"/>
                </a:solidFill>
              </a:rPr>
              <a:t>2013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395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BSV code for Addition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r;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}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Complex</a:t>
            </a:r>
            <a:r>
              <a:rPr lang="en-US" sz="2000" dirty="0" smtClean="0">
                <a:latin typeface="Courier New" pitchFamily="49" charset="0"/>
              </a:rPr>
              <a:t>#(</a:t>
            </a:r>
            <a:r>
              <a:rPr lang="en-US" sz="2000" b="1" dirty="0" smtClean="0">
                <a:latin typeface="Courier New" pitchFamily="49" charset="0"/>
              </a:rPr>
              <a:t>numeric type</a:t>
            </a:r>
            <a:r>
              <a:rPr lang="en-US" sz="2000" dirty="0" smtClean="0">
                <a:latin typeface="Courier New" pitchFamily="49" charset="0"/>
              </a:rPr>
              <a:t> t) </a:t>
            </a:r>
            <a:r>
              <a:rPr lang="en-US" sz="2000" b="1" dirty="0" smtClean="0">
                <a:latin typeface="Courier New" pitchFamily="49" charset="0"/>
              </a:rPr>
              <a:t>deriving 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Eq,Bits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smtClean="0">
                <a:latin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</a:rPr>
              <a:t> Complex#(t) </a:t>
            </a:r>
            <a:r>
              <a:rPr lang="en-US" sz="2000" dirty="0" err="1" smtClean="0">
                <a:latin typeface="Courier New" pitchFamily="49" charset="0"/>
              </a:rPr>
              <a:t>cAdd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       (Complex#(t) x, Complex#(t) y);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real = </a:t>
            </a:r>
            <a:r>
              <a:rPr lang="en-US" sz="2000" dirty="0" err="1" smtClean="0">
                <a:latin typeface="Courier New" pitchFamily="49" charset="0"/>
              </a:rPr>
              <a:t>x.r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y.r</a:t>
            </a:r>
            <a:r>
              <a:rPr lang="en-US" sz="2000" dirty="0" smtClean="0"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</a:t>
            </a:r>
            <a:r>
              <a:rPr lang="en-US" sz="2000" dirty="0" err="1" smtClean="0">
                <a:latin typeface="Courier New" pitchFamily="49" charset="0"/>
              </a:rPr>
              <a:t>imag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x.i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y.i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</a:rPr>
              <a:t>(Complex{</a:t>
            </a:r>
            <a:r>
              <a:rPr lang="en-US" sz="2000" dirty="0" err="1" smtClean="0">
                <a:latin typeface="Courier New" pitchFamily="49" charset="0"/>
              </a:rPr>
              <a:t>r:real</a:t>
            </a:r>
            <a:r>
              <a:rPr lang="en-US" sz="2000" dirty="0" smtClean="0">
                <a:latin typeface="Courier New" pitchFamily="49" charset="0"/>
              </a:rPr>
              <a:t>, i:imag});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endfunction</a:t>
            </a:r>
            <a:endParaRPr lang="en-US" sz="2000" b="1" dirty="0" smtClean="0">
              <a:latin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21163" y="3787775"/>
            <a:ext cx="4613275" cy="2005013"/>
            <a:chOff x="2587" y="2386"/>
            <a:chExt cx="2906" cy="1263"/>
          </a:xfrm>
        </p:grpSpPr>
        <p:sp>
          <p:nvSpPr>
            <p:cNvPr id="10248" name="Text Box 5"/>
            <p:cNvSpPr txBox="1">
              <a:spLocks noChangeArrowheads="1"/>
            </p:cNvSpPr>
            <p:nvPr/>
          </p:nvSpPr>
          <p:spPr bwMode="auto">
            <a:xfrm>
              <a:off x="3160" y="3412"/>
              <a:ext cx="2333" cy="23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solidFill>
                    <a:srgbClr val="FF0000"/>
                  </a:solidFill>
                </a:rPr>
                <a:t>What is the type of this + ?</a:t>
              </a:r>
            </a:p>
          </p:txBody>
        </p:sp>
        <p:sp>
          <p:nvSpPr>
            <p:cNvPr id="10249" name="Freeform 6"/>
            <p:cNvSpPr>
              <a:spLocks/>
            </p:cNvSpPr>
            <p:nvPr/>
          </p:nvSpPr>
          <p:spPr bwMode="auto">
            <a:xfrm>
              <a:off x="2587" y="2386"/>
              <a:ext cx="2195" cy="1033"/>
            </a:xfrm>
            <a:custGeom>
              <a:avLst/>
              <a:gdLst>
                <a:gd name="T0" fmla="*/ 0 w 2195"/>
                <a:gd name="T1" fmla="*/ 211 h 1033"/>
                <a:gd name="T2" fmla="*/ 1143 w 2195"/>
                <a:gd name="T3" fmla="*/ 137 h 1033"/>
                <a:gd name="T4" fmla="*/ 2195 w 2195"/>
                <a:gd name="T5" fmla="*/ 1033 h 1033"/>
                <a:gd name="T6" fmla="*/ 0 60000 65536"/>
                <a:gd name="T7" fmla="*/ 0 60000 65536"/>
                <a:gd name="T8" fmla="*/ 0 60000 65536"/>
                <a:gd name="T9" fmla="*/ 0 w 2195"/>
                <a:gd name="T10" fmla="*/ 0 h 1033"/>
                <a:gd name="T11" fmla="*/ 2195 w 2195"/>
                <a:gd name="T12" fmla="*/ 1033 h 10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5" h="1033">
                  <a:moveTo>
                    <a:pt x="0" y="211"/>
                  </a:moveTo>
                  <a:cubicBezTo>
                    <a:pt x="388" y="105"/>
                    <a:pt x="777" y="0"/>
                    <a:pt x="1143" y="137"/>
                  </a:cubicBezTo>
                  <a:cubicBezTo>
                    <a:pt x="1509" y="274"/>
                    <a:pt x="1852" y="653"/>
                    <a:pt x="2195" y="1033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0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Overloading (Type classes)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82" y="1554126"/>
            <a:ext cx="7772400" cy="4114800"/>
          </a:xfrm>
        </p:spPr>
        <p:txBody>
          <a:bodyPr/>
          <a:lstStyle/>
          <a:p>
            <a:r>
              <a:rPr lang="en-US" sz="2400" dirty="0" smtClean="0"/>
              <a:t>The same </a:t>
            </a:r>
            <a:r>
              <a:rPr lang="en-US" sz="2400" dirty="0"/>
              <a:t>symbol can be used to represent different but related </a:t>
            </a:r>
            <a:r>
              <a:rPr lang="en-US" sz="2400" dirty="0" smtClean="0"/>
              <a:t>operators using Type classes</a:t>
            </a:r>
          </a:p>
          <a:p>
            <a:r>
              <a:rPr lang="en-US" sz="2400" dirty="0" smtClean="0"/>
              <a:t>A type class groups a bunch of types with similarly named operations. For example, the type class </a:t>
            </a:r>
            <a:r>
              <a:rPr lang="en-US" sz="2400" dirty="0" err="1" smtClean="0"/>
              <a:t>Arith</a:t>
            </a:r>
            <a:r>
              <a:rPr lang="en-US" sz="2400" dirty="0" smtClean="0"/>
              <a:t> requires that each type belonging to this type class has operators +,-, *, / etc. defined </a:t>
            </a:r>
          </a:p>
          <a:p>
            <a:r>
              <a:rPr lang="en-US" sz="2400" dirty="0" smtClean="0"/>
              <a:t>We can declare Complex type to be an instance of </a:t>
            </a:r>
            <a:r>
              <a:rPr lang="en-US" sz="2400" dirty="0" err="1" smtClean="0"/>
              <a:t>Arith</a:t>
            </a:r>
            <a:r>
              <a:rPr lang="en-US" sz="2400" dirty="0" smtClean="0"/>
              <a:t> type class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28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Overloading +, *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76609" y="1597102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smtClean="0">
                <a:latin typeface="Courier New" pitchFamily="49" charset="0"/>
              </a:rPr>
              <a:t>instance </a:t>
            </a:r>
            <a:r>
              <a:rPr lang="en-US" sz="2000" b="1" dirty="0" err="1" smtClean="0">
                <a:latin typeface="Courier New" pitchFamily="49" charset="0"/>
              </a:rPr>
              <a:t>Arith</a:t>
            </a:r>
            <a:r>
              <a:rPr lang="en-US" sz="2000" dirty="0" smtClean="0">
                <a:latin typeface="Courier New" pitchFamily="49" charset="0"/>
              </a:rPr>
              <a:t>#(Complex#(t));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smtClean="0">
                <a:latin typeface="Courier New" pitchFamily="49" charset="0"/>
              </a:rPr>
              <a:t>function</a:t>
            </a:r>
            <a:r>
              <a:rPr lang="en-US" sz="2000" dirty="0" smtClean="0">
                <a:latin typeface="Courier New" pitchFamily="49" charset="0"/>
              </a:rPr>
              <a:t> Complex#(t)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\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+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            (Complex#(t) x, Complex#(t) y);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real = </a:t>
            </a:r>
            <a:r>
              <a:rPr lang="en-US" sz="2000" dirty="0" err="1" smtClean="0">
                <a:latin typeface="Courier New" pitchFamily="49" charset="0"/>
              </a:rPr>
              <a:t>x.r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y.r</a:t>
            </a:r>
            <a:r>
              <a:rPr lang="en-US" sz="2000" dirty="0" smtClean="0"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</a:t>
            </a:r>
            <a:r>
              <a:rPr lang="en-US" sz="2000" dirty="0" err="1" smtClean="0">
                <a:latin typeface="Courier New" pitchFamily="49" charset="0"/>
              </a:rPr>
              <a:t>imag</a:t>
            </a:r>
            <a:r>
              <a:rPr lang="en-US" sz="2000" dirty="0" smtClean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x.i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y.i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</a:rPr>
              <a:t>(Complex{</a:t>
            </a:r>
            <a:r>
              <a:rPr lang="en-US" sz="2000" dirty="0" err="1" smtClean="0">
                <a:latin typeface="Courier New" pitchFamily="49" charset="0"/>
              </a:rPr>
              <a:t>r:real</a:t>
            </a:r>
            <a:r>
              <a:rPr lang="en-US" sz="2000" dirty="0" smtClean="0">
                <a:latin typeface="Courier New" pitchFamily="49" charset="0"/>
              </a:rPr>
              <a:t>, i:imag});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endfunction</a:t>
            </a: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function</a:t>
            </a:r>
            <a:r>
              <a:rPr lang="en-US" sz="2000" dirty="0">
                <a:latin typeface="Courier New" pitchFamily="49" charset="0"/>
              </a:rPr>
              <a:t> Complex#(t) 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\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*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            (Complex#(t) x, Complex#(t) y);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#(t) real = </a:t>
            </a:r>
            <a:r>
              <a:rPr lang="en-US" sz="2000" dirty="0" err="1" smtClean="0">
                <a:latin typeface="Courier New" pitchFamily="49" charset="0"/>
              </a:rPr>
              <a:t>x.r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</a:rPr>
              <a:t>y.r</a:t>
            </a:r>
            <a:r>
              <a:rPr lang="en-US" sz="2000" dirty="0" smtClean="0">
                <a:latin typeface="Courier New" pitchFamily="49" charset="0"/>
              </a:rPr>
              <a:t> – </a:t>
            </a:r>
            <a:r>
              <a:rPr lang="en-US" sz="2000" dirty="0" err="1" smtClean="0">
                <a:latin typeface="Courier New" pitchFamily="49" charset="0"/>
              </a:rPr>
              <a:t>x.i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</a:rPr>
              <a:t>y.i</a:t>
            </a:r>
            <a:r>
              <a:rPr lang="en-US" sz="2000" dirty="0" smtClean="0">
                <a:latin typeface="Courier New" pitchFamily="49" charset="0"/>
              </a:rPr>
              <a:t>; 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#(t) </a:t>
            </a:r>
            <a:r>
              <a:rPr lang="en-US" sz="2000" dirty="0" err="1">
                <a:latin typeface="Courier New" pitchFamily="49" charset="0"/>
              </a:rPr>
              <a:t>imag</a:t>
            </a:r>
            <a:r>
              <a:rPr lang="en-US" sz="2000" dirty="0">
                <a:latin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</a:rPr>
              <a:t>x.r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</a:rPr>
              <a:t>y.i</a:t>
            </a:r>
            <a:r>
              <a:rPr lang="en-US" sz="2000" dirty="0" smtClean="0">
                <a:latin typeface="Courier New" pitchFamily="49" charset="0"/>
              </a:rPr>
              <a:t> + </a:t>
            </a:r>
            <a:r>
              <a:rPr lang="en-US" sz="2000" dirty="0" err="1" smtClean="0">
                <a:latin typeface="Courier New" pitchFamily="49" charset="0"/>
              </a:rPr>
              <a:t>x.i</a:t>
            </a:r>
            <a:r>
              <a:rPr lang="en-US" sz="2000" dirty="0" smtClean="0">
                <a:latin typeface="Courier New" pitchFamily="49" charset="0"/>
              </a:rPr>
              <a:t>*</a:t>
            </a:r>
            <a:r>
              <a:rPr lang="en-US" sz="2000" dirty="0" err="1" smtClean="0">
                <a:latin typeface="Courier New" pitchFamily="49" charset="0"/>
              </a:rPr>
              <a:t>y.r</a:t>
            </a:r>
            <a:r>
              <a:rPr lang="en-US" sz="2000" dirty="0" smtClean="0">
                <a:latin typeface="Courier New" pitchFamily="49" charset="0"/>
              </a:rPr>
              <a:t>;</a:t>
            </a:r>
            <a:endParaRPr lang="en-US" sz="20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</a:rPr>
              <a:t>return</a:t>
            </a:r>
            <a:r>
              <a:rPr lang="en-US" sz="2000" dirty="0">
                <a:latin typeface="Courier New" pitchFamily="49" charset="0"/>
              </a:rPr>
              <a:t>(Complex{</a:t>
            </a:r>
            <a:r>
              <a:rPr lang="en-US" sz="2000" dirty="0" err="1">
                <a:latin typeface="Courier New" pitchFamily="49" charset="0"/>
              </a:rPr>
              <a:t>r:real</a:t>
            </a:r>
            <a:r>
              <a:rPr lang="en-US" sz="2000" dirty="0">
                <a:latin typeface="Courier New" pitchFamily="49" charset="0"/>
              </a:rPr>
              <a:t>, i:imag});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 err="1">
                <a:latin typeface="Courier New" pitchFamily="49" charset="0"/>
              </a:rPr>
              <a:t>endfunction</a:t>
            </a:r>
            <a:endParaRPr lang="en-US" sz="20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smtClean="0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endinstance</a:t>
            </a:r>
            <a:endParaRPr lang="en-US" sz="2000" b="1" dirty="0" smtClean="0">
              <a:latin typeface="Courier New" pitchFamily="49" charset="0"/>
            </a:endParaRPr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2847460" y="5703961"/>
            <a:ext cx="6062624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 smtClean="0"/>
              <a:t>The context allows the compiler to pick the appropriate definition of an operator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19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Combinational IFFT</a:t>
            </a:r>
            <a:endParaRPr lang="en-US" sz="2800" smtClean="0"/>
          </a:p>
        </p:txBody>
      </p:sp>
      <p:grpSp>
        <p:nvGrpSpPr>
          <p:cNvPr id="11270" name="Group 3"/>
          <p:cNvGrpSpPr>
            <a:grpSpLocks/>
          </p:cNvGrpSpPr>
          <p:nvPr/>
        </p:nvGrpSpPr>
        <p:grpSpPr bwMode="auto">
          <a:xfrm>
            <a:off x="171450" y="1885950"/>
            <a:ext cx="8848725" cy="2733675"/>
            <a:chOff x="108" y="1188"/>
            <a:chExt cx="5574" cy="1722"/>
          </a:xfrm>
        </p:grpSpPr>
        <p:grpSp>
          <p:nvGrpSpPr>
            <p:cNvPr id="11276" name="Group 4"/>
            <p:cNvGrpSpPr>
              <a:grpSpLocks/>
            </p:cNvGrpSpPr>
            <p:nvPr/>
          </p:nvGrpSpPr>
          <p:grpSpPr bwMode="auto">
            <a:xfrm>
              <a:off x="108" y="1188"/>
              <a:ext cx="282" cy="1680"/>
              <a:chOff x="414" y="1626"/>
              <a:chExt cx="282" cy="1680"/>
            </a:xfrm>
          </p:grpSpPr>
          <p:sp>
            <p:nvSpPr>
              <p:cNvPr id="11389" name="Rectangle 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in0</a:t>
                </a:r>
              </a:p>
            </p:txBody>
          </p:sp>
          <p:sp>
            <p:nvSpPr>
              <p:cNvPr id="11390" name="Text Box 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11391" name="Rectangle 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in1</a:t>
                </a:r>
              </a:p>
            </p:txBody>
          </p:sp>
          <p:sp>
            <p:nvSpPr>
              <p:cNvPr id="11392" name="Rectangle 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in2</a:t>
                </a:r>
              </a:p>
            </p:txBody>
          </p:sp>
          <p:sp>
            <p:nvSpPr>
              <p:cNvPr id="11393" name="Rectangle 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in63</a:t>
                </a:r>
              </a:p>
            </p:txBody>
          </p:sp>
          <p:sp>
            <p:nvSpPr>
              <p:cNvPr id="11394" name="Rectangle 1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in3</a:t>
                </a:r>
              </a:p>
            </p:txBody>
          </p:sp>
          <p:sp>
            <p:nvSpPr>
              <p:cNvPr id="11395" name="Rectangle 1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in4</a:t>
                </a:r>
              </a:p>
            </p:txBody>
          </p:sp>
        </p:grpSp>
        <p:grpSp>
          <p:nvGrpSpPr>
            <p:cNvPr id="11277" name="Group 12"/>
            <p:cNvGrpSpPr>
              <a:grpSpLocks/>
            </p:cNvGrpSpPr>
            <p:nvPr/>
          </p:nvGrpSpPr>
          <p:grpSpPr bwMode="auto">
            <a:xfrm>
              <a:off x="624" y="1410"/>
              <a:ext cx="576" cy="1140"/>
              <a:chOff x="624" y="1410"/>
              <a:chExt cx="576" cy="1140"/>
            </a:xfrm>
          </p:grpSpPr>
          <p:sp>
            <p:nvSpPr>
              <p:cNvPr id="11385" name="Rectangle 13"/>
              <p:cNvSpPr>
                <a:spLocks noChangeArrowheads="1"/>
              </p:cNvSpPr>
              <p:nvPr/>
            </p:nvSpPr>
            <p:spPr bwMode="auto">
              <a:xfrm>
                <a:off x="624" y="14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6" name="Rectangle 14"/>
              <p:cNvSpPr>
                <a:spLocks noChangeArrowheads="1"/>
              </p:cNvSpPr>
              <p:nvPr/>
            </p:nvSpPr>
            <p:spPr bwMode="auto">
              <a:xfrm>
                <a:off x="624" y="17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7" name="Rectangle 15"/>
              <p:cNvSpPr>
                <a:spLocks noChangeArrowheads="1"/>
              </p:cNvSpPr>
              <p:nvPr/>
            </p:nvSpPr>
            <p:spPr bwMode="auto">
              <a:xfrm>
                <a:off x="624" y="225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8" name="Text Box 16"/>
              <p:cNvSpPr txBox="1">
                <a:spLocks noChangeArrowheads="1"/>
              </p:cNvSpPr>
              <p:nvPr/>
            </p:nvSpPr>
            <p:spPr bwMode="auto">
              <a:xfrm>
                <a:off x="752" y="2039"/>
                <a:ext cx="295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x16</a:t>
                </a:r>
              </a:p>
            </p:txBody>
          </p:sp>
        </p:grpSp>
        <p:grpSp>
          <p:nvGrpSpPr>
            <p:cNvPr id="11278" name="Group 17"/>
            <p:cNvGrpSpPr>
              <a:grpSpLocks/>
            </p:cNvGrpSpPr>
            <p:nvPr/>
          </p:nvGrpSpPr>
          <p:grpSpPr bwMode="auto">
            <a:xfrm>
              <a:off x="2226" y="1398"/>
              <a:ext cx="576" cy="1140"/>
              <a:chOff x="2712" y="1836"/>
              <a:chExt cx="576" cy="1140"/>
            </a:xfrm>
          </p:grpSpPr>
          <p:sp>
            <p:nvSpPr>
              <p:cNvPr id="11381" name="Rectangle 18"/>
              <p:cNvSpPr>
                <a:spLocks noChangeArrowheads="1"/>
              </p:cNvSpPr>
              <p:nvPr/>
            </p:nvSpPr>
            <p:spPr bwMode="auto">
              <a:xfrm>
                <a:off x="2712" y="18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2" name="Rectangle 19"/>
              <p:cNvSpPr>
                <a:spLocks noChangeArrowheads="1"/>
              </p:cNvSpPr>
              <p:nvPr/>
            </p:nvSpPr>
            <p:spPr bwMode="auto">
              <a:xfrm>
                <a:off x="2712" y="21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3" name="Rectangle 20"/>
              <p:cNvSpPr>
                <a:spLocks noChangeArrowheads="1"/>
              </p:cNvSpPr>
              <p:nvPr/>
            </p:nvSpPr>
            <p:spPr bwMode="auto">
              <a:xfrm>
                <a:off x="2712" y="267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4" name="Text Box 21"/>
              <p:cNvSpPr txBox="1">
                <a:spLocks noChangeArrowheads="1"/>
              </p:cNvSpPr>
              <p:nvPr/>
            </p:nvSpPr>
            <p:spPr bwMode="auto">
              <a:xfrm>
                <a:off x="2918" y="244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11279" name="Group 22"/>
            <p:cNvGrpSpPr>
              <a:grpSpLocks/>
            </p:cNvGrpSpPr>
            <p:nvPr/>
          </p:nvGrpSpPr>
          <p:grpSpPr bwMode="auto">
            <a:xfrm>
              <a:off x="3840" y="1428"/>
              <a:ext cx="576" cy="1140"/>
              <a:chOff x="4260" y="1866"/>
              <a:chExt cx="576" cy="1140"/>
            </a:xfrm>
          </p:grpSpPr>
          <p:sp>
            <p:nvSpPr>
              <p:cNvPr id="11377" name="Rectangle 23"/>
              <p:cNvSpPr>
                <a:spLocks noChangeArrowheads="1"/>
              </p:cNvSpPr>
              <p:nvPr/>
            </p:nvSpPr>
            <p:spPr bwMode="auto">
              <a:xfrm>
                <a:off x="4260" y="18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78" name="Rectangle 24"/>
              <p:cNvSpPr>
                <a:spLocks noChangeArrowheads="1"/>
              </p:cNvSpPr>
              <p:nvPr/>
            </p:nvSpPr>
            <p:spPr bwMode="auto">
              <a:xfrm>
                <a:off x="4260" y="21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79" name="Rectangle 25"/>
              <p:cNvSpPr>
                <a:spLocks noChangeArrowheads="1"/>
              </p:cNvSpPr>
              <p:nvPr/>
            </p:nvSpPr>
            <p:spPr bwMode="auto">
              <a:xfrm>
                <a:off x="4260" y="270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380" name="Text Box 26"/>
              <p:cNvSpPr txBox="1">
                <a:spLocks noChangeArrowheads="1"/>
              </p:cNvSpPr>
              <p:nvPr/>
            </p:nvSpPr>
            <p:spPr bwMode="auto">
              <a:xfrm>
                <a:off x="4466" y="247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11280" name="Group 27"/>
            <p:cNvGrpSpPr>
              <a:grpSpLocks/>
            </p:cNvGrpSpPr>
            <p:nvPr/>
          </p:nvGrpSpPr>
          <p:grpSpPr bwMode="auto">
            <a:xfrm>
              <a:off x="386" y="1316"/>
              <a:ext cx="246" cy="1458"/>
              <a:chOff x="692" y="1754"/>
              <a:chExt cx="246" cy="1458"/>
            </a:xfrm>
          </p:grpSpPr>
          <p:sp>
            <p:nvSpPr>
              <p:cNvPr id="11371" name="Line 28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2" name="Line 29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3" name="Line 30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4" name="Line 31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5" name="Line 32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6" name="Line 33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1" name="Group 34"/>
            <p:cNvGrpSpPr>
              <a:grpSpLocks/>
            </p:cNvGrpSpPr>
            <p:nvPr/>
          </p:nvGrpSpPr>
          <p:grpSpPr bwMode="auto">
            <a:xfrm>
              <a:off x="5400" y="1230"/>
              <a:ext cx="282" cy="1680"/>
              <a:chOff x="414" y="1626"/>
              <a:chExt cx="282" cy="1680"/>
            </a:xfrm>
          </p:grpSpPr>
          <p:sp>
            <p:nvSpPr>
              <p:cNvPr id="11364" name="Rectangle 3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out0</a:t>
                </a:r>
              </a:p>
            </p:txBody>
          </p:sp>
          <p:sp>
            <p:nvSpPr>
              <p:cNvPr id="11365" name="Text Box 3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11366" name="Rectangle 3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out1</a:t>
                </a:r>
              </a:p>
            </p:txBody>
          </p:sp>
          <p:sp>
            <p:nvSpPr>
              <p:cNvPr id="11367" name="Rectangle 3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out2</a:t>
                </a:r>
              </a:p>
            </p:txBody>
          </p:sp>
          <p:sp>
            <p:nvSpPr>
              <p:cNvPr id="11368" name="Rectangle 3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out63</a:t>
                </a:r>
              </a:p>
            </p:txBody>
          </p:sp>
          <p:sp>
            <p:nvSpPr>
              <p:cNvPr id="11369" name="Rectangle 4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out3</a:t>
                </a:r>
              </a:p>
            </p:txBody>
          </p:sp>
          <p:sp>
            <p:nvSpPr>
              <p:cNvPr id="11370" name="Rectangle 4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out4</a:t>
                </a:r>
              </a:p>
            </p:txBody>
          </p:sp>
        </p:grpSp>
        <p:grpSp>
          <p:nvGrpSpPr>
            <p:cNvPr id="11282" name="Group 42"/>
            <p:cNvGrpSpPr>
              <a:grpSpLocks/>
            </p:cNvGrpSpPr>
            <p:nvPr/>
          </p:nvGrpSpPr>
          <p:grpSpPr bwMode="auto">
            <a:xfrm flipH="1">
              <a:off x="5144" y="1376"/>
              <a:ext cx="246" cy="1458"/>
              <a:chOff x="692" y="1754"/>
              <a:chExt cx="246" cy="1458"/>
            </a:xfrm>
          </p:grpSpPr>
          <p:sp>
            <p:nvSpPr>
              <p:cNvPr id="11358" name="Line 43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9" name="Line 44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0" name="Line 45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1" name="Line 46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2" name="Line 47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3" name="Line 48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3" name="Group 49"/>
            <p:cNvGrpSpPr>
              <a:grpSpLocks/>
            </p:cNvGrpSpPr>
            <p:nvPr/>
          </p:nvGrpSpPr>
          <p:grpSpPr bwMode="auto">
            <a:xfrm>
              <a:off x="1202" y="1404"/>
              <a:ext cx="1020" cy="1152"/>
              <a:chOff x="1202" y="1404"/>
              <a:chExt cx="1020" cy="1152"/>
            </a:xfrm>
          </p:grpSpPr>
          <p:sp>
            <p:nvSpPr>
              <p:cNvPr id="11330" name="Text Box 50"/>
              <p:cNvSpPr txBox="1">
                <a:spLocks noChangeArrowheads="1"/>
              </p:cNvSpPr>
              <p:nvPr/>
            </p:nvSpPr>
            <p:spPr bwMode="auto">
              <a:xfrm rot="5400000">
                <a:off x="1455" y="1814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11331" name="Group 51"/>
              <p:cNvGrpSpPr>
                <a:grpSpLocks/>
              </p:cNvGrpSpPr>
              <p:nvPr/>
            </p:nvGrpSpPr>
            <p:grpSpPr bwMode="auto">
              <a:xfrm>
                <a:off x="1202" y="1472"/>
                <a:ext cx="322" cy="1020"/>
                <a:chOff x="1478" y="1904"/>
                <a:chExt cx="486" cy="1020"/>
              </a:xfrm>
            </p:grpSpPr>
            <p:sp>
              <p:nvSpPr>
                <p:cNvPr id="1134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7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32" name="Group 64"/>
              <p:cNvGrpSpPr>
                <a:grpSpLocks/>
              </p:cNvGrpSpPr>
              <p:nvPr/>
            </p:nvGrpSpPr>
            <p:grpSpPr bwMode="auto">
              <a:xfrm>
                <a:off x="1915" y="1466"/>
                <a:ext cx="307" cy="1020"/>
                <a:chOff x="2270" y="1904"/>
                <a:chExt cx="486" cy="1020"/>
              </a:xfrm>
            </p:grpSpPr>
            <p:sp>
              <p:nvSpPr>
                <p:cNvPr id="11334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1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5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333" name="Rectangle 77"/>
              <p:cNvSpPr>
                <a:spLocks noChangeArrowheads="1"/>
              </p:cNvSpPr>
              <p:nvPr/>
            </p:nvSpPr>
            <p:spPr bwMode="auto">
              <a:xfrm>
                <a:off x="1523" y="1404"/>
                <a:ext cx="396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4" name="Group 78"/>
            <p:cNvGrpSpPr>
              <a:grpSpLocks/>
            </p:cNvGrpSpPr>
            <p:nvPr/>
          </p:nvGrpSpPr>
          <p:grpSpPr bwMode="auto">
            <a:xfrm>
              <a:off x="2816" y="1404"/>
              <a:ext cx="1026" cy="1152"/>
              <a:chOff x="2798" y="1842"/>
              <a:chExt cx="1026" cy="1152"/>
            </a:xfrm>
          </p:grpSpPr>
          <p:grpSp>
            <p:nvGrpSpPr>
              <p:cNvPr id="11301" name="Group 79"/>
              <p:cNvGrpSpPr>
                <a:grpSpLocks/>
              </p:cNvGrpSpPr>
              <p:nvPr/>
            </p:nvGrpSpPr>
            <p:grpSpPr bwMode="auto">
              <a:xfrm>
                <a:off x="3516" y="1904"/>
                <a:ext cx="308" cy="1020"/>
                <a:chOff x="2270" y="1904"/>
                <a:chExt cx="486" cy="1020"/>
              </a:xfrm>
            </p:grpSpPr>
            <p:sp>
              <p:nvSpPr>
                <p:cNvPr id="1131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9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02" name="Group 92"/>
              <p:cNvGrpSpPr>
                <a:grpSpLocks/>
              </p:cNvGrpSpPr>
              <p:nvPr/>
            </p:nvGrpSpPr>
            <p:grpSpPr bwMode="auto">
              <a:xfrm>
                <a:off x="2798" y="1842"/>
                <a:ext cx="721" cy="1152"/>
                <a:chOff x="2798" y="1842"/>
                <a:chExt cx="721" cy="1152"/>
              </a:xfrm>
            </p:grpSpPr>
            <p:sp>
              <p:nvSpPr>
                <p:cNvPr id="11303" name="Text Box 9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54" y="2252"/>
                  <a:ext cx="521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200"/>
                    <a:t>Permute</a:t>
                  </a:r>
                </a:p>
              </p:txBody>
            </p:sp>
            <p:grpSp>
              <p:nvGrpSpPr>
                <p:cNvPr id="11304" name="Group 94"/>
                <p:cNvGrpSpPr>
                  <a:grpSpLocks/>
                </p:cNvGrpSpPr>
                <p:nvPr/>
              </p:nvGrpSpPr>
              <p:grpSpPr bwMode="auto">
                <a:xfrm>
                  <a:off x="2798" y="1910"/>
                  <a:ext cx="324" cy="1020"/>
                  <a:chOff x="1478" y="1904"/>
                  <a:chExt cx="486" cy="1020"/>
                </a:xfrm>
              </p:grpSpPr>
              <p:sp>
                <p:nvSpPr>
                  <p:cNvPr id="11306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0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7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7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8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36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9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9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0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19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1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25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2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2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3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7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4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3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5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9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6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86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7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91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305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21" y="1842"/>
                  <a:ext cx="398" cy="11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285" name="Group 108"/>
            <p:cNvGrpSpPr>
              <a:grpSpLocks/>
            </p:cNvGrpSpPr>
            <p:nvPr/>
          </p:nvGrpSpPr>
          <p:grpSpPr bwMode="auto">
            <a:xfrm>
              <a:off x="4418" y="1404"/>
              <a:ext cx="721" cy="1152"/>
              <a:chOff x="2798" y="1842"/>
              <a:chExt cx="721" cy="1152"/>
            </a:xfrm>
          </p:grpSpPr>
          <p:sp>
            <p:nvSpPr>
              <p:cNvPr id="11286" name="Text Box 109"/>
              <p:cNvSpPr txBox="1">
                <a:spLocks noChangeArrowheads="1"/>
              </p:cNvSpPr>
              <p:nvPr/>
            </p:nvSpPr>
            <p:spPr bwMode="auto">
              <a:xfrm rot="5400000">
                <a:off x="3054" y="2252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11287" name="Group 110"/>
              <p:cNvGrpSpPr>
                <a:grpSpLocks/>
              </p:cNvGrpSpPr>
              <p:nvPr/>
            </p:nvGrpSpPr>
            <p:grpSpPr bwMode="auto">
              <a:xfrm>
                <a:off x="2798" y="1910"/>
                <a:ext cx="324" cy="1020"/>
                <a:chOff x="1478" y="1904"/>
                <a:chExt cx="486" cy="1020"/>
              </a:xfrm>
            </p:grpSpPr>
            <p:sp>
              <p:nvSpPr>
                <p:cNvPr id="11289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0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1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2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3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4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6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7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8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9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0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88" name="Rectangle 123"/>
              <p:cNvSpPr>
                <a:spLocks noChangeArrowheads="1"/>
              </p:cNvSpPr>
              <p:nvPr/>
            </p:nvSpPr>
            <p:spPr bwMode="auto">
              <a:xfrm>
                <a:off x="3121" y="1842"/>
                <a:ext cx="398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271" name="Rectangle 124"/>
          <p:cNvSpPr>
            <a:spLocks noChangeArrowheads="1"/>
          </p:cNvSpPr>
          <p:nvPr/>
        </p:nvSpPr>
        <p:spPr bwMode="auto">
          <a:xfrm>
            <a:off x="3171825" y="1647825"/>
            <a:ext cx="2752725" cy="2905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125"/>
          <p:cNvSpPr txBox="1">
            <a:spLocks noChangeArrowheads="1"/>
          </p:cNvSpPr>
          <p:nvPr/>
        </p:nvSpPr>
        <p:spPr bwMode="auto">
          <a:xfrm>
            <a:off x="3211513" y="4162425"/>
            <a:ext cx="262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>
                <a:solidFill>
                  <a:srgbClr val="FF0000"/>
                </a:solidFill>
                <a:latin typeface="Courier New" pitchFamily="49" charset="0"/>
              </a:rPr>
              <a:t>stage_f function</a:t>
            </a:r>
          </a:p>
        </p:txBody>
      </p:sp>
      <p:sp>
        <p:nvSpPr>
          <p:cNvPr id="1383550" name="Text Box 126"/>
          <p:cNvSpPr txBox="1">
            <a:spLocks noChangeArrowheads="1"/>
          </p:cNvSpPr>
          <p:nvPr/>
        </p:nvSpPr>
        <p:spPr bwMode="auto">
          <a:xfrm>
            <a:off x="6751638" y="5759450"/>
            <a:ext cx="2392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repeat </a:t>
            </a:r>
            <a:r>
              <a:rPr lang="en-US">
                <a:latin typeface="Courier New" pitchFamily="49" charset="0"/>
              </a:rPr>
              <a:t>stage_f</a:t>
            </a:r>
            <a:r>
              <a:rPr lang="en-US"/>
              <a:t> three times</a:t>
            </a:r>
          </a:p>
        </p:txBody>
      </p:sp>
      <p:sp>
        <p:nvSpPr>
          <p:cNvPr id="1383551" name="Text Box 127"/>
          <p:cNvSpPr txBox="1">
            <a:spLocks noChangeArrowheads="1"/>
          </p:cNvSpPr>
          <p:nvPr/>
        </p:nvSpPr>
        <p:spPr bwMode="auto">
          <a:xfrm>
            <a:off x="92867" y="4769229"/>
            <a:ext cx="8956298" cy="7309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</a:rPr>
              <a:t> Vector#(64, </a:t>
            </a:r>
            <a:r>
              <a:rPr lang="en-US" dirty="0" smtClean="0">
                <a:latin typeface="Courier New" pitchFamily="49" charset="0"/>
              </a:rPr>
              <a:t>Complex#(n))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dirty="0" smtClean="0">
                <a:latin typeface="Courier New" pitchFamily="49" charset="0"/>
              </a:rPr>
              <a:t>(Bit#(2) stage</a:t>
            </a:r>
            <a:r>
              <a:rPr lang="en-US" dirty="0">
                <a:latin typeface="Courier New" pitchFamily="49" charset="0"/>
              </a:rPr>
              <a:t>, Vector#(64, </a:t>
            </a:r>
            <a:r>
              <a:rPr lang="en-US" dirty="0" smtClean="0">
                <a:latin typeface="Courier New" pitchFamily="49" charset="0"/>
              </a:rPr>
              <a:t>Complex#(n)) </a:t>
            </a:r>
            <a:r>
              <a:rPr lang="en-US" dirty="0" err="1">
                <a:latin typeface="Courier New" pitchFamily="49" charset="0"/>
              </a:rPr>
              <a:t>stage_in</a:t>
            </a:r>
            <a:r>
              <a:rPr lang="en-US" dirty="0">
                <a:latin typeface="Courier New" pitchFamily="49" charset="0"/>
              </a:rPr>
              <a:t>);</a:t>
            </a:r>
          </a:p>
        </p:txBody>
      </p:sp>
      <p:sp>
        <p:nvSpPr>
          <p:cNvPr id="1383552" name="Text Box 128"/>
          <p:cNvSpPr txBox="1">
            <a:spLocks noChangeArrowheads="1"/>
          </p:cNvSpPr>
          <p:nvPr/>
        </p:nvSpPr>
        <p:spPr bwMode="auto">
          <a:xfrm>
            <a:off x="257553" y="5714640"/>
            <a:ext cx="6494085" cy="7309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</a:rPr>
              <a:t> Vector#(64, </a:t>
            </a:r>
            <a:r>
              <a:rPr lang="en-US" dirty="0" smtClean="0">
                <a:latin typeface="Courier New" pitchFamily="49" charset="0"/>
              </a:rPr>
              <a:t>Complex#(n))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ifft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	(Vector#(64, </a:t>
            </a:r>
            <a:r>
              <a:rPr lang="en-US" dirty="0" smtClean="0">
                <a:latin typeface="Courier New" pitchFamily="49" charset="0"/>
              </a:rPr>
              <a:t>Complex#(n)) </a:t>
            </a:r>
            <a:r>
              <a:rPr lang="en-US" dirty="0" err="1">
                <a:latin typeface="Courier New" pitchFamily="49" charset="0"/>
              </a:rPr>
              <a:t>in_data</a:t>
            </a:r>
            <a:r>
              <a:rPr lang="en-US" dirty="0">
                <a:latin typeface="Courier New" pitchFamily="49" charset="0"/>
              </a:rPr>
              <a:t>);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66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3550" grpId="0"/>
      <p:bldP spid="1383551" grpId="0" animBg="1"/>
      <p:bldP spid="13835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BSV Code: Combinational IFFT</a:t>
            </a: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85788" y="1538288"/>
            <a:ext cx="8283575" cy="29448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</a:rPr>
              <a:t> Vector#(64, Complex#(n))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ifft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				</a:t>
            </a:r>
            <a:r>
              <a:rPr lang="en-US" sz="1800" dirty="0" smtClean="0">
                <a:latin typeface="Courier New" pitchFamily="49" charset="0"/>
              </a:rPr>
              <a:t>(Vector#(64, Complex#(n)) </a:t>
            </a:r>
            <a:r>
              <a:rPr lang="en-US" sz="1800" dirty="0" err="1" smtClean="0">
                <a:latin typeface="Courier New" pitchFamily="49" charset="0"/>
              </a:rPr>
              <a:t>in_data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//Declare vectors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Vector#(4,Vector#(64, Complex#(n))) </a:t>
            </a:r>
            <a:r>
              <a:rPr lang="en-US" sz="1800" dirty="0" err="1" smtClean="0">
                <a:latin typeface="Courier New" pitchFamily="49" charset="0"/>
              </a:rPr>
              <a:t>stage_data</a:t>
            </a:r>
            <a:r>
              <a:rPr lang="en-US" sz="1800" dirty="0" smtClean="0">
                <a:latin typeface="Courier New" pitchFamily="49" charset="0"/>
              </a:rPr>
              <a:t>;		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stage_data</a:t>
            </a:r>
            <a:r>
              <a:rPr lang="en-US" sz="1800" dirty="0" smtClean="0">
                <a:latin typeface="Courier New" pitchFamily="49" charset="0"/>
              </a:rPr>
              <a:t>[0] = </a:t>
            </a:r>
            <a:r>
              <a:rPr lang="en-US" sz="1800" dirty="0" err="1" smtClean="0">
                <a:latin typeface="Courier New" pitchFamily="49" charset="0"/>
              </a:rPr>
              <a:t>in_data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for</a:t>
            </a:r>
            <a:r>
              <a:rPr lang="en-US" sz="1800" dirty="0" smtClean="0">
                <a:latin typeface="Courier New" pitchFamily="49" charset="0"/>
              </a:rPr>
              <a:t> (Bit#(2) stage = 0; stage &lt; 3; stage = stage + 1)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stage_data</a:t>
            </a:r>
            <a:r>
              <a:rPr lang="en-US" sz="1800" dirty="0" smtClean="0">
                <a:latin typeface="Courier New" pitchFamily="49" charset="0"/>
              </a:rPr>
              <a:t>[stage+1]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stage,stage_data</a:t>
            </a:r>
            <a:r>
              <a:rPr lang="en-US" sz="1800" dirty="0" smtClean="0">
                <a:latin typeface="Courier New" pitchFamily="49" charset="0"/>
              </a:rPr>
              <a:t>[stage]);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stage_data</a:t>
            </a:r>
            <a:r>
              <a:rPr lang="en-US" sz="1800" dirty="0" smtClean="0">
                <a:latin typeface="Courier New" pitchFamily="49" charset="0"/>
              </a:rPr>
              <a:t>[3]);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endfunction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462276" name="Text Box 4"/>
          <p:cNvSpPr txBox="1">
            <a:spLocks noChangeArrowheads="1"/>
          </p:cNvSpPr>
          <p:nvPr/>
        </p:nvSpPr>
        <p:spPr bwMode="auto">
          <a:xfrm>
            <a:off x="1339850" y="4705350"/>
            <a:ext cx="6910388" cy="8604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sz="2800">
                <a:solidFill>
                  <a:srgbClr val="DFBD2D"/>
                </a:solidFill>
              </a:rPr>
              <a:t>The for-loop is unfolded and  stage_f is inlined during static elaboration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1203325" y="5822950"/>
            <a:ext cx="7359650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Note: no notion of loops or procedures during execution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76" grpId="0" animBg="1"/>
      <p:bldP spid="122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BSV Code: Combinational IFFT- Unfolded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85788" y="1538288"/>
            <a:ext cx="8283575" cy="31416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function</a:t>
            </a:r>
            <a:r>
              <a:rPr lang="en-US" sz="1800" dirty="0">
                <a:latin typeface="Courier New" pitchFamily="49" charset="0"/>
              </a:rPr>
              <a:t> Vector#(64, </a:t>
            </a:r>
            <a:r>
              <a:rPr lang="en-US" sz="1800" dirty="0" smtClean="0">
                <a:latin typeface="Courier New" pitchFamily="49" charset="0"/>
              </a:rPr>
              <a:t>Complex#(n))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ifft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				</a:t>
            </a:r>
            <a:r>
              <a:rPr lang="en-US" sz="1800" dirty="0">
                <a:latin typeface="Courier New" pitchFamily="49" charset="0"/>
              </a:rPr>
              <a:t>(Vector#(64, </a:t>
            </a:r>
            <a:r>
              <a:rPr lang="en-US" sz="1800" dirty="0" smtClean="0">
                <a:latin typeface="Courier New" pitchFamily="49" charset="0"/>
              </a:rPr>
              <a:t>Complex#(n)) </a:t>
            </a:r>
            <a:r>
              <a:rPr lang="en-US" sz="1800" dirty="0" err="1">
                <a:latin typeface="Courier New" pitchFamily="49" charset="0"/>
              </a:rPr>
              <a:t>in_data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//Declare vectors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Vector#(4,Vector#(64, </a:t>
            </a:r>
            <a:r>
              <a:rPr lang="en-US" sz="1800" dirty="0" smtClean="0">
                <a:latin typeface="Courier New" pitchFamily="49" charset="0"/>
              </a:rPr>
              <a:t>Complex#(n))) </a:t>
            </a:r>
            <a:r>
              <a:rPr lang="en-US" sz="1800" dirty="0" err="1">
                <a:latin typeface="Courier New" pitchFamily="49" charset="0"/>
              </a:rPr>
              <a:t>stage_data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stage_data</a:t>
            </a:r>
            <a:r>
              <a:rPr lang="en-US" sz="1800" dirty="0">
                <a:latin typeface="Courier New" pitchFamily="49" charset="0"/>
              </a:rPr>
              <a:t>[0] = </a:t>
            </a:r>
            <a:r>
              <a:rPr lang="en-US" sz="1800" dirty="0" err="1">
                <a:latin typeface="Courier New" pitchFamily="49" charset="0"/>
              </a:rPr>
              <a:t>in_data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for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(Bit#(2) </a:t>
            </a:r>
            <a:r>
              <a:rPr lang="en-US" sz="1800" dirty="0">
                <a:latin typeface="Courier New" pitchFamily="49" charset="0"/>
              </a:rPr>
              <a:t>stage = 0; stage &lt; 3; stage = stage + 1)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stage_data</a:t>
            </a:r>
            <a:r>
              <a:rPr lang="en-US" sz="1800" dirty="0">
                <a:latin typeface="Courier New" pitchFamily="49" charset="0"/>
              </a:rPr>
              <a:t>[stage+1]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stage,stage_data</a:t>
            </a:r>
            <a:r>
              <a:rPr lang="en-US" sz="1800" dirty="0">
                <a:latin typeface="Courier New" pitchFamily="49" charset="0"/>
              </a:rPr>
              <a:t>[stage]);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stage_data</a:t>
            </a:r>
            <a:r>
              <a:rPr lang="en-US" sz="1800" dirty="0">
                <a:latin typeface="Courier New" pitchFamily="49" charset="0"/>
              </a:rPr>
              <a:t>[3</a:t>
            </a:r>
            <a:r>
              <a:rPr lang="en-US" sz="1800" dirty="0" smtClean="0">
                <a:latin typeface="Courier New" pitchFamily="49" charset="0"/>
              </a:rPr>
              <a:t>]);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endfunction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464324" name="Text Box 4"/>
          <p:cNvSpPr txBox="1">
            <a:spLocks noChangeArrowheads="1"/>
          </p:cNvSpPr>
          <p:nvPr/>
        </p:nvSpPr>
        <p:spPr bwMode="auto">
          <a:xfrm>
            <a:off x="1084263" y="5038725"/>
            <a:ext cx="74517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Stage_f can be inlined now; it could have been inlined before loop unfolding also.</a:t>
            </a:r>
          </a:p>
          <a:p>
            <a:pPr>
              <a:buFont typeface="Wingdings" pitchFamily="-96" charset="2"/>
              <a:buNone/>
            </a:pPr>
            <a:endParaRPr lang="en-US"/>
          </a:p>
          <a:p>
            <a:pPr>
              <a:buFont typeface="Wingdings" pitchFamily="-96" charset="2"/>
              <a:buNone/>
            </a:pPr>
            <a:r>
              <a:rPr lang="en-US"/>
              <a:t>Does the order matter?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39801" y="3348832"/>
            <a:ext cx="7596187" cy="282575"/>
            <a:chOff x="613" y="2075"/>
            <a:chExt cx="4785" cy="178"/>
          </a:xfrm>
        </p:grpSpPr>
        <p:sp>
          <p:nvSpPr>
            <p:cNvPr id="13322" name="Line 6"/>
            <p:cNvSpPr>
              <a:spLocks noChangeShapeType="1"/>
            </p:cNvSpPr>
            <p:nvPr/>
          </p:nvSpPr>
          <p:spPr bwMode="auto">
            <a:xfrm>
              <a:off x="613" y="2075"/>
              <a:ext cx="4772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7"/>
            <p:cNvSpPr>
              <a:spLocks noChangeShapeType="1"/>
            </p:cNvSpPr>
            <p:nvPr/>
          </p:nvSpPr>
          <p:spPr bwMode="auto">
            <a:xfrm>
              <a:off x="626" y="2244"/>
              <a:ext cx="4772" cy="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64328" name="Text Box 8"/>
          <p:cNvSpPr txBox="1">
            <a:spLocks noChangeArrowheads="1"/>
          </p:cNvSpPr>
          <p:nvPr/>
        </p:nvSpPr>
        <p:spPr bwMode="auto">
          <a:xfrm>
            <a:off x="1084263" y="3185800"/>
            <a:ext cx="5907087" cy="8699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solidFill>
                  <a:schemeClr val="tx2"/>
                </a:solidFill>
                <a:latin typeface="Courier New" pitchFamily="49" charset="0"/>
              </a:rPr>
              <a:t>stage_data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[1]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(0,stage_data[0]);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solidFill>
                  <a:schemeClr val="tx2"/>
                </a:solidFill>
                <a:latin typeface="Courier New" pitchFamily="49" charset="0"/>
              </a:rPr>
              <a:t>stage_data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[2]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(1,stage_data[1]);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solidFill>
                  <a:schemeClr val="tx2"/>
                </a:solidFill>
                <a:latin typeface="Courier New" pitchFamily="49" charset="0"/>
              </a:rPr>
              <a:t>stage_data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[3]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stage_f</a:t>
            </a: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(2,stage_data[2]);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6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4" grpId="0" build="p"/>
      <p:bldP spid="14643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BSV Code </a:t>
            </a:r>
            <a:r>
              <a:rPr lang="en-US" sz="4000" dirty="0" smtClean="0"/>
              <a:t>for </a:t>
            </a:r>
            <a:r>
              <a:rPr lang="en-US" sz="4000" dirty="0" err="1" smtClean="0">
                <a:latin typeface="Courier New" pitchFamily="49" charset="0"/>
              </a:rPr>
              <a:t>stage_f</a:t>
            </a:r>
            <a:endParaRPr lang="en-US" sz="4000" dirty="0" smtClean="0">
              <a:latin typeface="Courier New" pitchFamily="49" charset="0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9928" y="1502482"/>
            <a:ext cx="8391241" cy="474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</a:rPr>
              <a:t> Vector#(64, Complex#(n))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stage_f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</a:rPr>
              <a:t>(Bit#(2) stage, Vector#(64, Complex#(n)) </a:t>
            </a:r>
            <a:r>
              <a:rPr lang="en-US" sz="1800" dirty="0" err="1" smtClean="0">
                <a:latin typeface="Courier New" pitchFamily="49" charset="0"/>
              </a:rPr>
              <a:t>stage_in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Vector#(64, Complex#(n))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</a:rPr>
              <a:t> (Integer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16;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+ 1)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Integer </a:t>
            </a:r>
            <a:r>
              <a:rPr lang="en-US" sz="1800" dirty="0" err="1" smtClean="0">
                <a:latin typeface="Courier New" pitchFamily="49" charset="0"/>
              </a:rPr>
              <a:t>idx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* 4;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Vector#(4, Complex#(n)) 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x[0</a:t>
            </a:r>
            <a:r>
              <a:rPr lang="en-US" sz="1800" dirty="0">
                <a:latin typeface="Courier New" pitchFamily="49" charset="0"/>
              </a:rPr>
              <a:t>] = </a:t>
            </a:r>
            <a:r>
              <a:rPr lang="en-US" sz="1800" dirty="0" err="1">
                <a:latin typeface="Courier New" pitchFamily="49" charset="0"/>
              </a:rPr>
              <a:t>stage_in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idx</a:t>
            </a:r>
            <a:r>
              <a:rPr lang="en-US" sz="1800" dirty="0">
                <a:latin typeface="Courier New" pitchFamily="49" charset="0"/>
              </a:rPr>
              <a:t>];   x[1] = </a:t>
            </a:r>
            <a:r>
              <a:rPr lang="en-US" sz="1800" dirty="0" err="1">
                <a:latin typeface="Courier New" pitchFamily="49" charset="0"/>
              </a:rPr>
              <a:t>stage_in</a:t>
            </a:r>
            <a:r>
              <a:rPr lang="en-US" sz="1800" dirty="0">
                <a:latin typeface="Courier New" pitchFamily="49" charset="0"/>
              </a:rPr>
              <a:t>[idx+1</a:t>
            </a:r>
            <a:r>
              <a:rPr lang="en-US" sz="1800" dirty="0" smtClean="0">
                <a:latin typeface="Courier New" pitchFamily="49" charset="0"/>
              </a:rPr>
              <a:t>];</a:t>
            </a:r>
            <a:endParaRPr lang="en-US" sz="18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>
                <a:latin typeface="Courier New" pitchFamily="49" charset="0"/>
              </a:rPr>
              <a:t>      x[2] = </a:t>
            </a:r>
            <a:r>
              <a:rPr lang="en-US" sz="1800" dirty="0" err="1">
                <a:latin typeface="Courier New" pitchFamily="49" charset="0"/>
              </a:rPr>
              <a:t>stage_in</a:t>
            </a:r>
            <a:r>
              <a:rPr lang="en-US" sz="1800" dirty="0">
                <a:latin typeface="Courier New" pitchFamily="49" charset="0"/>
              </a:rPr>
              <a:t>[idx+2]; x[3] = </a:t>
            </a:r>
            <a:r>
              <a:rPr lang="en-US" sz="1800" dirty="0" err="1">
                <a:latin typeface="Courier New" pitchFamily="49" charset="0"/>
              </a:rPr>
              <a:t>stage_in</a:t>
            </a:r>
            <a:r>
              <a:rPr lang="en-US" sz="1800" dirty="0">
                <a:latin typeface="Courier New" pitchFamily="49" charset="0"/>
              </a:rPr>
              <a:t>[idx+3</a:t>
            </a:r>
            <a:r>
              <a:rPr lang="en-US" sz="1800" dirty="0" smtClean="0">
                <a:latin typeface="Courier New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    let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twid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getTwiddle</a:t>
            </a:r>
            <a:r>
              <a:rPr lang="en-US" sz="1800" dirty="0" smtClean="0">
                <a:latin typeface="Courier New" pitchFamily="49" charset="0"/>
              </a:rPr>
              <a:t>(stage, </a:t>
            </a:r>
            <a:r>
              <a:rPr lang="en-US" sz="1800" dirty="0" err="1" smtClean="0">
                <a:latin typeface="Courier New" pitchFamily="49" charset="0"/>
              </a:rPr>
              <a:t>fromInteger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b="1" dirty="0" smtClean="0">
                <a:latin typeface="Courier New" pitchFamily="49" charset="0"/>
              </a:rPr>
              <a:t>      let</a:t>
            </a:r>
            <a:r>
              <a:rPr lang="en-US" sz="1800" dirty="0" smtClean="0">
                <a:latin typeface="Courier New" pitchFamily="49" charset="0"/>
              </a:rPr>
              <a:t> y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bfly4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twid</a:t>
            </a:r>
            <a:r>
              <a:rPr lang="en-US" sz="1800" dirty="0" smtClean="0">
                <a:latin typeface="Courier New" pitchFamily="49" charset="0"/>
              </a:rPr>
              <a:t>, x);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idx</a:t>
            </a:r>
            <a:r>
              <a:rPr lang="en-US" sz="1800" dirty="0" smtClean="0">
                <a:latin typeface="Courier New" pitchFamily="49" charset="0"/>
              </a:rPr>
              <a:t>]   = y[0];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[idx+1] = y[1];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[idx+2] = y[2];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[idx+3] = y[3];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//Permutation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for</a:t>
            </a:r>
            <a:r>
              <a:rPr lang="en-US" sz="1800" dirty="0" smtClean="0">
                <a:latin typeface="Courier New" pitchFamily="49" charset="0"/>
              </a:rPr>
              <a:t> (Integer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64;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+ 1)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=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[permute[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]];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return(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endfunction</a:t>
            </a:r>
            <a:endParaRPr lang="en-US" sz="1800" b="1" dirty="0" smtClean="0">
              <a:latin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020437" y="3849379"/>
            <a:ext cx="7096267" cy="2799558"/>
            <a:chOff x="2020437" y="3849379"/>
            <a:chExt cx="7096267" cy="2799558"/>
          </a:xfrm>
        </p:grpSpPr>
        <p:sp>
          <p:nvSpPr>
            <p:cNvPr id="14346" name="Freeform 6"/>
            <p:cNvSpPr>
              <a:spLocks/>
            </p:cNvSpPr>
            <p:nvPr/>
          </p:nvSpPr>
          <p:spPr bwMode="auto">
            <a:xfrm>
              <a:off x="2020437" y="3849379"/>
              <a:ext cx="673100" cy="544513"/>
            </a:xfrm>
            <a:custGeom>
              <a:avLst/>
              <a:gdLst>
                <a:gd name="T0" fmla="*/ 48 w 424"/>
                <a:gd name="T1" fmla="*/ 265 h 343"/>
                <a:gd name="T2" fmla="*/ 0 w 424"/>
                <a:gd name="T3" fmla="*/ 185 h 343"/>
                <a:gd name="T4" fmla="*/ 24 w 424"/>
                <a:gd name="T5" fmla="*/ 105 h 343"/>
                <a:gd name="T6" fmla="*/ 72 w 424"/>
                <a:gd name="T7" fmla="*/ 89 h 343"/>
                <a:gd name="T8" fmla="*/ 96 w 424"/>
                <a:gd name="T9" fmla="*/ 81 h 343"/>
                <a:gd name="T10" fmla="*/ 424 w 424"/>
                <a:gd name="T11" fmla="*/ 161 h 343"/>
                <a:gd name="T12" fmla="*/ 0 w 424"/>
                <a:gd name="T13" fmla="*/ 265 h 3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4"/>
                <a:gd name="T22" fmla="*/ 0 h 343"/>
                <a:gd name="T23" fmla="*/ 424 w 424"/>
                <a:gd name="T24" fmla="*/ 343 h 3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4" h="343">
                  <a:moveTo>
                    <a:pt x="48" y="265"/>
                  </a:moveTo>
                  <a:cubicBezTo>
                    <a:pt x="23" y="240"/>
                    <a:pt x="11" y="219"/>
                    <a:pt x="0" y="185"/>
                  </a:cubicBezTo>
                  <a:cubicBezTo>
                    <a:pt x="2" y="169"/>
                    <a:pt x="1" y="119"/>
                    <a:pt x="24" y="105"/>
                  </a:cubicBezTo>
                  <a:cubicBezTo>
                    <a:pt x="38" y="96"/>
                    <a:pt x="56" y="94"/>
                    <a:pt x="72" y="89"/>
                  </a:cubicBezTo>
                  <a:cubicBezTo>
                    <a:pt x="80" y="86"/>
                    <a:pt x="96" y="81"/>
                    <a:pt x="96" y="81"/>
                  </a:cubicBezTo>
                  <a:cubicBezTo>
                    <a:pt x="333" y="87"/>
                    <a:pt x="397" y="0"/>
                    <a:pt x="424" y="161"/>
                  </a:cubicBezTo>
                  <a:cubicBezTo>
                    <a:pt x="394" y="343"/>
                    <a:pt x="122" y="265"/>
                    <a:pt x="0" y="265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7"/>
            <p:cNvSpPr>
              <a:spLocks noChangeShapeType="1"/>
            </p:cNvSpPr>
            <p:nvPr/>
          </p:nvSpPr>
          <p:spPr bwMode="auto">
            <a:xfrm>
              <a:off x="2693538" y="4121635"/>
              <a:ext cx="4730892" cy="14747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6954529" y="5448787"/>
              <a:ext cx="2162175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Font typeface="Wingdings" pitchFamily="-96" charset="2"/>
                <a:buNone/>
              </a:pPr>
              <a:r>
                <a:rPr lang="en-US" dirty="0" err="1"/>
                <a:t>twid’s</a:t>
              </a:r>
              <a:r>
                <a:rPr lang="en-US" dirty="0"/>
                <a:t> are mathematically derivable constants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88704" y="2364495"/>
            <a:ext cx="7546975" cy="2985424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9871" y="5596695"/>
            <a:ext cx="5965825" cy="845048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5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Higher-order functions:</a:t>
            </a:r>
            <a:br>
              <a:rPr lang="en-US" sz="4000" smtClean="0"/>
            </a:br>
            <a:r>
              <a:rPr lang="en-US" sz="4000" smtClean="0"/>
              <a:t>Stage functions f1, f2 and f3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803275" y="1590675"/>
            <a:ext cx="5681663" cy="1631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f0(x)=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stage_f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(0,x);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f1(x)=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stage_f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(1,x);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f2(x)=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stage_f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(2,x);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1973" name="Text Box 5"/>
          <p:cNvSpPr txBox="1">
            <a:spLocks noChangeArrowheads="1"/>
          </p:cNvSpPr>
          <p:nvPr/>
        </p:nvSpPr>
        <p:spPr bwMode="auto">
          <a:xfrm>
            <a:off x="952500" y="4005999"/>
            <a:ext cx="3697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What is the type of </a:t>
            </a:r>
            <a:r>
              <a:rPr lang="en-US" dirty="0" smtClean="0">
                <a:latin typeface="Courier New" pitchFamily="49" charset="0"/>
              </a:rPr>
              <a:t>f0(x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?</a:t>
            </a:r>
          </a:p>
        </p:txBody>
      </p:sp>
      <p:sp>
        <p:nvSpPr>
          <p:cNvPr id="1491974" name="Text Box 6"/>
          <p:cNvSpPr txBox="1">
            <a:spLocks noChangeArrowheads="1"/>
          </p:cNvSpPr>
          <p:nvPr/>
        </p:nvSpPr>
        <p:spPr bwMode="auto">
          <a:xfrm>
            <a:off x="2554288" y="4477486"/>
            <a:ext cx="5222875" cy="727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function</a:t>
            </a:r>
            <a:r>
              <a:rPr lang="en-US" dirty="0">
                <a:latin typeface="Courier New" pitchFamily="49" charset="0"/>
              </a:rPr>
              <a:t> Vector#(64, Complex)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f0</a:t>
            </a:r>
            <a:r>
              <a:rPr lang="en-US" dirty="0" smtClean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pPr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	  (Vector#(64, Complex) x);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8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1973" grpId="0"/>
      <p:bldP spid="14919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Suppose we want to </a:t>
            </a:r>
            <a:r>
              <a:rPr lang="en-US" sz="4000" smtClean="0"/>
              <a:t>reduce the area </a:t>
            </a:r>
            <a:r>
              <a:rPr lang="en-US" sz="4000" dirty="0" smtClean="0"/>
              <a:t>of the circuit</a:t>
            </a:r>
            <a:endParaRPr lang="en-US" sz="2400" dirty="0" smtClean="0"/>
          </a:p>
        </p:txBody>
      </p:sp>
      <p:grpSp>
        <p:nvGrpSpPr>
          <p:cNvPr id="16390" name="Group 3"/>
          <p:cNvGrpSpPr>
            <a:grpSpLocks/>
          </p:cNvGrpSpPr>
          <p:nvPr/>
        </p:nvGrpSpPr>
        <p:grpSpPr bwMode="auto">
          <a:xfrm>
            <a:off x="171450" y="1885950"/>
            <a:ext cx="8848725" cy="2733675"/>
            <a:chOff x="108" y="1188"/>
            <a:chExt cx="5574" cy="1722"/>
          </a:xfrm>
        </p:grpSpPr>
        <p:grpSp>
          <p:nvGrpSpPr>
            <p:cNvPr id="16396" name="Group 4"/>
            <p:cNvGrpSpPr>
              <a:grpSpLocks/>
            </p:cNvGrpSpPr>
            <p:nvPr/>
          </p:nvGrpSpPr>
          <p:grpSpPr bwMode="auto">
            <a:xfrm>
              <a:off x="108" y="1188"/>
              <a:ext cx="282" cy="1680"/>
              <a:chOff x="414" y="1626"/>
              <a:chExt cx="282" cy="1680"/>
            </a:xfrm>
          </p:grpSpPr>
          <p:sp>
            <p:nvSpPr>
              <p:cNvPr id="16509" name="Rectangle 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in0</a:t>
                </a:r>
              </a:p>
            </p:txBody>
          </p:sp>
          <p:sp>
            <p:nvSpPr>
              <p:cNvPr id="16510" name="Text Box 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16511" name="Rectangle 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in1</a:t>
                </a:r>
              </a:p>
            </p:txBody>
          </p:sp>
          <p:sp>
            <p:nvSpPr>
              <p:cNvPr id="16512" name="Rectangle 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in2</a:t>
                </a:r>
              </a:p>
            </p:txBody>
          </p:sp>
          <p:sp>
            <p:nvSpPr>
              <p:cNvPr id="16513" name="Rectangle 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in63</a:t>
                </a:r>
              </a:p>
            </p:txBody>
          </p:sp>
          <p:sp>
            <p:nvSpPr>
              <p:cNvPr id="16514" name="Rectangle 1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in3</a:t>
                </a:r>
              </a:p>
            </p:txBody>
          </p:sp>
          <p:sp>
            <p:nvSpPr>
              <p:cNvPr id="16515" name="Rectangle 1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in4</a:t>
                </a:r>
              </a:p>
            </p:txBody>
          </p:sp>
        </p:grpSp>
        <p:grpSp>
          <p:nvGrpSpPr>
            <p:cNvPr id="16397" name="Group 12"/>
            <p:cNvGrpSpPr>
              <a:grpSpLocks/>
            </p:cNvGrpSpPr>
            <p:nvPr/>
          </p:nvGrpSpPr>
          <p:grpSpPr bwMode="auto">
            <a:xfrm>
              <a:off x="624" y="1410"/>
              <a:ext cx="576" cy="1140"/>
              <a:chOff x="624" y="1410"/>
              <a:chExt cx="576" cy="1140"/>
            </a:xfrm>
          </p:grpSpPr>
          <p:sp>
            <p:nvSpPr>
              <p:cNvPr id="16505" name="Rectangle 13"/>
              <p:cNvSpPr>
                <a:spLocks noChangeArrowheads="1"/>
              </p:cNvSpPr>
              <p:nvPr/>
            </p:nvSpPr>
            <p:spPr bwMode="auto">
              <a:xfrm>
                <a:off x="624" y="14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6506" name="Rectangle 14"/>
              <p:cNvSpPr>
                <a:spLocks noChangeArrowheads="1"/>
              </p:cNvSpPr>
              <p:nvPr/>
            </p:nvSpPr>
            <p:spPr bwMode="auto">
              <a:xfrm>
                <a:off x="624" y="17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6507" name="Rectangle 15"/>
              <p:cNvSpPr>
                <a:spLocks noChangeArrowheads="1"/>
              </p:cNvSpPr>
              <p:nvPr/>
            </p:nvSpPr>
            <p:spPr bwMode="auto">
              <a:xfrm>
                <a:off x="624" y="225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6508" name="Text Box 16"/>
              <p:cNvSpPr txBox="1">
                <a:spLocks noChangeArrowheads="1"/>
              </p:cNvSpPr>
              <p:nvPr/>
            </p:nvSpPr>
            <p:spPr bwMode="auto">
              <a:xfrm>
                <a:off x="752" y="2039"/>
                <a:ext cx="295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x16</a:t>
                </a:r>
              </a:p>
            </p:txBody>
          </p:sp>
        </p:grpSp>
        <p:grpSp>
          <p:nvGrpSpPr>
            <p:cNvPr id="16398" name="Group 17"/>
            <p:cNvGrpSpPr>
              <a:grpSpLocks/>
            </p:cNvGrpSpPr>
            <p:nvPr/>
          </p:nvGrpSpPr>
          <p:grpSpPr bwMode="auto">
            <a:xfrm>
              <a:off x="2226" y="1398"/>
              <a:ext cx="576" cy="1140"/>
              <a:chOff x="2712" y="1836"/>
              <a:chExt cx="576" cy="1140"/>
            </a:xfrm>
          </p:grpSpPr>
          <p:sp>
            <p:nvSpPr>
              <p:cNvPr id="16501" name="Rectangle 18"/>
              <p:cNvSpPr>
                <a:spLocks noChangeArrowheads="1"/>
              </p:cNvSpPr>
              <p:nvPr/>
            </p:nvSpPr>
            <p:spPr bwMode="auto">
              <a:xfrm>
                <a:off x="2712" y="18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6502" name="Rectangle 19"/>
              <p:cNvSpPr>
                <a:spLocks noChangeArrowheads="1"/>
              </p:cNvSpPr>
              <p:nvPr/>
            </p:nvSpPr>
            <p:spPr bwMode="auto">
              <a:xfrm>
                <a:off x="2712" y="21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6503" name="Rectangle 20"/>
              <p:cNvSpPr>
                <a:spLocks noChangeArrowheads="1"/>
              </p:cNvSpPr>
              <p:nvPr/>
            </p:nvSpPr>
            <p:spPr bwMode="auto">
              <a:xfrm>
                <a:off x="2712" y="267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6504" name="Text Box 21"/>
              <p:cNvSpPr txBox="1">
                <a:spLocks noChangeArrowheads="1"/>
              </p:cNvSpPr>
              <p:nvPr/>
            </p:nvSpPr>
            <p:spPr bwMode="auto">
              <a:xfrm>
                <a:off x="2918" y="244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16399" name="Group 22"/>
            <p:cNvGrpSpPr>
              <a:grpSpLocks/>
            </p:cNvGrpSpPr>
            <p:nvPr/>
          </p:nvGrpSpPr>
          <p:grpSpPr bwMode="auto">
            <a:xfrm>
              <a:off x="3840" y="1428"/>
              <a:ext cx="576" cy="1140"/>
              <a:chOff x="4260" y="1866"/>
              <a:chExt cx="576" cy="1140"/>
            </a:xfrm>
          </p:grpSpPr>
          <p:sp>
            <p:nvSpPr>
              <p:cNvPr id="16497" name="Rectangle 23"/>
              <p:cNvSpPr>
                <a:spLocks noChangeArrowheads="1"/>
              </p:cNvSpPr>
              <p:nvPr/>
            </p:nvSpPr>
            <p:spPr bwMode="auto">
              <a:xfrm>
                <a:off x="4260" y="18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6498" name="Rectangle 24"/>
              <p:cNvSpPr>
                <a:spLocks noChangeArrowheads="1"/>
              </p:cNvSpPr>
              <p:nvPr/>
            </p:nvSpPr>
            <p:spPr bwMode="auto">
              <a:xfrm>
                <a:off x="4260" y="21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6499" name="Rectangle 25"/>
              <p:cNvSpPr>
                <a:spLocks noChangeArrowheads="1"/>
              </p:cNvSpPr>
              <p:nvPr/>
            </p:nvSpPr>
            <p:spPr bwMode="auto">
              <a:xfrm>
                <a:off x="4260" y="270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6500" name="Text Box 26"/>
              <p:cNvSpPr txBox="1">
                <a:spLocks noChangeArrowheads="1"/>
              </p:cNvSpPr>
              <p:nvPr/>
            </p:nvSpPr>
            <p:spPr bwMode="auto">
              <a:xfrm>
                <a:off x="4466" y="247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16400" name="Group 27"/>
            <p:cNvGrpSpPr>
              <a:grpSpLocks/>
            </p:cNvGrpSpPr>
            <p:nvPr/>
          </p:nvGrpSpPr>
          <p:grpSpPr bwMode="auto">
            <a:xfrm>
              <a:off x="386" y="1316"/>
              <a:ext cx="246" cy="1458"/>
              <a:chOff x="692" y="1754"/>
              <a:chExt cx="246" cy="1458"/>
            </a:xfrm>
          </p:grpSpPr>
          <p:sp>
            <p:nvSpPr>
              <p:cNvPr id="16491" name="Line 28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2" name="Line 29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3" name="Line 30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4" name="Line 31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5" name="Line 32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96" name="Line 33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1" name="Group 34"/>
            <p:cNvGrpSpPr>
              <a:grpSpLocks/>
            </p:cNvGrpSpPr>
            <p:nvPr/>
          </p:nvGrpSpPr>
          <p:grpSpPr bwMode="auto">
            <a:xfrm>
              <a:off x="5400" y="1230"/>
              <a:ext cx="282" cy="1680"/>
              <a:chOff x="414" y="1626"/>
              <a:chExt cx="282" cy="1680"/>
            </a:xfrm>
          </p:grpSpPr>
          <p:sp>
            <p:nvSpPr>
              <p:cNvPr id="16484" name="Rectangle 3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out0</a:t>
                </a:r>
              </a:p>
            </p:txBody>
          </p:sp>
          <p:sp>
            <p:nvSpPr>
              <p:cNvPr id="16485" name="Text Box 3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16486" name="Rectangle 3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out1</a:t>
                </a:r>
              </a:p>
            </p:txBody>
          </p:sp>
          <p:sp>
            <p:nvSpPr>
              <p:cNvPr id="16487" name="Rectangle 3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out2</a:t>
                </a:r>
              </a:p>
            </p:txBody>
          </p:sp>
          <p:sp>
            <p:nvSpPr>
              <p:cNvPr id="16488" name="Rectangle 3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out63</a:t>
                </a:r>
              </a:p>
            </p:txBody>
          </p:sp>
          <p:sp>
            <p:nvSpPr>
              <p:cNvPr id="16489" name="Rectangle 4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out3</a:t>
                </a:r>
              </a:p>
            </p:txBody>
          </p:sp>
          <p:sp>
            <p:nvSpPr>
              <p:cNvPr id="16490" name="Rectangle 4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out4</a:t>
                </a:r>
              </a:p>
            </p:txBody>
          </p:sp>
        </p:grpSp>
        <p:grpSp>
          <p:nvGrpSpPr>
            <p:cNvPr id="16402" name="Group 42"/>
            <p:cNvGrpSpPr>
              <a:grpSpLocks/>
            </p:cNvGrpSpPr>
            <p:nvPr/>
          </p:nvGrpSpPr>
          <p:grpSpPr bwMode="auto">
            <a:xfrm flipH="1">
              <a:off x="5144" y="1376"/>
              <a:ext cx="246" cy="1458"/>
              <a:chOff x="692" y="1754"/>
              <a:chExt cx="246" cy="1458"/>
            </a:xfrm>
          </p:grpSpPr>
          <p:sp>
            <p:nvSpPr>
              <p:cNvPr id="16478" name="Line 43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9" name="Line 44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0" name="Line 45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1" name="Line 46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2" name="Line 47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3" name="Line 48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3" name="Group 49"/>
            <p:cNvGrpSpPr>
              <a:grpSpLocks/>
            </p:cNvGrpSpPr>
            <p:nvPr/>
          </p:nvGrpSpPr>
          <p:grpSpPr bwMode="auto">
            <a:xfrm>
              <a:off x="1202" y="1404"/>
              <a:ext cx="1020" cy="1152"/>
              <a:chOff x="1202" y="1404"/>
              <a:chExt cx="1020" cy="1152"/>
            </a:xfrm>
          </p:grpSpPr>
          <p:sp>
            <p:nvSpPr>
              <p:cNvPr id="16450" name="Text Box 50"/>
              <p:cNvSpPr txBox="1">
                <a:spLocks noChangeArrowheads="1"/>
              </p:cNvSpPr>
              <p:nvPr/>
            </p:nvSpPr>
            <p:spPr bwMode="auto">
              <a:xfrm rot="5400000">
                <a:off x="1455" y="1814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16451" name="Group 51"/>
              <p:cNvGrpSpPr>
                <a:grpSpLocks/>
              </p:cNvGrpSpPr>
              <p:nvPr/>
            </p:nvGrpSpPr>
            <p:grpSpPr bwMode="auto">
              <a:xfrm>
                <a:off x="1202" y="1472"/>
                <a:ext cx="322" cy="1020"/>
                <a:chOff x="1478" y="1904"/>
                <a:chExt cx="486" cy="1020"/>
              </a:xfrm>
            </p:grpSpPr>
            <p:sp>
              <p:nvSpPr>
                <p:cNvPr id="1646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7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8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77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52" name="Group 64"/>
              <p:cNvGrpSpPr>
                <a:grpSpLocks/>
              </p:cNvGrpSpPr>
              <p:nvPr/>
            </p:nvGrpSpPr>
            <p:grpSpPr bwMode="auto">
              <a:xfrm>
                <a:off x="1915" y="1466"/>
                <a:ext cx="307" cy="1020"/>
                <a:chOff x="2270" y="1904"/>
                <a:chExt cx="486" cy="1020"/>
              </a:xfrm>
            </p:grpSpPr>
            <p:sp>
              <p:nvSpPr>
                <p:cNvPr id="16454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8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59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1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3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4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65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53" name="Rectangle 77"/>
              <p:cNvSpPr>
                <a:spLocks noChangeArrowheads="1"/>
              </p:cNvSpPr>
              <p:nvPr/>
            </p:nvSpPr>
            <p:spPr bwMode="auto">
              <a:xfrm>
                <a:off x="1523" y="1404"/>
                <a:ext cx="396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4" name="Group 78"/>
            <p:cNvGrpSpPr>
              <a:grpSpLocks/>
            </p:cNvGrpSpPr>
            <p:nvPr/>
          </p:nvGrpSpPr>
          <p:grpSpPr bwMode="auto">
            <a:xfrm>
              <a:off x="2816" y="1404"/>
              <a:ext cx="1026" cy="1152"/>
              <a:chOff x="2798" y="1842"/>
              <a:chExt cx="1026" cy="1152"/>
            </a:xfrm>
          </p:grpSpPr>
          <p:grpSp>
            <p:nvGrpSpPr>
              <p:cNvPr id="16421" name="Group 79"/>
              <p:cNvGrpSpPr>
                <a:grpSpLocks/>
              </p:cNvGrpSpPr>
              <p:nvPr/>
            </p:nvGrpSpPr>
            <p:grpSpPr bwMode="auto">
              <a:xfrm>
                <a:off x="3516" y="1904"/>
                <a:ext cx="308" cy="1020"/>
                <a:chOff x="2270" y="1904"/>
                <a:chExt cx="486" cy="1020"/>
              </a:xfrm>
            </p:grpSpPr>
            <p:sp>
              <p:nvSpPr>
                <p:cNvPr id="1643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39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1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2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4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4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22" name="Group 92"/>
              <p:cNvGrpSpPr>
                <a:grpSpLocks/>
              </p:cNvGrpSpPr>
              <p:nvPr/>
            </p:nvGrpSpPr>
            <p:grpSpPr bwMode="auto">
              <a:xfrm>
                <a:off x="2798" y="1842"/>
                <a:ext cx="721" cy="1152"/>
                <a:chOff x="2798" y="1842"/>
                <a:chExt cx="721" cy="1152"/>
              </a:xfrm>
            </p:grpSpPr>
            <p:sp>
              <p:nvSpPr>
                <p:cNvPr id="16423" name="Text Box 9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54" y="2252"/>
                  <a:ext cx="521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200"/>
                    <a:t>Permute</a:t>
                  </a:r>
                </a:p>
              </p:txBody>
            </p:sp>
            <p:grpSp>
              <p:nvGrpSpPr>
                <p:cNvPr id="16424" name="Group 94"/>
                <p:cNvGrpSpPr>
                  <a:grpSpLocks/>
                </p:cNvGrpSpPr>
                <p:nvPr/>
              </p:nvGrpSpPr>
              <p:grpSpPr bwMode="auto">
                <a:xfrm>
                  <a:off x="2798" y="1910"/>
                  <a:ext cx="324" cy="1020"/>
                  <a:chOff x="1478" y="1904"/>
                  <a:chExt cx="486" cy="1020"/>
                </a:xfrm>
              </p:grpSpPr>
              <p:sp>
                <p:nvSpPr>
                  <p:cNvPr id="16426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0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7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7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8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36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9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9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30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19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31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25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32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2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33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7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34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3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35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9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36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86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37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91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25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21" y="1842"/>
                  <a:ext cx="398" cy="11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405" name="Group 108"/>
            <p:cNvGrpSpPr>
              <a:grpSpLocks/>
            </p:cNvGrpSpPr>
            <p:nvPr/>
          </p:nvGrpSpPr>
          <p:grpSpPr bwMode="auto">
            <a:xfrm>
              <a:off x="4418" y="1404"/>
              <a:ext cx="721" cy="1152"/>
              <a:chOff x="2798" y="1842"/>
              <a:chExt cx="721" cy="1152"/>
            </a:xfrm>
          </p:grpSpPr>
          <p:sp>
            <p:nvSpPr>
              <p:cNvPr id="16406" name="Text Box 109"/>
              <p:cNvSpPr txBox="1">
                <a:spLocks noChangeArrowheads="1"/>
              </p:cNvSpPr>
              <p:nvPr/>
            </p:nvSpPr>
            <p:spPr bwMode="auto">
              <a:xfrm rot="5400000">
                <a:off x="3054" y="2252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16407" name="Group 110"/>
              <p:cNvGrpSpPr>
                <a:grpSpLocks/>
              </p:cNvGrpSpPr>
              <p:nvPr/>
            </p:nvGrpSpPr>
            <p:grpSpPr bwMode="auto">
              <a:xfrm>
                <a:off x="2798" y="1910"/>
                <a:ext cx="324" cy="1020"/>
                <a:chOff x="1478" y="1904"/>
                <a:chExt cx="486" cy="1020"/>
              </a:xfrm>
            </p:grpSpPr>
            <p:sp>
              <p:nvSpPr>
                <p:cNvPr id="16409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0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1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2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3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4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0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08" name="Rectangle 123"/>
              <p:cNvSpPr>
                <a:spLocks noChangeArrowheads="1"/>
              </p:cNvSpPr>
              <p:nvPr/>
            </p:nvSpPr>
            <p:spPr bwMode="auto">
              <a:xfrm>
                <a:off x="3121" y="1842"/>
                <a:ext cx="398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24"/>
          <p:cNvGrpSpPr>
            <a:grpSpLocks/>
          </p:cNvGrpSpPr>
          <p:nvPr/>
        </p:nvGrpSpPr>
        <p:grpSpPr bwMode="auto">
          <a:xfrm>
            <a:off x="2571750" y="1647825"/>
            <a:ext cx="4722813" cy="4108450"/>
            <a:chOff x="1620" y="1038"/>
            <a:chExt cx="2975" cy="2588"/>
          </a:xfrm>
        </p:grpSpPr>
        <p:sp>
          <p:nvSpPr>
            <p:cNvPr id="16393" name="Rectangle 125"/>
            <p:cNvSpPr>
              <a:spLocks noChangeArrowheads="1"/>
            </p:cNvSpPr>
            <p:nvPr/>
          </p:nvSpPr>
          <p:spPr bwMode="auto">
            <a:xfrm>
              <a:off x="1998" y="1038"/>
              <a:ext cx="1734" cy="183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Text Box 126"/>
            <p:cNvSpPr txBox="1">
              <a:spLocks noChangeArrowheads="1"/>
            </p:cNvSpPr>
            <p:nvPr/>
          </p:nvSpPr>
          <p:spPr bwMode="auto">
            <a:xfrm>
              <a:off x="1620" y="3174"/>
              <a:ext cx="2975" cy="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Reuse the same circuit three times </a:t>
              </a:r>
            </a:p>
            <a:p>
              <a:pPr>
                <a:buFont typeface="Wingdings" pitchFamily="-96" charset="2"/>
                <a:buNone/>
              </a:pPr>
              <a:r>
                <a:rPr lang="en-US"/>
                <a:t>to reduce area</a:t>
              </a:r>
            </a:p>
          </p:txBody>
        </p:sp>
        <p:sp>
          <p:nvSpPr>
            <p:cNvPr id="16395" name="Line 127"/>
            <p:cNvSpPr>
              <a:spLocks noChangeShapeType="1"/>
            </p:cNvSpPr>
            <p:nvPr/>
          </p:nvSpPr>
          <p:spPr bwMode="auto">
            <a:xfrm flipV="1">
              <a:off x="1792" y="2853"/>
              <a:ext cx="366" cy="32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48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70263" y="2655888"/>
            <a:ext cx="2855912" cy="1057275"/>
            <a:chOff x="2453" y="2009"/>
            <a:chExt cx="1799" cy="666"/>
          </a:xfrm>
        </p:grpSpPr>
        <p:grpSp>
          <p:nvGrpSpPr>
            <p:cNvPr id="21528" name="Group 3"/>
            <p:cNvGrpSpPr>
              <a:grpSpLocks/>
            </p:cNvGrpSpPr>
            <p:nvPr/>
          </p:nvGrpSpPr>
          <p:grpSpPr bwMode="auto">
            <a:xfrm>
              <a:off x="2453" y="2009"/>
              <a:ext cx="1799" cy="666"/>
              <a:chOff x="2581" y="2727"/>
              <a:chExt cx="1799" cy="666"/>
            </a:xfrm>
          </p:grpSpPr>
          <p:sp>
            <p:nvSpPr>
              <p:cNvPr id="21532" name="Rectangle 4"/>
              <p:cNvSpPr>
                <a:spLocks noChangeArrowheads="1"/>
              </p:cNvSpPr>
              <p:nvPr/>
            </p:nvSpPr>
            <p:spPr bwMode="auto">
              <a:xfrm>
                <a:off x="3198" y="2733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</a:t>
                </a:r>
              </a:p>
            </p:txBody>
          </p:sp>
          <p:sp>
            <p:nvSpPr>
              <p:cNvPr id="21533" name="Line 5"/>
              <p:cNvSpPr>
                <a:spLocks noChangeShapeType="1"/>
              </p:cNvSpPr>
              <p:nvPr/>
            </p:nvSpPr>
            <p:spPr bwMode="auto">
              <a:xfrm>
                <a:off x="3024" y="2895"/>
                <a:ext cx="1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4" name="Line 6"/>
              <p:cNvSpPr>
                <a:spLocks noChangeShapeType="1"/>
              </p:cNvSpPr>
              <p:nvPr/>
            </p:nvSpPr>
            <p:spPr bwMode="auto">
              <a:xfrm>
                <a:off x="3588" y="2919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5" name="Rectangle 7"/>
              <p:cNvSpPr>
                <a:spLocks noChangeArrowheads="1"/>
              </p:cNvSpPr>
              <p:nvPr/>
            </p:nvSpPr>
            <p:spPr bwMode="auto">
              <a:xfrm>
                <a:off x="3990" y="2733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g</a:t>
                </a:r>
              </a:p>
            </p:txBody>
          </p:sp>
          <p:sp>
            <p:nvSpPr>
              <p:cNvPr id="21536" name="Rectangle 8"/>
              <p:cNvSpPr>
                <a:spLocks noChangeArrowheads="1"/>
              </p:cNvSpPr>
              <p:nvPr/>
            </p:nvSpPr>
            <p:spPr bwMode="auto">
              <a:xfrm>
                <a:off x="3708" y="2727"/>
                <a:ext cx="56" cy="378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Freeform 9"/>
              <p:cNvSpPr>
                <a:spLocks/>
              </p:cNvSpPr>
              <p:nvPr/>
            </p:nvSpPr>
            <p:spPr bwMode="auto">
              <a:xfrm>
                <a:off x="2748" y="2925"/>
                <a:ext cx="1104" cy="468"/>
              </a:xfrm>
              <a:custGeom>
                <a:avLst/>
                <a:gdLst>
                  <a:gd name="T0" fmla="*/ 1597 w 918"/>
                  <a:gd name="T1" fmla="*/ 0 h 402"/>
                  <a:gd name="T2" fmla="*/ 1597 w 918"/>
                  <a:gd name="T3" fmla="*/ 634 h 402"/>
                  <a:gd name="T4" fmla="*/ 0 w 918"/>
                  <a:gd name="T5" fmla="*/ 634 h 402"/>
                  <a:gd name="T6" fmla="*/ 0 w 918"/>
                  <a:gd name="T7" fmla="*/ 48 h 4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8"/>
                  <a:gd name="T13" fmla="*/ 0 h 402"/>
                  <a:gd name="T14" fmla="*/ 918 w 918"/>
                  <a:gd name="T15" fmla="*/ 402 h 4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8" h="402">
                    <a:moveTo>
                      <a:pt x="918" y="0"/>
                    </a:moveTo>
                    <a:lnTo>
                      <a:pt x="918" y="402"/>
                    </a:lnTo>
                    <a:lnTo>
                      <a:pt x="0" y="402"/>
                    </a:lnTo>
                    <a:lnTo>
                      <a:pt x="0" y="3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AutoShape 10"/>
              <p:cNvSpPr>
                <a:spLocks noChangeArrowheads="1"/>
              </p:cNvSpPr>
              <p:nvPr/>
            </p:nvSpPr>
            <p:spPr bwMode="auto">
              <a:xfrm rot="-5400000">
                <a:off x="2850" y="2853"/>
                <a:ext cx="270" cy="72"/>
              </a:xfrm>
              <a:prstGeom prst="flowChartManualOperation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Line 11"/>
              <p:cNvSpPr>
                <a:spLocks noChangeShapeType="1"/>
              </p:cNvSpPr>
              <p:nvPr/>
            </p:nvSpPr>
            <p:spPr bwMode="auto">
              <a:xfrm>
                <a:off x="2748" y="2967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12"/>
              <p:cNvSpPr>
                <a:spLocks noChangeShapeType="1"/>
              </p:cNvSpPr>
              <p:nvPr/>
            </p:nvSpPr>
            <p:spPr bwMode="auto">
              <a:xfrm>
                <a:off x="2581" y="2835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29" name="Group 13"/>
            <p:cNvGrpSpPr>
              <a:grpSpLocks/>
            </p:cNvGrpSpPr>
            <p:nvPr/>
          </p:nvGrpSpPr>
          <p:grpSpPr bwMode="auto">
            <a:xfrm>
              <a:off x="2824" y="2272"/>
              <a:ext cx="56" cy="128"/>
              <a:chOff x="2824" y="2272"/>
              <a:chExt cx="56" cy="128"/>
            </a:xfrm>
          </p:grpSpPr>
          <p:sp>
            <p:nvSpPr>
              <p:cNvPr id="21530" name="Rectangle 14"/>
              <p:cNvSpPr>
                <a:spLocks noChangeArrowheads="1"/>
              </p:cNvSpPr>
              <p:nvPr/>
            </p:nvSpPr>
            <p:spPr bwMode="auto">
              <a:xfrm>
                <a:off x="2824" y="2344"/>
                <a:ext cx="56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Line 15"/>
              <p:cNvSpPr>
                <a:spLocks noChangeShapeType="1"/>
              </p:cNvSpPr>
              <p:nvPr/>
            </p:nvSpPr>
            <p:spPr bwMode="auto">
              <a:xfrm flipV="1">
                <a:off x="2848" y="2272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510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Reusing a combinational block </a:t>
            </a:r>
          </a:p>
        </p:txBody>
      </p:sp>
      <p:sp>
        <p:nvSpPr>
          <p:cNvPr id="1486865" name="AutoShape 17"/>
          <p:cNvSpPr>
            <a:spLocks noChangeArrowheads="1"/>
          </p:cNvSpPr>
          <p:nvPr/>
        </p:nvSpPr>
        <p:spPr bwMode="auto">
          <a:xfrm>
            <a:off x="1154113" y="2333625"/>
            <a:ext cx="696912" cy="741363"/>
          </a:xfrm>
          <a:prstGeom prst="curvedRightArrow">
            <a:avLst>
              <a:gd name="adj1" fmla="val 21276"/>
              <a:gd name="adj2" fmla="val 42551"/>
              <a:gd name="adj3" fmla="val 33333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6867" name="Rectangle 1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8975" y="4076700"/>
            <a:ext cx="82613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100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400"/>
              <a:t>we expect:</a:t>
            </a:r>
          </a:p>
          <a:p>
            <a:pPr marL="609600" indent="-609600">
              <a:lnSpc>
                <a:spcPct val="100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400"/>
              <a:t>	Throughput to</a:t>
            </a:r>
          </a:p>
          <a:p>
            <a:pPr marL="609600" indent="-609600">
              <a:lnSpc>
                <a:spcPct val="100000"/>
              </a:lnSpc>
              <a:buClr>
                <a:schemeClr val="tx1"/>
              </a:buClr>
              <a:buSzTx/>
              <a:buFontTx/>
              <a:buNone/>
            </a:pPr>
            <a:r>
              <a:rPr lang="en-US" sz="2400"/>
              <a:t>	Area to</a:t>
            </a:r>
          </a:p>
        </p:txBody>
      </p: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2416175" y="1779588"/>
            <a:ext cx="3810000" cy="581025"/>
            <a:chOff x="1852" y="1969"/>
            <a:chExt cx="2400" cy="366"/>
          </a:xfrm>
        </p:grpSpPr>
        <p:grpSp>
          <p:nvGrpSpPr>
            <p:cNvPr id="21520" name="Group 21"/>
            <p:cNvGrpSpPr>
              <a:grpSpLocks/>
            </p:cNvGrpSpPr>
            <p:nvPr/>
          </p:nvGrpSpPr>
          <p:grpSpPr bwMode="auto">
            <a:xfrm>
              <a:off x="1852" y="1969"/>
              <a:ext cx="2400" cy="366"/>
              <a:chOff x="1980" y="1788"/>
              <a:chExt cx="2400" cy="366"/>
            </a:xfrm>
          </p:grpSpPr>
          <p:sp>
            <p:nvSpPr>
              <p:cNvPr id="21522" name="Rectangle 22"/>
              <p:cNvSpPr>
                <a:spLocks noChangeArrowheads="1"/>
              </p:cNvSpPr>
              <p:nvPr/>
            </p:nvSpPr>
            <p:spPr bwMode="auto">
              <a:xfrm>
                <a:off x="3185" y="1788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</a:t>
                </a:r>
              </a:p>
            </p:txBody>
          </p:sp>
          <p:sp>
            <p:nvSpPr>
              <p:cNvPr id="21523" name="Rectangle 23"/>
              <p:cNvSpPr>
                <a:spLocks noChangeArrowheads="1"/>
              </p:cNvSpPr>
              <p:nvPr/>
            </p:nvSpPr>
            <p:spPr bwMode="auto">
              <a:xfrm>
                <a:off x="2381" y="1788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</a:t>
                </a:r>
              </a:p>
            </p:txBody>
          </p:sp>
          <p:sp>
            <p:nvSpPr>
              <p:cNvPr id="21524" name="Line 24"/>
              <p:cNvSpPr>
                <a:spLocks noChangeShapeType="1"/>
              </p:cNvSpPr>
              <p:nvPr/>
            </p:nvSpPr>
            <p:spPr bwMode="auto">
              <a:xfrm>
                <a:off x="3588" y="197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5" name="Rectangle 25"/>
              <p:cNvSpPr>
                <a:spLocks noChangeArrowheads="1"/>
              </p:cNvSpPr>
              <p:nvPr/>
            </p:nvSpPr>
            <p:spPr bwMode="auto">
              <a:xfrm>
                <a:off x="3990" y="1788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26"/>
              <p:cNvSpPr>
                <a:spLocks noChangeShapeType="1"/>
              </p:cNvSpPr>
              <p:nvPr/>
            </p:nvSpPr>
            <p:spPr bwMode="auto">
              <a:xfrm>
                <a:off x="2789" y="197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27" name="Line 27"/>
              <p:cNvSpPr>
                <a:spLocks noChangeShapeType="1"/>
              </p:cNvSpPr>
              <p:nvPr/>
            </p:nvSpPr>
            <p:spPr bwMode="auto">
              <a:xfrm>
                <a:off x="1980" y="197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1521" name="Text Box 28"/>
            <p:cNvSpPr txBox="1">
              <a:spLocks noChangeArrowheads="1"/>
            </p:cNvSpPr>
            <p:nvPr/>
          </p:nvSpPr>
          <p:spPr bwMode="auto">
            <a:xfrm>
              <a:off x="3947" y="199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g</a:t>
              </a:r>
            </a:p>
          </p:txBody>
        </p:sp>
      </p:grpSp>
      <p:sp>
        <p:nvSpPr>
          <p:cNvPr id="1486877" name="Oval 29"/>
          <p:cNvSpPr>
            <a:spLocks noChangeArrowheads="1"/>
          </p:cNvSpPr>
          <p:nvPr/>
        </p:nvSpPr>
        <p:spPr bwMode="auto">
          <a:xfrm>
            <a:off x="2270125" y="2019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6878" name="Oval 30"/>
          <p:cNvSpPr>
            <a:spLocks noChangeArrowheads="1"/>
          </p:cNvSpPr>
          <p:nvPr/>
        </p:nvSpPr>
        <p:spPr bwMode="auto">
          <a:xfrm>
            <a:off x="3235325" y="27940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6879" name="Text Box 31"/>
          <p:cNvSpPr txBox="1">
            <a:spLocks noChangeArrowheads="1"/>
          </p:cNvSpPr>
          <p:nvPr/>
        </p:nvSpPr>
        <p:spPr bwMode="auto">
          <a:xfrm>
            <a:off x="3552825" y="4564063"/>
            <a:ext cx="43068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2400" dirty="0"/>
              <a:t>decrease – less parallelism</a:t>
            </a:r>
          </a:p>
        </p:txBody>
      </p:sp>
      <p:sp>
        <p:nvSpPr>
          <p:cNvPr id="1486880" name="Text Box 32"/>
          <p:cNvSpPr txBox="1">
            <a:spLocks noChangeArrowheads="1"/>
          </p:cNvSpPr>
          <p:nvPr/>
        </p:nvSpPr>
        <p:spPr bwMode="auto">
          <a:xfrm>
            <a:off x="3319463" y="5508625"/>
            <a:ext cx="52752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The clock needs to run faster for the same </a:t>
            </a:r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486881" name="Text Box 33"/>
          <p:cNvSpPr txBox="1">
            <a:spLocks noChangeArrowheads="1"/>
          </p:cNvSpPr>
          <p:nvPr/>
        </p:nvSpPr>
        <p:spPr bwMode="auto">
          <a:xfrm>
            <a:off x="2520950" y="5026025"/>
            <a:ext cx="428783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2400"/>
              <a:t>decrease – reusing a block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96075" y="2590800"/>
            <a:ext cx="235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Introduce state elements to hold intermediate values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6229350" y="2076450"/>
            <a:ext cx="46672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6229350" y="2914650"/>
            <a:ext cx="46672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6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8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092 L 0.17708 0.00093 " pathEditMode="relative" ptsTypes="AA">
                                      <p:cBhvr>
                                        <p:cTn id="23" dur="2000" fill="hold"/>
                                        <p:tgtEl>
                                          <p:spTgt spid="1486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0.00093 L 0.31458 0.00116 " pathEditMode="relative" ptsTypes="AA">
                                      <p:cBhvr>
                                        <p:cTn id="26" dur="2000" fill="hold"/>
                                        <p:tgtEl>
                                          <p:spTgt spid="1486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58 0.00116 L 0.44514 0.00139 " pathEditMode="relative" ptsTypes="AA">
                                      <p:cBhvr>
                                        <p:cTn id="29" dur="2000" fill="hold"/>
                                        <p:tgtEl>
                                          <p:spTgt spid="1486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0.075 -0.00185 L 0.07223 0.01296 L 0.22639 0.01111 " pathEditMode="relative" ptsTypes="AAAA">
                                      <p:cBhvr>
                                        <p:cTn id="38" dur="2000" fill="hold"/>
                                        <p:tgtEl>
                                          <p:spTgt spid="1486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86 0.01389 L 0.22847 0.12685 L 0.03681 0.12685 L 0.0382 0.0287 L 0.07709 0.0287 L 0.07709 0.01203 L 0.23959 0.01203 " pathEditMode="relative" ptsTypes="AAAAAAA">
                                      <p:cBhvr>
                                        <p:cTn id="41" dur="2000" fill="hold"/>
                                        <p:tgtEl>
                                          <p:spTgt spid="1486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59 0.01203 L 0.33403 0.01018 " pathEditMode="relative" ptsTypes="AA">
                                      <p:cBhvr>
                                        <p:cTn id="44" dur="2000" fill="hold"/>
                                        <p:tgtEl>
                                          <p:spTgt spid="14868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65" grpId="0" animBg="1"/>
      <p:bldP spid="1486867" grpId="0"/>
      <p:bldP spid="1486877" grpId="0" animBg="1"/>
      <p:bldP spid="1486877" grpId="1" animBg="1"/>
      <p:bldP spid="1486877" grpId="2" animBg="1"/>
      <p:bldP spid="1486877" grpId="3" animBg="1"/>
      <p:bldP spid="1486877" grpId="4" animBg="1"/>
      <p:bldP spid="1486878" grpId="0" animBg="1"/>
      <p:bldP spid="1486878" grpId="1" animBg="1"/>
      <p:bldP spid="1486878" grpId="2" animBg="1"/>
      <p:bldP spid="1486878" grpId="3" animBg="1"/>
      <p:bldP spid="1486878" grpId="4" animBg="1"/>
      <p:bldP spid="1486879" grpId="0"/>
      <p:bldP spid="1486880" grpId="0"/>
      <p:bldP spid="1486881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Contributors </a:t>
            </a:r>
            <a:r>
              <a:rPr lang="en-US" sz="4000" dirty="0"/>
              <a:t>to the </a:t>
            </a:r>
            <a:r>
              <a:rPr lang="en-US" sz="4000" dirty="0" smtClean="0"/>
              <a:t>course </a:t>
            </a:r>
            <a:r>
              <a:rPr lang="en-US" sz="4000" dirty="0"/>
              <a:t>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38" y="1526627"/>
            <a:ext cx="7911662" cy="4807498"/>
          </a:xfrm>
        </p:spPr>
        <p:txBody>
          <a:bodyPr/>
          <a:lstStyle/>
          <a:p>
            <a:r>
              <a:rPr lang="en-US" sz="2400" dirty="0" smtClean="0"/>
              <a:t>Arvind, </a:t>
            </a:r>
            <a:r>
              <a:rPr lang="en-US" sz="2400" dirty="0" err="1" smtClean="0"/>
              <a:t>Rishiyur</a:t>
            </a:r>
            <a:r>
              <a:rPr lang="en-US" sz="2400" dirty="0" smtClean="0"/>
              <a:t> S. Nikhil, Joel Emer, </a:t>
            </a:r>
            <a:r>
              <a:rPr lang="en-US" sz="2400" dirty="0" err="1" smtClean="0"/>
              <a:t>Muralidaran</a:t>
            </a:r>
            <a:r>
              <a:rPr lang="en-US" sz="2400" dirty="0" smtClean="0"/>
              <a:t> </a:t>
            </a:r>
            <a:r>
              <a:rPr lang="en-US" sz="2400" dirty="0" err="1" smtClean="0"/>
              <a:t>Vijayaraghavan</a:t>
            </a:r>
            <a:endParaRPr lang="en-US" sz="2400" dirty="0" smtClean="0"/>
          </a:p>
          <a:p>
            <a:r>
              <a:rPr lang="en-US" sz="2400" dirty="0" smtClean="0"/>
              <a:t>Staff and students in 6.375 (Spring 2013), 6.S195 (Fall 2012), 6.S078 (Spring 2012)</a:t>
            </a:r>
            <a:endParaRPr lang="en-US" sz="2400" dirty="0"/>
          </a:p>
          <a:p>
            <a:pPr lvl="1"/>
            <a:r>
              <a:rPr lang="en-US" sz="2000" dirty="0" err="1" smtClean="0"/>
              <a:t>Asif</a:t>
            </a:r>
            <a:r>
              <a:rPr lang="en-US" sz="2000" dirty="0" smtClean="0"/>
              <a:t> Khan, Richard </a:t>
            </a:r>
            <a:r>
              <a:rPr lang="en-US" sz="2000" dirty="0" err="1" smtClean="0"/>
              <a:t>Ruhler</a:t>
            </a:r>
            <a:r>
              <a:rPr lang="en-US" sz="2000" dirty="0" smtClean="0"/>
              <a:t>, Sang </a:t>
            </a:r>
            <a:r>
              <a:rPr lang="en-US" sz="2000" dirty="0"/>
              <a:t>Woo </a:t>
            </a:r>
            <a:r>
              <a:rPr lang="en-US" sz="2000" dirty="0" smtClean="0"/>
              <a:t>Jun, Abhinav Agarwal, Myron King, </a:t>
            </a:r>
            <a:r>
              <a:rPr lang="en-US" sz="2000" dirty="0" err="1" smtClean="0"/>
              <a:t>Kermin</a:t>
            </a:r>
            <a:r>
              <a:rPr lang="en-US" sz="2000" dirty="0" smtClean="0"/>
              <a:t> Fleming, Ming Liu, Li-Shiuan </a:t>
            </a:r>
            <a:r>
              <a:rPr lang="en-US" sz="2000" dirty="0"/>
              <a:t>Peh </a:t>
            </a:r>
          </a:p>
          <a:p>
            <a:r>
              <a:rPr lang="en-US" sz="2400" dirty="0" smtClean="0"/>
              <a:t>External</a:t>
            </a:r>
          </a:p>
          <a:p>
            <a:pPr lvl="1"/>
            <a:r>
              <a:rPr lang="en-US" sz="2000" dirty="0" smtClean="0"/>
              <a:t>Prof </a:t>
            </a:r>
            <a:r>
              <a:rPr lang="en-US" sz="2000" dirty="0" err="1" smtClean="0"/>
              <a:t>Amey</a:t>
            </a:r>
            <a:r>
              <a:rPr lang="en-US" sz="2000" dirty="0" smtClean="0"/>
              <a:t> </a:t>
            </a:r>
            <a:r>
              <a:rPr lang="en-US" sz="2000" dirty="0" err="1" smtClean="0"/>
              <a:t>Karkare</a:t>
            </a:r>
            <a:r>
              <a:rPr lang="en-US" sz="2000" dirty="0"/>
              <a:t> </a:t>
            </a:r>
            <a:r>
              <a:rPr lang="en-US" sz="2000" dirty="0" smtClean="0"/>
              <a:t>&amp; students at IIT Kanpur</a:t>
            </a:r>
          </a:p>
          <a:p>
            <a:pPr lvl="1"/>
            <a:r>
              <a:rPr lang="en-US" sz="2000" dirty="0" smtClean="0"/>
              <a:t>Prof Jihong Kim &amp; students at Seoul Nation University</a:t>
            </a:r>
          </a:p>
          <a:p>
            <a:pPr lvl="1"/>
            <a:r>
              <a:rPr lang="en-US" sz="2000" dirty="0" smtClean="0"/>
              <a:t>Prof Derek Chiou, University of Texas at Austin </a:t>
            </a:r>
          </a:p>
          <a:p>
            <a:pPr lvl="1"/>
            <a:r>
              <a:rPr lang="en-US" sz="2000" dirty="0"/>
              <a:t>Prof </a:t>
            </a:r>
            <a:r>
              <a:rPr lang="en-US" sz="2000" dirty="0" err="1"/>
              <a:t>Yoav</a:t>
            </a:r>
            <a:r>
              <a:rPr lang="en-US" sz="2000" dirty="0"/>
              <a:t> </a:t>
            </a:r>
            <a:r>
              <a:rPr lang="en-US" sz="2000" dirty="0" err="1" smtClean="0"/>
              <a:t>Etsion</a:t>
            </a:r>
            <a:r>
              <a:rPr lang="en-US" sz="2000" dirty="0" smtClean="0"/>
              <a:t> &amp; students at </a:t>
            </a:r>
            <a:r>
              <a:rPr lang="en-US" sz="2000" dirty="0" err="1" smtClean="0"/>
              <a:t>Technion</a:t>
            </a: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304800"/>
            <a:ext cx="8257953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Folded IFFT: Reusing the stage combinational circuit</a:t>
            </a:r>
          </a:p>
        </p:txBody>
      </p:sp>
      <p:grpSp>
        <p:nvGrpSpPr>
          <p:cNvPr id="22534" name="Group 3"/>
          <p:cNvGrpSpPr>
            <a:grpSpLocks/>
          </p:cNvGrpSpPr>
          <p:nvPr/>
        </p:nvGrpSpPr>
        <p:grpSpPr bwMode="auto">
          <a:xfrm>
            <a:off x="952500" y="1571625"/>
            <a:ext cx="831850" cy="2667000"/>
            <a:chOff x="90" y="1248"/>
            <a:chExt cx="524" cy="1680"/>
          </a:xfrm>
        </p:grpSpPr>
        <p:sp>
          <p:nvSpPr>
            <p:cNvPr id="22599" name="Rectangle 4"/>
            <p:cNvSpPr>
              <a:spLocks noChangeArrowheads="1"/>
            </p:cNvSpPr>
            <p:nvPr/>
          </p:nvSpPr>
          <p:spPr bwMode="auto">
            <a:xfrm>
              <a:off x="90" y="1248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in0</a:t>
              </a:r>
            </a:p>
          </p:txBody>
        </p:sp>
        <p:sp>
          <p:nvSpPr>
            <p:cNvPr id="22600" name="Text Box 5"/>
            <p:cNvSpPr txBox="1">
              <a:spLocks noChangeArrowheads="1"/>
            </p:cNvSpPr>
            <p:nvPr/>
          </p:nvSpPr>
          <p:spPr bwMode="auto">
            <a:xfrm>
              <a:off x="108" y="241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2601" name="Rectangle 6"/>
            <p:cNvSpPr>
              <a:spLocks noChangeArrowheads="1"/>
            </p:cNvSpPr>
            <p:nvPr/>
          </p:nvSpPr>
          <p:spPr bwMode="auto">
            <a:xfrm>
              <a:off x="90" y="1486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in1</a:t>
              </a:r>
            </a:p>
          </p:txBody>
        </p:sp>
        <p:sp>
          <p:nvSpPr>
            <p:cNvPr id="22602" name="Rectangle 7"/>
            <p:cNvSpPr>
              <a:spLocks noChangeArrowheads="1"/>
            </p:cNvSpPr>
            <p:nvPr/>
          </p:nvSpPr>
          <p:spPr bwMode="auto">
            <a:xfrm>
              <a:off x="90" y="1724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in2</a:t>
              </a:r>
            </a:p>
          </p:txBody>
        </p:sp>
        <p:sp>
          <p:nvSpPr>
            <p:cNvPr id="22603" name="Rectangle 8"/>
            <p:cNvSpPr>
              <a:spLocks noChangeArrowheads="1"/>
            </p:cNvSpPr>
            <p:nvPr/>
          </p:nvSpPr>
          <p:spPr bwMode="auto">
            <a:xfrm>
              <a:off x="90" y="2700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in63</a:t>
              </a:r>
            </a:p>
          </p:txBody>
        </p:sp>
        <p:sp>
          <p:nvSpPr>
            <p:cNvPr id="22604" name="Rectangle 9"/>
            <p:cNvSpPr>
              <a:spLocks noChangeArrowheads="1"/>
            </p:cNvSpPr>
            <p:nvPr/>
          </p:nvSpPr>
          <p:spPr bwMode="auto">
            <a:xfrm>
              <a:off x="90" y="1962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in3</a:t>
              </a:r>
            </a:p>
          </p:txBody>
        </p:sp>
        <p:sp>
          <p:nvSpPr>
            <p:cNvPr id="22605" name="Rectangle 10"/>
            <p:cNvSpPr>
              <a:spLocks noChangeArrowheads="1"/>
            </p:cNvSpPr>
            <p:nvPr/>
          </p:nvSpPr>
          <p:spPr bwMode="auto">
            <a:xfrm>
              <a:off x="90" y="2184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in4</a:t>
              </a:r>
            </a:p>
          </p:txBody>
        </p:sp>
        <p:sp>
          <p:nvSpPr>
            <p:cNvPr id="22606" name="Line 11"/>
            <p:cNvSpPr>
              <a:spLocks noChangeShapeType="1"/>
            </p:cNvSpPr>
            <p:nvPr/>
          </p:nvSpPr>
          <p:spPr bwMode="auto">
            <a:xfrm>
              <a:off x="380" y="1376"/>
              <a:ext cx="21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Line 12"/>
            <p:cNvSpPr>
              <a:spLocks noChangeShapeType="1"/>
            </p:cNvSpPr>
            <p:nvPr/>
          </p:nvSpPr>
          <p:spPr bwMode="auto">
            <a:xfrm flipV="1">
              <a:off x="380" y="1586"/>
              <a:ext cx="216" cy="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8" name="Line 13"/>
            <p:cNvSpPr>
              <a:spLocks noChangeShapeType="1"/>
            </p:cNvSpPr>
            <p:nvPr/>
          </p:nvSpPr>
          <p:spPr bwMode="auto">
            <a:xfrm flipV="1">
              <a:off x="380" y="1652"/>
              <a:ext cx="216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9" name="Line 14"/>
            <p:cNvSpPr>
              <a:spLocks noChangeShapeType="1"/>
            </p:cNvSpPr>
            <p:nvPr/>
          </p:nvSpPr>
          <p:spPr bwMode="auto">
            <a:xfrm flipV="1">
              <a:off x="380" y="1700"/>
              <a:ext cx="228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0" name="Line 15"/>
            <p:cNvSpPr>
              <a:spLocks noChangeShapeType="1"/>
            </p:cNvSpPr>
            <p:nvPr/>
          </p:nvSpPr>
          <p:spPr bwMode="auto">
            <a:xfrm flipV="1">
              <a:off x="374" y="1862"/>
              <a:ext cx="24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1" name="Line 16"/>
            <p:cNvSpPr>
              <a:spLocks noChangeShapeType="1"/>
            </p:cNvSpPr>
            <p:nvPr/>
          </p:nvSpPr>
          <p:spPr bwMode="auto">
            <a:xfrm flipV="1">
              <a:off x="368" y="2534"/>
              <a:ext cx="228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5" name="Group 17"/>
          <p:cNvGrpSpPr>
            <a:grpSpLocks/>
          </p:cNvGrpSpPr>
          <p:nvPr/>
        </p:nvGrpSpPr>
        <p:grpSpPr bwMode="auto">
          <a:xfrm>
            <a:off x="7013575" y="1590675"/>
            <a:ext cx="854075" cy="2667000"/>
            <a:chOff x="5126" y="1290"/>
            <a:chExt cx="538" cy="1680"/>
          </a:xfrm>
        </p:grpSpPr>
        <p:sp>
          <p:nvSpPr>
            <p:cNvPr id="22586" name="Rectangle 18"/>
            <p:cNvSpPr>
              <a:spLocks noChangeArrowheads="1"/>
            </p:cNvSpPr>
            <p:nvPr/>
          </p:nvSpPr>
          <p:spPr bwMode="auto">
            <a:xfrm>
              <a:off x="5382" y="1290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out0</a:t>
              </a:r>
            </a:p>
          </p:txBody>
        </p:sp>
        <p:sp>
          <p:nvSpPr>
            <p:cNvPr id="22587" name="Text Box 19"/>
            <p:cNvSpPr txBox="1">
              <a:spLocks noChangeArrowheads="1"/>
            </p:cNvSpPr>
            <p:nvPr/>
          </p:nvSpPr>
          <p:spPr bwMode="auto">
            <a:xfrm>
              <a:off x="5400" y="2460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2588" name="Rectangle 20"/>
            <p:cNvSpPr>
              <a:spLocks noChangeArrowheads="1"/>
            </p:cNvSpPr>
            <p:nvPr/>
          </p:nvSpPr>
          <p:spPr bwMode="auto">
            <a:xfrm>
              <a:off x="5382" y="1528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out1</a:t>
              </a:r>
            </a:p>
          </p:txBody>
        </p:sp>
        <p:sp>
          <p:nvSpPr>
            <p:cNvPr id="22589" name="Rectangle 21"/>
            <p:cNvSpPr>
              <a:spLocks noChangeArrowheads="1"/>
            </p:cNvSpPr>
            <p:nvPr/>
          </p:nvSpPr>
          <p:spPr bwMode="auto">
            <a:xfrm>
              <a:off x="5382" y="1766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out2</a:t>
              </a:r>
            </a:p>
          </p:txBody>
        </p:sp>
        <p:sp>
          <p:nvSpPr>
            <p:cNvPr id="22590" name="Rectangle 22"/>
            <p:cNvSpPr>
              <a:spLocks noChangeArrowheads="1"/>
            </p:cNvSpPr>
            <p:nvPr/>
          </p:nvSpPr>
          <p:spPr bwMode="auto">
            <a:xfrm>
              <a:off x="5382" y="2742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out63</a:t>
              </a:r>
            </a:p>
          </p:txBody>
        </p:sp>
        <p:sp>
          <p:nvSpPr>
            <p:cNvPr id="22591" name="Rectangle 23"/>
            <p:cNvSpPr>
              <a:spLocks noChangeArrowheads="1"/>
            </p:cNvSpPr>
            <p:nvPr/>
          </p:nvSpPr>
          <p:spPr bwMode="auto">
            <a:xfrm>
              <a:off x="5382" y="2004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out3</a:t>
              </a:r>
            </a:p>
          </p:txBody>
        </p:sp>
        <p:sp>
          <p:nvSpPr>
            <p:cNvPr id="22592" name="Rectangle 24"/>
            <p:cNvSpPr>
              <a:spLocks noChangeArrowheads="1"/>
            </p:cNvSpPr>
            <p:nvPr/>
          </p:nvSpPr>
          <p:spPr bwMode="auto">
            <a:xfrm>
              <a:off x="5382" y="2226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out4</a:t>
              </a:r>
            </a:p>
          </p:txBody>
        </p:sp>
        <p:sp>
          <p:nvSpPr>
            <p:cNvPr id="22593" name="Line 25"/>
            <p:cNvSpPr>
              <a:spLocks noChangeShapeType="1"/>
            </p:cNvSpPr>
            <p:nvPr/>
          </p:nvSpPr>
          <p:spPr bwMode="auto">
            <a:xfrm flipH="1">
              <a:off x="5144" y="1436"/>
              <a:ext cx="21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4" name="Line 26"/>
            <p:cNvSpPr>
              <a:spLocks noChangeShapeType="1"/>
            </p:cNvSpPr>
            <p:nvPr/>
          </p:nvSpPr>
          <p:spPr bwMode="auto">
            <a:xfrm flipH="1" flipV="1">
              <a:off x="5144" y="1646"/>
              <a:ext cx="216" cy="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5" name="Line 27"/>
            <p:cNvSpPr>
              <a:spLocks noChangeShapeType="1"/>
            </p:cNvSpPr>
            <p:nvPr/>
          </p:nvSpPr>
          <p:spPr bwMode="auto">
            <a:xfrm flipH="1" flipV="1">
              <a:off x="5144" y="1712"/>
              <a:ext cx="216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6" name="Line 28"/>
            <p:cNvSpPr>
              <a:spLocks noChangeShapeType="1"/>
            </p:cNvSpPr>
            <p:nvPr/>
          </p:nvSpPr>
          <p:spPr bwMode="auto">
            <a:xfrm flipH="1" flipV="1">
              <a:off x="5132" y="1760"/>
              <a:ext cx="228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7" name="Line 29"/>
            <p:cNvSpPr>
              <a:spLocks noChangeShapeType="1"/>
            </p:cNvSpPr>
            <p:nvPr/>
          </p:nvSpPr>
          <p:spPr bwMode="auto">
            <a:xfrm flipH="1" flipV="1">
              <a:off x="5126" y="1922"/>
              <a:ext cx="24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Line 30"/>
            <p:cNvSpPr>
              <a:spLocks noChangeShapeType="1"/>
            </p:cNvSpPr>
            <p:nvPr/>
          </p:nvSpPr>
          <p:spPr bwMode="auto">
            <a:xfrm flipH="1" flipV="1">
              <a:off x="5144" y="2594"/>
              <a:ext cx="228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6" name="Group 31"/>
          <p:cNvGrpSpPr>
            <a:grpSpLocks/>
          </p:cNvGrpSpPr>
          <p:nvPr/>
        </p:nvGrpSpPr>
        <p:grpSpPr bwMode="auto">
          <a:xfrm>
            <a:off x="2535238" y="1790700"/>
            <a:ext cx="1408112" cy="1314450"/>
            <a:chOff x="1597" y="1128"/>
            <a:chExt cx="887" cy="828"/>
          </a:xfrm>
        </p:grpSpPr>
        <p:sp>
          <p:nvSpPr>
            <p:cNvPr id="22577" name="Text Box 32"/>
            <p:cNvSpPr txBox="1">
              <a:spLocks noChangeArrowheads="1"/>
            </p:cNvSpPr>
            <p:nvPr/>
          </p:nvSpPr>
          <p:spPr bwMode="auto">
            <a:xfrm>
              <a:off x="2114" y="142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2578" name="Rectangle 33"/>
            <p:cNvSpPr>
              <a:spLocks noChangeArrowheads="1"/>
            </p:cNvSpPr>
            <p:nvPr/>
          </p:nvSpPr>
          <p:spPr bwMode="auto">
            <a:xfrm>
              <a:off x="1908" y="1128"/>
              <a:ext cx="576" cy="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Bfly4</a:t>
              </a:r>
            </a:p>
          </p:txBody>
        </p:sp>
        <p:sp>
          <p:nvSpPr>
            <p:cNvPr id="22579" name="Line 34"/>
            <p:cNvSpPr>
              <a:spLocks noChangeShapeType="1"/>
            </p:cNvSpPr>
            <p:nvPr/>
          </p:nvSpPr>
          <p:spPr bwMode="auto">
            <a:xfrm flipV="1">
              <a:off x="1601" y="1262"/>
              <a:ext cx="30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0" name="Line 35"/>
            <p:cNvSpPr>
              <a:spLocks noChangeShapeType="1"/>
            </p:cNvSpPr>
            <p:nvPr/>
          </p:nvSpPr>
          <p:spPr bwMode="auto">
            <a:xfrm flipV="1">
              <a:off x="1601" y="1328"/>
              <a:ext cx="30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Line 36"/>
            <p:cNvSpPr>
              <a:spLocks noChangeShapeType="1"/>
            </p:cNvSpPr>
            <p:nvPr/>
          </p:nvSpPr>
          <p:spPr bwMode="auto">
            <a:xfrm flipV="1">
              <a:off x="1601" y="1382"/>
              <a:ext cx="30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Rectangle 37"/>
            <p:cNvSpPr>
              <a:spLocks noChangeArrowheads="1"/>
            </p:cNvSpPr>
            <p:nvPr/>
          </p:nvSpPr>
          <p:spPr bwMode="auto">
            <a:xfrm>
              <a:off x="1908" y="1656"/>
              <a:ext cx="576" cy="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r>
                <a:rPr lang="en-US" sz="1400"/>
                <a:t>Bfly4</a:t>
              </a:r>
            </a:p>
          </p:txBody>
        </p:sp>
        <p:sp>
          <p:nvSpPr>
            <p:cNvPr id="22583" name="Line 38"/>
            <p:cNvSpPr>
              <a:spLocks noChangeShapeType="1"/>
            </p:cNvSpPr>
            <p:nvPr/>
          </p:nvSpPr>
          <p:spPr bwMode="auto">
            <a:xfrm flipV="1">
              <a:off x="1597" y="1712"/>
              <a:ext cx="30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4" name="Line 39"/>
            <p:cNvSpPr>
              <a:spLocks noChangeShapeType="1"/>
            </p:cNvSpPr>
            <p:nvPr/>
          </p:nvSpPr>
          <p:spPr bwMode="auto">
            <a:xfrm flipV="1">
              <a:off x="1597" y="1778"/>
              <a:ext cx="30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5" name="Line 40"/>
            <p:cNvSpPr>
              <a:spLocks noChangeShapeType="1"/>
            </p:cNvSpPr>
            <p:nvPr/>
          </p:nvSpPr>
          <p:spPr bwMode="auto">
            <a:xfrm flipV="1">
              <a:off x="1597" y="1844"/>
              <a:ext cx="303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7" name="Group 41"/>
          <p:cNvGrpSpPr>
            <a:grpSpLocks/>
          </p:cNvGrpSpPr>
          <p:nvPr/>
        </p:nvGrpSpPr>
        <p:grpSpPr bwMode="auto">
          <a:xfrm>
            <a:off x="3927475" y="1908175"/>
            <a:ext cx="1028700" cy="1123950"/>
            <a:chOff x="2798" y="1202"/>
            <a:chExt cx="324" cy="708"/>
          </a:xfrm>
        </p:grpSpPr>
        <p:grpSp>
          <p:nvGrpSpPr>
            <p:cNvPr id="22567" name="Group 42"/>
            <p:cNvGrpSpPr>
              <a:grpSpLocks/>
            </p:cNvGrpSpPr>
            <p:nvPr/>
          </p:nvGrpSpPr>
          <p:grpSpPr bwMode="auto">
            <a:xfrm>
              <a:off x="2802" y="1202"/>
              <a:ext cx="320" cy="192"/>
              <a:chOff x="2802" y="1202"/>
              <a:chExt cx="320" cy="192"/>
            </a:xfrm>
          </p:grpSpPr>
          <p:sp>
            <p:nvSpPr>
              <p:cNvPr id="22573" name="Line 43"/>
              <p:cNvSpPr>
                <a:spLocks noChangeShapeType="1"/>
              </p:cNvSpPr>
              <p:nvPr/>
            </p:nvSpPr>
            <p:spPr bwMode="auto">
              <a:xfrm flipV="1">
                <a:off x="2802" y="1202"/>
                <a:ext cx="32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Line 44"/>
              <p:cNvSpPr>
                <a:spLocks noChangeShapeType="1"/>
              </p:cNvSpPr>
              <p:nvPr/>
            </p:nvSpPr>
            <p:spPr bwMode="auto">
              <a:xfrm flipV="1">
                <a:off x="2802" y="1268"/>
                <a:ext cx="32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Line 45"/>
              <p:cNvSpPr>
                <a:spLocks noChangeShapeType="1"/>
              </p:cNvSpPr>
              <p:nvPr/>
            </p:nvSpPr>
            <p:spPr bwMode="auto">
              <a:xfrm flipV="1">
                <a:off x="2802" y="1334"/>
                <a:ext cx="32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Line 46"/>
              <p:cNvSpPr>
                <a:spLocks noChangeShapeType="1"/>
              </p:cNvSpPr>
              <p:nvPr/>
            </p:nvSpPr>
            <p:spPr bwMode="auto">
              <a:xfrm flipV="1">
                <a:off x="2802" y="1388"/>
                <a:ext cx="32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68" name="Group 47"/>
            <p:cNvGrpSpPr>
              <a:grpSpLocks/>
            </p:cNvGrpSpPr>
            <p:nvPr/>
          </p:nvGrpSpPr>
          <p:grpSpPr bwMode="auto">
            <a:xfrm>
              <a:off x="2798" y="1718"/>
              <a:ext cx="320" cy="192"/>
              <a:chOff x="2798" y="1718"/>
              <a:chExt cx="320" cy="192"/>
            </a:xfrm>
          </p:grpSpPr>
          <p:sp>
            <p:nvSpPr>
              <p:cNvPr id="22569" name="Line 48"/>
              <p:cNvSpPr>
                <a:spLocks noChangeShapeType="1"/>
              </p:cNvSpPr>
              <p:nvPr/>
            </p:nvSpPr>
            <p:spPr bwMode="auto">
              <a:xfrm flipV="1">
                <a:off x="2798" y="1718"/>
                <a:ext cx="32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Line 49"/>
              <p:cNvSpPr>
                <a:spLocks noChangeShapeType="1"/>
              </p:cNvSpPr>
              <p:nvPr/>
            </p:nvSpPr>
            <p:spPr bwMode="auto">
              <a:xfrm flipV="1">
                <a:off x="2798" y="1784"/>
                <a:ext cx="32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Line 50"/>
              <p:cNvSpPr>
                <a:spLocks noChangeShapeType="1"/>
              </p:cNvSpPr>
              <p:nvPr/>
            </p:nvSpPr>
            <p:spPr bwMode="auto">
              <a:xfrm flipV="1">
                <a:off x="2798" y="1850"/>
                <a:ext cx="32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Line 51"/>
              <p:cNvSpPr>
                <a:spLocks noChangeShapeType="1"/>
              </p:cNvSpPr>
              <p:nvPr/>
            </p:nvSpPr>
            <p:spPr bwMode="auto">
              <a:xfrm flipV="1">
                <a:off x="2798" y="1904"/>
                <a:ext cx="32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38" name="Group 52"/>
          <p:cNvGrpSpPr>
            <a:grpSpLocks/>
          </p:cNvGrpSpPr>
          <p:nvPr/>
        </p:nvGrpSpPr>
        <p:grpSpPr bwMode="auto">
          <a:xfrm>
            <a:off x="4954588" y="1800225"/>
            <a:ext cx="631825" cy="1323975"/>
            <a:chOff x="3121" y="1134"/>
            <a:chExt cx="398" cy="834"/>
          </a:xfrm>
        </p:grpSpPr>
        <p:sp>
          <p:nvSpPr>
            <p:cNvPr id="22565" name="Text Box 53"/>
            <p:cNvSpPr txBox="1">
              <a:spLocks noChangeArrowheads="1"/>
            </p:cNvSpPr>
            <p:nvPr/>
          </p:nvSpPr>
          <p:spPr bwMode="auto">
            <a:xfrm rot="5400000">
              <a:off x="3054" y="1412"/>
              <a:ext cx="521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sz="1200"/>
                <a:t>Permute</a:t>
              </a:r>
            </a:p>
          </p:txBody>
        </p:sp>
        <p:sp>
          <p:nvSpPr>
            <p:cNvPr id="22566" name="Rectangle 54"/>
            <p:cNvSpPr>
              <a:spLocks noChangeArrowheads="1"/>
            </p:cNvSpPr>
            <p:nvPr/>
          </p:nvSpPr>
          <p:spPr bwMode="auto">
            <a:xfrm>
              <a:off x="3121" y="1134"/>
              <a:ext cx="398" cy="8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9" name="Rectangle 55"/>
          <p:cNvSpPr>
            <a:spLocks noChangeArrowheads="1"/>
          </p:cNvSpPr>
          <p:nvPr/>
        </p:nvSpPr>
        <p:spPr bwMode="auto">
          <a:xfrm>
            <a:off x="6067425" y="1524000"/>
            <a:ext cx="114300" cy="2000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Freeform 56"/>
          <p:cNvSpPr>
            <a:spLocks/>
          </p:cNvSpPr>
          <p:nvPr/>
        </p:nvSpPr>
        <p:spPr bwMode="auto">
          <a:xfrm>
            <a:off x="2552700" y="3028950"/>
            <a:ext cx="3781425" cy="1371600"/>
          </a:xfrm>
          <a:custGeom>
            <a:avLst/>
            <a:gdLst>
              <a:gd name="T0" fmla="*/ 2147483647 w 2382"/>
              <a:gd name="T1" fmla="*/ 0 h 864"/>
              <a:gd name="T2" fmla="*/ 2147483647 w 2382"/>
              <a:gd name="T3" fmla="*/ 0 h 864"/>
              <a:gd name="T4" fmla="*/ 2147483647 w 2382"/>
              <a:gd name="T5" fmla="*/ 2147483647 h 864"/>
              <a:gd name="T6" fmla="*/ 2147483647 w 2382"/>
              <a:gd name="T7" fmla="*/ 2147483647 h 864"/>
              <a:gd name="T8" fmla="*/ 0 w 2382"/>
              <a:gd name="T9" fmla="*/ 0 h 864"/>
              <a:gd name="T10" fmla="*/ 2147483647 w 2382"/>
              <a:gd name="T11" fmla="*/ 0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82"/>
              <a:gd name="T19" fmla="*/ 0 h 864"/>
              <a:gd name="T20" fmla="*/ 2382 w 2382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82" h="864">
                <a:moveTo>
                  <a:pt x="2280" y="0"/>
                </a:moveTo>
                <a:lnTo>
                  <a:pt x="2376" y="0"/>
                </a:lnTo>
                <a:lnTo>
                  <a:pt x="2382" y="859"/>
                </a:lnTo>
                <a:lnTo>
                  <a:pt x="5" y="864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Freeform 57"/>
          <p:cNvSpPr>
            <a:spLocks/>
          </p:cNvSpPr>
          <p:nvPr/>
        </p:nvSpPr>
        <p:spPr bwMode="auto">
          <a:xfrm>
            <a:off x="1971675" y="1895475"/>
            <a:ext cx="4800600" cy="2705100"/>
          </a:xfrm>
          <a:custGeom>
            <a:avLst/>
            <a:gdLst>
              <a:gd name="T0" fmla="*/ 2147483647 w 3024"/>
              <a:gd name="T1" fmla="*/ 2147483647 h 1704"/>
              <a:gd name="T2" fmla="*/ 2147483647 w 3024"/>
              <a:gd name="T3" fmla="*/ 2147483647 h 1704"/>
              <a:gd name="T4" fmla="*/ 2147483647 w 3024"/>
              <a:gd name="T5" fmla="*/ 2147483647 h 1704"/>
              <a:gd name="T6" fmla="*/ 2147483647 w 3024"/>
              <a:gd name="T7" fmla="*/ 2147483647 h 1704"/>
              <a:gd name="T8" fmla="*/ 0 w 3024"/>
              <a:gd name="T9" fmla="*/ 0 h 1704"/>
              <a:gd name="T10" fmla="*/ 2147483647 w 3024"/>
              <a:gd name="T11" fmla="*/ 0 h 1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24"/>
              <a:gd name="T19" fmla="*/ 0 h 1704"/>
              <a:gd name="T20" fmla="*/ 3024 w 3024"/>
              <a:gd name="T21" fmla="*/ 1704 h 1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24" h="1704">
                <a:moveTo>
                  <a:pt x="2667" y="17"/>
                </a:moveTo>
                <a:lnTo>
                  <a:pt x="3019" y="10"/>
                </a:lnTo>
                <a:lnTo>
                  <a:pt x="3024" y="1694"/>
                </a:lnTo>
                <a:lnTo>
                  <a:pt x="1" y="1704"/>
                </a:lnTo>
                <a:lnTo>
                  <a:pt x="0" y="0"/>
                </a:lnTo>
                <a:lnTo>
                  <a:pt x="64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Rectangle 58"/>
          <p:cNvSpPr>
            <a:spLocks noChangeArrowheads="1"/>
          </p:cNvSpPr>
          <p:nvPr/>
        </p:nvSpPr>
        <p:spPr bwMode="auto">
          <a:xfrm>
            <a:off x="2705100" y="3543300"/>
            <a:ext cx="247650" cy="2190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Text Box 59"/>
          <p:cNvSpPr txBox="1">
            <a:spLocks noChangeArrowheads="1"/>
          </p:cNvSpPr>
          <p:nvPr/>
        </p:nvSpPr>
        <p:spPr bwMode="auto">
          <a:xfrm>
            <a:off x="3041650" y="3430588"/>
            <a:ext cx="1177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sz="1600">
                <a:solidFill>
                  <a:srgbClr val="FF0000"/>
                </a:solidFill>
              </a:rPr>
              <a:t>Stage Counter</a:t>
            </a:r>
          </a:p>
        </p:txBody>
      </p:sp>
      <p:grpSp>
        <p:nvGrpSpPr>
          <p:cNvPr id="22544" name="Group 60"/>
          <p:cNvGrpSpPr>
            <a:grpSpLocks/>
          </p:cNvGrpSpPr>
          <p:nvPr/>
        </p:nvGrpSpPr>
        <p:grpSpPr bwMode="auto">
          <a:xfrm>
            <a:off x="5588000" y="1917700"/>
            <a:ext cx="482600" cy="285750"/>
            <a:chOff x="3520" y="1208"/>
            <a:chExt cx="304" cy="180"/>
          </a:xfrm>
        </p:grpSpPr>
        <p:sp>
          <p:nvSpPr>
            <p:cNvPr id="22561" name="Line 61"/>
            <p:cNvSpPr>
              <a:spLocks noChangeShapeType="1"/>
            </p:cNvSpPr>
            <p:nvPr/>
          </p:nvSpPr>
          <p:spPr bwMode="auto">
            <a:xfrm flipV="1">
              <a:off x="3520" y="1266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62"/>
            <p:cNvSpPr>
              <a:spLocks noChangeShapeType="1"/>
            </p:cNvSpPr>
            <p:nvPr/>
          </p:nvSpPr>
          <p:spPr bwMode="auto">
            <a:xfrm flipV="1">
              <a:off x="3520" y="1324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Line 63"/>
            <p:cNvSpPr>
              <a:spLocks noChangeShapeType="1"/>
            </p:cNvSpPr>
            <p:nvPr/>
          </p:nvSpPr>
          <p:spPr bwMode="auto">
            <a:xfrm flipV="1">
              <a:off x="3520" y="1382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Line 64"/>
            <p:cNvSpPr>
              <a:spLocks noChangeShapeType="1"/>
            </p:cNvSpPr>
            <p:nvPr/>
          </p:nvSpPr>
          <p:spPr bwMode="auto">
            <a:xfrm flipV="1">
              <a:off x="3520" y="1208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45" name="Group 65"/>
          <p:cNvGrpSpPr>
            <a:grpSpLocks/>
          </p:cNvGrpSpPr>
          <p:nvPr/>
        </p:nvGrpSpPr>
        <p:grpSpPr bwMode="auto">
          <a:xfrm>
            <a:off x="5588000" y="2736850"/>
            <a:ext cx="482600" cy="285750"/>
            <a:chOff x="3520" y="1208"/>
            <a:chExt cx="304" cy="180"/>
          </a:xfrm>
        </p:grpSpPr>
        <p:sp>
          <p:nvSpPr>
            <p:cNvPr id="22557" name="Line 66"/>
            <p:cNvSpPr>
              <a:spLocks noChangeShapeType="1"/>
            </p:cNvSpPr>
            <p:nvPr/>
          </p:nvSpPr>
          <p:spPr bwMode="auto">
            <a:xfrm flipV="1">
              <a:off x="3520" y="1266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Line 67"/>
            <p:cNvSpPr>
              <a:spLocks noChangeShapeType="1"/>
            </p:cNvSpPr>
            <p:nvPr/>
          </p:nvSpPr>
          <p:spPr bwMode="auto">
            <a:xfrm flipV="1">
              <a:off x="3520" y="1324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68"/>
            <p:cNvSpPr>
              <a:spLocks noChangeShapeType="1"/>
            </p:cNvSpPr>
            <p:nvPr/>
          </p:nvSpPr>
          <p:spPr bwMode="auto">
            <a:xfrm flipV="1">
              <a:off x="3520" y="1382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69"/>
            <p:cNvSpPr>
              <a:spLocks noChangeShapeType="1"/>
            </p:cNvSpPr>
            <p:nvPr/>
          </p:nvSpPr>
          <p:spPr bwMode="auto">
            <a:xfrm flipV="1">
              <a:off x="3520" y="1208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46" name="Group 70"/>
          <p:cNvGrpSpPr>
            <a:grpSpLocks/>
          </p:cNvGrpSpPr>
          <p:nvPr/>
        </p:nvGrpSpPr>
        <p:grpSpPr bwMode="auto">
          <a:xfrm>
            <a:off x="6197600" y="2009775"/>
            <a:ext cx="482600" cy="193675"/>
            <a:chOff x="4288" y="918"/>
            <a:chExt cx="304" cy="122"/>
          </a:xfrm>
        </p:grpSpPr>
        <p:sp>
          <p:nvSpPr>
            <p:cNvPr id="22554" name="Line 71"/>
            <p:cNvSpPr>
              <a:spLocks noChangeShapeType="1"/>
            </p:cNvSpPr>
            <p:nvPr/>
          </p:nvSpPr>
          <p:spPr bwMode="auto">
            <a:xfrm flipV="1">
              <a:off x="4288" y="918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72"/>
            <p:cNvSpPr>
              <a:spLocks noChangeShapeType="1"/>
            </p:cNvSpPr>
            <p:nvPr/>
          </p:nvSpPr>
          <p:spPr bwMode="auto">
            <a:xfrm flipV="1">
              <a:off x="4288" y="976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73"/>
            <p:cNvSpPr>
              <a:spLocks noChangeShapeType="1"/>
            </p:cNvSpPr>
            <p:nvPr/>
          </p:nvSpPr>
          <p:spPr bwMode="auto">
            <a:xfrm flipV="1">
              <a:off x="4288" y="1034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47" name="Group 74"/>
          <p:cNvGrpSpPr>
            <a:grpSpLocks/>
          </p:cNvGrpSpPr>
          <p:nvPr/>
        </p:nvGrpSpPr>
        <p:grpSpPr bwMode="auto">
          <a:xfrm>
            <a:off x="6178550" y="2743200"/>
            <a:ext cx="482600" cy="193675"/>
            <a:chOff x="4288" y="918"/>
            <a:chExt cx="304" cy="122"/>
          </a:xfrm>
        </p:grpSpPr>
        <p:sp>
          <p:nvSpPr>
            <p:cNvPr id="22551" name="Line 75"/>
            <p:cNvSpPr>
              <a:spLocks noChangeShapeType="1"/>
            </p:cNvSpPr>
            <p:nvPr/>
          </p:nvSpPr>
          <p:spPr bwMode="auto">
            <a:xfrm flipV="1">
              <a:off x="4288" y="918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Line 76"/>
            <p:cNvSpPr>
              <a:spLocks noChangeShapeType="1"/>
            </p:cNvSpPr>
            <p:nvPr/>
          </p:nvSpPr>
          <p:spPr bwMode="auto">
            <a:xfrm flipV="1">
              <a:off x="4288" y="976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Line 77"/>
            <p:cNvSpPr>
              <a:spLocks noChangeShapeType="1"/>
            </p:cNvSpPr>
            <p:nvPr/>
          </p:nvSpPr>
          <p:spPr bwMode="auto">
            <a:xfrm flipV="1">
              <a:off x="4288" y="1034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8" name="Freeform 78"/>
          <p:cNvSpPr>
            <a:spLocks/>
          </p:cNvSpPr>
          <p:nvPr/>
        </p:nvSpPr>
        <p:spPr bwMode="auto">
          <a:xfrm>
            <a:off x="2828925" y="3095625"/>
            <a:ext cx="171450" cy="447675"/>
          </a:xfrm>
          <a:custGeom>
            <a:avLst/>
            <a:gdLst>
              <a:gd name="T0" fmla="*/ 0 w 108"/>
              <a:gd name="T1" fmla="*/ 2147483647 h 282"/>
              <a:gd name="T2" fmla="*/ 0 w 108"/>
              <a:gd name="T3" fmla="*/ 0 h 282"/>
              <a:gd name="T4" fmla="*/ 2147483647 w 108"/>
              <a:gd name="T5" fmla="*/ 0 h 282"/>
              <a:gd name="T6" fmla="*/ 0 60000 65536"/>
              <a:gd name="T7" fmla="*/ 0 60000 65536"/>
              <a:gd name="T8" fmla="*/ 0 60000 65536"/>
              <a:gd name="T9" fmla="*/ 0 w 108"/>
              <a:gd name="T10" fmla="*/ 0 h 282"/>
              <a:gd name="T11" fmla="*/ 108 w 108"/>
              <a:gd name="T12" fmla="*/ 282 h 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" h="282">
                <a:moveTo>
                  <a:pt x="0" y="282"/>
                </a:moveTo>
                <a:lnTo>
                  <a:pt x="0" y="0"/>
                </a:lnTo>
                <a:lnTo>
                  <a:pt x="108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Freeform 79"/>
          <p:cNvSpPr>
            <a:spLocks/>
          </p:cNvSpPr>
          <p:nvPr/>
        </p:nvSpPr>
        <p:spPr bwMode="auto">
          <a:xfrm>
            <a:off x="2828925" y="2257425"/>
            <a:ext cx="171450" cy="866775"/>
          </a:xfrm>
          <a:custGeom>
            <a:avLst/>
            <a:gdLst>
              <a:gd name="T0" fmla="*/ 0 w 108"/>
              <a:gd name="T1" fmla="*/ 2147483647 h 282"/>
              <a:gd name="T2" fmla="*/ 0 w 108"/>
              <a:gd name="T3" fmla="*/ 0 h 282"/>
              <a:gd name="T4" fmla="*/ 2147483647 w 108"/>
              <a:gd name="T5" fmla="*/ 0 h 282"/>
              <a:gd name="T6" fmla="*/ 0 60000 65536"/>
              <a:gd name="T7" fmla="*/ 0 60000 65536"/>
              <a:gd name="T8" fmla="*/ 0 60000 65536"/>
              <a:gd name="T9" fmla="*/ 0 w 108"/>
              <a:gd name="T10" fmla="*/ 0 h 282"/>
              <a:gd name="T11" fmla="*/ 108 w 108"/>
              <a:gd name="T12" fmla="*/ 282 h 2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" h="282">
                <a:moveTo>
                  <a:pt x="0" y="282"/>
                </a:moveTo>
                <a:lnTo>
                  <a:pt x="0" y="0"/>
                </a:lnTo>
                <a:lnTo>
                  <a:pt x="108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7952" name="Oval 80"/>
          <p:cNvSpPr>
            <a:spLocks noChangeArrowheads="1"/>
          </p:cNvSpPr>
          <p:nvPr/>
        </p:nvSpPr>
        <p:spPr bwMode="auto">
          <a:xfrm>
            <a:off x="317500" y="1879600"/>
            <a:ext cx="469900" cy="4572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15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5521 -0.03611 L 0.51336 -0.03472 L 0.51232 0.12083 L 0.51232 0.00695 L 0.51232 0.06667 L 0.51232 -0.00694 L 0.6092 -0.00833 " pathEditMode="relative" ptsTypes="AAAAAAAA">
                                      <p:cBhvr>
                                        <p:cTn id="10" dur="2000" fill="hold"/>
                                        <p:tgtEl>
                                          <p:spTgt spid="148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2 -0.00834 L 0.68003 -0.00834 L 0.68212 0.36111 L 0.15607 0.36388 L 0.15712 -0.00278 L 0.51545 -7.03704E-6 L 0.51441 0.10138 L 0.51649 -0.01667 L 0.51545 0.09999 L 0.51857 -0.02501 L 0.51337 0.07361 L 0.51441 -0.00417 L 0.6092 -0.00834 Z " pathEditMode="relative" ptsTypes="AAAAAAAAAAAAA">
                                      <p:cBhvr>
                                        <p:cTn id="14" dur="2000" fill="hold"/>
                                        <p:tgtEl>
                                          <p:spTgt spid="148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2 -0.00834 L 0.68108 -0.00834 L 0.68212 0.36111 L 0.15503 0.36111 L 0.15503 -0.00139 L 0.51024 0.01666 L 0.51233 0.11249 L 0.51337 -0.02084 L 0.51233 0.10694 L 0.51233 -0.01389 L 0.51545 0.09861 L 0.51337 -7.03704E-6 L 0.6092 -0.00834 Z " pathEditMode="relative" ptsTypes="AAAAAAAAAAAAA">
                                      <p:cBhvr>
                                        <p:cTn id="18" dur="2000" fill="hold"/>
                                        <p:tgtEl>
                                          <p:spTgt spid="148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2 -0.00834 L 0.76441 -0.00973 " pathEditMode="relative" ptsTypes="AA">
                                      <p:cBhvr>
                                        <p:cTn id="22" dur="2000" fill="hold"/>
                                        <p:tgtEl>
                                          <p:spTgt spid="14879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2" grpId="0" animBg="1"/>
      <p:bldP spid="1487952" grpId="1" animBg="1"/>
      <p:bldP spid="1487952" grpId="2" animBg="1"/>
      <p:bldP spid="1487952" grpId="3" animBg="1"/>
      <p:bldP spid="1487952" grpId="4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FIFOs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84" y="1522227"/>
            <a:ext cx="7772400" cy="5112489"/>
          </a:xfrm>
        </p:spPr>
        <p:txBody>
          <a:bodyPr/>
          <a:lstStyle/>
          <a:p>
            <a:r>
              <a:rPr lang="en-US" sz="2400" dirty="0"/>
              <a:t>If IFFT is implemented as a sequential circuit it may take several cycles to process an input</a:t>
            </a:r>
          </a:p>
          <a:p>
            <a:r>
              <a:rPr lang="en-US" sz="2400" dirty="0" smtClean="0"/>
              <a:t>Sometimes it is convenient to think of input and output of a combinational function being connected to FIFOs</a:t>
            </a:r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FIFO operations: </a:t>
            </a:r>
          </a:p>
          <a:p>
            <a:pPr lvl="1"/>
            <a:r>
              <a:rPr lang="en-US" sz="2000" dirty="0" err="1" smtClean="0"/>
              <a:t>enq</a:t>
            </a:r>
            <a:r>
              <a:rPr lang="en-US" sz="2000" dirty="0"/>
              <a:t> </a:t>
            </a:r>
            <a:r>
              <a:rPr lang="en-US" sz="2000" dirty="0" smtClean="0"/>
              <a:t>– when the FIFO is not full</a:t>
            </a:r>
          </a:p>
          <a:p>
            <a:pPr lvl="1"/>
            <a:r>
              <a:rPr lang="en-US" sz="2000" dirty="0" err="1" smtClean="0"/>
              <a:t>deq</a:t>
            </a:r>
            <a:r>
              <a:rPr lang="en-US" sz="2000" dirty="0" smtClean="0"/>
              <a:t>, first – when the FIFO is not empty</a:t>
            </a:r>
          </a:p>
          <a:p>
            <a:pPr lvl="1"/>
            <a:r>
              <a:rPr lang="en-US" sz="2000" dirty="0" smtClean="0"/>
              <a:t>These operations can be performed  only when the guard condition is satisfied</a:t>
            </a:r>
            <a:endParaRPr lang="en-US" sz="2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195953" y="3612565"/>
            <a:ext cx="4778580" cy="1096963"/>
            <a:chOff x="2231931" y="2641890"/>
            <a:chExt cx="4778580" cy="1096963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07408" y="2649828"/>
              <a:ext cx="144462" cy="10890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033183" y="2641890"/>
              <a:ext cx="144462" cy="10890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2231931" y="3173703"/>
              <a:ext cx="75088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158221" y="3318166"/>
              <a:ext cx="6143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6196696" y="3184815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5729971" y="2656178"/>
              <a:ext cx="457200" cy="1068388"/>
              <a:chOff x="4705" y="285"/>
              <a:chExt cx="288" cy="673"/>
            </a:xfrm>
          </p:grpSpPr>
          <p:sp>
            <p:nvSpPr>
              <p:cNvPr id="32" name="Freeform 1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68697 h 144"/>
                  <a:gd name="T6" fmla="*/ 0 w 288"/>
                  <a:gd name="T7" fmla="*/ 6869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1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20"/>
            <p:cNvGrpSpPr>
              <a:grpSpLocks/>
            </p:cNvGrpSpPr>
            <p:nvPr/>
          </p:nvGrpSpPr>
          <p:grpSpPr bwMode="auto">
            <a:xfrm>
              <a:off x="2701021" y="2656178"/>
              <a:ext cx="457200" cy="1068388"/>
              <a:chOff x="4705" y="285"/>
              <a:chExt cx="288" cy="673"/>
            </a:xfrm>
          </p:grpSpPr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68697 h 144"/>
                  <a:gd name="T6" fmla="*/ 0 w 288"/>
                  <a:gd name="T7" fmla="*/ 6869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6211999" y="3341978"/>
              <a:ext cx="7985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err="1"/>
                <a:t>outQ</a:t>
              </a:r>
              <a:endParaRPr lang="en-US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10493" y="2977408"/>
              <a:ext cx="749501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IFFT</a:t>
              </a:r>
              <a:endParaRPr lang="en-US" dirty="0"/>
            </a:p>
          </p:txBody>
        </p:sp>
        <p:sp>
          <p:nvSpPr>
            <p:cNvPr id="38" name="Line 7"/>
            <p:cNvSpPr>
              <a:spLocks noChangeShapeType="1"/>
            </p:cNvSpPr>
            <p:nvPr/>
          </p:nvSpPr>
          <p:spPr bwMode="auto">
            <a:xfrm flipV="1">
              <a:off x="3158221" y="3201153"/>
              <a:ext cx="1052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"/>
            <p:cNvSpPr>
              <a:spLocks noChangeShapeType="1"/>
            </p:cNvSpPr>
            <p:nvPr/>
          </p:nvSpPr>
          <p:spPr bwMode="auto">
            <a:xfrm flipV="1">
              <a:off x="4980911" y="3175291"/>
              <a:ext cx="1052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70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304800"/>
            <a:ext cx="81057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Folded implementation rules</a:t>
            </a:r>
          </a:p>
        </p:txBody>
      </p:sp>
      <p:sp>
        <p:nvSpPr>
          <p:cNvPr id="1495043" name="Text Box 3"/>
          <p:cNvSpPr txBox="1">
            <a:spLocks noChangeArrowheads="1"/>
          </p:cNvSpPr>
          <p:nvPr/>
        </p:nvSpPr>
        <p:spPr bwMode="auto">
          <a:xfrm>
            <a:off x="692150" y="3429000"/>
            <a:ext cx="8051800" cy="31700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foldedEntry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(stage==0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f(stage,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 stage &lt;= stage+1;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inQ.deq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foldedCirculate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(stage!=0)&amp;(stage&lt;(n-1));     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&lt;= f(stage,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 stage &lt;= stage+1;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foldedExit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(stage==n-1);                       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outQ.enq(f(stage,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sReg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  stage &lt;= 0;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5488" y="1668463"/>
            <a:ext cx="4725987" cy="1781175"/>
            <a:chOff x="457" y="1051"/>
            <a:chExt cx="2977" cy="1122"/>
          </a:xfrm>
        </p:grpSpPr>
        <p:sp>
          <p:nvSpPr>
            <p:cNvPr id="8206" name="Rectangle 5"/>
            <p:cNvSpPr>
              <a:spLocks noChangeArrowheads="1"/>
            </p:cNvSpPr>
            <p:nvPr/>
          </p:nvSpPr>
          <p:spPr bwMode="auto">
            <a:xfrm>
              <a:off x="1106" y="1056"/>
              <a:ext cx="91" cy="68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Rectangle 6"/>
            <p:cNvSpPr>
              <a:spLocks noChangeArrowheads="1"/>
            </p:cNvSpPr>
            <p:nvPr/>
          </p:nvSpPr>
          <p:spPr bwMode="auto">
            <a:xfrm>
              <a:off x="3012" y="1051"/>
              <a:ext cx="91" cy="68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 flipV="1">
              <a:off x="651" y="1386"/>
              <a:ext cx="4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8"/>
            <p:cNvSpPr txBox="1">
              <a:spLocks noChangeArrowheads="1"/>
            </p:cNvSpPr>
            <p:nvPr/>
          </p:nvSpPr>
          <p:spPr bwMode="auto">
            <a:xfrm>
              <a:off x="457" y="1495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8210" name="Rectangle 9"/>
            <p:cNvSpPr>
              <a:spLocks noChangeArrowheads="1"/>
            </p:cNvSpPr>
            <p:nvPr/>
          </p:nvSpPr>
          <p:spPr bwMode="auto">
            <a:xfrm>
              <a:off x="2482" y="1066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Text Box 10"/>
            <p:cNvSpPr txBox="1">
              <a:spLocks noChangeArrowheads="1"/>
            </p:cNvSpPr>
            <p:nvPr/>
          </p:nvSpPr>
          <p:spPr bwMode="auto">
            <a:xfrm>
              <a:off x="2290" y="1923"/>
              <a:ext cx="5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sReg</a:t>
              </a:r>
              <a:endParaRPr lang="en-US" baseline="-25000"/>
            </a:p>
          </p:txBody>
        </p:sp>
        <p:sp>
          <p:nvSpPr>
            <p:cNvPr id="8212" name="Text Box 11"/>
            <p:cNvSpPr txBox="1">
              <a:spLocks noChangeArrowheads="1"/>
            </p:cNvSpPr>
            <p:nvPr/>
          </p:nvSpPr>
          <p:spPr bwMode="auto">
            <a:xfrm>
              <a:off x="891" y="1725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sp>
          <p:nvSpPr>
            <p:cNvPr id="8213" name="Line 12"/>
            <p:cNvSpPr>
              <a:spLocks noChangeShapeType="1"/>
            </p:cNvSpPr>
            <p:nvPr/>
          </p:nvSpPr>
          <p:spPr bwMode="auto">
            <a:xfrm>
              <a:off x="2227" y="1381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806" y="1229"/>
              <a:ext cx="420" cy="342"/>
              <a:chOff x="0" y="3126"/>
              <a:chExt cx="420" cy="342"/>
            </a:xfrm>
          </p:grpSpPr>
          <p:sp>
            <p:nvSpPr>
              <p:cNvPr id="8232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8233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15" name="Line 16"/>
            <p:cNvSpPr>
              <a:spLocks noChangeShapeType="1"/>
            </p:cNvSpPr>
            <p:nvPr/>
          </p:nvSpPr>
          <p:spPr bwMode="auto">
            <a:xfrm>
              <a:off x="3115" y="1393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821" y="1060"/>
              <a:ext cx="288" cy="673"/>
              <a:chOff x="4705" y="285"/>
              <a:chExt cx="288" cy="673"/>
            </a:xfrm>
          </p:grpSpPr>
          <p:sp>
            <p:nvSpPr>
              <p:cNvPr id="8230" name="Freeform 1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68697 h 144"/>
                  <a:gd name="T6" fmla="*/ 0 w 288"/>
                  <a:gd name="T7" fmla="*/ 6869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Line 1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913" y="1060"/>
              <a:ext cx="288" cy="673"/>
              <a:chOff x="4705" y="285"/>
              <a:chExt cx="288" cy="673"/>
            </a:xfrm>
          </p:grpSpPr>
          <p:sp>
            <p:nvSpPr>
              <p:cNvPr id="8228" name="Freeform 2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68697 h 144"/>
                  <a:gd name="T6" fmla="*/ 0 w 288"/>
                  <a:gd name="T7" fmla="*/ 6869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9" name="Line 2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18" name="Text Box 23"/>
            <p:cNvSpPr txBox="1">
              <a:spLocks noChangeArrowheads="1"/>
            </p:cNvSpPr>
            <p:nvPr/>
          </p:nvSpPr>
          <p:spPr bwMode="auto">
            <a:xfrm>
              <a:off x="2931" y="1767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  <p:sp>
          <p:nvSpPr>
            <p:cNvPr id="8219" name="AutoShape 24"/>
            <p:cNvSpPr>
              <a:spLocks noChangeArrowheads="1"/>
            </p:cNvSpPr>
            <p:nvPr/>
          </p:nvSpPr>
          <p:spPr bwMode="auto">
            <a:xfrm rot="-5400000">
              <a:off x="1296" y="1379"/>
              <a:ext cx="624" cy="7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31 h 21600"/>
                <a:gd name="T14" fmla="*/ 17100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Freeform 25"/>
            <p:cNvSpPr>
              <a:spLocks/>
            </p:cNvSpPr>
            <p:nvPr/>
          </p:nvSpPr>
          <p:spPr bwMode="auto">
            <a:xfrm>
              <a:off x="1206" y="1187"/>
              <a:ext cx="366" cy="210"/>
            </a:xfrm>
            <a:custGeom>
              <a:avLst/>
              <a:gdLst>
                <a:gd name="T0" fmla="*/ 0 w 390"/>
                <a:gd name="T1" fmla="*/ 68 h 306"/>
                <a:gd name="T2" fmla="*/ 98 w 390"/>
                <a:gd name="T3" fmla="*/ 68 h 306"/>
                <a:gd name="T4" fmla="*/ 98 w 390"/>
                <a:gd name="T5" fmla="*/ 0 h 306"/>
                <a:gd name="T6" fmla="*/ 302 w 390"/>
                <a:gd name="T7" fmla="*/ 0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0"/>
                <a:gd name="T13" fmla="*/ 0 h 306"/>
                <a:gd name="T14" fmla="*/ 390 w 390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0" h="306">
                  <a:moveTo>
                    <a:pt x="0" y="306"/>
                  </a:moveTo>
                  <a:lnTo>
                    <a:pt x="126" y="306"/>
                  </a:lnTo>
                  <a:lnTo>
                    <a:pt x="126" y="0"/>
                  </a:lnTo>
                  <a:lnTo>
                    <a:pt x="39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Freeform 26"/>
            <p:cNvSpPr>
              <a:spLocks/>
            </p:cNvSpPr>
            <p:nvPr/>
          </p:nvSpPr>
          <p:spPr bwMode="auto">
            <a:xfrm>
              <a:off x="1458" y="1379"/>
              <a:ext cx="1200" cy="432"/>
            </a:xfrm>
            <a:custGeom>
              <a:avLst/>
              <a:gdLst>
                <a:gd name="T0" fmla="*/ 1104 w 1200"/>
                <a:gd name="T1" fmla="*/ 0 h 432"/>
                <a:gd name="T2" fmla="*/ 1200 w 1200"/>
                <a:gd name="T3" fmla="*/ 0 h 432"/>
                <a:gd name="T4" fmla="*/ 1200 w 1200"/>
                <a:gd name="T5" fmla="*/ 432 h 432"/>
                <a:gd name="T6" fmla="*/ 6 w 1200"/>
                <a:gd name="T7" fmla="*/ 432 h 432"/>
                <a:gd name="T8" fmla="*/ 0 w 1200"/>
                <a:gd name="T9" fmla="*/ 204 h 432"/>
                <a:gd name="T10" fmla="*/ 114 w 1200"/>
                <a:gd name="T11" fmla="*/ 204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0"/>
                <a:gd name="T19" fmla="*/ 0 h 432"/>
                <a:gd name="T20" fmla="*/ 1200 w 1200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0" h="432">
                  <a:moveTo>
                    <a:pt x="1104" y="0"/>
                  </a:moveTo>
                  <a:lnTo>
                    <a:pt x="1200" y="0"/>
                  </a:lnTo>
                  <a:lnTo>
                    <a:pt x="1200" y="432"/>
                  </a:lnTo>
                  <a:lnTo>
                    <a:pt x="6" y="432"/>
                  </a:lnTo>
                  <a:lnTo>
                    <a:pt x="0" y="204"/>
                  </a:lnTo>
                  <a:lnTo>
                    <a:pt x="114" y="20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27"/>
            <p:cNvSpPr>
              <a:spLocks noChangeShapeType="1"/>
            </p:cNvSpPr>
            <p:nvPr/>
          </p:nvSpPr>
          <p:spPr bwMode="auto">
            <a:xfrm>
              <a:off x="1657" y="1399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Freeform 28"/>
            <p:cNvSpPr>
              <a:spLocks/>
            </p:cNvSpPr>
            <p:nvPr/>
          </p:nvSpPr>
          <p:spPr bwMode="auto">
            <a:xfrm>
              <a:off x="2340" y="1367"/>
              <a:ext cx="672" cy="540"/>
            </a:xfrm>
            <a:custGeom>
              <a:avLst/>
              <a:gdLst>
                <a:gd name="T0" fmla="*/ 0 w 672"/>
                <a:gd name="T1" fmla="*/ 12 h 540"/>
                <a:gd name="T2" fmla="*/ 0 w 672"/>
                <a:gd name="T3" fmla="*/ 540 h 540"/>
                <a:gd name="T4" fmla="*/ 468 w 672"/>
                <a:gd name="T5" fmla="*/ 540 h 540"/>
                <a:gd name="T6" fmla="*/ 468 w 672"/>
                <a:gd name="T7" fmla="*/ 0 h 540"/>
                <a:gd name="T8" fmla="*/ 672 w 672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540"/>
                <a:gd name="T17" fmla="*/ 672 w 672"/>
                <a:gd name="T18" fmla="*/ 540 h 5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540">
                  <a:moveTo>
                    <a:pt x="0" y="12"/>
                  </a:moveTo>
                  <a:lnTo>
                    <a:pt x="0" y="540"/>
                  </a:lnTo>
                  <a:lnTo>
                    <a:pt x="468" y="540"/>
                  </a:lnTo>
                  <a:lnTo>
                    <a:pt x="468" y="0"/>
                  </a:lnTo>
                  <a:lnTo>
                    <a:pt x="67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Rectangle 29"/>
            <p:cNvSpPr>
              <a:spLocks noChangeArrowheads="1"/>
            </p:cNvSpPr>
            <p:nvPr/>
          </p:nvSpPr>
          <p:spPr bwMode="auto">
            <a:xfrm>
              <a:off x="1548" y="1865"/>
              <a:ext cx="102" cy="1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Text Box 30"/>
            <p:cNvSpPr txBox="1">
              <a:spLocks noChangeArrowheads="1"/>
            </p:cNvSpPr>
            <p:nvPr/>
          </p:nvSpPr>
          <p:spPr bwMode="auto">
            <a:xfrm>
              <a:off x="1636" y="1785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stage</a:t>
              </a:r>
              <a:endParaRPr lang="en-US" baseline="-25000"/>
            </a:p>
          </p:txBody>
        </p:sp>
        <p:sp>
          <p:nvSpPr>
            <p:cNvPr id="8226" name="Line 31"/>
            <p:cNvSpPr>
              <a:spLocks noChangeShapeType="1"/>
            </p:cNvSpPr>
            <p:nvPr/>
          </p:nvSpPr>
          <p:spPr bwMode="auto">
            <a:xfrm flipV="1">
              <a:off x="1602" y="1637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32"/>
            <p:cNvSpPr>
              <a:spLocks/>
            </p:cNvSpPr>
            <p:nvPr/>
          </p:nvSpPr>
          <p:spPr bwMode="auto">
            <a:xfrm>
              <a:off x="1602" y="1571"/>
              <a:ext cx="372" cy="168"/>
            </a:xfrm>
            <a:custGeom>
              <a:avLst/>
              <a:gdLst>
                <a:gd name="T0" fmla="*/ 0 w 372"/>
                <a:gd name="T1" fmla="*/ 168 h 168"/>
                <a:gd name="T2" fmla="*/ 372 w 372"/>
                <a:gd name="T3" fmla="*/ 168 h 168"/>
                <a:gd name="T4" fmla="*/ 372 w 372"/>
                <a:gd name="T5" fmla="*/ 0 h 168"/>
                <a:gd name="T6" fmla="*/ 0 60000 65536"/>
                <a:gd name="T7" fmla="*/ 0 60000 65536"/>
                <a:gd name="T8" fmla="*/ 0 60000 65536"/>
                <a:gd name="T9" fmla="*/ 0 w 372"/>
                <a:gd name="T10" fmla="*/ 0 h 168"/>
                <a:gd name="T11" fmla="*/ 372 w 372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168">
                  <a:moveTo>
                    <a:pt x="0" y="168"/>
                  </a:moveTo>
                  <a:lnTo>
                    <a:pt x="372" y="168"/>
                  </a:lnTo>
                  <a:lnTo>
                    <a:pt x="37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 rot="16200000">
            <a:off x="-1171575" y="4810125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Disjoint firing conditions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6009" y="1633359"/>
            <a:ext cx="3034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Each rule has some additional implicit guard conditions associated with FIFO operations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630488" y="3627679"/>
            <a:ext cx="5930045" cy="1091608"/>
            <a:chOff x="2630488" y="3627679"/>
            <a:chExt cx="5930045" cy="1091608"/>
          </a:xfrm>
        </p:grpSpPr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2630488" y="3627679"/>
              <a:ext cx="1030288" cy="625475"/>
            </a:xfrm>
            <a:custGeom>
              <a:avLst/>
              <a:gdLst>
                <a:gd name="T0" fmla="*/ 92 w 649"/>
                <a:gd name="T1" fmla="*/ 384 h 394"/>
                <a:gd name="T2" fmla="*/ 28 w 649"/>
                <a:gd name="T3" fmla="*/ 238 h 394"/>
                <a:gd name="T4" fmla="*/ 37 w 649"/>
                <a:gd name="T5" fmla="*/ 110 h 394"/>
                <a:gd name="T6" fmla="*/ 183 w 649"/>
                <a:gd name="T7" fmla="*/ 0 h 394"/>
                <a:gd name="T8" fmla="*/ 366 w 649"/>
                <a:gd name="T9" fmla="*/ 10 h 394"/>
                <a:gd name="T10" fmla="*/ 558 w 649"/>
                <a:gd name="T11" fmla="*/ 83 h 394"/>
                <a:gd name="T12" fmla="*/ 631 w 649"/>
                <a:gd name="T13" fmla="*/ 156 h 394"/>
                <a:gd name="T14" fmla="*/ 649 w 649"/>
                <a:gd name="T15" fmla="*/ 183 h 394"/>
                <a:gd name="T16" fmla="*/ 540 w 649"/>
                <a:gd name="T17" fmla="*/ 394 h 394"/>
                <a:gd name="T18" fmla="*/ 0 w 649"/>
                <a:gd name="T19" fmla="*/ 366 h 3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49"/>
                <a:gd name="T31" fmla="*/ 0 h 394"/>
                <a:gd name="T32" fmla="*/ 649 w 649"/>
                <a:gd name="T33" fmla="*/ 394 h 39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49" h="394">
                  <a:moveTo>
                    <a:pt x="92" y="384"/>
                  </a:moveTo>
                  <a:cubicBezTo>
                    <a:pt x="55" y="349"/>
                    <a:pt x="40" y="288"/>
                    <a:pt x="28" y="238"/>
                  </a:cubicBezTo>
                  <a:cubicBezTo>
                    <a:pt x="31" y="195"/>
                    <a:pt x="32" y="152"/>
                    <a:pt x="37" y="110"/>
                  </a:cubicBezTo>
                  <a:cubicBezTo>
                    <a:pt x="45" y="39"/>
                    <a:pt x="127" y="12"/>
                    <a:pt x="183" y="0"/>
                  </a:cubicBezTo>
                  <a:cubicBezTo>
                    <a:pt x="244" y="3"/>
                    <a:pt x="305" y="3"/>
                    <a:pt x="366" y="10"/>
                  </a:cubicBezTo>
                  <a:cubicBezTo>
                    <a:pt x="436" y="18"/>
                    <a:pt x="492" y="67"/>
                    <a:pt x="558" y="83"/>
                  </a:cubicBezTo>
                  <a:cubicBezTo>
                    <a:pt x="614" y="111"/>
                    <a:pt x="587" y="90"/>
                    <a:pt x="631" y="156"/>
                  </a:cubicBezTo>
                  <a:cubicBezTo>
                    <a:pt x="637" y="165"/>
                    <a:pt x="649" y="183"/>
                    <a:pt x="649" y="183"/>
                  </a:cubicBezTo>
                  <a:cubicBezTo>
                    <a:pt x="641" y="274"/>
                    <a:pt x="638" y="358"/>
                    <a:pt x="540" y="394"/>
                  </a:cubicBezTo>
                  <a:cubicBezTo>
                    <a:pt x="361" y="389"/>
                    <a:pt x="179" y="366"/>
                    <a:pt x="0" y="36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36"/>
            <p:cNvSpPr txBox="1">
              <a:spLocks noChangeArrowheads="1"/>
            </p:cNvSpPr>
            <p:nvPr/>
          </p:nvSpPr>
          <p:spPr bwMode="auto">
            <a:xfrm>
              <a:off x="4437062" y="4072956"/>
              <a:ext cx="412347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/>
                <a:t>notice </a:t>
              </a:r>
              <a:r>
                <a:rPr lang="en-US" dirty="0">
                  <a:solidFill>
                    <a:schemeClr val="tx2"/>
                  </a:solidFill>
                </a:rPr>
                <a:t>stage</a:t>
              </a:r>
              <a:r>
                <a:rPr lang="en-US" dirty="0"/>
                <a:t> is a dynamic parameter now!</a:t>
              </a: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3533775" y="4253153"/>
              <a:ext cx="944563" cy="19756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38"/>
          <p:cNvSpPr txBox="1">
            <a:spLocks noChangeArrowheads="1"/>
          </p:cNvSpPr>
          <p:nvPr/>
        </p:nvSpPr>
        <p:spPr bwMode="auto">
          <a:xfrm>
            <a:off x="7758112" y="5554923"/>
            <a:ext cx="9239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no for-loop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9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43" grpId="0" build="p" animBg="1"/>
      <p:bldP spid="40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" y="291152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 dirty="0"/>
              <a:t>Folded implementation</a:t>
            </a:r>
            <a:br>
              <a:rPr lang="en-US" sz="4800" dirty="0"/>
            </a:br>
            <a:r>
              <a:rPr lang="en-US" sz="2400" dirty="0"/>
              <a:t>expressed as a single rule</a:t>
            </a:r>
            <a:endParaRPr lang="en-US" sz="2400" dirty="0" smtClean="0"/>
          </a:p>
        </p:txBody>
      </p:sp>
      <p:sp>
        <p:nvSpPr>
          <p:cNvPr id="1495043" name="Text Box 3"/>
          <p:cNvSpPr txBox="1">
            <a:spLocks noChangeArrowheads="1"/>
          </p:cNvSpPr>
          <p:nvPr/>
        </p:nvSpPr>
        <p:spPr bwMode="auto">
          <a:xfrm>
            <a:off x="958850" y="3505200"/>
            <a:ext cx="7069138" cy="31700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folded-pipeline (True);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sxIn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?;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(stage==0)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sxIn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sxIn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sxOut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stage,sxIn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(stage==n-1)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sxOut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sxOut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stage &lt;= (stage==n-1)? 0 : stage+1;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725488" y="1668463"/>
            <a:ext cx="4725987" cy="1781175"/>
            <a:chOff x="457" y="1051"/>
            <a:chExt cx="2977" cy="1122"/>
          </a:xfrm>
        </p:grpSpPr>
        <p:sp>
          <p:nvSpPr>
            <p:cNvPr id="8206" name="Rectangle 5"/>
            <p:cNvSpPr>
              <a:spLocks noChangeArrowheads="1"/>
            </p:cNvSpPr>
            <p:nvPr/>
          </p:nvSpPr>
          <p:spPr bwMode="auto">
            <a:xfrm>
              <a:off x="1106" y="1056"/>
              <a:ext cx="91" cy="68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Rectangle 6"/>
            <p:cNvSpPr>
              <a:spLocks noChangeArrowheads="1"/>
            </p:cNvSpPr>
            <p:nvPr/>
          </p:nvSpPr>
          <p:spPr bwMode="auto">
            <a:xfrm>
              <a:off x="3012" y="1051"/>
              <a:ext cx="91" cy="68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7"/>
            <p:cNvSpPr>
              <a:spLocks noChangeShapeType="1"/>
            </p:cNvSpPr>
            <p:nvPr/>
          </p:nvSpPr>
          <p:spPr bwMode="auto">
            <a:xfrm flipV="1">
              <a:off x="651" y="1386"/>
              <a:ext cx="4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Text Box 8"/>
            <p:cNvSpPr txBox="1">
              <a:spLocks noChangeArrowheads="1"/>
            </p:cNvSpPr>
            <p:nvPr/>
          </p:nvSpPr>
          <p:spPr bwMode="auto">
            <a:xfrm>
              <a:off x="457" y="1495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8210" name="Rectangle 9"/>
            <p:cNvSpPr>
              <a:spLocks noChangeArrowheads="1"/>
            </p:cNvSpPr>
            <p:nvPr/>
          </p:nvSpPr>
          <p:spPr bwMode="auto">
            <a:xfrm>
              <a:off x="2482" y="1066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Text Box 10"/>
            <p:cNvSpPr txBox="1">
              <a:spLocks noChangeArrowheads="1"/>
            </p:cNvSpPr>
            <p:nvPr/>
          </p:nvSpPr>
          <p:spPr bwMode="auto">
            <a:xfrm>
              <a:off x="2290" y="1923"/>
              <a:ext cx="5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sReg</a:t>
              </a:r>
              <a:endParaRPr lang="en-US" baseline="-25000"/>
            </a:p>
          </p:txBody>
        </p:sp>
        <p:sp>
          <p:nvSpPr>
            <p:cNvPr id="8212" name="Text Box 11"/>
            <p:cNvSpPr txBox="1">
              <a:spLocks noChangeArrowheads="1"/>
            </p:cNvSpPr>
            <p:nvPr/>
          </p:nvSpPr>
          <p:spPr bwMode="auto">
            <a:xfrm>
              <a:off x="891" y="1725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sp>
          <p:nvSpPr>
            <p:cNvPr id="8213" name="Line 12"/>
            <p:cNvSpPr>
              <a:spLocks noChangeShapeType="1"/>
            </p:cNvSpPr>
            <p:nvPr/>
          </p:nvSpPr>
          <p:spPr bwMode="auto">
            <a:xfrm>
              <a:off x="2227" y="1381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14" name="Group 13"/>
            <p:cNvGrpSpPr>
              <a:grpSpLocks/>
            </p:cNvGrpSpPr>
            <p:nvPr/>
          </p:nvGrpSpPr>
          <p:grpSpPr bwMode="auto">
            <a:xfrm>
              <a:off x="1806" y="1229"/>
              <a:ext cx="420" cy="342"/>
              <a:chOff x="0" y="3126"/>
              <a:chExt cx="420" cy="342"/>
            </a:xfrm>
          </p:grpSpPr>
          <p:sp>
            <p:nvSpPr>
              <p:cNvPr id="8232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8233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15" name="Line 16"/>
            <p:cNvSpPr>
              <a:spLocks noChangeShapeType="1"/>
            </p:cNvSpPr>
            <p:nvPr/>
          </p:nvSpPr>
          <p:spPr bwMode="auto">
            <a:xfrm>
              <a:off x="3115" y="1393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16" name="Group 17"/>
            <p:cNvGrpSpPr>
              <a:grpSpLocks/>
            </p:cNvGrpSpPr>
            <p:nvPr/>
          </p:nvGrpSpPr>
          <p:grpSpPr bwMode="auto">
            <a:xfrm>
              <a:off x="2821" y="1060"/>
              <a:ext cx="288" cy="673"/>
              <a:chOff x="4705" y="285"/>
              <a:chExt cx="288" cy="673"/>
            </a:xfrm>
          </p:grpSpPr>
          <p:sp>
            <p:nvSpPr>
              <p:cNvPr id="8230" name="Freeform 1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68697 h 144"/>
                  <a:gd name="T6" fmla="*/ 0 w 288"/>
                  <a:gd name="T7" fmla="*/ 6869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1" name="Line 1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7" name="Group 20"/>
            <p:cNvGrpSpPr>
              <a:grpSpLocks/>
            </p:cNvGrpSpPr>
            <p:nvPr/>
          </p:nvGrpSpPr>
          <p:grpSpPr bwMode="auto">
            <a:xfrm>
              <a:off x="913" y="1060"/>
              <a:ext cx="288" cy="673"/>
              <a:chOff x="4705" y="285"/>
              <a:chExt cx="288" cy="673"/>
            </a:xfrm>
          </p:grpSpPr>
          <p:sp>
            <p:nvSpPr>
              <p:cNvPr id="8228" name="Freeform 2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68697 h 144"/>
                  <a:gd name="T6" fmla="*/ 0 w 288"/>
                  <a:gd name="T7" fmla="*/ 6869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9" name="Line 2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18" name="Text Box 23"/>
            <p:cNvSpPr txBox="1">
              <a:spLocks noChangeArrowheads="1"/>
            </p:cNvSpPr>
            <p:nvPr/>
          </p:nvSpPr>
          <p:spPr bwMode="auto">
            <a:xfrm>
              <a:off x="2931" y="1767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  <p:sp>
          <p:nvSpPr>
            <p:cNvPr id="8219" name="AutoShape 24"/>
            <p:cNvSpPr>
              <a:spLocks noChangeArrowheads="1"/>
            </p:cNvSpPr>
            <p:nvPr/>
          </p:nvSpPr>
          <p:spPr bwMode="auto">
            <a:xfrm rot="-5400000">
              <a:off x="1296" y="1379"/>
              <a:ext cx="624" cy="7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31 h 21600"/>
                <a:gd name="T14" fmla="*/ 17100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Freeform 25"/>
            <p:cNvSpPr>
              <a:spLocks/>
            </p:cNvSpPr>
            <p:nvPr/>
          </p:nvSpPr>
          <p:spPr bwMode="auto">
            <a:xfrm>
              <a:off x="1206" y="1187"/>
              <a:ext cx="366" cy="210"/>
            </a:xfrm>
            <a:custGeom>
              <a:avLst/>
              <a:gdLst>
                <a:gd name="T0" fmla="*/ 0 w 390"/>
                <a:gd name="T1" fmla="*/ 68 h 306"/>
                <a:gd name="T2" fmla="*/ 98 w 390"/>
                <a:gd name="T3" fmla="*/ 68 h 306"/>
                <a:gd name="T4" fmla="*/ 98 w 390"/>
                <a:gd name="T5" fmla="*/ 0 h 306"/>
                <a:gd name="T6" fmla="*/ 302 w 390"/>
                <a:gd name="T7" fmla="*/ 0 h 3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0"/>
                <a:gd name="T13" fmla="*/ 0 h 306"/>
                <a:gd name="T14" fmla="*/ 390 w 390"/>
                <a:gd name="T15" fmla="*/ 306 h 3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0" h="306">
                  <a:moveTo>
                    <a:pt x="0" y="306"/>
                  </a:moveTo>
                  <a:lnTo>
                    <a:pt x="126" y="306"/>
                  </a:lnTo>
                  <a:lnTo>
                    <a:pt x="126" y="0"/>
                  </a:lnTo>
                  <a:lnTo>
                    <a:pt x="39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Freeform 26"/>
            <p:cNvSpPr>
              <a:spLocks/>
            </p:cNvSpPr>
            <p:nvPr/>
          </p:nvSpPr>
          <p:spPr bwMode="auto">
            <a:xfrm>
              <a:off x="1458" y="1379"/>
              <a:ext cx="1200" cy="432"/>
            </a:xfrm>
            <a:custGeom>
              <a:avLst/>
              <a:gdLst>
                <a:gd name="T0" fmla="*/ 1104 w 1200"/>
                <a:gd name="T1" fmla="*/ 0 h 432"/>
                <a:gd name="T2" fmla="*/ 1200 w 1200"/>
                <a:gd name="T3" fmla="*/ 0 h 432"/>
                <a:gd name="T4" fmla="*/ 1200 w 1200"/>
                <a:gd name="T5" fmla="*/ 432 h 432"/>
                <a:gd name="T6" fmla="*/ 6 w 1200"/>
                <a:gd name="T7" fmla="*/ 432 h 432"/>
                <a:gd name="T8" fmla="*/ 0 w 1200"/>
                <a:gd name="T9" fmla="*/ 204 h 432"/>
                <a:gd name="T10" fmla="*/ 114 w 1200"/>
                <a:gd name="T11" fmla="*/ 204 h 4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0"/>
                <a:gd name="T19" fmla="*/ 0 h 432"/>
                <a:gd name="T20" fmla="*/ 1200 w 1200"/>
                <a:gd name="T21" fmla="*/ 432 h 4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0" h="432">
                  <a:moveTo>
                    <a:pt x="1104" y="0"/>
                  </a:moveTo>
                  <a:lnTo>
                    <a:pt x="1200" y="0"/>
                  </a:lnTo>
                  <a:lnTo>
                    <a:pt x="1200" y="432"/>
                  </a:lnTo>
                  <a:lnTo>
                    <a:pt x="6" y="432"/>
                  </a:lnTo>
                  <a:lnTo>
                    <a:pt x="0" y="204"/>
                  </a:lnTo>
                  <a:lnTo>
                    <a:pt x="114" y="204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Line 27"/>
            <p:cNvSpPr>
              <a:spLocks noChangeShapeType="1"/>
            </p:cNvSpPr>
            <p:nvPr/>
          </p:nvSpPr>
          <p:spPr bwMode="auto">
            <a:xfrm>
              <a:off x="1657" y="1399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3" name="Freeform 28"/>
            <p:cNvSpPr>
              <a:spLocks/>
            </p:cNvSpPr>
            <p:nvPr/>
          </p:nvSpPr>
          <p:spPr bwMode="auto">
            <a:xfrm>
              <a:off x="2340" y="1367"/>
              <a:ext cx="672" cy="540"/>
            </a:xfrm>
            <a:custGeom>
              <a:avLst/>
              <a:gdLst>
                <a:gd name="T0" fmla="*/ 0 w 672"/>
                <a:gd name="T1" fmla="*/ 12 h 540"/>
                <a:gd name="T2" fmla="*/ 0 w 672"/>
                <a:gd name="T3" fmla="*/ 540 h 540"/>
                <a:gd name="T4" fmla="*/ 468 w 672"/>
                <a:gd name="T5" fmla="*/ 540 h 540"/>
                <a:gd name="T6" fmla="*/ 468 w 672"/>
                <a:gd name="T7" fmla="*/ 0 h 540"/>
                <a:gd name="T8" fmla="*/ 672 w 672"/>
                <a:gd name="T9" fmla="*/ 0 h 5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540"/>
                <a:gd name="T17" fmla="*/ 672 w 672"/>
                <a:gd name="T18" fmla="*/ 540 h 5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540">
                  <a:moveTo>
                    <a:pt x="0" y="12"/>
                  </a:moveTo>
                  <a:lnTo>
                    <a:pt x="0" y="540"/>
                  </a:lnTo>
                  <a:lnTo>
                    <a:pt x="468" y="540"/>
                  </a:lnTo>
                  <a:lnTo>
                    <a:pt x="468" y="0"/>
                  </a:lnTo>
                  <a:lnTo>
                    <a:pt x="67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4" name="Rectangle 29"/>
            <p:cNvSpPr>
              <a:spLocks noChangeArrowheads="1"/>
            </p:cNvSpPr>
            <p:nvPr/>
          </p:nvSpPr>
          <p:spPr bwMode="auto">
            <a:xfrm>
              <a:off x="1548" y="1865"/>
              <a:ext cx="102" cy="1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Text Box 30"/>
            <p:cNvSpPr txBox="1">
              <a:spLocks noChangeArrowheads="1"/>
            </p:cNvSpPr>
            <p:nvPr/>
          </p:nvSpPr>
          <p:spPr bwMode="auto">
            <a:xfrm>
              <a:off x="1636" y="1785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stage</a:t>
              </a:r>
              <a:endParaRPr lang="en-US" baseline="-25000"/>
            </a:p>
          </p:txBody>
        </p:sp>
        <p:sp>
          <p:nvSpPr>
            <p:cNvPr id="8226" name="Line 31"/>
            <p:cNvSpPr>
              <a:spLocks noChangeShapeType="1"/>
            </p:cNvSpPr>
            <p:nvPr/>
          </p:nvSpPr>
          <p:spPr bwMode="auto">
            <a:xfrm flipV="1">
              <a:off x="1602" y="1637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27" name="Freeform 32"/>
            <p:cNvSpPr>
              <a:spLocks/>
            </p:cNvSpPr>
            <p:nvPr/>
          </p:nvSpPr>
          <p:spPr bwMode="auto">
            <a:xfrm>
              <a:off x="1602" y="1571"/>
              <a:ext cx="372" cy="168"/>
            </a:xfrm>
            <a:custGeom>
              <a:avLst/>
              <a:gdLst>
                <a:gd name="T0" fmla="*/ 0 w 372"/>
                <a:gd name="T1" fmla="*/ 168 h 168"/>
                <a:gd name="T2" fmla="*/ 372 w 372"/>
                <a:gd name="T3" fmla="*/ 168 h 168"/>
                <a:gd name="T4" fmla="*/ 372 w 372"/>
                <a:gd name="T5" fmla="*/ 0 h 168"/>
                <a:gd name="T6" fmla="*/ 0 60000 65536"/>
                <a:gd name="T7" fmla="*/ 0 60000 65536"/>
                <a:gd name="T8" fmla="*/ 0 60000 65536"/>
                <a:gd name="T9" fmla="*/ 0 w 372"/>
                <a:gd name="T10" fmla="*/ 0 h 168"/>
                <a:gd name="T11" fmla="*/ 372 w 372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2" h="168">
                  <a:moveTo>
                    <a:pt x="0" y="168"/>
                  </a:moveTo>
                  <a:lnTo>
                    <a:pt x="372" y="168"/>
                  </a:lnTo>
                  <a:lnTo>
                    <a:pt x="372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5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Shared Circuit</a:t>
            </a:r>
          </a:p>
        </p:txBody>
      </p:sp>
      <p:sp>
        <p:nvSpPr>
          <p:cNvPr id="9219" name="Content Placeholder 2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012825" y="4800600"/>
            <a:ext cx="7772400" cy="16430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Twiddle constants can be expressed in a table or in a case or nested case expression</a:t>
            </a:r>
          </a:p>
        </p:txBody>
      </p:sp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1662113" y="1898650"/>
            <a:ext cx="6605587" cy="2913063"/>
            <a:chOff x="636" y="1114"/>
            <a:chExt cx="4161" cy="1835"/>
          </a:xfrm>
        </p:grpSpPr>
        <p:sp>
          <p:nvSpPr>
            <p:cNvPr id="9224" name="Text Box 4"/>
            <p:cNvSpPr txBox="1">
              <a:spLocks noChangeArrowheads="1"/>
            </p:cNvSpPr>
            <p:nvPr/>
          </p:nvSpPr>
          <p:spPr bwMode="auto">
            <a:xfrm>
              <a:off x="1933" y="2307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stage</a:t>
              </a:r>
              <a:endParaRPr lang="en-US" baseline="-25000"/>
            </a:p>
          </p:txBody>
        </p:sp>
        <p:sp>
          <p:nvSpPr>
            <p:cNvPr id="9225" name="Oval 5"/>
            <p:cNvSpPr>
              <a:spLocks noChangeArrowheads="1"/>
            </p:cNvSpPr>
            <p:nvPr/>
          </p:nvSpPr>
          <p:spPr bwMode="auto">
            <a:xfrm>
              <a:off x="677" y="1149"/>
              <a:ext cx="1166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endParaRPr lang="en-US"/>
            </a:p>
            <a:p>
              <a:pPr algn="ctr"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 getTwiddle0 </a:t>
              </a:r>
            </a:p>
            <a:p>
              <a:pPr algn="ctr"/>
              <a:endParaRPr lang="en-US">
                <a:latin typeface="Courier New" pitchFamily="49" charset="0"/>
              </a:endParaRPr>
            </a:p>
          </p:txBody>
        </p:sp>
        <p:sp>
          <p:nvSpPr>
            <p:cNvPr id="9226" name="Line 6"/>
            <p:cNvSpPr>
              <a:spLocks noChangeShapeType="1"/>
            </p:cNvSpPr>
            <p:nvPr/>
          </p:nvSpPr>
          <p:spPr bwMode="auto">
            <a:xfrm>
              <a:off x="1880" y="1685"/>
              <a:ext cx="2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Line 7"/>
            <p:cNvSpPr>
              <a:spLocks noChangeShapeType="1"/>
            </p:cNvSpPr>
            <p:nvPr/>
          </p:nvSpPr>
          <p:spPr bwMode="auto">
            <a:xfrm flipV="1">
              <a:off x="2211" y="1670"/>
              <a:ext cx="775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AutoShape 8"/>
            <p:cNvSpPr>
              <a:spLocks noChangeArrowheads="1"/>
            </p:cNvSpPr>
            <p:nvPr/>
          </p:nvSpPr>
          <p:spPr bwMode="auto">
            <a:xfrm rot="-5400000">
              <a:off x="1861" y="1653"/>
              <a:ext cx="624" cy="7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431 h 21600"/>
                <a:gd name="T14" fmla="*/ 17100 w 21600"/>
                <a:gd name="T15" fmla="*/ 1716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Freeform 9"/>
            <p:cNvSpPr>
              <a:spLocks/>
            </p:cNvSpPr>
            <p:nvPr/>
          </p:nvSpPr>
          <p:spPr bwMode="auto">
            <a:xfrm>
              <a:off x="1861" y="1323"/>
              <a:ext cx="282" cy="108"/>
            </a:xfrm>
            <a:custGeom>
              <a:avLst/>
              <a:gdLst>
                <a:gd name="T0" fmla="*/ 0 w 282"/>
                <a:gd name="T1" fmla="*/ 0 h 108"/>
                <a:gd name="T2" fmla="*/ 78 w 282"/>
                <a:gd name="T3" fmla="*/ 0 h 108"/>
                <a:gd name="T4" fmla="*/ 78 w 282"/>
                <a:gd name="T5" fmla="*/ 108 h 108"/>
                <a:gd name="T6" fmla="*/ 282 w 282"/>
                <a:gd name="T7" fmla="*/ 108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108"/>
                <a:gd name="T14" fmla="*/ 282 w 282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108">
                  <a:moveTo>
                    <a:pt x="0" y="0"/>
                  </a:moveTo>
                  <a:lnTo>
                    <a:pt x="78" y="0"/>
                  </a:lnTo>
                  <a:lnTo>
                    <a:pt x="78" y="108"/>
                  </a:lnTo>
                  <a:lnTo>
                    <a:pt x="282" y="1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Freeform 10"/>
            <p:cNvSpPr>
              <a:spLocks/>
            </p:cNvSpPr>
            <p:nvPr/>
          </p:nvSpPr>
          <p:spPr bwMode="auto">
            <a:xfrm flipV="1">
              <a:off x="1855" y="1947"/>
              <a:ext cx="282" cy="108"/>
            </a:xfrm>
            <a:custGeom>
              <a:avLst/>
              <a:gdLst>
                <a:gd name="T0" fmla="*/ 0 w 282"/>
                <a:gd name="T1" fmla="*/ 0 h 108"/>
                <a:gd name="T2" fmla="*/ 78 w 282"/>
                <a:gd name="T3" fmla="*/ 0 h 108"/>
                <a:gd name="T4" fmla="*/ 78 w 282"/>
                <a:gd name="T5" fmla="*/ 108 h 108"/>
                <a:gd name="T6" fmla="*/ 282 w 282"/>
                <a:gd name="T7" fmla="*/ 108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108"/>
                <a:gd name="T14" fmla="*/ 282 w 282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108">
                  <a:moveTo>
                    <a:pt x="0" y="0"/>
                  </a:moveTo>
                  <a:lnTo>
                    <a:pt x="78" y="0"/>
                  </a:lnTo>
                  <a:lnTo>
                    <a:pt x="78" y="108"/>
                  </a:lnTo>
                  <a:lnTo>
                    <a:pt x="282" y="10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Rectangle 11"/>
            <p:cNvSpPr>
              <a:spLocks noChangeArrowheads="1"/>
            </p:cNvSpPr>
            <p:nvPr/>
          </p:nvSpPr>
          <p:spPr bwMode="auto">
            <a:xfrm>
              <a:off x="2119" y="2145"/>
              <a:ext cx="102" cy="1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12"/>
            <p:cNvSpPr>
              <a:spLocks noChangeShapeType="1"/>
            </p:cNvSpPr>
            <p:nvPr/>
          </p:nvSpPr>
          <p:spPr bwMode="auto">
            <a:xfrm flipV="1">
              <a:off x="2173" y="1917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Oval 13"/>
            <p:cNvSpPr>
              <a:spLocks noChangeArrowheads="1"/>
            </p:cNvSpPr>
            <p:nvPr/>
          </p:nvSpPr>
          <p:spPr bwMode="auto">
            <a:xfrm>
              <a:off x="673" y="1519"/>
              <a:ext cx="1166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endParaRPr lang="en-US"/>
            </a:p>
            <a:p>
              <a:pPr algn="ctr"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getTwiddle1</a:t>
              </a:r>
            </a:p>
            <a:p>
              <a:pPr algn="ctr"/>
              <a:endParaRPr lang="en-US">
                <a:latin typeface="Courier New" pitchFamily="49" charset="0"/>
              </a:endParaRPr>
            </a:p>
          </p:txBody>
        </p:sp>
        <p:sp>
          <p:nvSpPr>
            <p:cNvPr id="9234" name="Oval 14"/>
            <p:cNvSpPr>
              <a:spLocks noChangeArrowheads="1"/>
            </p:cNvSpPr>
            <p:nvPr/>
          </p:nvSpPr>
          <p:spPr bwMode="auto">
            <a:xfrm>
              <a:off x="677" y="1908"/>
              <a:ext cx="1166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Wingdings" pitchFamily="-96" charset="2"/>
                <a:buNone/>
              </a:pPr>
              <a:endParaRPr lang="en-US"/>
            </a:p>
            <a:p>
              <a:pPr algn="ctr"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getTwiddle2</a:t>
              </a:r>
            </a:p>
            <a:p>
              <a:pPr algn="ctr"/>
              <a:endParaRPr lang="en-US">
                <a:latin typeface="Courier New" pitchFamily="49" charset="0"/>
              </a:endParaRPr>
            </a:p>
          </p:txBody>
        </p:sp>
        <p:sp>
          <p:nvSpPr>
            <p:cNvPr id="9235" name="Text Box 15"/>
            <p:cNvSpPr txBox="1">
              <a:spLocks noChangeArrowheads="1"/>
            </p:cNvSpPr>
            <p:nvPr/>
          </p:nvSpPr>
          <p:spPr bwMode="auto">
            <a:xfrm>
              <a:off x="2301" y="1435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twid</a:t>
              </a:r>
            </a:p>
          </p:txBody>
        </p:sp>
        <p:sp>
          <p:nvSpPr>
            <p:cNvPr id="1570832" name="Cloud"/>
            <p:cNvSpPr>
              <a:spLocks noChangeAspect="1" noEditPoints="1" noChangeArrowheads="1"/>
            </p:cNvSpPr>
            <p:nvPr/>
          </p:nvSpPr>
          <p:spPr bwMode="auto">
            <a:xfrm>
              <a:off x="2986" y="1114"/>
              <a:ext cx="1811" cy="115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buFont typeface="Wingdings" pitchFamily="2" charset="2"/>
                <a:buNone/>
                <a:defRPr/>
              </a:pPr>
              <a:r>
                <a:rPr lang="en-US">
                  <a:latin typeface="Verdana" pitchFamily="34" charset="0"/>
                </a:rPr>
                <a:t>The rest of stage_f, i.e. Bfly-4s and permutations (shared)</a:t>
              </a:r>
            </a:p>
          </p:txBody>
        </p:sp>
        <p:sp>
          <p:nvSpPr>
            <p:cNvPr id="9237" name="Freeform 17"/>
            <p:cNvSpPr>
              <a:spLocks/>
            </p:cNvSpPr>
            <p:nvPr/>
          </p:nvSpPr>
          <p:spPr bwMode="auto">
            <a:xfrm>
              <a:off x="1042" y="1984"/>
              <a:ext cx="2012" cy="859"/>
            </a:xfrm>
            <a:custGeom>
              <a:avLst/>
              <a:gdLst>
                <a:gd name="T0" fmla="*/ 0 w 2012"/>
                <a:gd name="T1" fmla="*/ 859 h 859"/>
                <a:gd name="T2" fmla="*/ 1847 w 2012"/>
                <a:gd name="T3" fmla="*/ 859 h 859"/>
                <a:gd name="T4" fmla="*/ 1847 w 2012"/>
                <a:gd name="T5" fmla="*/ 0 h 859"/>
                <a:gd name="T6" fmla="*/ 2012 w 2012"/>
                <a:gd name="T7" fmla="*/ 0 h 8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12"/>
                <a:gd name="T13" fmla="*/ 0 h 859"/>
                <a:gd name="T14" fmla="*/ 2012 w 2012"/>
                <a:gd name="T15" fmla="*/ 859 h 8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12" h="859">
                  <a:moveTo>
                    <a:pt x="0" y="859"/>
                  </a:moveTo>
                  <a:lnTo>
                    <a:pt x="1847" y="859"/>
                  </a:lnTo>
                  <a:lnTo>
                    <a:pt x="1847" y="0"/>
                  </a:lnTo>
                  <a:lnTo>
                    <a:pt x="201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Text Box 18"/>
            <p:cNvSpPr txBox="1">
              <a:spLocks noChangeArrowheads="1"/>
            </p:cNvSpPr>
            <p:nvPr/>
          </p:nvSpPr>
          <p:spPr bwMode="auto">
            <a:xfrm>
              <a:off x="636" y="2718"/>
              <a:ext cx="2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sx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79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Combinational IFFT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4210050"/>
            <a:ext cx="7772400" cy="2381250"/>
          </a:xfrm>
        </p:spPr>
        <p:txBody>
          <a:bodyPr/>
          <a:lstStyle/>
          <a:p>
            <a:r>
              <a:rPr lang="en-US" sz="2400" dirty="0" smtClean="0"/>
              <a:t>Lot of area and long combinational delay</a:t>
            </a:r>
          </a:p>
          <a:p>
            <a:r>
              <a:rPr lang="en-US" sz="2400" dirty="0" smtClean="0"/>
              <a:t>Folded or multi-cycle version can save area and reduce the combinational delay but throughput per clock cycle gets worse</a:t>
            </a:r>
          </a:p>
          <a:p>
            <a:r>
              <a:rPr lang="en-US" sz="2400" dirty="0" smtClean="0"/>
              <a:t>Pipelining: a method to increase the circuit throughput by evaluating multiple IFFTs</a:t>
            </a:r>
            <a:endParaRPr lang="en-US" sz="2400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247650" y="1647825"/>
            <a:ext cx="8848725" cy="2733675"/>
            <a:chOff x="108" y="1188"/>
            <a:chExt cx="5574" cy="1722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108" y="1188"/>
              <a:ext cx="282" cy="1680"/>
              <a:chOff x="414" y="1626"/>
              <a:chExt cx="282" cy="1680"/>
            </a:xfrm>
          </p:grpSpPr>
          <p:sp>
            <p:nvSpPr>
              <p:cNvPr id="121" name="Rectangle 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in0</a:t>
                </a:r>
              </a:p>
            </p:txBody>
          </p:sp>
          <p:sp>
            <p:nvSpPr>
              <p:cNvPr id="122" name="Text Box 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123" name="Rectangle 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in1</a:t>
                </a:r>
              </a:p>
            </p:txBody>
          </p:sp>
          <p:sp>
            <p:nvSpPr>
              <p:cNvPr id="124" name="Rectangle 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in2</a:t>
                </a:r>
              </a:p>
            </p:txBody>
          </p:sp>
          <p:sp>
            <p:nvSpPr>
              <p:cNvPr id="125" name="Rectangle 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in63</a:t>
                </a:r>
              </a:p>
            </p:txBody>
          </p:sp>
          <p:sp>
            <p:nvSpPr>
              <p:cNvPr id="126" name="Rectangle 1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in3</a:t>
                </a:r>
              </a:p>
            </p:txBody>
          </p:sp>
          <p:sp>
            <p:nvSpPr>
              <p:cNvPr id="127" name="Rectangle 1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in4</a:t>
                </a: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624" y="1410"/>
              <a:ext cx="576" cy="1140"/>
              <a:chOff x="624" y="1410"/>
              <a:chExt cx="576" cy="1140"/>
            </a:xfrm>
          </p:grpSpPr>
          <p:sp>
            <p:nvSpPr>
              <p:cNvPr id="117" name="Rectangle 13"/>
              <p:cNvSpPr>
                <a:spLocks noChangeArrowheads="1"/>
              </p:cNvSpPr>
              <p:nvPr/>
            </p:nvSpPr>
            <p:spPr bwMode="auto">
              <a:xfrm>
                <a:off x="624" y="14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8" name="Rectangle 14"/>
              <p:cNvSpPr>
                <a:spLocks noChangeArrowheads="1"/>
              </p:cNvSpPr>
              <p:nvPr/>
            </p:nvSpPr>
            <p:spPr bwMode="auto">
              <a:xfrm>
                <a:off x="624" y="17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9" name="Rectangle 15"/>
              <p:cNvSpPr>
                <a:spLocks noChangeArrowheads="1"/>
              </p:cNvSpPr>
              <p:nvPr/>
            </p:nvSpPr>
            <p:spPr bwMode="auto">
              <a:xfrm>
                <a:off x="624" y="225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20" name="Text Box 16"/>
              <p:cNvSpPr txBox="1">
                <a:spLocks noChangeArrowheads="1"/>
              </p:cNvSpPr>
              <p:nvPr/>
            </p:nvSpPr>
            <p:spPr bwMode="auto">
              <a:xfrm>
                <a:off x="752" y="2039"/>
                <a:ext cx="295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x16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2226" y="1398"/>
              <a:ext cx="576" cy="1140"/>
              <a:chOff x="2712" y="1836"/>
              <a:chExt cx="576" cy="1140"/>
            </a:xfrm>
          </p:grpSpPr>
          <p:sp>
            <p:nvSpPr>
              <p:cNvPr id="113" name="Rectangle 18"/>
              <p:cNvSpPr>
                <a:spLocks noChangeArrowheads="1"/>
              </p:cNvSpPr>
              <p:nvPr/>
            </p:nvSpPr>
            <p:spPr bwMode="auto">
              <a:xfrm>
                <a:off x="2712" y="18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4" name="Rectangle 19"/>
              <p:cNvSpPr>
                <a:spLocks noChangeArrowheads="1"/>
              </p:cNvSpPr>
              <p:nvPr/>
            </p:nvSpPr>
            <p:spPr bwMode="auto">
              <a:xfrm>
                <a:off x="2712" y="21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5" name="Rectangle 20"/>
              <p:cNvSpPr>
                <a:spLocks noChangeArrowheads="1"/>
              </p:cNvSpPr>
              <p:nvPr/>
            </p:nvSpPr>
            <p:spPr bwMode="auto">
              <a:xfrm>
                <a:off x="2712" y="267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6" name="Text Box 21"/>
              <p:cNvSpPr txBox="1">
                <a:spLocks noChangeArrowheads="1"/>
              </p:cNvSpPr>
              <p:nvPr/>
            </p:nvSpPr>
            <p:spPr bwMode="auto">
              <a:xfrm>
                <a:off x="2918" y="244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840" y="1428"/>
              <a:ext cx="576" cy="1140"/>
              <a:chOff x="4260" y="1866"/>
              <a:chExt cx="576" cy="1140"/>
            </a:xfrm>
          </p:grpSpPr>
          <p:sp>
            <p:nvSpPr>
              <p:cNvPr id="109" name="Rectangle 23"/>
              <p:cNvSpPr>
                <a:spLocks noChangeArrowheads="1"/>
              </p:cNvSpPr>
              <p:nvPr/>
            </p:nvSpPr>
            <p:spPr bwMode="auto">
              <a:xfrm>
                <a:off x="4260" y="18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0" name="Rectangle 24"/>
              <p:cNvSpPr>
                <a:spLocks noChangeArrowheads="1"/>
              </p:cNvSpPr>
              <p:nvPr/>
            </p:nvSpPr>
            <p:spPr bwMode="auto">
              <a:xfrm>
                <a:off x="4260" y="21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1" name="Rectangle 25"/>
              <p:cNvSpPr>
                <a:spLocks noChangeArrowheads="1"/>
              </p:cNvSpPr>
              <p:nvPr/>
            </p:nvSpPr>
            <p:spPr bwMode="auto">
              <a:xfrm>
                <a:off x="4260" y="270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112" name="Text Box 26"/>
              <p:cNvSpPr txBox="1">
                <a:spLocks noChangeArrowheads="1"/>
              </p:cNvSpPr>
              <p:nvPr/>
            </p:nvSpPr>
            <p:spPr bwMode="auto">
              <a:xfrm>
                <a:off x="4466" y="247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386" y="1316"/>
              <a:ext cx="246" cy="1458"/>
              <a:chOff x="692" y="1754"/>
              <a:chExt cx="246" cy="1458"/>
            </a:xfrm>
          </p:grpSpPr>
          <p:sp>
            <p:nvSpPr>
              <p:cNvPr id="103" name="Line 28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9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30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31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32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33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5400" y="1230"/>
              <a:ext cx="282" cy="1680"/>
              <a:chOff x="414" y="1626"/>
              <a:chExt cx="282" cy="1680"/>
            </a:xfrm>
          </p:grpSpPr>
          <p:sp>
            <p:nvSpPr>
              <p:cNvPr id="96" name="Rectangle 3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out0</a:t>
                </a:r>
              </a:p>
            </p:txBody>
          </p:sp>
          <p:sp>
            <p:nvSpPr>
              <p:cNvPr id="97" name="Text Box 3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98" name="Rectangle 3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out1</a:t>
                </a:r>
              </a:p>
            </p:txBody>
          </p:sp>
          <p:sp>
            <p:nvSpPr>
              <p:cNvPr id="99" name="Rectangle 3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out2</a:t>
                </a:r>
              </a:p>
            </p:txBody>
          </p:sp>
          <p:sp>
            <p:nvSpPr>
              <p:cNvPr id="100" name="Rectangle 3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out63</a:t>
                </a:r>
              </a:p>
            </p:txBody>
          </p:sp>
          <p:sp>
            <p:nvSpPr>
              <p:cNvPr id="101" name="Rectangle 4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out3</a:t>
                </a:r>
              </a:p>
            </p:txBody>
          </p:sp>
          <p:sp>
            <p:nvSpPr>
              <p:cNvPr id="102" name="Rectangle 4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out4</a:t>
                </a:r>
              </a:p>
            </p:txBody>
          </p:sp>
        </p:grpSp>
        <p:grpSp>
          <p:nvGrpSpPr>
            <p:cNvPr id="14" name="Group 42"/>
            <p:cNvGrpSpPr>
              <a:grpSpLocks/>
            </p:cNvGrpSpPr>
            <p:nvPr/>
          </p:nvGrpSpPr>
          <p:grpSpPr bwMode="auto">
            <a:xfrm flipH="1">
              <a:off x="5144" y="1376"/>
              <a:ext cx="246" cy="1458"/>
              <a:chOff x="692" y="1754"/>
              <a:chExt cx="246" cy="1458"/>
            </a:xfrm>
          </p:grpSpPr>
          <p:sp>
            <p:nvSpPr>
              <p:cNvPr id="90" name="Line 43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44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45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46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47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Line 48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1202" y="1404"/>
              <a:ext cx="1020" cy="1152"/>
              <a:chOff x="1202" y="1404"/>
              <a:chExt cx="1020" cy="1152"/>
            </a:xfrm>
          </p:grpSpPr>
          <p:sp>
            <p:nvSpPr>
              <p:cNvPr id="62" name="Text Box 50"/>
              <p:cNvSpPr txBox="1">
                <a:spLocks noChangeArrowheads="1"/>
              </p:cNvSpPr>
              <p:nvPr/>
            </p:nvSpPr>
            <p:spPr bwMode="auto">
              <a:xfrm rot="5400000">
                <a:off x="1455" y="1814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63" name="Group 51"/>
              <p:cNvGrpSpPr>
                <a:grpSpLocks/>
              </p:cNvGrpSpPr>
              <p:nvPr/>
            </p:nvGrpSpPr>
            <p:grpSpPr bwMode="auto">
              <a:xfrm>
                <a:off x="1202" y="1472"/>
                <a:ext cx="322" cy="1020"/>
                <a:chOff x="1478" y="1904"/>
                <a:chExt cx="486" cy="1020"/>
              </a:xfrm>
            </p:grpSpPr>
            <p:sp>
              <p:nvSpPr>
                <p:cNvPr id="78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64"/>
              <p:cNvGrpSpPr>
                <a:grpSpLocks/>
              </p:cNvGrpSpPr>
              <p:nvPr/>
            </p:nvGrpSpPr>
            <p:grpSpPr bwMode="auto">
              <a:xfrm>
                <a:off x="1915" y="1466"/>
                <a:ext cx="307" cy="1020"/>
                <a:chOff x="2270" y="1904"/>
                <a:chExt cx="486" cy="1020"/>
              </a:xfrm>
            </p:grpSpPr>
            <p:sp>
              <p:nvSpPr>
                <p:cNvPr id="66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Rectangle 77"/>
              <p:cNvSpPr>
                <a:spLocks noChangeArrowheads="1"/>
              </p:cNvSpPr>
              <p:nvPr/>
            </p:nvSpPr>
            <p:spPr bwMode="auto">
              <a:xfrm>
                <a:off x="1523" y="1404"/>
                <a:ext cx="396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78"/>
            <p:cNvGrpSpPr>
              <a:grpSpLocks/>
            </p:cNvGrpSpPr>
            <p:nvPr/>
          </p:nvGrpSpPr>
          <p:grpSpPr bwMode="auto">
            <a:xfrm>
              <a:off x="2816" y="1404"/>
              <a:ext cx="1026" cy="1152"/>
              <a:chOff x="2798" y="1842"/>
              <a:chExt cx="1026" cy="1152"/>
            </a:xfrm>
          </p:grpSpPr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3516" y="1904"/>
                <a:ext cx="308" cy="1020"/>
                <a:chOff x="2270" y="1904"/>
                <a:chExt cx="486" cy="1020"/>
              </a:xfrm>
            </p:grpSpPr>
            <p:sp>
              <p:nvSpPr>
                <p:cNvPr id="50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92"/>
              <p:cNvGrpSpPr>
                <a:grpSpLocks/>
              </p:cNvGrpSpPr>
              <p:nvPr/>
            </p:nvGrpSpPr>
            <p:grpSpPr bwMode="auto">
              <a:xfrm>
                <a:off x="2798" y="1842"/>
                <a:ext cx="721" cy="1152"/>
                <a:chOff x="2798" y="1842"/>
                <a:chExt cx="721" cy="1152"/>
              </a:xfrm>
            </p:grpSpPr>
            <p:sp>
              <p:nvSpPr>
                <p:cNvPr id="35" name="Text Box 9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54" y="2252"/>
                  <a:ext cx="521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200"/>
                    <a:t>Permute</a:t>
                  </a:r>
                </a:p>
              </p:txBody>
            </p:sp>
            <p:grpSp>
              <p:nvGrpSpPr>
                <p:cNvPr id="36" name="Group 94"/>
                <p:cNvGrpSpPr>
                  <a:grpSpLocks/>
                </p:cNvGrpSpPr>
                <p:nvPr/>
              </p:nvGrpSpPr>
              <p:grpSpPr bwMode="auto">
                <a:xfrm>
                  <a:off x="2798" y="1910"/>
                  <a:ext cx="324" cy="1020"/>
                  <a:chOff x="1478" y="1904"/>
                  <a:chExt cx="486" cy="1020"/>
                </a:xfrm>
              </p:grpSpPr>
              <p:sp>
                <p:nvSpPr>
                  <p:cNvPr id="38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0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9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7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36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9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19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25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2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7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3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9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86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91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21" y="1842"/>
                  <a:ext cx="398" cy="11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" name="Group 108"/>
            <p:cNvGrpSpPr>
              <a:grpSpLocks/>
            </p:cNvGrpSpPr>
            <p:nvPr/>
          </p:nvGrpSpPr>
          <p:grpSpPr bwMode="auto">
            <a:xfrm>
              <a:off x="4418" y="1404"/>
              <a:ext cx="721" cy="1152"/>
              <a:chOff x="2798" y="1842"/>
              <a:chExt cx="721" cy="1152"/>
            </a:xfrm>
          </p:grpSpPr>
          <p:sp>
            <p:nvSpPr>
              <p:cNvPr id="18" name="Text Box 109"/>
              <p:cNvSpPr txBox="1">
                <a:spLocks noChangeArrowheads="1"/>
              </p:cNvSpPr>
              <p:nvPr/>
            </p:nvSpPr>
            <p:spPr bwMode="auto">
              <a:xfrm rot="5400000">
                <a:off x="3054" y="2252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19" name="Group 110"/>
              <p:cNvGrpSpPr>
                <a:grpSpLocks/>
              </p:cNvGrpSpPr>
              <p:nvPr/>
            </p:nvGrpSpPr>
            <p:grpSpPr bwMode="auto">
              <a:xfrm>
                <a:off x="2798" y="1910"/>
                <a:ext cx="324" cy="1020"/>
                <a:chOff x="1478" y="1904"/>
                <a:chExt cx="486" cy="1020"/>
              </a:xfrm>
            </p:grpSpPr>
            <p:sp>
              <p:nvSpPr>
                <p:cNvPr id="21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Rectangle 123"/>
              <p:cNvSpPr>
                <a:spLocks noChangeArrowheads="1"/>
              </p:cNvSpPr>
              <p:nvPr/>
            </p:nvSpPr>
            <p:spPr bwMode="auto">
              <a:xfrm>
                <a:off x="3121" y="1842"/>
                <a:ext cx="398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8" name="Rectangle 127"/>
          <p:cNvSpPr/>
          <p:nvPr/>
        </p:nvSpPr>
        <p:spPr bwMode="auto">
          <a:xfrm>
            <a:off x="3257550" y="1552575"/>
            <a:ext cx="114300" cy="2419350"/>
          </a:xfrm>
          <a:prstGeom prst="rect">
            <a:avLst/>
          </a:prstGeom>
          <a:solidFill>
            <a:srgbClr val="F6FD7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5838825" y="1552575"/>
            <a:ext cx="114300" cy="2419350"/>
          </a:xfrm>
          <a:prstGeom prst="rect">
            <a:avLst/>
          </a:prstGeom>
          <a:solidFill>
            <a:srgbClr val="F6FD7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171950" y="1495425"/>
            <a:ext cx="79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IFFT</a:t>
            </a:r>
            <a:r>
              <a:rPr lang="en-US" baseline="-25000" dirty="0" err="1" smtClean="0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829425" y="1495425"/>
            <a:ext cx="98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IFFT</a:t>
            </a:r>
            <a:r>
              <a:rPr lang="en-US" baseline="-25000" dirty="0" smtClean="0">
                <a:solidFill>
                  <a:srgbClr val="FF0000"/>
                </a:solidFill>
              </a:rPr>
              <a:t>i-1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71600" y="1495425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IFFT</a:t>
            </a:r>
            <a:r>
              <a:rPr lang="en-US" baseline="-25000" dirty="0" smtClean="0">
                <a:solidFill>
                  <a:srgbClr val="FF0000"/>
                </a:solidFill>
              </a:rPr>
              <a:t>i+1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868988" y="849094"/>
            <a:ext cx="294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 different datasets in the pipeline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991179" y="5845622"/>
            <a:ext cx="112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Next lecture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5" name="Date Placeholder 1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36" name="Footer Placeholder 13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37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8" grpId="0" animBg="1"/>
      <p:bldP spid="129" grpId="0" animBg="1"/>
      <p:bldP spid="130" grpId="0"/>
      <p:bldP spid="131" grpId="0"/>
      <p:bldP spid="132" grpId="0"/>
      <p:bldP spid="133" grpId="0"/>
      <p:bldP spid="1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566738" y="217488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Design comparison</a:t>
            </a:r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273051" y="1652588"/>
            <a:ext cx="8615363" cy="1150937"/>
            <a:chOff x="172" y="1041"/>
            <a:chExt cx="5427" cy="725"/>
          </a:xfrm>
        </p:grpSpPr>
        <p:grpSp>
          <p:nvGrpSpPr>
            <p:cNvPr id="24644" name="Group 4"/>
            <p:cNvGrpSpPr>
              <a:grpSpLocks/>
            </p:cNvGrpSpPr>
            <p:nvPr/>
          </p:nvGrpSpPr>
          <p:grpSpPr bwMode="auto">
            <a:xfrm>
              <a:off x="430" y="1041"/>
              <a:ext cx="3951" cy="725"/>
              <a:chOff x="430" y="1041"/>
              <a:chExt cx="3951" cy="725"/>
            </a:xfrm>
          </p:grpSpPr>
          <p:sp>
            <p:nvSpPr>
              <p:cNvPr id="24647" name="Text Box 5"/>
              <p:cNvSpPr txBox="1">
                <a:spLocks noChangeArrowheads="1"/>
              </p:cNvSpPr>
              <p:nvPr/>
            </p:nvSpPr>
            <p:spPr bwMode="auto">
              <a:xfrm>
                <a:off x="727" y="1516"/>
                <a:ext cx="3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/>
                  <a:t>inQ</a:t>
                </a:r>
                <a:endParaRPr lang="en-US" baseline="-25000"/>
              </a:p>
            </p:txBody>
          </p:sp>
          <p:sp>
            <p:nvSpPr>
              <p:cNvPr id="24648" name="Text Box 6"/>
              <p:cNvSpPr txBox="1">
                <a:spLocks noChangeArrowheads="1"/>
              </p:cNvSpPr>
              <p:nvPr/>
            </p:nvSpPr>
            <p:spPr bwMode="auto">
              <a:xfrm>
                <a:off x="3656" y="1516"/>
                <a:ext cx="5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/>
                  <a:t>outQ</a:t>
                </a:r>
                <a:endParaRPr lang="en-US" baseline="-25000"/>
              </a:p>
            </p:txBody>
          </p:sp>
          <p:sp>
            <p:nvSpPr>
              <p:cNvPr id="24649" name="Rectangle 7"/>
              <p:cNvSpPr>
                <a:spLocks noChangeArrowheads="1"/>
              </p:cNvSpPr>
              <p:nvPr/>
            </p:nvSpPr>
            <p:spPr bwMode="auto">
              <a:xfrm>
                <a:off x="909" y="1183"/>
                <a:ext cx="9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0" name="Rectangle 8"/>
              <p:cNvSpPr>
                <a:spLocks noChangeArrowheads="1"/>
              </p:cNvSpPr>
              <p:nvPr/>
            </p:nvSpPr>
            <p:spPr bwMode="auto">
              <a:xfrm>
                <a:off x="3866" y="1161"/>
                <a:ext cx="9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1" name="Rectangle 9"/>
              <p:cNvSpPr>
                <a:spLocks noChangeArrowheads="1"/>
              </p:cNvSpPr>
              <p:nvPr/>
            </p:nvSpPr>
            <p:spPr bwMode="auto">
              <a:xfrm>
                <a:off x="2233" y="1169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f2</a:t>
                </a:r>
              </a:p>
            </p:txBody>
          </p:sp>
          <p:sp>
            <p:nvSpPr>
              <p:cNvPr id="24652" name="Rectangle 10"/>
              <p:cNvSpPr>
                <a:spLocks noChangeArrowheads="1"/>
              </p:cNvSpPr>
              <p:nvPr/>
            </p:nvSpPr>
            <p:spPr bwMode="auto">
              <a:xfrm>
                <a:off x="1429" y="1169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f1</a:t>
                </a:r>
              </a:p>
            </p:txBody>
          </p:sp>
          <p:sp>
            <p:nvSpPr>
              <p:cNvPr id="24653" name="Line 11"/>
              <p:cNvSpPr>
                <a:spLocks noChangeShapeType="1"/>
              </p:cNvSpPr>
              <p:nvPr/>
            </p:nvSpPr>
            <p:spPr bwMode="auto">
              <a:xfrm>
                <a:off x="2636" y="1355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4" name="Line 12"/>
              <p:cNvSpPr>
                <a:spLocks noChangeShapeType="1"/>
              </p:cNvSpPr>
              <p:nvPr/>
            </p:nvSpPr>
            <p:spPr bwMode="auto">
              <a:xfrm>
                <a:off x="1837" y="1355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5" name="Line 13"/>
              <p:cNvSpPr>
                <a:spLocks noChangeShapeType="1"/>
              </p:cNvSpPr>
              <p:nvPr/>
            </p:nvSpPr>
            <p:spPr bwMode="auto">
              <a:xfrm>
                <a:off x="1028" y="1355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6" name="Rectangle 14"/>
              <p:cNvSpPr>
                <a:spLocks noChangeArrowheads="1"/>
              </p:cNvSpPr>
              <p:nvPr/>
            </p:nvSpPr>
            <p:spPr bwMode="auto">
              <a:xfrm>
                <a:off x="3033" y="1183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f3</a:t>
                </a:r>
              </a:p>
            </p:txBody>
          </p:sp>
          <p:sp>
            <p:nvSpPr>
              <p:cNvPr id="24657" name="Line 15"/>
              <p:cNvSpPr>
                <a:spLocks noChangeShapeType="1"/>
              </p:cNvSpPr>
              <p:nvPr/>
            </p:nvSpPr>
            <p:spPr bwMode="auto">
              <a:xfrm>
                <a:off x="3436" y="1351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58" name="Line 16"/>
              <p:cNvSpPr>
                <a:spLocks noChangeShapeType="1"/>
              </p:cNvSpPr>
              <p:nvPr/>
            </p:nvSpPr>
            <p:spPr bwMode="auto">
              <a:xfrm flipV="1">
                <a:off x="430" y="1350"/>
                <a:ext cx="4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59" name="Group 17"/>
              <p:cNvGrpSpPr>
                <a:grpSpLocks/>
              </p:cNvGrpSpPr>
              <p:nvPr/>
            </p:nvGrpSpPr>
            <p:grpSpPr bwMode="auto">
              <a:xfrm>
                <a:off x="3677" y="1172"/>
                <a:ext cx="288" cy="381"/>
                <a:chOff x="4705" y="285"/>
                <a:chExt cx="288" cy="673"/>
              </a:xfrm>
            </p:grpSpPr>
            <p:sp>
              <p:nvSpPr>
                <p:cNvPr id="24665" name="Freeform 1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14699 h 144"/>
                    <a:gd name="T6" fmla="*/ 0 w 288"/>
                    <a:gd name="T7" fmla="*/ 14699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66" name="Line 1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660" name="Group 20"/>
              <p:cNvGrpSpPr>
                <a:grpSpLocks/>
              </p:cNvGrpSpPr>
              <p:nvPr/>
            </p:nvGrpSpPr>
            <p:grpSpPr bwMode="auto">
              <a:xfrm>
                <a:off x="719" y="1172"/>
                <a:ext cx="288" cy="381"/>
                <a:chOff x="4705" y="285"/>
                <a:chExt cx="288" cy="673"/>
              </a:xfrm>
            </p:grpSpPr>
            <p:sp>
              <p:nvSpPr>
                <p:cNvPr id="24663" name="Freeform 2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14699 h 144"/>
                    <a:gd name="T6" fmla="*/ 0 w 288"/>
                    <a:gd name="T7" fmla="*/ 14699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64" name="Line 2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61" name="Rectangle 23"/>
              <p:cNvSpPr>
                <a:spLocks noChangeArrowheads="1"/>
              </p:cNvSpPr>
              <p:nvPr/>
            </p:nvSpPr>
            <p:spPr bwMode="auto">
              <a:xfrm>
                <a:off x="1297" y="1041"/>
                <a:ext cx="2249" cy="6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2" name="Line 24"/>
              <p:cNvSpPr>
                <a:spLocks noChangeShapeType="1"/>
              </p:cNvSpPr>
              <p:nvPr/>
            </p:nvSpPr>
            <p:spPr bwMode="auto">
              <a:xfrm>
                <a:off x="3963" y="1342"/>
                <a:ext cx="4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45" name="Text Box 25"/>
            <p:cNvSpPr txBox="1">
              <a:spLocks noChangeArrowheads="1"/>
            </p:cNvSpPr>
            <p:nvPr/>
          </p:nvSpPr>
          <p:spPr bwMode="auto">
            <a:xfrm>
              <a:off x="4332" y="1096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Combinational</a:t>
              </a:r>
            </a:p>
          </p:txBody>
        </p:sp>
        <p:sp>
          <p:nvSpPr>
            <p:cNvPr id="24646" name="Text Box 26"/>
            <p:cNvSpPr txBox="1">
              <a:spLocks noChangeArrowheads="1"/>
            </p:cNvSpPr>
            <p:nvPr/>
          </p:nvSpPr>
          <p:spPr bwMode="auto">
            <a:xfrm>
              <a:off x="172" y="1282"/>
              <a:ext cx="2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/>
                <a:t>C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85751" y="4500748"/>
            <a:ext cx="7905750" cy="1150938"/>
            <a:chOff x="180" y="1964"/>
            <a:chExt cx="4980" cy="725"/>
          </a:xfrm>
        </p:grpSpPr>
        <p:grpSp>
          <p:nvGrpSpPr>
            <p:cNvPr id="24618" name="Group 28"/>
            <p:cNvGrpSpPr>
              <a:grpSpLocks/>
            </p:cNvGrpSpPr>
            <p:nvPr/>
          </p:nvGrpSpPr>
          <p:grpSpPr bwMode="auto">
            <a:xfrm>
              <a:off x="430" y="1964"/>
              <a:ext cx="3955" cy="725"/>
              <a:chOff x="430" y="1964"/>
              <a:chExt cx="3955" cy="725"/>
            </a:xfrm>
          </p:grpSpPr>
          <p:sp>
            <p:nvSpPr>
              <p:cNvPr id="24621" name="Text Box 29"/>
              <p:cNvSpPr txBox="1">
                <a:spLocks noChangeArrowheads="1"/>
              </p:cNvSpPr>
              <p:nvPr/>
            </p:nvSpPr>
            <p:spPr bwMode="auto">
              <a:xfrm>
                <a:off x="727" y="2439"/>
                <a:ext cx="3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/>
                  <a:t>inQ</a:t>
                </a:r>
                <a:endParaRPr lang="en-US" baseline="-25000"/>
              </a:p>
            </p:txBody>
          </p:sp>
          <p:sp>
            <p:nvSpPr>
              <p:cNvPr id="24622" name="Text Box 30"/>
              <p:cNvSpPr txBox="1">
                <a:spLocks noChangeArrowheads="1"/>
              </p:cNvSpPr>
              <p:nvPr/>
            </p:nvSpPr>
            <p:spPr bwMode="auto">
              <a:xfrm>
                <a:off x="3656" y="2439"/>
                <a:ext cx="5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/>
                  <a:t>outQ</a:t>
                </a:r>
                <a:endParaRPr lang="en-US" baseline="-25000"/>
              </a:p>
            </p:txBody>
          </p:sp>
          <p:sp>
            <p:nvSpPr>
              <p:cNvPr id="24623" name="Rectangle 31"/>
              <p:cNvSpPr>
                <a:spLocks noChangeArrowheads="1"/>
              </p:cNvSpPr>
              <p:nvPr/>
            </p:nvSpPr>
            <p:spPr bwMode="auto">
              <a:xfrm>
                <a:off x="909" y="2106"/>
                <a:ext cx="9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4" name="Rectangle 32"/>
              <p:cNvSpPr>
                <a:spLocks noChangeArrowheads="1"/>
              </p:cNvSpPr>
              <p:nvPr/>
            </p:nvSpPr>
            <p:spPr bwMode="auto">
              <a:xfrm>
                <a:off x="3866" y="2084"/>
                <a:ext cx="9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5" name="Rectangle 33"/>
              <p:cNvSpPr>
                <a:spLocks noChangeArrowheads="1"/>
              </p:cNvSpPr>
              <p:nvPr/>
            </p:nvSpPr>
            <p:spPr bwMode="auto">
              <a:xfrm>
                <a:off x="2233" y="2092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f2</a:t>
                </a:r>
              </a:p>
            </p:txBody>
          </p:sp>
          <p:sp>
            <p:nvSpPr>
              <p:cNvPr id="24626" name="Rectangle 34"/>
              <p:cNvSpPr>
                <a:spLocks noChangeArrowheads="1"/>
              </p:cNvSpPr>
              <p:nvPr/>
            </p:nvSpPr>
            <p:spPr bwMode="auto">
              <a:xfrm>
                <a:off x="1429" y="2092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f1</a:t>
                </a:r>
              </a:p>
            </p:txBody>
          </p:sp>
          <p:sp>
            <p:nvSpPr>
              <p:cNvPr id="24627" name="Line 35"/>
              <p:cNvSpPr>
                <a:spLocks noChangeShapeType="1"/>
              </p:cNvSpPr>
              <p:nvPr/>
            </p:nvSpPr>
            <p:spPr bwMode="auto">
              <a:xfrm>
                <a:off x="2636" y="2278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8" name="Line 36"/>
              <p:cNvSpPr>
                <a:spLocks noChangeShapeType="1"/>
              </p:cNvSpPr>
              <p:nvPr/>
            </p:nvSpPr>
            <p:spPr bwMode="auto">
              <a:xfrm>
                <a:off x="1837" y="2278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29" name="Line 37"/>
              <p:cNvSpPr>
                <a:spLocks noChangeShapeType="1"/>
              </p:cNvSpPr>
              <p:nvPr/>
            </p:nvSpPr>
            <p:spPr bwMode="auto">
              <a:xfrm>
                <a:off x="1028" y="2278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0" name="Rectangle 38"/>
              <p:cNvSpPr>
                <a:spLocks noChangeArrowheads="1"/>
              </p:cNvSpPr>
              <p:nvPr/>
            </p:nvSpPr>
            <p:spPr bwMode="auto">
              <a:xfrm>
                <a:off x="3033" y="2106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f3</a:t>
                </a:r>
              </a:p>
            </p:txBody>
          </p:sp>
          <p:sp>
            <p:nvSpPr>
              <p:cNvPr id="24631" name="Line 39"/>
              <p:cNvSpPr>
                <a:spLocks noChangeShapeType="1"/>
              </p:cNvSpPr>
              <p:nvPr/>
            </p:nvSpPr>
            <p:spPr bwMode="auto">
              <a:xfrm>
                <a:off x="3436" y="227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32" name="Line 40"/>
              <p:cNvSpPr>
                <a:spLocks noChangeShapeType="1"/>
              </p:cNvSpPr>
              <p:nvPr/>
            </p:nvSpPr>
            <p:spPr bwMode="auto">
              <a:xfrm flipV="1">
                <a:off x="430" y="2273"/>
                <a:ext cx="4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33" name="Group 41"/>
              <p:cNvGrpSpPr>
                <a:grpSpLocks/>
              </p:cNvGrpSpPr>
              <p:nvPr/>
            </p:nvGrpSpPr>
            <p:grpSpPr bwMode="auto">
              <a:xfrm>
                <a:off x="3677" y="2095"/>
                <a:ext cx="288" cy="381"/>
                <a:chOff x="4705" y="285"/>
                <a:chExt cx="288" cy="673"/>
              </a:xfrm>
            </p:grpSpPr>
            <p:sp>
              <p:nvSpPr>
                <p:cNvPr id="24642" name="Freeform 42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14699 h 144"/>
                    <a:gd name="T6" fmla="*/ 0 w 288"/>
                    <a:gd name="T7" fmla="*/ 14699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3" name="Line 43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634" name="Group 44"/>
              <p:cNvGrpSpPr>
                <a:grpSpLocks/>
              </p:cNvGrpSpPr>
              <p:nvPr/>
            </p:nvGrpSpPr>
            <p:grpSpPr bwMode="auto">
              <a:xfrm>
                <a:off x="719" y="2095"/>
                <a:ext cx="288" cy="381"/>
                <a:chOff x="4705" y="285"/>
                <a:chExt cx="288" cy="673"/>
              </a:xfrm>
            </p:grpSpPr>
            <p:sp>
              <p:nvSpPr>
                <p:cNvPr id="24640" name="Freeform 45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14699 h 144"/>
                    <a:gd name="T6" fmla="*/ 0 w 288"/>
                    <a:gd name="T7" fmla="*/ 14699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Line 46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35" name="Rectangle 47"/>
              <p:cNvSpPr>
                <a:spLocks noChangeArrowheads="1"/>
              </p:cNvSpPr>
              <p:nvPr/>
            </p:nvSpPr>
            <p:spPr bwMode="auto">
              <a:xfrm>
                <a:off x="1297" y="1964"/>
                <a:ext cx="2249" cy="64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36" name="Group 48"/>
              <p:cNvGrpSpPr>
                <a:grpSpLocks/>
              </p:cNvGrpSpPr>
              <p:nvPr/>
            </p:nvGrpSpPr>
            <p:grpSpPr bwMode="auto">
              <a:xfrm>
                <a:off x="1979" y="2046"/>
                <a:ext cx="888" cy="457"/>
                <a:chOff x="2446" y="1109"/>
                <a:chExt cx="888" cy="676"/>
              </a:xfrm>
            </p:grpSpPr>
            <p:sp>
              <p:nvSpPr>
                <p:cNvPr id="24638" name="Rectangle 49"/>
                <p:cNvSpPr>
                  <a:spLocks noChangeArrowheads="1"/>
                </p:cNvSpPr>
                <p:nvPr/>
              </p:nvSpPr>
              <p:spPr bwMode="auto">
                <a:xfrm>
                  <a:off x="2446" y="1109"/>
                  <a:ext cx="84" cy="6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9" name="Rectangle 50"/>
                <p:cNvSpPr>
                  <a:spLocks noChangeArrowheads="1"/>
                </p:cNvSpPr>
                <p:nvPr/>
              </p:nvSpPr>
              <p:spPr bwMode="auto">
                <a:xfrm>
                  <a:off x="3250" y="1109"/>
                  <a:ext cx="84" cy="67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37" name="Line 51"/>
              <p:cNvSpPr>
                <a:spLocks noChangeShapeType="1"/>
              </p:cNvSpPr>
              <p:nvPr/>
            </p:nvSpPr>
            <p:spPr bwMode="auto">
              <a:xfrm>
                <a:off x="3967" y="2279"/>
                <a:ext cx="4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19" name="Text Box 52"/>
            <p:cNvSpPr txBox="1">
              <a:spLocks noChangeArrowheads="1"/>
            </p:cNvSpPr>
            <p:nvPr/>
          </p:nvSpPr>
          <p:spPr bwMode="auto">
            <a:xfrm>
              <a:off x="4425" y="1990"/>
              <a:ext cx="7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/>
                <a:t>Pipeline</a:t>
              </a:r>
            </a:p>
          </p:txBody>
        </p:sp>
        <p:sp>
          <p:nvSpPr>
            <p:cNvPr id="24620" name="Text Box 53"/>
            <p:cNvSpPr txBox="1">
              <a:spLocks noChangeArrowheads="1"/>
            </p:cNvSpPr>
            <p:nvPr/>
          </p:nvSpPr>
          <p:spPr bwMode="auto">
            <a:xfrm>
              <a:off x="180" y="2168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/>
                <a:t>P</a:t>
              </a: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277260" y="3007427"/>
            <a:ext cx="7950200" cy="1262062"/>
            <a:chOff x="145" y="2879"/>
            <a:chExt cx="5008" cy="795"/>
          </a:xfrm>
        </p:grpSpPr>
        <p:grpSp>
          <p:nvGrpSpPr>
            <p:cNvPr id="24593" name="Group 55"/>
            <p:cNvGrpSpPr>
              <a:grpSpLocks/>
            </p:cNvGrpSpPr>
            <p:nvPr/>
          </p:nvGrpSpPr>
          <p:grpSpPr bwMode="auto">
            <a:xfrm>
              <a:off x="430" y="2879"/>
              <a:ext cx="3965" cy="795"/>
              <a:chOff x="430" y="2879"/>
              <a:chExt cx="3965" cy="795"/>
            </a:xfrm>
          </p:grpSpPr>
          <p:sp>
            <p:nvSpPr>
              <p:cNvPr id="24596" name="Line 56"/>
              <p:cNvSpPr>
                <a:spLocks noChangeShapeType="1"/>
              </p:cNvSpPr>
              <p:nvPr/>
            </p:nvSpPr>
            <p:spPr bwMode="auto">
              <a:xfrm>
                <a:off x="2073" y="3209"/>
                <a:ext cx="1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7" name="AutoShape 57"/>
              <p:cNvSpPr>
                <a:spLocks noChangeArrowheads="1"/>
              </p:cNvSpPr>
              <p:nvPr/>
            </p:nvSpPr>
            <p:spPr bwMode="auto">
              <a:xfrm rot="-5400000">
                <a:off x="1899" y="3167"/>
                <a:ext cx="270" cy="72"/>
              </a:xfrm>
              <a:prstGeom prst="flowChartManualOperation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Rectangle 58"/>
              <p:cNvSpPr>
                <a:spLocks noChangeArrowheads="1"/>
              </p:cNvSpPr>
              <p:nvPr/>
            </p:nvSpPr>
            <p:spPr bwMode="auto">
              <a:xfrm>
                <a:off x="2001" y="3376"/>
                <a:ext cx="56" cy="5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9" name="Line 59"/>
              <p:cNvSpPr>
                <a:spLocks noChangeShapeType="1"/>
              </p:cNvSpPr>
              <p:nvPr/>
            </p:nvSpPr>
            <p:spPr bwMode="auto">
              <a:xfrm flipV="1">
                <a:off x="2025" y="330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Text Box 60"/>
              <p:cNvSpPr txBox="1">
                <a:spLocks noChangeArrowheads="1"/>
              </p:cNvSpPr>
              <p:nvPr/>
            </p:nvSpPr>
            <p:spPr bwMode="auto">
              <a:xfrm>
                <a:off x="727" y="3363"/>
                <a:ext cx="3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/>
                  <a:t>inQ</a:t>
                </a:r>
                <a:endParaRPr lang="en-US" baseline="-25000"/>
              </a:p>
            </p:txBody>
          </p:sp>
          <p:sp>
            <p:nvSpPr>
              <p:cNvPr id="24601" name="Text Box 61"/>
              <p:cNvSpPr txBox="1">
                <a:spLocks noChangeArrowheads="1"/>
              </p:cNvSpPr>
              <p:nvPr/>
            </p:nvSpPr>
            <p:spPr bwMode="auto">
              <a:xfrm>
                <a:off x="3656" y="3363"/>
                <a:ext cx="5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/>
                  <a:t>outQ</a:t>
                </a:r>
                <a:endParaRPr lang="en-US" baseline="-25000"/>
              </a:p>
            </p:txBody>
          </p:sp>
          <p:sp>
            <p:nvSpPr>
              <p:cNvPr id="24602" name="Rectangle 62"/>
              <p:cNvSpPr>
                <a:spLocks noChangeArrowheads="1"/>
              </p:cNvSpPr>
              <p:nvPr/>
            </p:nvSpPr>
            <p:spPr bwMode="auto">
              <a:xfrm>
                <a:off x="909" y="3030"/>
                <a:ext cx="9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3" name="Rectangle 63"/>
              <p:cNvSpPr>
                <a:spLocks noChangeArrowheads="1"/>
              </p:cNvSpPr>
              <p:nvPr/>
            </p:nvSpPr>
            <p:spPr bwMode="auto">
              <a:xfrm>
                <a:off x="3866" y="3008"/>
                <a:ext cx="9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4" name="Rectangle 64"/>
              <p:cNvSpPr>
                <a:spLocks noChangeArrowheads="1"/>
              </p:cNvSpPr>
              <p:nvPr/>
            </p:nvSpPr>
            <p:spPr bwMode="auto">
              <a:xfrm>
                <a:off x="2233" y="3016"/>
                <a:ext cx="390" cy="366"/>
              </a:xfrm>
              <a:prstGeom prst="rect">
                <a:avLst/>
              </a:prstGeom>
              <a:solidFill>
                <a:schemeClr val="fol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f</a:t>
                </a:r>
              </a:p>
            </p:txBody>
          </p:sp>
          <p:sp>
            <p:nvSpPr>
              <p:cNvPr id="24605" name="Line 65"/>
              <p:cNvSpPr>
                <a:spLocks noChangeShapeType="1"/>
              </p:cNvSpPr>
              <p:nvPr/>
            </p:nvSpPr>
            <p:spPr bwMode="auto">
              <a:xfrm>
                <a:off x="2636" y="3202"/>
                <a:ext cx="1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Line 66"/>
              <p:cNvSpPr>
                <a:spLocks noChangeShapeType="1"/>
              </p:cNvSpPr>
              <p:nvPr/>
            </p:nvSpPr>
            <p:spPr bwMode="auto">
              <a:xfrm>
                <a:off x="3977" y="3212"/>
                <a:ext cx="41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67"/>
              <p:cNvSpPr>
                <a:spLocks noChangeShapeType="1"/>
              </p:cNvSpPr>
              <p:nvPr/>
            </p:nvSpPr>
            <p:spPr bwMode="auto">
              <a:xfrm flipV="1">
                <a:off x="430" y="3197"/>
                <a:ext cx="4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08" name="Group 68"/>
              <p:cNvGrpSpPr>
                <a:grpSpLocks/>
              </p:cNvGrpSpPr>
              <p:nvPr/>
            </p:nvGrpSpPr>
            <p:grpSpPr bwMode="auto">
              <a:xfrm>
                <a:off x="3677" y="3019"/>
                <a:ext cx="288" cy="381"/>
                <a:chOff x="4705" y="285"/>
                <a:chExt cx="288" cy="673"/>
              </a:xfrm>
            </p:grpSpPr>
            <p:sp>
              <p:nvSpPr>
                <p:cNvPr id="24616" name="Freeform 69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14699 h 144"/>
                    <a:gd name="T6" fmla="*/ 0 w 288"/>
                    <a:gd name="T7" fmla="*/ 14699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7" name="Line 70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609" name="Group 71"/>
              <p:cNvGrpSpPr>
                <a:grpSpLocks/>
              </p:cNvGrpSpPr>
              <p:nvPr/>
            </p:nvGrpSpPr>
            <p:grpSpPr bwMode="auto">
              <a:xfrm>
                <a:off x="719" y="3019"/>
                <a:ext cx="288" cy="381"/>
                <a:chOff x="4705" y="285"/>
                <a:chExt cx="288" cy="673"/>
              </a:xfrm>
            </p:grpSpPr>
            <p:sp>
              <p:nvSpPr>
                <p:cNvPr id="24614" name="Freeform 72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14699 h 144"/>
                    <a:gd name="T6" fmla="*/ 0 w 288"/>
                    <a:gd name="T7" fmla="*/ 14699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5" name="Line 73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610" name="Rectangle 74"/>
              <p:cNvSpPr>
                <a:spLocks noChangeArrowheads="1"/>
              </p:cNvSpPr>
              <p:nvPr/>
            </p:nvSpPr>
            <p:spPr bwMode="auto">
              <a:xfrm>
                <a:off x="1260" y="2879"/>
                <a:ext cx="2249" cy="795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1" name="Rectangle 75"/>
              <p:cNvSpPr>
                <a:spLocks noChangeArrowheads="1"/>
              </p:cNvSpPr>
              <p:nvPr/>
            </p:nvSpPr>
            <p:spPr bwMode="auto">
              <a:xfrm>
                <a:off x="2783" y="2970"/>
                <a:ext cx="84" cy="45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Freeform 76"/>
              <p:cNvSpPr>
                <a:spLocks/>
              </p:cNvSpPr>
              <p:nvPr/>
            </p:nvSpPr>
            <p:spPr bwMode="auto">
              <a:xfrm>
                <a:off x="1691" y="3209"/>
                <a:ext cx="1518" cy="384"/>
              </a:xfrm>
              <a:custGeom>
                <a:avLst/>
                <a:gdLst>
                  <a:gd name="T0" fmla="*/ 1518 w 1518"/>
                  <a:gd name="T1" fmla="*/ 0 h 384"/>
                  <a:gd name="T2" fmla="*/ 1518 w 1518"/>
                  <a:gd name="T3" fmla="*/ 384 h 384"/>
                  <a:gd name="T4" fmla="*/ 0 w 1518"/>
                  <a:gd name="T5" fmla="*/ 384 h 384"/>
                  <a:gd name="T6" fmla="*/ 0 w 1518"/>
                  <a:gd name="T7" fmla="*/ 55 h 384"/>
                  <a:gd name="T8" fmla="*/ 302 w 1518"/>
                  <a:gd name="T9" fmla="*/ 55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18"/>
                  <a:gd name="T16" fmla="*/ 0 h 384"/>
                  <a:gd name="T17" fmla="*/ 1518 w 1518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18" h="384">
                    <a:moveTo>
                      <a:pt x="1518" y="0"/>
                    </a:moveTo>
                    <a:lnTo>
                      <a:pt x="1518" y="384"/>
                    </a:lnTo>
                    <a:lnTo>
                      <a:pt x="0" y="384"/>
                    </a:lnTo>
                    <a:lnTo>
                      <a:pt x="0" y="55"/>
                    </a:lnTo>
                    <a:lnTo>
                      <a:pt x="302" y="55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3" name="Freeform 77"/>
              <p:cNvSpPr>
                <a:spLocks/>
              </p:cNvSpPr>
              <p:nvPr/>
            </p:nvSpPr>
            <p:spPr bwMode="auto">
              <a:xfrm>
                <a:off x="1015" y="3127"/>
                <a:ext cx="969" cy="64"/>
              </a:xfrm>
              <a:custGeom>
                <a:avLst/>
                <a:gdLst>
                  <a:gd name="T0" fmla="*/ 0 w 969"/>
                  <a:gd name="T1" fmla="*/ 64 h 64"/>
                  <a:gd name="T2" fmla="*/ 530 w 969"/>
                  <a:gd name="T3" fmla="*/ 64 h 64"/>
                  <a:gd name="T4" fmla="*/ 530 w 969"/>
                  <a:gd name="T5" fmla="*/ 0 h 64"/>
                  <a:gd name="T6" fmla="*/ 969 w 969"/>
                  <a:gd name="T7" fmla="*/ 0 h 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9"/>
                  <a:gd name="T13" fmla="*/ 0 h 64"/>
                  <a:gd name="T14" fmla="*/ 969 w 969"/>
                  <a:gd name="T15" fmla="*/ 64 h 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9" h="64">
                    <a:moveTo>
                      <a:pt x="0" y="64"/>
                    </a:moveTo>
                    <a:lnTo>
                      <a:pt x="530" y="64"/>
                    </a:lnTo>
                    <a:lnTo>
                      <a:pt x="530" y="0"/>
                    </a:lnTo>
                    <a:lnTo>
                      <a:pt x="969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594" name="Text Box 78"/>
            <p:cNvSpPr txBox="1">
              <a:spLocks noChangeArrowheads="1"/>
            </p:cNvSpPr>
            <p:nvPr/>
          </p:nvSpPr>
          <p:spPr bwMode="auto">
            <a:xfrm>
              <a:off x="4451" y="2929"/>
              <a:ext cx="7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/>
                <a:t>Folded </a:t>
              </a:r>
            </a:p>
          </p:txBody>
        </p:sp>
        <p:sp>
          <p:nvSpPr>
            <p:cNvPr id="24595" name="Text Box 79"/>
            <p:cNvSpPr txBox="1">
              <a:spLocks noChangeArrowheads="1"/>
            </p:cNvSpPr>
            <p:nvPr/>
          </p:nvSpPr>
          <p:spPr bwMode="auto">
            <a:xfrm>
              <a:off x="145" y="3108"/>
              <a:ext cx="20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 smtClean="0"/>
                <a:t>F</a:t>
              </a:r>
              <a:endParaRPr lang="en-US" dirty="0"/>
            </a:p>
          </p:txBody>
        </p:sp>
      </p:grp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241300" y="6037263"/>
            <a:ext cx="7316788" cy="368300"/>
            <a:chOff x="152" y="3803"/>
            <a:chExt cx="4609" cy="232"/>
          </a:xfrm>
        </p:grpSpPr>
        <p:sp>
          <p:nvSpPr>
            <p:cNvPr id="24590" name="Text Box 81"/>
            <p:cNvSpPr txBox="1">
              <a:spLocks noChangeArrowheads="1"/>
            </p:cNvSpPr>
            <p:nvPr/>
          </p:nvSpPr>
          <p:spPr bwMode="auto">
            <a:xfrm>
              <a:off x="152" y="3803"/>
              <a:ext cx="6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Clock?</a:t>
              </a:r>
            </a:p>
          </p:txBody>
        </p:sp>
        <p:sp>
          <p:nvSpPr>
            <p:cNvPr id="24591" name="Text Box 82"/>
            <p:cNvSpPr txBox="1">
              <a:spLocks noChangeArrowheads="1"/>
            </p:cNvSpPr>
            <p:nvPr/>
          </p:nvSpPr>
          <p:spPr bwMode="auto">
            <a:xfrm>
              <a:off x="1912" y="3804"/>
              <a:ext cx="5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Area?</a:t>
              </a:r>
            </a:p>
          </p:txBody>
        </p:sp>
        <p:sp>
          <p:nvSpPr>
            <p:cNvPr id="24592" name="Text Box 83"/>
            <p:cNvSpPr txBox="1">
              <a:spLocks noChangeArrowheads="1"/>
            </p:cNvSpPr>
            <p:nvPr/>
          </p:nvSpPr>
          <p:spPr bwMode="auto">
            <a:xfrm>
              <a:off x="3627" y="3804"/>
              <a:ext cx="11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Throughput?</a:t>
              </a:r>
            </a:p>
          </p:txBody>
        </p:sp>
      </p:grpSp>
      <p:sp>
        <p:nvSpPr>
          <p:cNvPr id="1490004" name="Text Box 84"/>
          <p:cNvSpPr txBox="1">
            <a:spLocks noChangeArrowheads="1"/>
          </p:cNvSpPr>
          <p:nvPr/>
        </p:nvSpPr>
        <p:spPr bwMode="auto">
          <a:xfrm>
            <a:off x="236538" y="6062663"/>
            <a:ext cx="2273379" cy="3693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>
                <a:solidFill>
                  <a:schemeClr val="accent1"/>
                </a:solidFill>
              </a:rPr>
              <a:t>Clock: C &lt; P </a:t>
            </a:r>
            <a:r>
              <a:rPr lang="en-US" b="1" dirty="0">
                <a:solidFill>
                  <a:schemeClr val="accent1"/>
                </a:solidFill>
                <a:sym typeface="Symbol" pitchFamily="-96" charset="2"/>
              </a:rPr>
              <a:t>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90005" name="Text Box 85"/>
          <p:cNvSpPr txBox="1">
            <a:spLocks noChangeArrowheads="1"/>
          </p:cNvSpPr>
          <p:nvPr/>
        </p:nvSpPr>
        <p:spPr bwMode="auto">
          <a:xfrm>
            <a:off x="3030538" y="6062663"/>
            <a:ext cx="2241319" cy="36933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>
                <a:solidFill>
                  <a:schemeClr val="accent1"/>
                </a:solidFill>
              </a:rPr>
              <a:t>Area: </a:t>
            </a:r>
            <a:r>
              <a:rPr lang="en-US" dirty="0" smtClean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&lt; C &lt; P</a:t>
            </a:r>
          </a:p>
        </p:txBody>
      </p:sp>
      <p:sp>
        <p:nvSpPr>
          <p:cNvPr id="1490006" name="Text Box 86"/>
          <p:cNvSpPr txBox="1">
            <a:spLocks noChangeArrowheads="1"/>
          </p:cNvSpPr>
          <p:nvPr/>
        </p:nvSpPr>
        <p:spPr bwMode="auto">
          <a:xfrm>
            <a:off x="5753100" y="6062663"/>
            <a:ext cx="3267075" cy="366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>
                <a:solidFill>
                  <a:schemeClr val="accent1"/>
                </a:solidFill>
              </a:rPr>
              <a:t>Throughput: </a:t>
            </a:r>
            <a:r>
              <a:rPr lang="en-US" dirty="0" smtClean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&lt; C &lt; P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6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004" grpId="0" animBg="1"/>
      <p:bldP spid="1490005" grpId="0" animBg="1"/>
      <p:bldP spid="149000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estimates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Tool: Synopsys Design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1562101"/>
            <a:ext cx="7772400" cy="3615956"/>
          </a:xfrm>
        </p:spPr>
        <p:txBody>
          <a:bodyPr/>
          <a:lstStyle/>
          <a:p>
            <a:r>
              <a:rPr lang="en-US" sz="2400" dirty="0" smtClean="0"/>
              <a:t>Comb. FFT</a:t>
            </a:r>
          </a:p>
          <a:p>
            <a:pPr lvl="1"/>
            <a:r>
              <a:rPr lang="en-US" sz="2000" dirty="0" smtClean="0"/>
              <a:t>Combinational area:		16536</a:t>
            </a:r>
          </a:p>
          <a:p>
            <a:pPr lvl="1"/>
            <a:r>
              <a:rPr lang="en-US" sz="2000" dirty="0" err="1" smtClean="0"/>
              <a:t>Noncombinational</a:t>
            </a:r>
            <a:r>
              <a:rPr lang="en-US" sz="2000" dirty="0" smtClean="0"/>
              <a:t> area:	  9279</a:t>
            </a:r>
            <a:endParaRPr lang="en-US" sz="2400" dirty="0" smtClean="0"/>
          </a:p>
          <a:p>
            <a:r>
              <a:rPr lang="en-US" sz="2400" dirty="0"/>
              <a:t>Folded FFT</a:t>
            </a:r>
          </a:p>
          <a:p>
            <a:pPr lvl="1"/>
            <a:r>
              <a:rPr lang="en-US" sz="2000" dirty="0"/>
              <a:t>Combinational area:       	29330</a:t>
            </a:r>
          </a:p>
          <a:p>
            <a:pPr lvl="1"/>
            <a:r>
              <a:rPr lang="en-US" sz="2000" dirty="0" err="1"/>
              <a:t>Noncombinational</a:t>
            </a:r>
            <a:r>
              <a:rPr lang="en-US" sz="2000" dirty="0"/>
              <a:t> area:    	11603</a:t>
            </a:r>
          </a:p>
          <a:p>
            <a:r>
              <a:rPr lang="en-US" sz="2400" dirty="0" smtClean="0"/>
              <a:t>Pipelined FFT</a:t>
            </a:r>
          </a:p>
          <a:p>
            <a:pPr lvl="1"/>
            <a:r>
              <a:rPr lang="en-US" sz="2000" dirty="0" smtClean="0"/>
              <a:t>Combinational area:       	20610</a:t>
            </a:r>
          </a:p>
          <a:p>
            <a:pPr lvl="1"/>
            <a:r>
              <a:rPr lang="en-US" sz="2000" dirty="0" err="1" smtClean="0"/>
              <a:t>Noncombinational</a:t>
            </a:r>
            <a:r>
              <a:rPr lang="en-US" sz="2000" dirty="0" smtClean="0"/>
              <a:t> area:    	18558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358" y="5244640"/>
            <a:ext cx="7538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Explanation: Because of constant propagation optimization, each bfly4 gets reduced by 60% when twiddle factors are specified. Folded design disallows this optimization because of the sharing of bfly4’s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72503" y="2944104"/>
            <a:ext cx="2209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Why is folded implementation not smaller?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503" y="1704975"/>
            <a:ext cx="226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Are the results surprising?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7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Syntax: Vector of Registers</a:t>
            </a:r>
          </a:p>
        </p:txBody>
      </p:sp>
      <p:sp>
        <p:nvSpPr>
          <p:cNvPr id="1503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suppose 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x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and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y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are both of type Reg. Then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x &lt;= y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/>
              <a:t>means </a:t>
            </a:r>
            <a:r>
              <a:rPr lang="en-US" sz="1800" dirty="0" err="1" smtClean="0">
                <a:latin typeface="Courier New" pitchFamily="49" charset="0"/>
              </a:rPr>
              <a:t>x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._write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y._read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())</a:t>
            </a:r>
          </a:p>
          <a:p>
            <a:pPr lvl="1"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Vector of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endParaRPr lang="en-US" sz="1800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ourier New" pitchFamily="49" charset="0"/>
              </a:rPr>
              <a:t>x[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</a:t>
            </a:r>
            <a:r>
              <a:rPr lang="en-US" sz="1800" dirty="0" smtClean="0"/>
              <a:t> means 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sel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x,i</a:t>
            </a:r>
            <a:r>
              <a:rPr lang="en-US" sz="1800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latin typeface="Courier New" pitchFamily="49" charset="0"/>
              </a:rPr>
              <a:t>x[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= y[j]</a:t>
            </a:r>
            <a:r>
              <a:rPr lang="en-US" sz="1800" dirty="0" smtClean="0"/>
              <a:t> means 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x = update(x, 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sel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y,j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Vector of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x[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] &lt;= y[j]</a:t>
            </a:r>
            <a:r>
              <a:rPr lang="en-US" sz="1800" dirty="0" smtClean="0"/>
              <a:t> does not work. The parser thinks it means 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sel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x,i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)._read)._write(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sel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y,j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)._read)</a:t>
            </a:r>
            <a:r>
              <a:rPr lang="en-US" sz="1800" dirty="0" smtClean="0">
                <a:solidFill>
                  <a:schemeClr val="tx2"/>
                </a:solidFill>
              </a:rPr>
              <a:t>,</a:t>
            </a:r>
            <a:r>
              <a:rPr lang="en-US" sz="1800" dirty="0" smtClean="0"/>
              <a:t> which will not type check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(x[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]) &lt;= y[j]</a:t>
            </a:r>
            <a:r>
              <a:rPr lang="en-US" sz="1800" dirty="0" smtClean="0"/>
              <a:t> parses as 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sel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x,i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)._write(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sel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  <a:latin typeface="Courier New" pitchFamily="49" charset="0"/>
              </a:rPr>
              <a:t>y,j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)._read)</a:t>
            </a:r>
            <a:r>
              <a:rPr lang="en-US" sz="1800" dirty="0" smtClean="0">
                <a:solidFill>
                  <a:schemeClr val="tx2"/>
                </a:solidFill>
              </a:rPr>
              <a:t>, </a:t>
            </a:r>
            <a:r>
              <a:rPr lang="en-US" sz="1800" dirty="0" smtClean="0"/>
              <a:t>and works correctly</a:t>
            </a:r>
          </a:p>
        </p:txBody>
      </p:sp>
      <p:sp>
        <p:nvSpPr>
          <p:cNvPr id="1503236" name="Text Box 4"/>
          <p:cNvSpPr txBox="1">
            <a:spLocks noChangeArrowheads="1"/>
          </p:cNvSpPr>
          <p:nvPr/>
        </p:nvSpPr>
        <p:spPr bwMode="auto">
          <a:xfrm>
            <a:off x="6118225" y="6064250"/>
            <a:ext cx="2481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i="1"/>
              <a:t>Don’t ask me why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1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5" grpId="0" build="p"/>
      <p:bldP spid="15032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Optional: </a:t>
            </a:r>
            <a:r>
              <a:rPr lang="en-US" dirty="0" err="1"/>
              <a:t>Superfolded</a:t>
            </a:r>
            <a:r>
              <a:rPr lang="en-US"/>
              <a:t> </a:t>
            </a:r>
            <a:r>
              <a:rPr lang="en-US" smtClean="0"/>
              <a:t>FFT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106E5FE-2B70-4D48-BE0C-1D2745C5F17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FFT and IFFT: Another complex combinational circuit and its folded implementations</a:t>
            </a:r>
          </a:p>
          <a:p>
            <a:pPr lvl="1"/>
            <a:r>
              <a:rPr lang="en-US" sz="2000" dirty="0" smtClean="0"/>
              <a:t>FFT: Converts signals from time domain to frequency domain</a:t>
            </a:r>
          </a:p>
          <a:p>
            <a:pPr lvl="1"/>
            <a:r>
              <a:rPr lang="en-US" sz="2000" dirty="0" smtClean="0"/>
              <a:t>IFFT</a:t>
            </a:r>
            <a:r>
              <a:rPr lang="en-US" sz="2000" dirty="0"/>
              <a:t>: Converts signals from </a:t>
            </a:r>
            <a:r>
              <a:rPr lang="en-US" sz="2000" dirty="0" smtClean="0"/>
              <a:t>frequency </a:t>
            </a:r>
            <a:r>
              <a:rPr lang="en-US" sz="2000" dirty="0"/>
              <a:t>domain to </a:t>
            </a:r>
            <a:r>
              <a:rPr lang="en-US" sz="2000" dirty="0" smtClean="0"/>
              <a:t>time domain</a:t>
            </a:r>
          </a:p>
          <a:p>
            <a:pPr lvl="1"/>
            <a:r>
              <a:rPr lang="en-US" sz="2000" dirty="0" smtClean="0"/>
              <a:t>Two calculations are identical- the same hardware can be used</a:t>
            </a:r>
            <a:endParaRPr lang="en-US" sz="2400" dirty="0" smtClean="0"/>
          </a:p>
          <a:p>
            <a:r>
              <a:rPr lang="en-US" sz="2400" dirty="0"/>
              <a:t>N</a:t>
            </a:r>
            <a:r>
              <a:rPr lang="en-US" sz="2400" dirty="0" smtClean="0"/>
              <a:t>ew BSV concepts</a:t>
            </a:r>
            <a:endParaRPr lang="en-US" sz="2400" dirty="0"/>
          </a:p>
          <a:p>
            <a:pPr lvl="1"/>
            <a:r>
              <a:rPr lang="en-US" sz="2000" dirty="0" smtClean="0"/>
              <a:t>structure type</a:t>
            </a:r>
          </a:p>
          <a:p>
            <a:pPr lvl="1"/>
            <a:r>
              <a:rPr lang="en-US" sz="2000" dirty="0" smtClean="0"/>
              <a:t>overloading</a:t>
            </a:r>
            <a:endParaRPr lang="en-US" sz="20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6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Superfolded</a:t>
            </a:r>
            <a:r>
              <a:rPr lang="en-US" sz="4000" dirty="0" smtClean="0"/>
              <a:t> IFFT: Just one Bfly-4 node!</a:t>
            </a:r>
          </a:p>
        </p:txBody>
      </p:sp>
      <p:grpSp>
        <p:nvGrpSpPr>
          <p:cNvPr id="23558" name="Group 3"/>
          <p:cNvGrpSpPr>
            <a:grpSpLocks/>
          </p:cNvGrpSpPr>
          <p:nvPr/>
        </p:nvGrpSpPr>
        <p:grpSpPr bwMode="auto">
          <a:xfrm>
            <a:off x="647700" y="1571625"/>
            <a:ext cx="831850" cy="2667000"/>
            <a:chOff x="408" y="990"/>
            <a:chExt cx="524" cy="1680"/>
          </a:xfrm>
        </p:grpSpPr>
        <p:sp>
          <p:nvSpPr>
            <p:cNvPr id="23659" name="Rectangle 4"/>
            <p:cNvSpPr>
              <a:spLocks noChangeArrowheads="1"/>
            </p:cNvSpPr>
            <p:nvPr/>
          </p:nvSpPr>
          <p:spPr bwMode="auto">
            <a:xfrm>
              <a:off x="408" y="990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in0</a:t>
              </a:r>
            </a:p>
          </p:txBody>
        </p:sp>
        <p:sp>
          <p:nvSpPr>
            <p:cNvPr id="23660" name="Text Box 5"/>
            <p:cNvSpPr txBox="1">
              <a:spLocks noChangeArrowheads="1"/>
            </p:cNvSpPr>
            <p:nvPr/>
          </p:nvSpPr>
          <p:spPr bwMode="auto">
            <a:xfrm>
              <a:off x="426" y="216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3661" name="Rectangle 6"/>
            <p:cNvSpPr>
              <a:spLocks noChangeArrowheads="1"/>
            </p:cNvSpPr>
            <p:nvPr/>
          </p:nvSpPr>
          <p:spPr bwMode="auto">
            <a:xfrm>
              <a:off x="408" y="1228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in1</a:t>
              </a:r>
            </a:p>
          </p:txBody>
        </p:sp>
        <p:sp>
          <p:nvSpPr>
            <p:cNvPr id="23662" name="Rectangle 7"/>
            <p:cNvSpPr>
              <a:spLocks noChangeArrowheads="1"/>
            </p:cNvSpPr>
            <p:nvPr/>
          </p:nvSpPr>
          <p:spPr bwMode="auto">
            <a:xfrm>
              <a:off x="408" y="1466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in2</a:t>
              </a:r>
            </a:p>
          </p:txBody>
        </p:sp>
        <p:sp>
          <p:nvSpPr>
            <p:cNvPr id="23663" name="Rectangle 8"/>
            <p:cNvSpPr>
              <a:spLocks noChangeArrowheads="1"/>
            </p:cNvSpPr>
            <p:nvPr/>
          </p:nvSpPr>
          <p:spPr bwMode="auto">
            <a:xfrm>
              <a:off x="408" y="2442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in63</a:t>
              </a:r>
            </a:p>
          </p:txBody>
        </p:sp>
        <p:sp>
          <p:nvSpPr>
            <p:cNvPr id="23664" name="Rectangle 9"/>
            <p:cNvSpPr>
              <a:spLocks noChangeArrowheads="1"/>
            </p:cNvSpPr>
            <p:nvPr/>
          </p:nvSpPr>
          <p:spPr bwMode="auto">
            <a:xfrm>
              <a:off x="408" y="1704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in3</a:t>
              </a:r>
            </a:p>
          </p:txBody>
        </p:sp>
        <p:sp>
          <p:nvSpPr>
            <p:cNvPr id="23665" name="Rectangle 10"/>
            <p:cNvSpPr>
              <a:spLocks noChangeArrowheads="1"/>
            </p:cNvSpPr>
            <p:nvPr/>
          </p:nvSpPr>
          <p:spPr bwMode="auto">
            <a:xfrm>
              <a:off x="408" y="1926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in4</a:t>
              </a:r>
            </a:p>
          </p:txBody>
        </p:sp>
        <p:sp>
          <p:nvSpPr>
            <p:cNvPr id="23666" name="Line 11"/>
            <p:cNvSpPr>
              <a:spLocks noChangeShapeType="1"/>
            </p:cNvSpPr>
            <p:nvPr/>
          </p:nvSpPr>
          <p:spPr bwMode="auto">
            <a:xfrm>
              <a:off x="698" y="1118"/>
              <a:ext cx="21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7" name="Line 12"/>
            <p:cNvSpPr>
              <a:spLocks noChangeShapeType="1"/>
            </p:cNvSpPr>
            <p:nvPr/>
          </p:nvSpPr>
          <p:spPr bwMode="auto">
            <a:xfrm flipV="1">
              <a:off x="698" y="1328"/>
              <a:ext cx="216" cy="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8" name="Line 13"/>
            <p:cNvSpPr>
              <a:spLocks noChangeShapeType="1"/>
            </p:cNvSpPr>
            <p:nvPr/>
          </p:nvSpPr>
          <p:spPr bwMode="auto">
            <a:xfrm flipV="1">
              <a:off x="698" y="1394"/>
              <a:ext cx="216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9" name="Line 14"/>
            <p:cNvSpPr>
              <a:spLocks noChangeShapeType="1"/>
            </p:cNvSpPr>
            <p:nvPr/>
          </p:nvSpPr>
          <p:spPr bwMode="auto">
            <a:xfrm flipV="1">
              <a:off x="698" y="1442"/>
              <a:ext cx="228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0" name="Line 15"/>
            <p:cNvSpPr>
              <a:spLocks noChangeShapeType="1"/>
            </p:cNvSpPr>
            <p:nvPr/>
          </p:nvSpPr>
          <p:spPr bwMode="auto">
            <a:xfrm flipV="1">
              <a:off x="692" y="1604"/>
              <a:ext cx="24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71" name="Line 16"/>
            <p:cNvSpPr>
              <a:spLocks noChangeShapeType="1"/>
            </p:cNvSpPr>
            <p:nvPr/>
          </p:nvSpPr>
          <p:spPr bwMode="auto">
            <a:xfrm flipV="1">
              <a:off x="686" y="2276"/>
              <a:ext cx="228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59" name="Group 17"/>
          <p:cNvGrpSpPr>
            <a:grpSpLocks/>
          </p:cNvGrpSpPr>
          <p:nvPr/>
        </p:nvGrpSpPr>
        <p:grpSpPr bwMode="auto">
          <a:xfrm>
            <a:off x="7975600" y="1590675"/>
            <a:ext cx="854075" cy="2667000"/>
            <a:chOff x="5090" y="1002"/>
            <a:chExt cx="538" cy="1680"/>
          </a:xfrm>
        </p:grpSpPr>
        <p:sp>
          <p:nvSpPr>
            <p:cNvPr id="23646" name="Rectangle 18"/>
            <p:cNvSpPr>
              <a:spLocks noChangeArrowheads="1"/>
            </p:cNvSpPr>
            <p:nvPr/>
          </p:nvSpPr>
          <p:spPr bwMode="auto">
            <a:xfrm>
              <a:off x="5346" y="1002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out0</a:t>
              </a:r>
            </a:p>
          </p:txBody>
        </p:sp>
        <p:sp>
          <p:nvSpPr>
            <p:cNvPr id="23647" name="Text Box 19"/>
            <p:cNvSpPr txBox="1">
              <a:spLocks noChangeArrowheads="1"/>
            </p:cNvSpPr>
            <p:nvPr/>
          </p:nvSpPr>
          <p:spPr bwMode="auto">
            <a:xfrm>
              <a:off x="5364" y="217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>
                  <a:latin typeface="Courier New" pitchFamily="49" charset="0"/>
                </a:rPr>
                <a:t>…</a:t>
              </a:r>
            </a:p>
          </p:txBody>
        </p:sp>
        <p:sp>
          <p:nvSpPr>
            <p:cNvPr id="23648" name="Rectangle 20"/>
            <p:cNvSpPr>
              <a:spLocks noChangeArrowheads="1"/>
            </p:cNvSpPr>
            <p:nvPr/>
          </p:nvSpPr>
          <p:spPr bwMode="auto">
            <a:xfrm>
              <a:off x="5346" y="1240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out1</a:t>
              </a:r>
            </a:p>
          </p:txBody>
        </p:sp>
        <p:sp>
          <p:nvSpPr>
            <p:cNvPr id="23649" name="Rectangle 21"/>
            <p:cNvSpPr>
              <a:spLocks noChangeArrowheads="1"/>
            </p:cNvSpPr>
            <p:nvPr/>
          </p:nvSpPr>
          <p:spPr bwMode="auto">
            <a:xfrm>
              <a:off x="5346" y="1478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out2</a:t>
              </a:r>
            </a:p>
          </p:txBody>
        </p:sp>
        <p:sp>
          <p:nvSpPr>
            <p:cNvPr id="23650" name="Rectangle 22"/>
            <p:cNvSpPr>
              <a:spLocks noChangeArrowheads="1"/>
            </p:cNvSpPr>
            <p:nvPr/>
          </p:nvSpPr>
          <p:spPr bwMode="auto">
            <a:xfrm>
              <a:off x="5346" y="2454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out63</a:t>
              </a:r>
            </a:p>
          </p:txBody>
        </p:sp>
        <p:sp>
          <p:nvSpPr>
            <p:cNvPr id="23651" name="Rectangle 23"/>
            <p:cNvSpPr>
              <a:spLocks noChangeArrowheads="1"/>
            </p:cNvSpPr>
            <p:nvPr/>
          </p:nvSpPr>
          <p:spPr bwMode="auto">
            <a:xfrm>
              <a:off x="5346" y="1716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out3</a:t>
              </a:r>
            </a:p>
          </p:txBody>
        </p:sp>
        <p:sp>
          <p:nvSpPr>
            <p:cNvPr id="23652" name="Rectangle 24"/>
            <p:cNvSpPr>
              <a:spLocks noChangeArrowheads="1"/>
            </p:cNvSpPr>
            <p:nvPr/>
          </p:nvSpPr>
          <p:spPr bwMode="auto">
            <a:xfrm>
              <a:off x="5346" y="1938"/>
              <a:ext cx="282" cy="2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buFont typeface="Wingdings" pitchFamily="2" charset="2"/>
                <a:buNone/>
              </a:pPr>
              <a:r>
                <a:rPr lang="en-US" sz="1400"/>
                <a:t>out4</a:t>
              </a:r>
            </a:p>
          </p:txBody>
        </p:sp>
        <p:sp>
          <p:nvSpPr>
            <p:cNvPr id="23653" name="Line 25"/>
            <p:cNvSpPr>
              <a:spLocks noChangeShapeType="1"/>
            </p:cNvSpPr>
            <p:nvPr/>
          </p:nvSpPr>
          <p:spPr bwMode="auto">
            <a:xfrm flipH="1">
              <a:off x="5108" y="1148"/>
              <a:ext cx="21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4" name="Line 26"/>
            <p:cNvSpPr>
              <a:spLocks noChangeShapeType="1"/>
            </p:cNvSpPr>
            <p:nvPr/>
          </p:nvSpPr>
          <p:spPr bwMode="auto">
            <a:xfrm flipH="1" flipV="1">
              <a:off x="5108" y="1358"/>
              <a:ext cx="216" cy="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" name="Line 27"/>
            <p:cNvSpPr>
              <a:spLocks noChangeShapeType="1"/>
            </p:cNvSpPr>
            <p:nvPr/>
          </p:nvSpPr>
          <p:spPr bwMode="auto">
            <a:xfrm flipH="1" flipV="1">
              <a:off x="5108" y="1424"/>
              <a:ext cx="216" cy="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" name="Line 28"/>
            <p:cNvSpPr>
              <a:spLocks noChangeShapeType="1"/>
            </p:cNvSpPr>
            <p:nvPr/>
          </p:nvSpPr>
          <p:spPr bwMode="auto">
            <a:xfrm flipH="1" flipV="1">
              <a:off x="5096" y="1472"/>
              <a:ext cx="228" cy="3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7" name="Line 29"/>
            <p:cNvSpPr>
              <a:spLocks noChangeShapeType="1"/>
            </p:cNvSpPr>
            <p:nvPr/>
          </p:nvSpPr>
          <p:spPr bwMode="auto">
            <a:xfrm flipH="1" flipV="1">
              <a:off x="5090" y="1634"/>
              <a:ext cx="24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8" name="Line 30"/>
            <p:cNvSpPr>
              <a:spLocks noChangeShapeType="1"/>
            </p:cNvSpPr>
            <p:nvPr/>
          </p:nvSpPr>
          <p:spPr bwMode="auto">
            <a:xfrm flipH="1" flipV="1">
              <a:off x="5108" y="2306"/>
              <a:ext cx="228" cy="3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0" name="Line 31"/>
          <p:cNvSpPr>
            <a:spLocks noChangeShapeType="1"/>
          </p:cNvSpPr>
          <p:nvPr/>
        </p:nvSpPr>
        <p:spPr bwMode="auto">
          <a:xfrm flipV="1">
            <a:off x="7248525" y="2060575"/>
            <a:ext cx="5048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32"/>
          <p:cNvSpPr>
            <a:spLocks noChangeShapeType="1"/>
          </p:cNvSpPr>
          <p:nvPr/>
        </p:nvSpPr>
        <p:spPr bwMode="auto">
          <a:xfrm flipV="1">
            <a:off x="7248525" y="2165350"/>
            <a:ext cx="5048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33"/>
          <p:cNvSpPr>
            <a:spLocks noChangeShapeType="1"/>
          </p:cNvSpPr>
          <p:nvPr/>
        </p:nvSpPr>
        <p:spPr bwMode="auto">
          <a:xfrm flipV="1">
            <a:off x="7248525" y="2251075"/>
            <a:ext cx="5048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34"/>
          <p:cNvSpPr>
            <a:spLocks noChangeShapeType="1"/>
          </p:cNvSpPr>
          <p:nvPr/>
        </p:nvSpPr>
        <p:spPr bwMode="auto">
          <a:xfrm flipV="1">
            <a:off x="7242175" y="3155950"/>
            <a:ext cx="5048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35"/>
          <p:cNvSpPr>
            <a:spLocks noChangeShapeType="1"/>
          </p:cNvSpPr>
          <p:nvPr/>
        </p:nvSpPr>
        <p:spPr bwMode="auto">
          <a:xfrm flipV="1">
            <a:off x="7242175" y="3260725"/>
            <a:ext cx="5048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36"/>
          <p:cNvSpPr>
            <a:spLocks noChangeShapeType="1"/>
          </p:cNvSpPr>
          <p:nvPr/>
        </p:nvSpPr>
        <p:spPr bwMode="auto">
          <a:xfrm flipV="1">
            <a:off x="7242175" y="3365500"/>
            <a:ext cx="5048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37"/>
          <p:cNvSpPr>
            <a:spLocks noChangeShapeType="1"/>
          </p:cNvSpPr>
          <p:nvPr/>
        </p:nvSpPr>
        <p:spPr bwMode="auto">
          <a:xfrm flipV="1">
            <a:off x="6870700" y="1965325"/>
            <a:ext cx="238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38"/>
          <p:cNvSpPr>
            <a:spLocks noChangeShapeType="1"/>
          </p:cNvSpPr>
          <p:nvPr/>
        </p:nvSpPr>
        <p:spPr bwMode="auto">
          <a:xfrm flipV="1">
            <a:off x="5588000" y="1898650"/>
            <a:ext cx="11588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39"/>
          <p:cNvSpPr>
            <a:spLocks noChangeShapeType="1"/>
          </p:cNvSpPr>
          <p:nvPr/>
        </p:nvSpPr>
        <p:spPr bwMode="auto">
          <a:xfrm flipV="1">
            <a:off x="5588000" y="2003425"/>
            <a:ext cx="4826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40"/>
          <p:cNvSpPr>
            <a:spLocks noChangeShapeType="1"/>
          </p:cNvSpPr>
          <p:nvPr/>
        </p:nvSpPr>
        <p:spPr bwMode="auto">
          <a:xfrm flipV="1">
            <a:off x="5588000" y="2108200"/>
            <a:ext cx="4826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41"/>
          <p:cNvSpPr>
            <a:spLocks noChangeShapeType="1"/>
          </p:cNvSpPr>
          <p:nvPr/>
        </p:nvSpPr>
        <p:spPr bwMode="auto">
          <a:xfrm flipV="1">
            <a:off x="5588000" y="2193925"/>
            <a:ext cx="4826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42"/>
          <p:cNvSpPr>
            <a:spLocks noChangeShapeType="1"/>
          </p:cNvSpPr>
          <p:nvPr/>
        </p:nvSpPr>
        <p:spPr bwMode="auto">
          <a:xfrm flipV="1">
            <a:off x="5581650" y="2717800"/>
            <a:ext cx="4826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Line 43"/>
          <p:cNvSpPr>
            <a:spLocks noChangeShapeType="1"/>
          </p:cNvSpPr>
          <p:nvPr/>
        </p:nvSpPr>
        <p:spPr bwMode="auto">
          <a:xfrm flipV="1">
            <a:off x="5581650" y="2822575"/>
            <a:ext cx="4826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44"/>
          <p:cNvSpPr>
            <a:spLocks noChangeShapeType="1"/>
          </p:cNvSpPr>
          <p:nvPr/>
        </p:nvSpPr>
        <p:spPr bwMode="auto">
          <a:xfrm flipV="1">
            <a:off x="5581650" y="2927350"/>
            <a:ext cx="4826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45"/>
          <p:cNvSpPr>
            <a:spLocks noChangeArrowheads="1"/>
          </p:cNvSpPr>
          <p:nvPr/>
        </p:nvSpPr>
        <p:spPr bwMode="auto">
          <a:xfrm>
            <a:off x="2438400" y="1905000"/>
            <a:ext cx="914400" cy="4762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 typeface="Wingdings" pitchFamily="2" charset="2"/>
              <a:buNone/>
            </a:pPr>
            <a:r>
              <a:rPr lang="en-US" sz="1400"/>
              <a:t>Bfly4</a:t>
            </a:r>
          </a:p>
        </p:txBody>
      </p:sp>
      <p:sp>
        <p:nvSpPr>
          <p:cNvPr id="23575" name="Line 46"/>
          <p:cNvSpPr>
            <a:spLocks noChangeShapeType="1"/>
          </p:cNvSpPr>
          <p:nvPr/>
        </p:nvSpPr>
        <p:spPr bwMode="auto">
          <a:xfrm flipV="1">
            <a:off x="3692525" y="1908175"/>
            <a:ext cx="126365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47"/>
          <p:cNvSpPr>
            <a:spLocks noChangeShapeType="1"/>
          </p:cNvSpPr>
          <p:nvPr/>
        </p:nvSpPr>
        <p:spPr bwMode="auto">
          <a:xfrm flipV="1">
            <a:off x="3940175" y="2012950"/>
            <a:ext cx="10160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48"/>
          <p:cNvSpPr>
            <a:spLocks noChangeShapeType="1"/>
          </p:cNvSpPr>
          <p:nvPr/>
        </p:nvSpPr>
        <p:spPr bwMode="auto">
          <a:xfrm flipV="1">
            <a:off x="3940175" y="2117725"/>
            <a:ext cx="10160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Line 49"/>
          <p:cNvSpPr>
            <a:spLocks noChangeShapeType="1"/>
          </p:cNvSpPr>
          <p:nvPr/>
        </p:nvSpPr>
        <p:spPr bwMode="auto">
          <a:xfrm flipV="1">
            <a:off x="3927475" y="2832100"/>
            <a:ext cx="10160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Line 50"/>
          <p:cNvSpPr>
            <a:spLocks noChangeShapeType="1"/>
          </p:cNvSpPr>
          <p:nvPr/>
        </p:nvSpPr>
        <p:spPr bwMode="auto">
          <a:xfrm flipV="1">
            <a:off x="3927475" y="2936875"/>
            <a:ext cx="101600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Line 51"/>
          <p:cNvSpPr>
            <a:spLocks noChangeShapeType="1"/>
          </p:cNvSpPr>
          <p:nvPr/>
        </p:nvSpPr>
        <p:spPr bwMode="auto">
          <a:xfrm flipV="1">
            <a:off x="3717925" y="3022600"/>
            <a:ext cx="1225550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1" name="Group 52"/>
          <p:cNvGrpSpPr>
            <a:grpSpLocks/>
          </p:cNvGrpSpPr>
          <p:nvPr/>
        </p:nvGrpSpPr>
        <p:grpSpPr bwMode="auto">
          <a:xfrm>
            <a:off x="4954588" y="1800225"/>
            <a:ext cx="631825" cy="1323975"/>
            <a:chOff x="3121" y="1134"/>
            <a:chExt cx="398" cy="834"/>
          </a:xfrm>
        </p:grpSpPr>
        <p:sp>
          <p:nvSpPr>
            <p:cNvPr id="23644" name="Text Box 53"/>
            <p:cNvSpPr txBox="1">
              <a:spLocks noChangeArrowheads="1"/>
            </p:cNvSpPr>
            <p:nvPr/>
          </p:nvSpPr>
          <p:spPr bwMode="auto">
            <a:xfrm rot="5400000">
              <a:off x="3054" y="1412"/>
              <a:ext cx="52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sz="1200"/>
                <a:t>Permute</a:t>
              </a:r>
            </a:p>
          </p:txBody>
        </p:sp>
        <p:sp>
          <p:nvSpPr>
            <p:cNvPr id="23645" name="Rectangle 54"/>
            <p:cNvSpPr>
              <a:spLocks noChangeArrowheads="1"/>
            </p:cNvSpPr>
            <p:nvPr/>
          </p:nvSpPr>
          <p:spPr bwMode="auto">
            <a:xfrm>
              <a:off x="3121" y="1134"/>
              <a:ext cx="398" cy="83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2" name="Rectangle 55"/>
          <p:cNvSpPr>
            <a:spLocks noChangeArrowheads="1"/>
          </p:cNvSpPr>
          <p:nvPr/>
        </p:nvSpPr>
        <p:spPr bwMode="auto">
          <a:xfrm>
            <a:off x="7105650" y="1724025"/>
            <a:ext cx="114300" cy="2000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Freeform 56"/>
          <p:cNvSpPr>
            <a:spLocks/>
          </p:cNvSpPr>
          <p:nvPr/>
        </p:nvSpPr>
        <p:spPr bwMode="auto">
          <a:xfrm>
            <a:off x="4829175" y="1914525"/>
            <a:ext cx="828675" cy="1438275"/>
          </a:xfrm>
          <a:custGeom>
            <a:avLst/>
            <a:gdLst>
              <a:gd name="T0" fmla="*/ 0 w 522"/>
              <a:gd name="T1" fmla="*/ 0 h 906"/>
              <a:gd name="T2" fmla="*/ 0 w 522"/>
              <a:gd name="T3" fmla="*/ 2147483647 h 906"/>
              <a:gd name="T4" fmla="*/ 2147483647 w 522"/>
              <a:gd name="T5" fmla="*/ 2147483647 h 906"/>
              <a:gd name="T6" fmla="*/ 0 60000 65536"/>
              <a:gd name="T7" fmla="*/ 0 60000 65536"/>
              <a:gd name="T8" fmla="*/ 0 60000 65536"/>
              <a:gd name="T9" fmla="*/ 0 w 522"/>
              <a:gd name="T10" fmla="*/ 0 h 906"/>
              <a:gd name="T11" fmla="*/ 522 w 522"/>
              <a:gd name="T12" fmla="*/ 906 h 9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2" h="906">
                <a:moveTo>
                  <a:pt x="0" y="0"/>
                </a:moveTo>
                <a:lnTo>
                  <a:pt x="0" y="900"/>
                </a:lnTo>
                <a:lnTo>
                  <a:pt x="522" y="90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Freeform 57"/>
          <p:cNvSpPr>
            <a:spLocks/>
          </p:cNvSpPr>
          <p:nvPr/>
        </p:nvSpPr>
        <p:spPr bwMode="auto">
          <a:xfrm>
            <a:off x="4781550" y="2019300"/>
            <a:ext cx="1266825" cy="1438275"/>
          </a:xfrm>
          <a:custGeom>
            <a:avLst/>
            <a:gdLst>
              <a:gd name="T0" fmla="*/ 0 w 798"/>
              <a:gd name="T1" fmla="*/ 0 h 906"/>
              <a:gd name="T2" fmla="*/ 0 w 798"/>
              <a:gd name="T3" fmla="*/ 2147483647 h 906"/>
              <a:gd name="T4" fmla="*/ 2147483647 w 798"/>
              <a:gd name="T5" fmla="*/ 2147483647 h 906"/>
              <a:gd name="T6" fmla="*/ 0 60000 65536"/>
              <a:gd name="T7" fmla="*/ 0 60000 65536"/>
              <a:gd name="T8" fmla="*/ 0 60000 65536"/>
              <a:gd name="T9" fmla="*/ 0 w 798"/>
              <a:gd name="T10" fmla="*/ 0 h 906"/>
              <a:gd name="T11" fmla="*/ 798 w 798"/>
              <a:gd name="T12" fmla="*/ 906 h 9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8" h="906">
                <a:moveTo>
                  <a:pt x="0" y="0"/>
                </a:moveTo>
                <a:lnTo>
                  <a:pt x="0" y="900"/>
                </a:lnTo>
                <a:lnTo>
                  <a:pt x="798" y="90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Freeform 58"/>
          <p:cNvSpPr>
            <a:spLocks/>
          </p:cNvSpPr>
          <p:nvPr/>
        </p:nvSpPr>
        <p:spPr bwMode="auto">
          <a:xfrm>
            <a:off x="4733925" y="2124075"/>
            <a:ext cx="1295400" cy="1428750"/>
          </a:xfrm>
          <a:custGeom>
            <a:avLst/>
            <a:gdLst>
              <a:gd name="T0" fmla="*/ 0 w 816"/>
              <a:gd name="T1" fmla="*/ 0 h 900"/>
              <a:gd name="T2" fmla="*/ 0 w 816"/>
              <a:gd name="T3" fmla="*/ 2147483647 h 900"/>
              <a:gd name="T4" fmla="*/ 2147483647 w 816"/>
              <a:gd name="T5" fmla="*/ 2147483647 h 900"/>
              <a:gd name="T6" fmla="*/ 0 60000 65536"/>
              <a:gd name="T7" fmla="*/ 0 60000 65536"/>
              <a:gd name="T8" fmla="*/ 0 60000 65536"/>
              <a:gd name="T9" fmla="*/ 0 w 816"/>
              <a:gd name="T10" fmla="*/ 0 h 900"/>
              <a:gd name="T11" fmla="*/ 816 w 816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900">
                <a:moveTo>
                  <a:pt x="0" y="0"/>
                </a:moveTo>
                <a:lnTo>
                  <a:pt x="0" y="900"/>
                </a:lnTo>
                <a:lnTo>
                  <a:pt x="816" y="9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Freeform 59"/>
          <p:cNvSpPr>
            <a:spLocks/>
          </p:cNvSpPr>
          <p:nvPr/>
        </p:nvSpPr>
        <p:spPr bwMode="auto">
          <a:xfrm>
            <a:off x="4686300" y="2228850"/>
            <a:ext cx="1362075" cy="1428750"/>
          </a:xfrm>
          <a:custGeom>
            <a:avLst/>
            <a:gdLst>
              <a:gd name="T0" fmla="*/ 0 w 858"/>
              <a:gd name="T1" fmla="*/ 0 h 900"/>
              <a:gd name="T2" fmla="*/ 0 w 858"/>
              <a:gd name="T3" fmla="*/ 2147483647 h 900"/>
              <a:gd name="T4" fmla="*/ 2147483647 w 858"/>
              <a:gd name="T5" fmla="*/ 2147483647 h 900"/>
              <a:gd name="T6" fmla="*/ 0 60000 65536"/>
              <a:gd name="T7" fmla="*/ 0 60000 65536"/>
              <a:gd name="T8" fmla="*/ 0 60000 65536"/>
              <a:gd name="T9" fmla="*/ 0 w 858"/>
              <a:gd name="T10" fmla="*/ 0 h 900"/>
              <a:gd name="T11" fmla="*/ 858 w 858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900">
                <a:moveTo>
                  <a:pt x="0" y="0"/>
                </a:moveTo>
                <a:lnTo>
                  <a:pt x="0" y="900"/>
                </a:lnTo>
                <a:lnTo>
                  <a:pt x="858" y="8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Freeform 60"/>
          <p:cNvSpPr>
            <a:spLocks/>
          </p:cNvSpPr>
          <p:nvPr/>
        </p:nvSpPr>
        <p:spPr bwMode="auto">
          <a:xfrm>
            <a:off x="4610100" y="2733675"/>
            <a:ext cx="1438275" cy="1428750"/>
          </a:xfrm>
          <a:custGeom>
            <a:avLst/>
            <a:gdLst>
              <a:gd name="T0" fmla="*/ 0 w 906"/>
              <a:gd name="T1" fmla="*/ 0 h 900"/>
              <a:gd name="T2" fmla="*/ 0 w 906"/>
              <a:gd name="T3" fmla="*/ 2147483647 h 900"/>
              <a:gd name="T4" fmla="*/ 2147483647 w 906"/>
              <a:gd name="T5" fmla="*/ 2147483647 h 900"/>
              <a:gd name="T6" fmla="*/ 0 60000 65536"/>
              <a:gd name="T7" fmla="*/ 0 60000 65536"/>
              <a:gd name="T8" fmla="*/ 0 60000 65536"/>
              <a:gd name="T9" fmla="*/ 0 w 906"/>
              <a:gd name="T10" fmla="*/ 0 h 900"/>
              <a:gd name="T11" fmla="*/ 906 w 906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6" h="900">
                <a:moveTo>
                  <a:pt x="0" y="0"/>
                </a:moveTo>
                <a:lnTo>
                  <a:pt x="0" y="900"/>
                </a:lnTo>
                <a:lnTo>
                  <a:pt x="906" y="89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Freeform 61"/>
          <p:cNvSpPr>
            <a:spLocks/>
          </p:cNvSpPr>
          <p:nvPr/>
        </p:nvSpPr>
        <p:spPr bwMode="auto">
          <a:xfrm>
            <a:off x="4562475" y="2838450"/>
            <a:ext cx="1476375" cy="1438275"/>
          </a:xfrm>
          <a:custGeom>
            <a:avLst/>
            <a:gdLst>
              <a:gd name="T0" fmla="*/ 0 w 930"/>
              <a:gd name="T1" fmla="*/ 0 h 906"/>
              <a:gd name="T2" fmla="*/ 0 w 930"/>
              <a:gd name="T3" fmla="*/ 2147483647 h 906"/>
              <a:gd name="T4" fmla="*/ 2147483647 w 930"/>
              <a:gd name="T5" fmla="*/ 2147483647 h 906"/>
              <a:gd name="T6" fmla="*/ 0 60000 65536"/>
              <a:gd name="T7" fmla="*/ 0 60000 65536"/>
              <a:gd name="T8" fmla="*/ 0 60000 65536"/>
              <a:gd name="T9" fmla="*/ 0 w 930"/>
              <a:gd name="T10" fmla="*/ 0 h 906"/>
              <a:gd name="T11" fmla="*/ 930 w 930"/>
              <a:gd name="T12" fmla="*/ 906 h 9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30" h="906">
                <a:moveTo>
                  <a:pt x="0" y="0"/>
                </a:moveTo>
                <a:lnTo>
                  <a:pt x="0" y="900"/>
                </a:lnTo>
                <a:lnTo>
                  <a:pt x="930" y="90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Freeform 62"/>
          <p:cNvSpPr>
            <a:spLocks/>
          </p:cNvSpPr>
          <p:nvPr/>
        </p:nvSpPr>
        <p:spPr bwMode="auto">
          <a:xfrm>
            <a:off x="4533900" y="2943225"/>
            <a:ext cx="1514475" cy="1428750"/>
          </a:xfrm>
          <a:custGeom>
            <a:avLst/>
            <a:gdLst>
              <a:gd name="T0" fmla="*/ 0 w 954"/>
              <a:gd name="T1" fmla="*/ 0 h 900"/>
              <a:gd name="T2" fmla="*/ 0 w 954"/>
              <a:gd name="T3" fmla="*/ 2147483647 h 900"/>
              <a:gd name="T4" fmla="*/ 2147483647 w 954"/>
              <a:gd name="T5" fmla="*/ 2147483647 h 900"/>
              <a:gd name="T6" fmla="*/ 0 60000 65536"/>
              <a:gd name="T7" fmla="*/ 0 60000 65536"/>
              <a:gd name="T8" fmla="*/ 0 60000 65536"/>
              <a:gd name="T9" fmla="*/ 0 w 954"/>
              <a:gd name="T10" fmla="*/ 0 h 900"/>
              <a:gd name="T11" fmla="*/ 954 w 954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54" h="900">
                <a:moveTo>
                  <a:pt x="0" y="0"/>
                </a:moveTo>
                <a:lnTo>
                  <a:pt x="0" y="900"/>
                </a:lnTo>
                <a:lnTo>
                  <a:pt x="954" y="9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0" name="Freeform 63"/>
          <p:cNvSpPr>
            <a:spLocks/>
          </p:cNvSpPr>
          <p:nvPr/>
        </p:nvSpPr>
        <p:spPr bwMode="auto">
          <a:xfrm>
            <a:off x="4467225" y="3048000"/>
            <a:ext cx="1543050" cy="1428750"/>
          </a:xfrm>
          <a:custGeom>
            <a:avLst/>
            <a:gdLst>
              <a:gd name="T0" fmla="*/ 0 w 972"/>
              <a:gd name="T1" fmla="*/ 0 h 900"/>
              <a:gd name="T2" fmla="*/ 0 w 972"/>
              <a:gd name="T3" fmla="*/ 2147483647 h 900"/>
              <a:gd name="T4" fmla="*/ 2147483647 w 972"/>
              <a:gd name="T5" fmla="*/ 2147483647 h 900"/>
              <a:gd name="T6" fmla="*/ 0 60000 65536"/>
              <a:gd name="T7" fmla="*/ 0 60000 65536"/>
              <a:gd name="T8" fmla="*/ 0 60000 65536"/>
              <a:gd name="T9" fmla="*/ 0 w 972"/>
              <a:gd name="T10" fmla="*/ 0 h 900"/>
              <a:gd name="T11" fmla="*/ 972 w 972"/>
              <a:gd name="T12" fmla="*/ 900 h 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900">
                <a:moveTo>
                  <a:pt x="0" y="0"/>
                </a:moveTo>
                <a:lnTo>
                  <a:pt x="0" y="900"/>
                </a:lnTo>
                <a:lnTo>
                  <a:pt x="972" y="90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1" name="AutoShape 64"/>
          <p:cNvSpPr>
            <a:spLocks noChangeArrowheads="1"/>
          </p:cNvSpPr>
          <p:nvPr/>
        </p:nvSpPr>
        <p:spPr bwMode="auto">
          <a:xfrm rot="-5400000">
            <a:off x="6600825" y="1943101"/>
            <a:ext cx="428625" cy="114300"/>
          </a:xfrm>
          <a:prstGeom prst="flowChartManualOpe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65"/>
          <p:cNvSpPr>
            <a:spLocks noChangeShapeType="1"/>
          </p:cNvSpPr>
          <p:nvPr/>
        </p:nvSpPr>
        <p:spPr bwMode="auto">
          <a:xfrm flipV="1">
            <a:off x="6880225" y="3584575"/>
            <a:ext cx="238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AutoShape 66"/>
          <p:cNvSpPr>
            <a:spLocks noChangeArrowheads="1"/>
          </p:cNvSpPr>
          <p:nvPr/>
        </p:nvSpPr>
        <p:spPr bwMode="auto">
          <a:xfrm rot="-5400000">
            <a:off x="6600825" y="3562351"/>
            <a:ext cx="428625" cy="114300"/>
          </a:xfrm>
          <a:prstGeom prst="flowChartManualOpe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4" name="Freeform 67"/>
          <p:cNvSpPr>
            <a:spLocks/>
          </p:cNvSpPr>
          <p:nvPr/>
        </p:nvSpPr>
        <p:spPr bwMode="auto">
          <a:xfrm>
            <a:off x="5610225" y="3019425"/>
            <a:ext cx="1123950" cy="485775"/>
          </a:xfrm>
          <a:custGeom>
            <a:avLst/>
            <a:gdLst>
              <a:gd name="T0" fmla="*/ 0 w 708"/>
              <a:gd name="T1" fmla="*/ 0 h 306"/>
              <a:gd name="T2" fmla="*/ 2147483647 w 708"/>
              <a:gd name="T3" fmla="*/ 0 h 306"/>
              <a:gd name="T4" fmla="*/ 2147483647 w 708"/>
              <a:gd name="T5" fmla="*/ 2147483647 h 306"/>
              <a:gd name="T6" fmla="*/ 2147483647 w 708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708"/>
              <a:gd name="T13" fmla="*/ 0 h 306"/>
              <a:gd name="T14" fmla="*/ 708 w 708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8" h="306">
                <a:moveTo>
                  <a:pt x="0" y="0"/>
                </a:moveTo>
                <a:lnTo>
                  <a:pt x="264" y="0"/>
                </a:lnTo>
                <a:lnTo>
                  <a:pt x="624" y="306"/>
                </a:lnTo>
                <a:lnTo>
                  <a:pt x="708" y="30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5" name="Freeform 68"/>
          <p:cNvSpPr>
            <a:spLocks/>
          </p:cNvSpPr>
          <p:nvPr/>
        </p:nvSpPr>
        <p:spPr bwMode="auto">
          <a:xfrm flipV="1">
            <a:off x="5600700" y="2019300"/>
            <a:ext cx="1171575" cy="1333500"/>
          </a:xfrm>
          <a:custGeom>
            <a:avLst/>
            <a:gdLst>
              <a:gd name="T0" fmla="*/ 0 w 708"/>
              <a:gd name="T1" fmla="*/ 0 h 306"/>
              <a:gd name="T2" fmla="*/ 2147483647 w 708"/>
              <a:gd name="T3" fmla="*/ 0 h 306"/>
              <a:gd name="T4" fmla="*/ 2147483647 w 708"/>
              <a:gd name="T5" fmla="*/ 2147483647 h 306"/>
              <a:gd name="T6" fmla="*/ 2147483647 w 708"/>
              <a:gd name="T7" fmla="*/ 2147483647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708"/>
              <a:gd name="T13" fmla="*/ 0 h 306"/>
              <a:gd name="T14" fmla="*/ 708 w 708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8" h="306">
                <a:moveTo>
                  <a:pt x="0" y="0"/>
                </a:moveTo>
                <a:lnTo>
                  <a:pt x="264" y="0"/>
                </a:lnTo>
                <a:lnTo>
                  <a:pt x="624" y="306"/>
                </a:lnTo>
                <a:lnTo>
                  <a:pt x="708" y="30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6" name="Freeform 69"/>
          <p:cNvSpPr>
            <a:spLocks/>
          </p:cNvSpPr>
          <p:nvPr/>
        </p:nvSpPr>
        <p:spPr bwMode="auto">
          <a:xfrm>
            <a:off x="6010275" y="3629025"/>
            <a:ext cx="723900" cy="857250"/>
          </a:xfrm>
          <a:custGeom>
            <a:avLst/>
            <a:gdLst>
              <a:gd name="T0" fmla="*/ 0 w 444"/>
              <a:gd name="T1" fmla="*/ 2147483647 h 540"/>
              <a:gd name="T2" fmla="*/ 2147483647 w 444"/>
              <a:gd name="T3" fmla="*/ 0 h 540"/>
              <a:gd name="T4" fmla="*/ 2147483647 w 444"/>
              <a:gd name="T5" fmla="*/ 0 h 540"/>
              <a:gd name="T6" fmla="*/ 0 60000 65536"/>
              <a:gd name="T7" fmla="*/ 0 60000 65536"/>
              <a:gd name="T8" fmla="*/ 0 60000 65536"/>
              <a:gd name="T9" fmla="*/ 0 w 444"/>
              <a:gd name="T10" fmla="*/ 0 h 540"/>
              <a:gd name="T11" fmla="*/ 444 w 444"/>
              <a:gd name="T12" fmla="*/ 540 h 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4" h="540">
                <a:moveTo>
                  <a:pt x="0" y="540"/>
                </a:moveTo>
                <a:lnTo>
                  <a:pt x="360" y="0"/>
                </a:lnTo>
                <a:lnTo>
                  <a:pt x="44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7" name="Freeform 70"/>
          <p:cNvSpPr>
            <a:spLocks/>
          </p:cNvSpPr>
          <p:nvPr/>
        </p:nvSpPr>
        <p:spPr bwMode="auto">
          <a:xfrm>
            <a:off x="1685925" y="3028950"/>
            <a:ext cx="5724525" cy="2038350"/>
          </a:xfrm>
          <a:custGeom>
            <a:avLst/>
            <a:gdLst>
              <a:gd name="T0" fmla="*/ 2147483647 w 3606"/>
              <a:gd name="T1" fmla="*/ 2147483647 h 1284"/>
              <a:gd name="T2" fmla="*/ 2147483647 w 3606"/>
              <a:gd name="T3" fmla="*/ 2147483647 h 1284"/>
              <a:gd name="T4" fmla="*/ 2147483647 w 3606"/>
              <a:gd name="T5" fmla="*/ 2147483647 h 1284"/>
              <a:gd name="T6" fmla="*/ 2147483647 w 3606"/>
              <a:gd name="T7" fmla="*/ 2147483647 h 1284"/>
              <a:gd name="T8" fmla="*/ 0 w 3606"/>
              <a:gd name="T9" fmla="*/ 0 h 1284"/>
              <a:gd name="T10" fmla="*/ 2147483647 w 3606"/>
              <a:gd name="T11" fmla="*/ 0 h 12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06"/>
              <a:gd name="T19" fmla="*/ 0 h 1284"/>
              <a:gd name="T20" fmla="*/ 3606 w 3606"/>
              <a:gd name="T21" fmla="*/ 1284 h 12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06" h="1284">
                <a:moveTo>
                  <a:pt x="3492" y="270"/>
                </a:moveTo>
                <a:lnTo>
                  <a:pt x="3606" y="270"/>
                </a:lnTo>
                <a:lnTo>
                  <a:pt x="3600" y="1277"/>
                </a:lnTo>
                <a:lnTo>
                  <a:pt x="7" y="1284"/>
                </a:ln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8" name="Freeform 71"/>
          <p:cNvSpPr>
            <a:spLocks/>
          </p:cNvSpPr>
          <p:nvPr/>
        </p:nvSpPr>
        <p:spPr bwMode="auto">
          <a:xfrm>
            <a:off x="1504950" y="1933575"/>
            <a:ext cx="6410325" cy="3429000"/>
          </a:xfrm>
          <a:custGeom>
            <a:avLst/>
            <a:gdLst>
              <a:gd name="T0" fmla="*/ 2147483647 w 4038"/>
              <a:gd name="T1" fmla="*/ 2147483647 h 3006"/>
              <a:gd name="T2" fmla="*/ 2147483647 w 4038"/>
              <a:gd name="T3" fmla="*/ 2147483647 h 3006"/>
              <a:gd name="T4" fmla="*/ 2147483647 w 4038"/>
              <a:gd name="T5" fmla="*/ 2147483647 h 3006"/>
              <a:gd name="T6" fmla="*/ 2147483647 w 4038"/>
              <a:gd name="T7" fmla="*/ 2147483647 h 3006"/>
              <a:gd name="T8" fmla="*/ 0 w 4038"/>
              <a:gd name="T9" fmla="*/ 2147483647 h 3006"/>
              <a:gd name="T10" fmla="*/ 2147483647 w 4038"/>
              <a:gd name="T11" fmla="*/ 0 h 30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38"/>
              <a:gd name="T19" fmla="*/ 0 h 3006"/>
              <a:gd name="T20" fmla="*/ 4038 w 4038"/>
              <a:gd name="T21" fmla="*/ 3006 h 30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38" h="3006">
                <a:moveTo>
                  <a:pt x="3612" y="30"/>
                </a:moveTo>
                <a:lnTo>
                  <a:pt x="4031" y="24"/>
                </a:lnTo>
                <a:lnTo>
                  <a:pt x="4038" y="2988"/>
                </a:lnTo>
                <a:lnTo>
                  <a:pt x="1" y="3006"/>
                </a:lnTo>
                <a:lnTo>
                  <a:pt x="0" y="6"/>
                </a:lnTo>
                <a:lnTo>
                  <a:pt x="3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99" name="Rectangle 72"/>
          <p:cNvSpPr>
            <a:spLocks noChangeArrowheads="1"/>
          </p:cNvSpPr>
          <p:nvPr/>
        </p:nvSpPr>
        <p:spPr bwMode="auto">
          <a:xfrm>
            <a:off x="6686550" y="4248150"/>
            <a:ext cx="247650" cy="219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Line 73"/>
          <p:cNvSpPr>
            <a:spLocks noChangeShapeType="1"/>
          </p:cNvSpPr>
          <p:nvPr/>
        </p:nvSpPr>
        <p:spPr bwMode="auto">
          <a:xfrm flipH="1" flipV="1">
            <a:off x="6810375" y="3800475"/>
            <a:ext cx="9525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1" name="Freeform 74"/>
          <p:cNvSpPr>
            <a:spLocks/>
          </p:cNvSpPr>
          <p:nvPr/>
        </p:nvSpPr>
        <p:spPr bwMode="auto">
          <a:xfrm>
            <a:off x="6810375" y="2171700"/>
            <a:ext cx="133350" cy="1952625"/>
          </a:xfrm>
          <a:custGeom>
            <a:avLst/>
            <a:gdLst>
              <a:gd name="T0" fmla="*/ 0 w 84"/>
              <a:gd name="T1" fmla="*/ 2147483647 h 1230"/>
              <a:gd name="T2" fmla="*/ 2147483647 w 84"/>
              <a:gd name="T3" fmla="*/ 2147483647 h 1230"/>
              <a:gd name="T4" fmla="*/ 2147483647 w 84"/>
              <a:gd name="T5" fmla="*/ 2147483647 h 1230"/>
              <a:gd name="T6" fmla="*/ 2147483647 w 84"/>
              <a:gd name="T7" fmla="*/ 2147483647 h 1230"/>
              <a:gd name="T8" fmla="*/ 2147483647 w 84"/>
              <a:gd name="T9" fmla="*/ 0 h 12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"/>
              <a:gd name="T16" fmla="*/ 0 h 1230"/>
              <a:gd name="T17" fmla="*/ 84 w 84"/>
              <a:gd name="T18" fmla="*/ 1230 h 12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" h="1230">
                <a:moveTo>
                  <a:pt x="0" y="1230"/>
                </a:moveTo>
                <a:lnTo>
                  <a:pt x="84" y="1230"/>
                </a:lnTo>
                <a:lnTo>
                  <a:pt x="84" y="84"/>
                </a:lnTo>
                <a:lnTo>
                  <a:pt x="6" y="84"/>
                </a:lnTo>
                <a:lnTo>
                  <a:pt x="6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02" name="Text Box 75"/>
          <p:cNvSpPr txBox="1">
            <a:spLocks noChangeArrowheads="1"/>
          </p:cNvSpPr>
          <p:nvPr/>
        </p:nvSpPr>
        <p:spPr bwMode="auto">
          <a:xfrm>
            <a:off x="6213475" y="4583113"/>
            <a:ext cx="1177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sz="1000"/>
              <a:t>Index == 15?</a:t>
            </a:r>
          </a:p>
        </p:txBody>
      </p:sp>
      <p:sp>
        <p:nvSpPr>
          <p:cNvPr id="23603" name="Text Box 76"/>
          <p:cNvSpPr txBox="1">
            <a:spLocks noChangeArrowheads="1"/>
          </p:cNvSpPr>
          <p:nvPr/>
        </p:nvSpPr>
        <p:spPr bwMode="auto">
          <a:xfrm>
            <a:off x="2317750" y="3763963"/>
            <a:ext cx="11779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sz="1000">
                <a:solidFill>
                  <a:srgbClr val="FF0000"/>
                </a:solidFill>
              </a:rPr>
              <a:t>Index: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1000">
                <a:solidFill>
                  <a:srgbClr val="FF0000"/>
                </a:solidFill>
              </a:rPr>
              <a:t>0 to 15</a:t>
            </a:r>
          </a:p>
        </p:txBody>
      </p:sp>
      <p:sp>
        <p:nvSpPr>
          <p:cNvPr id="23604" name="Text Box 77"/>
          <p:cNvSpPr txBox="1">
            <a:spLocks noChangeArrowheads="1"/>
          </p:cNvSpPr>
          <p:nvPr/>
        </p:nvSpPr>
        <p:spPr bwMode="auto">
          <a:xfrm rot="5400000">
            <a:off x="6156325" y="2620963"/>
            <a:ext cx="1177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sz="1400">
                <a:solidFill>
                  <a:srgbClr val="FF0000"/>
                </a:solidFill>
              </a:rPr>
              <a:t>64, 2-way Muxes</a:t>
            </a:r>
          </a:p>
        </p:txBody>
      </p:sp>
      <p:sp>
        <p:nvSpPr>
          <p:cNvPr id="23605" name="Line 78"/>
          <p:cNvSpPr>
            <a:spLocks noChangeShapeType="1"/>
          </p:cNvSpPr>
          <p:nvPr/>
        </p:nvSpPr>
        <p:spPr bwMode="auto">
          <a:xfrm flipH="1" flipV="1">
            <a:off x="3340100" y="2089150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6" name="Line 79"/>
          <p:cNvSpPr>
            <a:spLocks noChangeShapeType="1"/>
          </p:cNvSpPr>
          <p:nvPr/>
        </p:nvSpPr>
        <p:spPr bwMode="auto">
          <a:xfrm flipH="1" flipV="1">
            <a:off x="3340100" y="1984375"/>
            <a:ext cx="2381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7" name="AutoShape 80"/>
          <p:cNvSpPr>
            <a:spLocks noChangeArrowheads="1"/>
          </p:cNvSpPr>
          <p:nvPr/>
        </p:nvSpPr>
        <p:spPr bwMode="auto">
          <a:xfrm rot="5400000" flipH="1">
            <a:off x="3419475" y="1962151"/>
            <a:ext cx="428625" cy="114300"/>
          </a:xfrm>
          <a:prstGeom prst="flowChartManualOpe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8" name="AutoShape 81"/>
          <p:cNvSpPr>
            <a:spLocks noChangeArrowheads="1"/>
          </p:cNvSpPr>
          <p:nvPr/>
        </p:nvSpPr>
        <p:spPr bwMode="auto">
          <a:xfrm rot="5400000" flipH="1">
            <a:off x="3419475" y="2771776"/>
            <a:ext cx="428625" cy="114300"/>
          </a:xfrm>
          <a:prstGeom prst="flowChartManualOperat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09" name="Line 82"/>
          <p:cNvSpPr>
            <a:spLocks noChangeShapeType="1"/>
          </p:cNvSpPr>
          <p:nvPr/>
        </p:nvSpPr>
        <p:spPr bwMode="auto">
          <a:xfrm flipV="1">
            <a:off x="3629025" y="3009900"/>
            <a:ext cx="9525" cy="247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0" name="Freeform 83"/>
          <p:cNvSpPr>
            <a:spLocks/>
          </p:cNvSpPr>
          <p:nvPr/>
        </p:nvSpPr>
        <p:spPr bwMode="auto">
          <a:xfrm flipH="1">
            <a:off x="3505200" y="2190750"/>
            <a:ext cx="123825" cy="1085850"/>
          </a:xfrm>
          <a:custGeom>
            <a:avLst/>
            <a:gdLst>
              <a:gd name="T0" fmla="*/ 0 w 78"/>
              <a:gd name="T1" fmla="*/ 2147483647 h 684"/>
              <a:gd name="T2" fmla="*/ 2147483647 w 78"/>
              <a:gd name="T3" fmla="*/ 2147483647 h 684"/>
              <a:gd name="T4" fmla="*/ 2147483647 w 78"/>
              <a:gd name="T5" fmla="*/ 2147483647 h 684"/>
              <a:gd name="T6" fmla="*/ 0 w 78"/>
              <a:gd name="T7" fmla="*/ 2147483647 h 684"/>
              <a:gd name="T8" fmla="*/ 0 w 78"/>
              <a:gd name="T9" fmla="*/ 0 h 6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684"/>
              <a:gd name="T17" fmla="*/ 78 w 78"/>
              <a:gd name="T18" fmla="*/ 684 h 6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684">
                <a:moveTo>
                  <a:pt x="0" y="684"/>
                </a:moveTo>
                <a:lnTo>
                  <a:pt x="78" y="684"/>
                </a:lnTo>
                <a:lnTo>
                  <a:pt x="78" y="84"/>
                </a:lnTo>
                <a:lnTo>
                  <a:pt x="0" y="8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1" name="Freeform 84"/>
          <p:cNvSpPr>
            <a:spLocks/>
          </p:cNvSpPr>
          <p:nvPr/>
        </p:nvSpPr>
        <p:spPr bwMode="auto">
          <a:xfrm>
            <a:off x="3343275" y="2266950"/>
            <a:ext cx="238125" cy="552450"/>
          </a:xfrm>
          <a:custGeom>
            <a:avLst/>
            <a:gdLst>
              <a:gd name="T0" fmla="*/ 2147483647 w 150"/>
              <a:gd name="T1" fmla="*/ 2147483647 h 348"/>
              <a:gd name="T2" fmla="*/ 2147483647 w 150"/>
              <a:gd name="T3" fmla="*/ 2147483647 h 348"/>
              <a:gd name="T4" fmla="*/ 2147483647 w 150"/>
              <a:gd name="T5" fmla="*/ 0 h 348"/>
              <a:gd name="T6" fmla="*/ 0 w 150"/>
              <a:gd name="T7" fmla="*/ 2147483647 h 348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348"/>
              <a:gd name="T14" fmla="*/ 150 w 150"/>
              <a:gd name="T15" fmla="*/ 348 h 3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348">
                <a:moveTo>
                  <a:pt x="150" y="348"/>
                </a:moveTo>
                <a:lnTo>
                  <a:pt x="64" y="348"/>
                </a:lnTo>
                <a:lnTo>
                  <a:pt x="64" y="0"/>
                </a:lnTo>
                <a:lnTo>
                  <a:pt x="0" y="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2" name="Line 85"/>
          <p:cNvSpPr>
            <a:spLocks noChangeShapeType="1"/>
          </p:cNvSpPr>
          <p:nvPr/>
        </p:nvSpPr>
        <p:spPr bwMode="auto">
          <a:xfrm flipH="1" flipV="1">
            <a:off x="3340100" y="2184400"/>
            <a:ext cx="157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13" name="Freeform 86"/>
          <p:cNvSpPr>
            <a:spLocks/>
          </p:cNvSpPr>
          <p:nvPr/>
        </p:nvSpPr>
        <p:spPr bwMode="auto">
          <a:xfrm>
            <a:off x="3695700" y="2190750"/>
            <a:ext cx="1238250" cy="495300"/>
          </a:xfrm>
          <a:custGeom>
            <a:avLst/>
            <a:gdLst>
              <a:gd name="T0" fmla="*/ 0 w 780"/>
              <a:gd name="T1" fmla="*/ 2147483647 h 312"/>
              <a:gd name="T2" fmla="*/ 2147483647 w 780"/>
              <a:gd name="T3" fmla="*/ 2147483647 h 312"/>
              <a:gd name="T4" fmla="*/ 2147483647 w 780"/>
              <a:gd name="T5" fmla="*/ 2147483647 h 312"/>
              <a:gd name="T6" fmla="*/ 2147483647 w 780"/>
              <a:gd name="T7" fmla="*/ 0 h 312"/>
              <a:gd name="T8" fmla="*/ 0 60000 65536"/>
              <a:gd name="T9" fmla="*/ 0 60000 65536"/>
              <a:gd name="T10" fmla="*/ 0 60000 65536"/>
              <a:gd name="T11" fmla="*/ 0 60000 65536"/>
              <a:gd name="T12" fmla="*/ 0 w 780"/>
              <a:gd name="T13" fmla="*/ 0 h 312"/>
              <a:gd name="T14" fmla="*/ 780 w 780"/>
              <a:gd name="T15" fmla="*/ 312 h 3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0" h="312">
                <a:moveTo>
                  <a:pt x="0" y="312"/>
                </a:moveTo>
                <a:cubicBezTo>
                  <a:pt x="58" y="312"/>
                  <a:pt x="116" y="312"/>
                  <a:pt x="174" y="312"/>
                </a:cubicBezTo>
                <a:lnTo>
                  <a:pt x="174" y="12"/>
                </a:lnTo>
                <a:lnTo>
                  <a:pt x="780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4" name="Freeform 87"/>
          <p:cNvSpPr>
            <a:spLocks/>
          </p:cNvSpPr>
          <p:nvPr/>
        </p:nvSpPr>
        <p:spPr bwMode="auto">
          <a:xfrm>
            <a:off x="3705225" y="2171700"/>
            <a:ext cx="1238250" cy="576263"/>
          </a:xfrm>
          <a:custGeom>
            <a:avLst/>
            <a:gdLst>
              <a:gd name="T0" fmla="*/ 0 w 780"/>
              <a:gd name="T1" fmla="*/ 0 h 363"/>
              <a:gd name="T2" fmla="*/ 2147483647 w 780"/>
              <a:gd name="T3" fmla="*/ 0 h 363"/>
              <a:gd name="T4" fmla="*/ 2147483647 w 780"/>
              <a:gd name="T5" fmla="*/ 2147483647 h 363"/>
              <a:gd name="T6" fmla="*/ 2147483647 w 780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780"/>
              <a:gd name="T13" fmla="*/ 0 h 363"/>
              <a:gd name="T14" fmla="*/ 780 w 780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0" h="363">
                <a:moveTo>
                  <a:pt x="0" y="0"/>
                </a:moveTo>
                <a:cubicBezTo>
                  <a:pt x="33" y="0"/>
                  <a:pt x="66" y="0"/>
                  <a:pt x="99" y="0"/>
                </a:cubicBezTo>
                <a:lnTo>
                  <a:pt x="99" y="363"/>
                </a:lnTo>
                <a:lnTo>
                  <a:pt x="780" y="35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5" name="Line 88"/>
          <p:cNvSpPr>
            <a:spLocks noChangeShapeType="1"/>
          </p:cNvSpPr>
          <p:nvPr/>
        </p:nvSpPr>
        <p:spPr bwMode="auto">
          <a:xfrm>
            <a:off x="2257425" y="3286125"/>
            <a:ext cx="1371600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16" name="Text Box 89"/>
          <p:cNvSpPr txBox="1">
            <a:spLocks noChangeArrowheads="1"/>
          </p:cNvSpPr>
          <p:nvPr/>
        </p:nvSpPr>
        <p:spPr bwMode="auto">
          <a:xfrm rot="5400000">
            <a:off x="1460500" y="3687763"/>
            <a:ext cx="1177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sz="1400">
                <a:solidFill>
                  <a:srgbClr val="FF0000"/>
                </a:solidFill>
              </a:rPr>
              <a:t>4, 16-way Muxes</a:t>
            </a:r>
          </a:p>
        </p:txBody>
      </p:sp>
      <p:sp>
        <p:nvSpPr>
          <p:cNvPr id="23617" name="Text Box 90"/>
          <p:cNvSpPr txBox="1">
            <a:spLocks noChangeArrowheads="1"/>
          </p:cNvSpPr>
          <p:nvPr/>
        </p:nvSpPr>
        <p:spPr bwMode="auto">
          <a:xfrm rot="5400000">
            <a:off x="3165475" y="3744913"/>
            <a:ext cx="11779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sz="1400">
                <a:solidFill>
                  <a:srgbClr val="FF0000"/>
                </a:solidFill>
              </a:rPr>
              <a:t>4, 16-way DeMuxes</a:t>
            </a:r>
          </a:p>
        </p:txBody>
      </p:sp>
      <p:sp>
        <p:nvSpPr>
          <p:cNvPr id="1488987" name="Oval 91"/>
          <p:cNvSpPr>
            <a:spLocks noChangeArrowheads="1"/>
          </p:cNvSpPr>
          <p:nvPr/>
        </p:nvSpPr>
        <p:spPr bwMode="auto">
          <a:xfrm>
            <a:off x="317500" y="1879600"/>
            <a:ext cx="469900" cy="4572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619" name="Group 92"/>
          <p:cNvGrpSpPr>
            <a:grpSpLocks/>
          </p:cNvGrpSpPr>
          <p:nvPr/>
        </p:nvGrpSpPr>
        <p:grpSpPr bwMode="auto">
          <a:xfrm>
            <a:off x="2071688" y="1814513"/>
            <a:ext cx="928687" cy="1881187"/>
            <a:chOff x="1305" y="1143"/>
            <a:chExt cx="585" cy="1185"/>
          </a:xfrm>
        </p:grpSpPr>
        <p:grpSp>
          <p:nvGrpSpPr>
            <p:cNvPr id="23633" name="Group 93"/>
            <p:cNvGrpSpPr>
              <a:grpSpLocks/>
            </p:cNvGrpSpPr>
            <p:nvPr/>
          </p:nvGrpSpPr>
          <p:grpSpPr bwMode="auto">
            <a:xfrm>
              <a:off x="1305" y="1143"/>
              <a:ext cx="237" cy="927"/>
              <a:chOff x="1305" y="1143"/>
              <a:chExt cx="237" cy="927"/>
            </a:xfrm>
          </p:grpSpPr>
          <p:sp>
            <p:nvSpPr>
              <p:cNvPr id="23636" name="Line 94"/>
              <p:cNvSpPr>
                <a:spLocks noChangeShapeType="1"/>
              </p:cNvSpPr>
              <p:nvPr/>
            </p:nvSpPr>
            <p:spPr bwMode="auto">
              <a:xfrm flipV="1">
                <a:off x="1427" y="1322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Line 95"/>
              <p:cNvSpPr>
                <a:spLocks noChangeShapeType="1"/>
              </p:cNvSpPr>
              <p:nvPr/>
            </p:nvSpPr>
            <p:spPr bwMode="auto">
              <a:xfrm flipV="1">
                <a:off x="1376" y="1256"/>
                <a:ext cx="150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AutoShape 96"/>
              <p:cNvSpPr>
                <a:spLocks noChangeArrowheads="1"/>
              </p:cNvSpPr>
              <p:nvPr/>
            </p:nvSpPr>
            <p:spPr bwMode="auto">
              <a:xfrm rot="-5400000">
                <a:off x="1206" y="1242"/>
                <a:ext cx="270" cy="72"/>
              </a:xfrm>
              <a:prstGeom prst="flowChartManualOperati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AutoShape 97"/>
              <p:cNvSpPr>
                <a:spLocks noChangeArrowheads="1"/>
              </p:cNvSpPr>
              <p:nvPr/>
            </p:nvSpPr>
            <p:spPr bwMode="auto">
              <a:xfrm rot="-5400000">
                <a:off x="1206" y="1752"/>
                <a:ext cx="270" cy="72"/>
              </a:xfrm>
              <a:prstGeom prst="flowChartManualOperati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Line 98"/>
              <p:cNvSpPr>
                <a:spLocks noChangeShapeType="1"/>
              </p:cNvSpPr>
              <p:nvPr/>
            </p:nvSpPr>
            <p:spPr bwMode="auto">
              <a:xfrm flipH="1" flipV="1">
                <a:off x="1338" y="1902"/>
                <a:ext cx="6" cy="1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41" name="Freeform 99"/>
              <p:cNvSpPr>
                <a:spLocks/>
              </p:cNvSpPr>
              <p:nvPr/>
            </p:nvSpPr>
            <p:spPr bwMode="auto">
              <a:xfrm>
                <a:off x="1344" y="1386"/>
                <a:ext cx="78" cy="684"/>
              </a:xfrm>
              <a:custGeom>
                <a:avLst/>
                <a:gdLst>
                  <a:gd name="T0" fmla="*/ 0 w 78"/>
                  <a:gd name="T1" fmla="*/ 684 h 684"/>
                  <a:gd name="T2" fmla="*/ 78 w 78"/>
                  <a:gd name="T3" fmla="*/ 684 h 684"/>
                  <a:gd name="T4" fmla="*/ 78 w 78"/>
                  <a:gd name="T5" fmla="*/ 84 h 684"/>
                  <a:gd name="T6" fmla="*/ 0 w 78"/>
                  <a:gd name="T7" fmla="*/ 84 h 684"/>
                  <a:gd name="T8" fmla="*/ 0 w 78"/>
                  <a:gd name="T9" fmla="*/ 0 h 6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684"/>
                  <a:gd name="T17" fmla="*/ 78 w 78"/>
                  <a:gd name="T18" fmla="*/ 684 h 6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684">
                    <a:moveTo>
                      <a:pt x="0" y="684"/>
                    </a:moveTo>
                    <a:lnTo>
                      <a:pt x="78" y="684"/>
                    </a:lnTo>
                    <a:lnTo>
                      <a:pt x="78" y="84"/>
                    </a:lnTo>
                    <a:lnTo>
                      <a:pt x="0" y="84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42" name="Freeform 100"/>
              <p:cNvSpPr>
                <a:spLocks/>
              </p:cNvSpPr>
              <p:nvPr/>
            </p:nvSpPr>
            <p:spPr bwMode="auto">
              <a:xfrm>
                <a:off x="1374" y="1434"/>
                <a:ext cx="168" cy="348"/>
              </a:xfrm>
              <a:custGeom>
                <a:avLst/>
                <a:gdLst>
                  <a:gd name="T0" fmla="*/ 0 w 168"/>
                  <a:gd name="T1" fmla="*/ 348 h 348"/>
                  <a:gd name="T2" fmla="*/ 86 w 168"/>
                  <a:gd name="T3" fmla="*/ 348 h 348"/>
                  <a:gd name="T4" fmla="*/ 86 w 168"/>
                  <a:gd name="T5" fmla="*/ 0 h 348"/>
                  <a:gd name="T6" fmla="*/ 168 w 168"/>
                  <a:gd name="T7" fmla="*/ 0 h 3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348"/>
                  <a:gd name="T14" fmla="*/ 168 w 168"/>
                  <a:gd name="T15" fmla="*/ 348 h 3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348">
                    <a:moveTo>
                      <a:pt x="0" y="348"/>
                    </a:moveTo>
                    <a:lnTo>
                      <a:pt x="86" y="348"/>
                    </a:lnTo>
                    <a:lnTo>
                      <a:pt x="86" y="0"/>
                    </a:lnTo>
                    <a:lnTo>
                      <a:pt x="168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43" name="Line 101"/>
              <p:cNvSpPr>
                <a:spLocks noChangeShapeType="1"/>
              </p:cNvSpPr>
              <p:nvPr/>
            </p:nvSpPr>
            <p:spPr bwMode="auto">
              <a:xfrm flipV="1">
                <a:off x="1427" y="1382"/>
                <a:ext cx="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34" name="Rectangle 102"/>
            <p:cNvSpPr>
              <a:spLocks noChangeArrowheads="1"/>
            </p:cNvSpPr>
            <p:nvPr/>
          </p:nvSpPr>
          <p:spPr bwMode="auto">
            <a:xfrm>
              <a:off x="1734" y="2190"/>
              <a:ext cx="156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Line 103"/>
            <p:cNvSpPr>
              <a:spLocks noChangeShapeType="1"/>
            </p:cNvSpPr>
            <p:nvPr/>
          </p:nvSpPr>
          <p:spPr bwMode="auto">
            <a:xfrm flipV="1">
              <a:off x="1800" y="2064"/>
              <a:ext cx="0" cy="1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620" name="Group 104"/>
          <p:cNvGrpSpPr>
            <a:grpSpLocks/>
          </p:cNvGrpSpPr>
          <p:nvPr/>
        </p:nvGrpSpPr>
        <p:grpSpPr bwMode="auto">
          <a:xfrm>
            <a:off x="2771775" y="2400300"/>
            <a:ext cx="247650" cy="419100"/>
            <a:chOff x="2874" y="3846"/>
            <a:chExt cx="156" cy="264"/>
          </a:xfrm>
        </p:grpSpPr>
        <p:sp>
          <p:nvSpPr>
            <p:cNvPr id="23631" name="Rectangle 105"/>
            <p:cNvSpPr>
              <a:spLocks noChangeArrowheads="1"/>
            </p:cNvSpPr>
            <p:nvPr/>
          </p:nvSpPr>
          <p:spPr bwMode="auto">
            <a:xfrm>
              <a:off x="2874" y="3972"/>
              <a:ext cx="156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2" name="Line 106"/>
            <p:cNvSpPr>
              <a:spLocks noChangeShapeType="1"/>
            </p:cNvSpPr>
            <p:nvPr/>
          </p:nvSpPr>
          <p:spPr bwMode="auto">
            <a:xfrm flipV="1">
              <a:off x="2940" y="3846"/>
              <a:ext cx="0" cy="12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21" name="Line 107"/>
          <p:cNvSpPr>
            <a:spLocks noChangeShapeType="1"/>
          </p:cNvSpPr>
          <p:nvPr/>
        </p:nvSpPr>
        <p:spPr bwMode="auto">
          <a:xfrm flipV="1">
            <a:off x="2628900" y="2381250"/>
            <a:ext cx="0" cy="904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22" name="Text Box 108"/>
          <p:cNvSpPr txBox="1">
            <a:spLocks noChangeArrowheads="1"/>
          </p:cNvSpPr>
          <p:nvPr/>
        </p:nvSpPr>
        <p:spPr bwMode="auto">
          <a:xfrm>
            <a:off x="2403475" y="2840038"/>
            <a:ext cx="11779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sz="1000">
                <a:solidFill>
                  <a:srgbClr val="FF0000"/>
                </a:solidFill>
              </a:rPr>
              <a:t>Stage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1000">
                <a:solidFill>
                  <a:srgbClr val="FF0000"/>
                </a:solidFill>
              </a:rPr>
              <a:t>0 to 2</a:t>
            </a:r>
          </a:p>
        </p:txBody>
      </p:sp>
      <p:grpSp>
        <p:nvGrpSpPr>
          <p:cNvPr id="23623" name="Group 109"/>
          <p:cNvGrpSpPr>
            <a:grpSpLocks/>
          </p:cNvGrpSpPr>
          <p:nvPr/>
        </p:nvGrpSpPr>
        <p:grpSpPr bwMode="auto">
          <a:xfrm>
            <a:off x="1816100" y="2022475"/>
            <a:ext cx="254000" cy="190500"/>
            <a:chOff x="1366" y="3740"/>
            <a:chExt cx="304" cy="126"/>
          </a:xfrm>
        </p:grpSpPr>
        <p:sp>
          <p:nvSpPr>
            <p:cNvPr id="23628" name="Line 110"/>
            <p:cNvSpPr>
              <a:spLocks noChangeShapeType="1"/>
            </p:cNvSpPr>
            <p:nvPr/>
          </p:nvSpPr>
          <p:spPr bwMode="auto">
            <a:xfrm flipV="1">
              <a:off x="1366" y="3740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Line 111"/>
            <p:cNvSpPr>
              <a:spLocks noChangeShapeType="1"/>
            </p:cNvSpPr>
            <p:nvPr/>
          </p:nvSpPr>
          <p:spPr bwMode="auto">
            <a:xfrm flipV="1">
              <a:off x="1366" y="3806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0" name="Line 112"/>
            <p:cNvSpPr>
              <a:spLocks noChangeShapeType="1"/>
            </p:cNvSpPr>
            <p:nvPr/>
          </p:nvSpPr>
          <p:spPr bwMode="auto">
            <a:xfrm flipV="1">
              <a:off x="1366" y="3860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624" name="Group 113"/>
          <p:cNvGrpSpPr>
            <a:grpSpLocks/>
          </p:cNvGrpSpPr>
          <p:nvPr/>
        </p:nvGrpSpPr>
        <p:grpSpPr bwMode="auto">
          <a:xfrm>
            <a:off x="1816100" y="2755900"/>
            <a:ext cx="254000" cy="190500"/>
            <a:chOff x="1366" y="3740"/>
            <a:chExt cx="304" cy="126"/>
          </a:xfrm>
        </p:grpSpPr>
        <p:sp>
          <p:nvSpPr>
            <p:cNvPr id="23625" name="Line 114"/>
            <p:cNvSpPr>
              <a:spLocks noChangeShapeType="1"/>
            </p:cNvSpPr>
            <p:nvPr/>
          </p:nvSpPr>
          <p:spPr bwMode="auto">
            <a:xfrm flipV="1">
              <a:off x="1366" y="3740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6" name="Line 115"/>
            <p:cNvSpPr>
              <a:spLocks noChangeShapeType="1"/>
            </p:cNvSpPr>
            <p:nvPr/>
          </p:nvSpPr>
          <p:spPr bwMode="auto">
            <a:xfrm flipV="1">
              <a:off x="1366" y="3806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Line 116"/>
            <p:cNvSpPr>
              <a:spLocks noChangeShapeType="1"/>
            </p:cNvSpPr>
            <p:nvPr/>
          </p:nvSpPr>
          <p:spPr bwMode="auto">
            <a:xfrm flipV="1">
              <a:off x="1366" y="3860"/>
              <a:ext cx="304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816737" y="5398825"/>
            <a:ext cx="7772400" cy="1233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sz="2000" dirty="0" smtClean="0"/>
              <a:t>f will be invoked for 48 dynamic values of stage; each invocation will modify 4 numbers in </a:t>
            </a:r>
            <a:r>
              <a:rPr lang="en-US" sz="2000" dirty="0" err="1" smtClean="0"/>
              <a:t>sReg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after 16 invocations a permutation would be done on the whole </a:t>
            </a:r>
            <a:r>
              <a:rPr lang="en-US" sz="2000" dirty="0" err="1" smtClean="0"/>
              <a:t>sReg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377468" y="91355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Optional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4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47 L 0.10295 -0.02408 L 0.17083 -0.02547 L 0.175 -0.01574 L 0.33125 -0.01852 L 0.34687 -0.02824 L 0.46666 -0.03102 L 0.46666 0.1787 L 0.59791 0.18148 L 0.66771 -0.01574 L 0.725 -0.0213 " pathEditMode="relative" ptsTypes="AAAAAAAAAAA">
                                      <p:cBhvr>
                                        <p:cTn id="10" dur="2000" fill="hold"/>
                                        <p:tgtEl>
                                          <p:spTgt spid="1488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5 -0.0213 L 0.80416 -0.0213 L 0.80625 0.47037 L 0.10416 0.47315 L 0.1052 -0.01574 L 0.3302 -0.01852 L 0.37291 -0.01435 L 0.4625 -0.01158 L 0.46354 0.19398 L 0.60104 0.19676 L 0.67708 -0.00602 L 0.725 -0.00741 " pathEditMode="relative" ptsTypes="AAAAAAAAAAAA">
                                      <p:cBhvr>
                                        <p:cTn id="14" dur="2000" fill="hold"/>
                                        <p:tgtEl>
                                          <p:spTgt spid="1488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499 -0.0213 L 0.8052 -0.0213 L 0.80729 0.4412 L 0.10624 0.44398 L 0.10624 -0.03519 L 0.16979 -0.03519 L 0.1802 -0.04491 L 0.3302 -0.0463 L 0.37187 -0.02686 L 0.45833 -0.02686 L 0.45937 0.1787 L 0.60086 0.17175 L 0.6802 0.18703 L 0.72499 0.18703 " pathEditMode="relative" ptsTypes="AAAAAAAAAAAAAA">
                                      <p:cBhvr>
                                        <p:cTn id="18" dur="2000" fill="hold"/>
                                        <p:tgtEl>
                                          <p:spTgt spid="1488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5 0.18704 L 0.75 0.19676 L 0.74895 0.43148 L 0.125 0.43287 L 0.125 0.13704 L 0.16458 0.13426 L 0.18125 0.10509 L 0.19375 0.10509 L 0.19375 0.02592 L 0.31562 0.02315 L 0.3177 0.10509 L 0.33854 0.10509 L 0.34062 0.13426 L 0.51562 0.13426 L 0.51666 -0.01713 L 0.51458 0.09398 L 0.51458 0.13426 L 0.51562 0.02315 L 0.51666 0.09676 L 0.725 0.09259 " pathEditMode="relative" ptsTypes="AAAAAAAAAAAAAAAAAAAA">
                                      <p:cBhvr>
                                        <p:cTn id="22" dur="2000" fill="hold"/>
                                        <p:tgtEl>
                                          <p:spTgt spid="1488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8987" grpId="0" animBg="1"/>
      <p:bldP spid="1488987" grpId="1" animBg="1"/>
      <p:bldP spid="1488987" grpId="2" animBg="1"/>
      <p:bldP spid="1488987" grpId="3" animBg="1"/>
      <p:bldP spid="1488987" grpId="4" animBg="1"/>
      <p:bldP spid="1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 smtClean="0"/>
              <a:t>Superfolded</a:t>
            </a:r>
            <a:r>
              <a:rPr lang="en-US" sz="4000" dirty="0" smtClean="0"/>
              <a:t> IFFT: </a:t>
            </a:r>
            <a:br>
              <a:rPr lang="en-US" sz="4000" dirty="0" smtClean="0"/>
            </a:br>
            <a:r>
              <a:rPr lang="en-US" sz="4000" dirty="0" smtClean="0"/>
              <a:t>stage function f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7225" y="1720850"/>
            <a:ext cx="8153400" cy="474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</a:rPr>
              <a:t> Vector#(64, Complex)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stage_f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</a:rPr>
              <a:t>(Bit#(2) stage, Vector#(64, Complex) </a:t>
            </a:r>
            <a:r>
              <a:rPr lang="en-US" sz="1800" dirty="0" err="1" smtClean="0">
                <a:latin typeface="Courier New" pitchFamily="49" charset="0"/>
              </a:rPr>
              <a:t>stage_in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</a:rPr>
              <a:t>   Vector</a:t>
            </a:r>
            <a:r>
              <a:rPr lang="en-US" sz="1800" dirty="0">
                <a:latin typeface="Courier New" pitchFamily="49" charset="0"/>
              </a:rPr>
              <a:t>#(64, Complex#(n)) </a:t>
            </a:r>
            <a:r>
              <a:rPr lang="en-US" sz="1800" dirty="0" err="1">
                <a:latin typeface="Courier New" pitchFamily="49" charset="0"/>
              </a:rPr>
              <a:t>stage_temp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stage_out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for</a:t>
            </a:r>
            <a:r>
              <a:rPr lang="en-US" sz="1800" dirty="0" smtClean="0">
                <a:latin typeface="Courier New" pitchFamily="49" charset="0"/>
              </a:rPr>
              <a:t> (Integer i = 0; i &lt; 16; i = i + 1)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begin </a:t>
            </a:r>
            <a:r>
              <a:rPr lang="en-US" sz="1800" dirty="0" smtClean="0">
                <a:latin typeface="Courier New" pitchFamily="49" charset="0"/>
              </a:rPr>
              <a:t>Bit#(2) stage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Integer </a:t>
            </a:r>
            <a:r>
              <a:rPr lang="en-US" sz="1800" dirty="0" err="1" smtClean="0">
                <a:latin typeface="Courier New" pitchFamily="49" charset="0"/>
              </a:rPr>
              <a:t>idx</a:t>
            </a:r>
            <a:r>
              <a:rPr lang="en-US" sz="1800" dirty="0" smtClean="0">
                <a:latin typeface="Courier New" pitchFamily="49" charset="0"/>
              </a:rPr>
              <a:t> = i * 4;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twid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getTwiddle</a:t>
            </a:r>
            <a:r>
              <a:rPr lang="en-US" sz="1800" dirty="0" smtClean="0">
                <a:latin typeface="Courier New" pitchFamily="49" charset="0"/>
              </a:rPr>
              <a:t>(stage, </a:t>
            </a:r>
            <a:r>
              <a:rPr lang="en-US" sz="1800" dirty="0" err="1" smtClean="0">
                <a:latin typeface="Courier New" pitchFamily="49" charset="0"/>
              </a:rPr>
              <a:t>fromInteger</a:t>
            </a:r>
            <a:r>
              <a:rPr lang="en-US" sz="1800" dirty="0" smtClean="0">
                <a:latin typeface="Courier New" pitchFamily="49" charset="0"/>
              </a:rPr>
              <a:t>(i));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</a:rPr>
              <a:t> y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bfly4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twid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stage_in</a:t>
            </a:r>
            <a:r>
              <a:rPr lang="en-US" sz="1800" dirty="0" smtClean="0">
                <a:latin typeface="Courier New" pitchFamily="49" charset="0"/>
              </a:rPr>
              <a:t>[idx:idx+3]);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idx</a:t>
            </a:r>
            <a:r>
              <a:rPr lang="en-US" sz="1800" dirty="0" smtClean="0">
                <a:latin typeface="Courier New" pitchFamily="49" charset="0"/>
              </a:rPr>
              <a:t>]   = y[0];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[idx+1] = y[1];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[idx+2] = y[2];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[idx+3] = y[3];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//Permutation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for</a:t>
            </a:r>
            <a:r>
              <a:rPr lang="en-US" sz="1800" dirty="0" smtClean="0">
                <a:latin typeface="Courier New" pitchFamily="49" charset="0"/>
              </a:rPr>
              <a:t> (Integer i = 0; i &lt; 64; i = i + 1)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[i] =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[permute[i]];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return(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endfunction</a:t>
            </a:r>
            <a:endParaRPr lang="en-US" sz="1800" dirty="0" smtClean="0">
              <a:latin typeface="Courier New" pitchFamily="49" charset="0"/>
            </a:endParaRPr>
          </a:p>
        </p:txBody>
      </p:sp>
      <p:sp>
        <p:nvSpPr>
          <p:cNvPr id="1579012" name="Line 4"/>
          <p:cNvSpPr>
            <a:spLocks noChangeShapeType="1"/>
          </p:cNvSpPr>
          <p:nvPr/>
        </p:nvSpPr>
        <p:spPr bwMode="auto">
          <a:xfrm>
            <a:off x="668338" y="2670175"/>
            <a:ext cx="68214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9013" name="Freeform 5"/>
          <p:cNvSpPr>
            <a:spLocks/>
          </p:cNvSpPr>
          <p:nvPr/>
        </p:nvSpPr>
        <p:spPr bwMode="auto">
          <a:xfrm>
            <a:off x="1435100" y="1887538"/>
            <a:ext cx="2578100" cy="577850"/>
          </a:xfrm>
          <a:custGeom>
            <a:avLst/>
            <a:gdLst>
              <a:gd name="T0" fmla="*/ 2147483647 w 1624"/>
              <a:gd name="T1" fmla="*/ 2147483647 h 364"/>
              <a:gd name="T2" fmla="*/ 2147483647 w 1624"/>
              <a:gd name="T3" fmla="*/ 2147483647 h 364"/>
              <a:gd name="T4" fmla="*/ 2147483647 w 1624"/>
              <a:gd name="T5" fmla="*/ 2147483647 h 364"/>
              <a:gd name="T6" fmla="*/ 2147483647 w 1624"/>
              <a:gd name="T7" fmla="*/ 2147483647 h 364"/>
              <a:gd name="T8" fmla="*/ 2147483647 w 1624"/>
              <a:gd name="T9" fmla="*/ 0 h 364"/>
              <a:gd name="T10" fmla="*/ 2147483647 w 1624"/>
              <a:gd name="T11" fmla="*/ 2147483647 h 364"/>
              <a:gd name="T12" fmla="*/ 2147483647 w 1624"/>
              <a:gd name="T13" fmla="*/ 2147483647 h 364"/>
              <a:gd name="T14" fmla="*/ 2147483647 w 1624"/>
              <a:gd name="T15" fmla="*/ 2147483647 h 364"/>
              <a:gd name="T16" fmla="*/ 2147483647 w 1624"/>
              <a:gd name="T17" fmla="*/ 2147483647 h 364"/>
              <a:gd name="T18" fmla="*/ 2147483647 w 1624"/>
              <a:gd name="T19" fmla="*/ 2147483647 h 364"/>
              <a:gd name="T20" fmla="*/ 2147483647 w 1624"/>
              <a:gd name="T21" fmla="*/ 2147483647 h 364"/>
              <a:gd name="T22" fmla="*/ 2147483647 w 1624"/>
              <a:gd name="T23" fmla="*/ 2147483647 h 364"/>
              <a:gd name="T24" fmla="*/ 2147483647 w 1624"/>
              <a:gd name="T25" fmla="*/ 2147483647 h 36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24"/>
              <a:gd name="T40" fmla="*/ 0 h 364"/>
              <a:gd name="T41" fmla="*/ 1624 w 1624"/>
              <a:gd name="T42" fmla="*/ 364 h 36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24" h="364">
                <a:moveTo>
                  <a:pt x="358" y="301"/>
                </a:moveTo>
                <a:cubicBezTo>
                  <a:pt x="226" y="278"/>
                  <a:pt x="94" y="255"/>
                  <a:pt x="47" y="219"/>
                </a:cubicBezTo>
                <a:cubicBezTo>
                  <a:pt x="0" y="183"/>
                  <a:pt x="38" y="115"/>
                  <a:pt x="74" y="82"/>
                </a:cubicBezTo>
                <a:cubicBezTo>
                  <a:pt x="110" y="49"/>
                  <a:pt x="146" y="32"/>
                  <a:pt x="266" y="18"/>
                </a:cubicBezTo>
                <a:cubicBezTo>
                  <a:pt x="386" y="4"/>
                  <a:pt x="604" y="0"/>
                  <a:pt x="797" y="0"/>
                </a:cubicBezTo>
                <a:cubicBezTo>
                  <a:pt x="990" y="0"/>
                  <a:pt x="1310" y="7"/>
                  <a:pt x="1427" y="18"/>
                </a:cubicBezTo>
                <a:cubicBezTo>
                  <a:pt x="1544" y="29"/>
                  <a:pt x="1470" y="27"/>
                  <a:pt x="1501" y="64"/>
                </a:cubicBezTo>
                <a:cubicBezTo>
                  <a:pt x="1532" y="101"/>
                  <a:pt x="1624" y="194"/>
                  <a:pt x="1610" y="237"/>
                </a:cubicBezTo>
                <a:cubicBezTo>
                  <a:pt x="1596" y="280"/>
                  <a:pt x="1512" y="300"/>
                  <a:pt x="1418" y="320"/>
                </a:cubicBezTo>
                <a:cubicBezTo>
                  <a:pt x="1324" y="340"/>
                  <a:pt x="1172" y="350"/>
                  <a:pt x="1043" y="356"/>
                </a:cubicBezTo>
                <a:cubicBezTo>
                  <a:pt x="914" y="362"/>
                  <a:pt x="764" y="364"/>
                  <a:pt x="641" y="356"/>
                </a:cubicBezTo>
                <a:cubicBezTo>
                  <a:pt x="518" y="348"/>
                  <a:pt x="371" y="330"/>
                  <a:pt x="303" y="310"/>
                </a:cubicBezTo>
                <a:cubicBezTo>
                  <a:pt x="235" y="290"/>
                  <a:pt x="247" y="254"/>
                  <a:pt x="230" y="23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14738" y="1108075"/>
            <a:ext cx="5505450" cy="808038"/>
            <a:chOff x="2277" y="698"/>
            <a:chExt cx="3468" cy="509"/>
          </a:xfrm>
        </p:grpSpPr>
        <p:sp>
          <p:nvSpPr>
            <p:cNvPr id="11276" name="Text Box 6"/>
            <p:cNvSpPr txBox="1">
              <a:spLocks noChangeArrowheads="1"/>
            </p:cNvSpPr>
            <p:nvPr/>
          </p:nvSpPr>
          <p:spPr bwMode="auto">
            <a:xfrm>
              <a:off x="3989" y="698"/>
              <a:ext cx="1756" cy="22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Bit#(2+4) (stage,i)</a:t>
              </a:r>
            </a:p>
          </p:txBody>
        </p:sp>
        <p:sp>
          <p:nvSpPr>
            <p:cNvPr id="11277" name="Freeform 7"/>
            <p:cNvSpPr>
              <a:spLocks/>
            </p:cNvSpPr>
            <p:nvPr/>
          </p:nvSpPr>
          <p:spPr bwMode="auto">
            <a:xfrm>
              <a:off x="2277" y="805"/>
              <a:ext cx="1709" cy="402"/>
            </a:xfrm>
            <a:custGeom>
              <a:avLst/>
              <a:gdLst>
                <a:gd name="T0" fmla="*/ 0 w 1709"/>
                <a:gd name="T1" fmla="*/ 402 h 402"/>
                <a:gd name="T2" fmla="*/ 512 w 1709"/>
                <a:gd name="T3" fmla="*/ 82 h 402"/>
                <a:gd name="T4" fmla="*/ 1709 w 1709"/>
                <a:gd name="T5" fmla="*/ 0 h 402"/>
                <a:gd name="T6" fmla="*/ 0 60000 65536"/>
                <a:gd name="T7" fmla="*/ 0 60000 65536"/>
                <a:gd name="T8" fmla="*/ 0 60000 65536"/>
                <a:gd name="T9" fmla="*/ 0 w 1709"/>
                <a:gd name="T10" fmla="*/ 0 h 402"/>
                <a:gd name="T11" fmla="*/ 1709 w 1709"/>
                <a:gd name="T12" fmla="*/ 402 h 4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9" h="402">
                  <a:moveTo>
                    <a:pt x="0" y="402"/>
                  </a:moveTo>
                  <a:cubicBezTo>
                    <a:pt x="113" y="275"/>
                    <a:pt x="227" y="149"/>
                    <a:pt x="512" y="82"/>
                  </a:cubicBezTo>
                  <a:cubicBezTo>
                    <a:pt x="797" y="15"/>
                    <a:pt x="1253" y="7"/>
                    <a:pt x="1709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79017" name="Freeform 9"/>
          <p:cNvSpPr>
            <a:spLocks/>
          </p:cNvSpPr>
          <p:nvPr/>
        </p:nvSpPr>
        <p:spPr bwMode="auto">
          <a:xfrm>
            <a:off x="361950" y="4767263"/>
            <a:ext cx="7254875" cy="1211262"/>
          </a:xfrm>
          <a:custGeom>
            <a:avLst/>
            <a:gdLst>
              <a:gd name="T0" fmla="*/ 2147483647 w 4570"/>
              <a:gd name="T1" fmla="*/ 2147483647 h 763"/>
              <a:gd name="T2" fmla="*/ 2147483647 w 4570"/>
              <a:gd name="T3" fmla="*/ 2147483647 h 763"/>
              <a:gd name="T4" fmla="*/ 2147483647 w 4570"/>
              <a:gd name="T5" fmla="*/ 2147483647 h 763"/>
              <a:gd name="T6" fmla="*/ 2147483647 w 4570"/>
              <a:gd name="T7" fmla="*/ 2147483647 h 763"/>
              <a:gd name="T8" fmla="*/ 2147483647 w 4570"/>
              <a:gd name="T9" fmla="*/ 2147483647 h 763"/>
              <a:gd name="T10" fmla="*/ 2147483647 w 4570"/>
              <a:gd name="T11" fmla="*/ 2147483647 h 763"/>
              <a:gd name="T12" fmla="*/ 2147483647 w 4570"/>
              <a:gd name="T13" fmla="*/ 2147483647 h 763"/>
              <a:gd name="T14" fmla="*/ 2147483647 w 4570"/>
              <a:gd name="T15" fmla="*/ 2147483647 h 763"/>
              <a:gd name="T16" fmla="*/ 2147483647 w 4570"/>
              <a:gd name="T17" fmla="*/ 2147483647 h 763"/>
              <a:gd name="T18" fmla="*/ 2147483647 w 4570"/>
              <a:gd name="T19" fmla="*/ 2147483647 h 763"/>
              <a:gd name="T20" fmla="*/ 2147483647 w 4570"/>
              <a:gd name="T21" fmla="*/ 2147483647 h 763"/>
              <a:gd name="T22" fmla="*/ 2147483647 w 4570"/>
              <a:gd name="T23" fmla="*/ 2147483647 h 763"/>
              <a:gd name="T24" fmla="*/ 2147483647 w 4570"/>
              <a:gd name="T25" fmla="*/ 2147483647 h 763"/>
              <a:gd name="T26" fmla="*/ 2147483647 w 4570"/>
              <a:gd name="T27" fmla="*/ 2147483647 h 7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570"/>
              <a:gd name="T43" fmla="*/ 0 h 763"/>
              <a:gd name="T44" fmla="*/ 4570 w 4570"/>
              <a:gd name="T45" fmla="*/ 763 h 76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570" h="763">
                <a:moveTo>
                  <a:pt x="357" y="663"/>
                </a:moveTo>
                <a:cubicBezTo>
                  <a:pt x="296" y="536"/>
                  <a:pt x="235" y="410"/>
                  <a:pt x="247" y="325"/>
                </a:cubicBezTo>
                <a:cubicBezTo>
                  <a:pt x="259" y="240"/>
                  <a:pt x="131" y="201"/>
                  <a:pt x="430" y="151"/>
                </a:cubicBezTo>
                <a:cubicBezTo>
                  <a:pt x="729" y="101"/>
                  <a:pt x="1582" y="46"/>
                  <a:pt x="2039" y="23"/>
                </a:cubicBezTo>
                <a:cubicBezTo>
                  <a:pt x="2496" y="0"/>
                  <a:pt x="2835" y="0"/>
                  <a:pt x="3173" y="14"/>
                </a:cubicBezTo>
                <a:cubicBezTo>
                  <a:pt x="3511" y="28"/>
                  <a:pt x="3854" y="74"/>
                  <a:pt x="4069" y="106"/>
                </a:cubicBezTo>
                <a:cubicBezTo>
                  <a:pt x="4284" y="138"/>
                  <a:pt x="4401" y="112"/>
                  <a:pt x="4462" y="206"/>
                </a:cubicBezTo>
                <a:cubicBezTo>
                  <a:pt x="4523" y="300"/>
                  <a:pt x="4570" y="581"/>
                  <a:pt x="4435" y="672"/>
                </a:cubicBezTo>
                <a:cubicBezTo>
                  <a:pt x="4300" y="763"/>
                  <a:pt x="3958" y="749"/>
                  <a:pt x="3649" y="755"/>
                </a:cubicBezTo>
                <a:cubicBezTo>
                  <a:pt x="3340" y="761"/>
                  <a:pt x="2933" y="715"/>
                  <a:pt x="2579" y="709"/>
                </a:cubicBezTo>
                <a:cubicBezTo>
                  <a:pt x="2225" y="703"/>
                  <a:pt x="1820" y="723"/>
                  <a:pt x="1527" y="718"/>
                </a:cubicBezTo>
                <a:cubicBezTo>
                  <a:pt x="1234" y="713"/>
                  <a:pt x="1056" y="717"/>
                  <a:pt x="823" y="682"/>
                </a:cubicBezTo>
                <a:cubicBezTo>
                  <a:pt x="590" y="647"/>
                  <a:pt x="258" y="543"/>
                  <a:pt x="129" y="508"/>
                </a:cubicBezTo>
                <a:cubicBezTo>
                  <a:pt x="0" y="473"/>
                  <a:pt x="23" y="472"/>
                  <a:pt x="46" y="471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9018" name="Text Box 10"/>
          <p:cNvSpPr txBox="1">
            <a:spLocks noChangeArrowheads="1"/>
          </p:cNvSpPr>
          <p:nvPr/>
        </p:nvSpPr>
        <p:spPr bwMode="auto">
          <a:xfrm>
            <a:off x="4408488" y="6069013"/>
            <a:ext cx="4302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>
                <a:solidFill>
                  <a:srgbClr val="FF0000"/>
                </a:solidFill>
              </a:rPr>
              <a:t>should be done only when i=15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02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7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2" grpId="0" animBg="1"/>
      <p:bldP spid="1579013" grpId="0" animBg="1"/>
      <p:bldP spid="1579017" grpId="0" animBg="1"/>
      <p:bldP spid="15790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204788"/>
            <a:ext cx="7954962" cy="12874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Code for the </a:t>
            </a:r>
            <a:r>
              <a:rPr lang="en-US" sz="4000" dirty="0" err="1" smtClean="0"/>
              <a:t>Superfolded</a:t>
            </a:r>
            <a:r>
              <a:rPr lang="en-US" sz="4000" dirty="0" smtClean="0"/>
              <a:t> stage function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41338" y="1604963"/>
            <a:ext cx="8153400" cy="474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Function</a:t>
            </a:r>
            <a:r>
              <a:rPr lang="en-US" sz="1800" dirty="0" smtClean="0">
                <a:latin typeface="Courier New" pitchFamily="49" charset="0"/>
              </a:rPr>
              <a:t> Vector#(64, Complex)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f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</a:rPr>
              <a:t>(Bit#(6) </a:t>
            </a:r>
            <a:r>
              <a:rPr lang="en-US" sz="1800" dirty="0" err="1" smtClean="0">
                <a:latin typeface="Courier New" pitchFamily="49" charset="0"/>
              </a:rPr>
              <a:t>stagei</a:t>
            </a:r>
            <a:r>
              <a:rPr lang="en-US" sz="1800" dirty="0" smtClean="0">
                <a:latin typeface="Courier New" pitchFamily="49" charset="0"/>
              </a:rPr>
              <a:t>, Vector#(64, Complex) </a:t>
            </a:r>
            <a:r>
              <a:rPr lang="en-US" sz="1800" dirty="0" err="1" smtClean="0">
                <a:latin typeface="Courier New" pitchFamily="49" charset="0"/>
              </a:rPr>
              <a:t>stage_in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let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stagei</a:t>
            </a:r>
            <a:r>
              <a:rPr lang="en-US" sz="1800" dirty="0" smtClean="0">
                <a:latin typeface="Courier New" pitchFamily="49" charset="0"/>
              </a:rPr>
              <a:t> `mod` 16;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twid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getTwiddle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stagei</a:t>
            </a:r>
            <a:r>
              <a:rPr lang="en-US" sz="1800" dirty="0" smtClean="0">
                <a:latin typeface="Courier New" pitchFamily="49" charset="0"/>
              </a:rPr>
              <a:t> `div` 16,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</a:rPr>
              <a:t> y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bfly4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twid</a:t>
            </a:r>
            <a:r>
              <a:rPr lang="en-US" sz="1800" dirty="0" smtClean="0">
                <a:latin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</a:rPr>
              <a:t>stage_in</a:t>
            </a:r>
            <a:r>
              <a:rPr lang="en-US" sz="1800" dirty="0" smtClean="0">
                <a:latin typeface="Courier New" pitchFamily="49" charset="0"/>
              </a:rPr>
              <a:t>[i:i+3]);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let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stage_in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  = y[0];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[i+1] = y[1];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[i+2] = y[2];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[i+3] = y[3];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let 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if 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== 15)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  for</a:t>
            </a:r>
            <a:r>
              <a:rPr lang="en-US" sz="1800" dirty="0" smtClean="0">
                <a:latin typeface="Courier New" pitchFamily="49" charset="0"/>
              </a:rPr>
              <a:t> (Integer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64;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+ 1)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 = </a:t>
            </a:r>
            <a:r>
              <a:rPr lang="en-US" sz="1800" dirty="0" err="1" smtClean="0">
                <a:latin typeface="Courier New" pitchFamily="49" charset="0"/>
              </a:rPr>
              <a:t>stage_temp</a:t>
            </a:r>
            <a:r>
              <a:rPr lang="en-US" sz="1800" dirty="0" smtClean="0">
                <a:latin typeface="Courier New" pitchFamily="49" charset="0"/>
              </a:rPr>
              <a:t>[permute[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]];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return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stage_out</a:t>
            </a:r>
            <a:r>
              <a:rPr lang="en-US" sz="1800" dirty="0" smtClean="0"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endfunction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421438" y="3797300"/>
            <a:ext cx="2211387" cy="376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One Bfly-4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93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Combinational IFFT</a:t>
            </a:r>
          </a:p>
        </p:txBody>
      </p:sp>
      <p:grpSp>
        <p:nvGrpSpPr>
          <p:cNvPr id="6150" name="Group 3"/>
          <p:cNvGrpSpPr>
            <a:grpSpLocks/>
          </p:cNvGrpSpPr>
          <p:nvPr/>
        </p:nvGrpSpPr>
        <p:grpSpPr bwMode="auto">
          <a:xfrm>
            <a:off x="171450" y="1885950"/>
            <a:ext cx="8848725" cy="2733675"/>
            <a:chOff x="108" y="1188"/>
            <a:chExt cx="5574" cy="1722"/>
          </a:xfrm>
        </p:grpSpPr>
        <p:grpSp>
          <p:nvGrpSpPr>
            <p:cNvPr id="6209" name="Group 4"/>
            <p:cNvGrpSpPr>
              <a:grpSpLocks/>
            </p:cNvGrpSpPr>
            <p:nvPr/>
          </p:nvGrpSpPr>
          <p:grpSpPr bwMode="auto">
            <a:xfrm>
              <a:off x="108" y="1188"/>
              <a:ext cx="282" cy="1680"/>
              <a:chOff x="414" y="1626"/>
              <a:chExt cx="282" cy="1680"/>
            </a:xfrm>
          </p:grpSpPr>
          <p:sp>
            <p:nvSpPr>
              <p:cNvPr id="6322" name="Rectangle 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in0</a:t>
                </a:r>
              </a:p>
            </p:txBody>
          </p:sp>
          <p:sp>
            <p:nvSpPr>
              <p:cNvPr id="6323" name="Text Box 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6324" name="Rectangle 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in1</a:t>
                </a:r>
              </a:p>
            </p:txBody>
          </p:sp>
          <p:sp>
            <p:nvSpPr>
              <p:cNvPr id="6325" name="Rectangle 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in2</a:t>
                </a:r>
              </a:p>
            </p:txBody>
          </p:sp>
          <p:sp>
            <p:nvSpPr>
              <p:cNvPr id="6326" name="Rectangle 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in63</a:t>
                </a:r>
              </a:p>
            </p:txBody>
          </p:sp>
          <p:sp>
            <p:nvSpPr>
              <p:cNvPr id="6327" name="Rectangle 1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in3</a:t>
                </a:r>
              </a:p>
            </p:txBody>
          </p:sp>
          <p:sp>
            <p:nvSpPr>
              <p:cNvPr id="6328" name="Rectangle 1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in4</a:t>
                </a:r>
              </a:p>
            </p:txBody>
          </p:sp>
        </p:grpSp>
        <p:grpSp>
          <p:nvGrpSpPr>
            <p:cNvPr id="6210" name="Group 12"/>
            <p:cNvGrpSpPr>
              <a:grpSpLocks/>
            </p:cNvGrpSpPr>
            <p:nvPr/>
          </p:nvGrpSpPr>
          <p:grpSpPr bwMode="auto">
            <a:xfrm>
              <a:off x="624" y="1410"/>
              <a:ext cx="576" cy="1140"/>
              <a:chOff x="624" y="1410"/>
              <a:chExt cx="576" cy="1140"/>
            </a:xfrm>
          </p:grpSpPr>
          <p:sp>
            <p:nvSpPr>
              <p:cNvPr id="6318" name="Rectangle 13"/>
              <p:cNvSpPr>
                <a:spLocks noChangeArrowheads="1"/>
              </p:cNvSpPr>
              <p:nvPr/>
            </p:nvSpPr>
            <p:spPr bwMode="auto">
              <a:xfrm>
                <a:off x="624" y="14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9" name="Rectangle 14"/>
              <p:cNvSpPr>
                <a:spLocks noChangeArrowheads="1"/>
              </p:cNvSpPr>
              <p:nvPr/>
            </p:nvSpPr>
            <p:spPr bwMode="auto">
              <a:xfrm>
                <a:off x="624" y="171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20" name="Rectangle 15"/>
              <p:cNvSpPr>
                <a:spLocks noChangeArrowheads="1"/>
              </p:cNvSpPr>
              <p:nvPr/>
            </p:nvSpPr>
            <p:spPr bwMode="auto">
              <a:xfrm>
                <a:off x="624" y="2250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21" name="Text Box 16"/>
              <p:cNvSpPr txBox="1">
                <a:spLocks noChangeArrowheads="1"/>
              </p:cNvSpPr>
              <p:nvPr/>
            </p:nvSpPr>
            <p:spPr bwMode="auto">
              <a:xfrm>
                <a:off x="752" y="2039"/>
                <a:ext cx="295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x16</a:t>
                </a:r>
              </a:p>
            </p:txBody>
          </p:sp>
        </p:grpSp>
        <p:grpSp>
          <p:nvGrpSpPr>
            <p:cNvPr id="6211" name="Group 17"/>
            <p:cNvGrpSpPr>
              <a:grpSpLocks/>
            </p:cNvGrpSpPr>
            <p:nvPr/>
          </p:nvGrpSpPr>
          <p:grpSpPr bwMode="auto">
            <a:xfrm>
              <a:off x="2226" y="1398"/>
              <a:ext cx="576" cy="1140"/>
              <a:chOff x="2712" y="1836"/>
              <a:chExt cx="576" cy="1140"/>
            </a:xfrm>
          </p:grpSpPr>
          <p:sp>
            <p:nvSpPr>
              <p:cNvPr id="6314" name="Rectangle 18"/>
              <p:cNvSpPr>
                <a:spLocks noChangeArrowheads="1"/>
              </p:cNvSpPr>
              <p:nvPr/>
            </p:nvSpPr>
            <p:spPr bwMode="auto">
              <a:xfrm>
                <a:off x="2712" y="18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5" name="Rectangle 19"/>
              <p:cNvSpPr>
                <a:spLocks noChangeArrowheads="1"/>
              </p:cNvSpPr>
              <p:nvPr/>
            </p:nvSpPr>
            <p:spPr bwMode="auto">
              <a:xfrm>
                <a:off x="2712" y="213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6" name="Rectangle 20"/>
              <p:cNvSpPr>
                <a:spLocks noChangeArrowheads="1"/>
              </p:cNvSpPr>
              <p:nvPr/>
            </p:nvSpPr>
            <p:spPr bwMode="auto">
              <a:xfrm>
                <a:off x="2712" y="267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7" name="Text Box 21"/>
              <p:cNvSpPr txBox="1">
                <a:spLocks noChangeArrowheads="1"/>
              </p:cNvSpPr>
              <p:nvPr/>
            </p:nvSpPr>
            <p:spPr bwMode="auto">
              <a:xfrm>
                <a:off x="2918" y="244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6212" name="Group 22"/>
            <p:cNvGrpSpPr>
              <a:grpSpLocks/>
            </p:cNvGrpSpPr>
            <p:nvPr/>
          </p:nvGrpSpPr>
          <p:grpSpPr bwMode="auto">
            <a:xfrm>
              <a:off x="3840" y="1428"/>
              <a:ext cx="576" cy="1140"/>
              <a:chOff x="4260" y="1866"/>
              <a:chExt cx="576" cy="1140"/>
            </a:xfrm>
          </p:grpSpPr>
          <p:sp>
            <p:nvSpPr>
              <p:cNvPr id="6310" name="Rectangle 23"/>
              <p:cNvSpPr>
                <a:spLocks noChangeArrowheads="1"/>
              </p:cNvSpPr>
              <p:nvPr/>
            </p:nvSpPr>
            <p:spPr bwMode="auto">
              <a:xfrm>
                <a:off x="4260" y="18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1" name="Rectangle 24"/>
              <p:cNvSpPr>
                <a:spLocks noChangeArrowheads="1"/>
              </p:cNvSpPr>
              <p:nvPr/>
            </p:nvSpPr>
            <p:spPr bwMode="auto">
              <a:xfrm>
                <a:off x="4260" y="216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2" name="Rectangle 25"/>
              <p:cNvSpPr>
                <a:spLocks noChangeArrowheads="1"/>
              </p:cNvSpPr>
              <p:nvPr/>
            </p:nvSpPr>
            <p:spPr bwMode="auto">
              <a:xfrm>
                <a:off x="4260" y="2706"/>
                <a:ext cx="576" cy="3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Bfly4</a:t>
                </a:r>
              </a:p>
            </p:txBody>
          </p:sp>
          <p:sp>
            <p:nvSpPr>
              <p:cNvPr id="6313" name="Text Box 26"/>
              <p:cNvSpPr txBox="1">
                <a:spLocks noChangeArrowheads="1"/>
              </p:cNvSpPr>
              <p:nvPr/>
            </p:nvSpPr>
            <p:spPr bwMode="auto">
              <a:xfrm>
                <a:off x="4466" y="2478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</p:grpSp>
        <p:grpSp>
          <p:nvGrpSpPr>
            <p:cNvPr id="6213" name="Group 27"/>
            <p:cNvGrpSpPr>
              <a:grpSpLocks/>
            </p:cNvGrpSpPr>
            <p:nvPr/>
          </p:nvGrpSpPr>
          <p:grpSpPr bwMode="auto">
            <a:xfrm>
              <a:off x="386" y="1316"/>
              <a:ext cx="246" cy="1458"/>
              <a:chOff x="692" y="1754"/>
              <a:chExt cx="246" cy="1458"/>
            </a:xfrm>
          </p:grpSpPr>
          <p:sp>
            <p:nvSpPr>
              <p:cNvPr id="6304" name="Line 28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5" name="Line 29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6" name="Line 30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7" name="Line 31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8" name="Line 32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9" name="Line 33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14" name="Group 34"/>
            <p:cNvGrpSpPr>
              <a:grpSpLocks/>
            </p:cNvGrpSpPr>
            <p:nvPr/>
          </p:nvGrpSpPr>
          <p:grpSpPr bwMode="auto">
            <a:xfrm>
              <a:off x="5400" y="1230"/>
              <a:ext cx="282" cy="1680"/>
              <a:chOff x="414" y="1626"/>
              <a:chExt cx="282" cy="1680"/>
            </a:xfrm>
          </p:grpSpPr>
          <p:sp>
            <p:nvSpPr>
              <p:cNvPr id="6297" name="Rectangle 35"/>
              <p:cNvSpPr>
                <a:spLocks noChangeArrowheads="1"/>
              </p:cNvSpPr>
              <p:nvPr/>
            </p:nvSpPr>
            <p:spPr bwMode="auto">
              <a:xfrm>
                <a:off x="414" y="1626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out0</a:t>
                </a:r>
              </a:p>
            </p:txBody>
          </p:sp>
          <p:sp>
            <p:nvSpPr>
              <p:cNvPr id="6298" name="Text Box 36"/>
              <p:cNvSpPr txBox="1">
                <a:spLocks noChangeArrowheads="1"/>
              </p:cNvSpPr>
              <p:nvPr/>
            </p:nvSpPr>
            <p:spPr bwMode="auto">
              <a:xfrm>
                <a:off x="432" y="2796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>
                    <a:latin typeface="Courier New" pitchFamily="49" charset="0"/>
                  </a:rPr>
                  <a:t>…</a:t>
                </a:r>
              </a:p>
            </p:txBody>
          </p:sp>
          <p:sp>
            <p:nvSpPr>
              <p:cNvPr id="6299" name="Rectangle 37"/>
              <p:cNvSpPr>
                <a:spLocks noChangeArrowheads="1"/>
              </p:cNvSpPr>
              <p:nvPr/>
            </p:nvSpPr>
            <p:spPr bwMode="auto">
              <a:xfrm>
                <a:off x="414" y="1864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out1</a:t>
                </a:r>
              </a:p>
            </p:txBody>
          </p:sp>
          <p:sp>
            <p:nvSpPr>
              <p:cNvPr id="6300" name="Rectangle 38"/>
              <p:cNvSpPr>
                <a:spLocks noChangeArrowheads="1"/>
              </p:cNvSpPr>
              <p:nvPr/>
            </p:nvSpPr>
            <p:spPr bwMode="auto">
              <a:xfrm>
                <a:off x="414" y="210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out2</a:t>
                </a:r>
              </a:p>
            </p:txBody>
          </p:sp>
          <p:sp>
            <p:nvSpPr>
              <p:cNvPr id="6301" name="Rectangle 39"/>
              <p:cNvSpPr>
                <a:spLocks noChangeArrowheads="1"/>
              </p:cNvSpPr>
              <p:nvPr/>
            </p:nvSpPr>
            <p:spPr bwMode="auto">
              <a:xfrm>
                <a:off x="414" y="3078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out63</a:t>
                </a:r>
              </a:p>
            </p:txBody>
          </p:sp>
          <p:sp>
            <p:nvSpPr>
              <p:cNvPr id="6302" name="Rectangle 40"/>
              <p:cNvSpPr>
                <a:spLocks noChangeArrowheads="1"/>
              </p:cNvSpPr>
              <p:nvPr/>
            </p:nvSpPr>
            <p:spPr bwMode="auto">
              <a:xfrm>
                <a:off x="414" y="2340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out3</a:t>
                </a:r>
              </a:p>
            </p:txBody>
          </p:sp>
          <p:sp>
            <p:nvSpPr>
              <p:cNvPr id="6303" name="Rectangle 41"/>
              <p:cNvSpPr>
                <a:spLocks noChangeArrowheads="1"/>
              </p:cNvSpPr>
              <p:nvPr/>
            </p:nvSpPr>
            <p:spPr bwMode="auto">
              <a:xfrm>
                <a:off x="414" y="2562"/>
                <a:ext cx="282" cy="2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 sz="1400"/>
                  <a:t>out4</a:t>
                </a:r>
              </a:p>
            </p:txBody>
          </p:sp>
        </p:grpSp>
        <p:grpSp>
          <p:nvGrpSpPr>
            <p:cNvPr id="6215" name="Group 42"/>
            <p:cNvGrpSpPr>
              <a:grpSpLocks/>
            </p:cNvGrpSpPr>
            <p:nvPr/>
          </p:nvGrpSpPr>
          <p:grpSpPr bwMode="auto">
            <a:xfrm flipH="1">
              <a:off x="5144" y="1376"/>
              <a:ext cx="246" cy="1458"/>
              <a:chOff x="692" y="1754"/>
              <a:chExt cx="246" cy="1458"/>
            </a:xfrm>
          </p:grpSpPr>
          <p:sp>
            <p:nvSpPr>
              <p:cNvPr id="6291" name="Line 43"/>
              <p:cNvSpPr>
                <a:spLocks noChangeShapeType="1"/>
              </p:cNvSpPr>
              <p:nvPr/>
            </p:nvSpPr>
            <p:spPr bwMode="auto">
              <a:xfrm>
                <a:off x="704" y="1754"/>
                <a:ext cx="21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2" name="Line 44"/>
              <p:cNvSpPr>
                <a:spLocks noChangeShapeType="1"/>
              </p:cNvSpPr>
              <p:nvPr/>
            </p:nvSpPr>
            <p:spPr bwMode="auto">
              <a:xfrm flipV="1">
                <a:off x="704" y="1964"/>
                <a:ext cx="216" cy="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3" name="Line 45"/>
              <p:cNvSpPr>
                <a:spLocks noChangeShapeType="1"/>
              </p:cNvSpPr>
              <p:nvPr/>
            </p:nvSpPr>
            <p:spPr bwMode="auto">
              <a:xfrm flipV="1">
                <a:off x="704" y="2030"/>
                <a:ext cx="216" cy="1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4" name="Line 46"/>
              <p:cNvSpPr>
                <a:spLocks noChangeShapeType="1"/>
              </p:cNvSpPr>
              <p:nvPr/>
            </p:nvSpPr>
            <p:spPr bwMode="auto">
              <a:xfrm flipV="1">
                <a:off x="704" y="2078"/>
                <a:ext cx="228" cy="3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5" name="Line 47"/>
              <p:cNvSpPr>
                <a:spLocks noChangeShapeType="1"/>
              </p:cNvSpPr>
              <p:nvPr/>
            </p:nvSpPr>
            <p:spPr bwMode="auto">
              <a:xfrm flipV="1">
                <a:off x="698" y="2240"/>
                <a:ext cx="240" cy="4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6" name="Line 48"/>
              <p:cNvSpPr>
                <a:spLocks noChangeShapeType="1"/>
              </p:cNvSpPr>
              <p:nvPr/>
            </p:nvSpPr>
            <p:spPr bwMode="auto">
              <a:xfrm flipV="1">
                <a:off x="692" y="2912"/>
                <a:ext cx="228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16" name="Group 49"/>
            <p:cNvGrpSpPr>
              <a:grpSpLocks/>
            </p:cNvGrpSpPr>
            <p:nvPr/>
          </p:nvGrpSpPr>
          <p:grpSpPr bwMode="auto">
            <a:xfrm>
              <a:off x="1202" y="1404"/>
              <a:ext cx="1020" cy="1152"/>
              <a:chOff x="1202" y="1404"/>
              <a:chExt cx="1020" cy="1152"/>
            </a:xfrm>
          </p:grpSpPr>
          <p:sp>
            <p:nvSpPr>
              <p:cNvPr id="6263" name="Text Box 50"/>
              <p:cNvSpPr txBox="1">
                <a:spLocks noChangeArrowheads="1"/>
              </p:cNvSpPr>
              <p:nvPr/>
            </p:nvSpPr>
            <p:spPr bwMode="auto">
              <a:xfrm rot="5400000">
                <a:off x="1455" y="1814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6264" name="Group 51"/>
              <p:cNvGrpSpPr>
                <a:grpSpLocks/>
              </p:cNvGrpSpPr>
              <p:nvPr/>
            </p:nvGrpSpPr>
            <p:grpSpPr bwMode="auto">
              <a:xfrm>
                <a:off x="1202" y="1472"/>
                <a:ext cx="322" cy="1020"/>
                <a:chOff x="1478" y="1904"/>
                <a:chExt cx="486" cy="1020"/>
              </a:xfrm>
            </p:grpSpPr>
            <p:sp>
              <p:nvSpPr>
                <p:cNvPr id="6279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2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3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4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5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6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8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89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9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65" name="Group 64"/>
              <p:cNvGrpSpPr>
                <a:grpSpLocks/>
              </p:cNvGrpSpPr>
              <p:nvPr/>
            </p:nvGrpSpPr>
            <p:grpSpPr bwMode="auto">
              <a:xfrm>
                <a:off x="1915" y="1466"/>
                <a:ext cx="307" cy="1020"/>
                <a:chOff x="2270" y="1904"/>
                <a:chExt cx="486" cy="1020"/>
              </a:xfrm>
            </p:grpSpPr>
            <p:sp>
              <p:nvSpPr>
                <p:cNvPr id="626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1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2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3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4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5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6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7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7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66" name="Rectangle 77"/>
              <p:cNvSpPr>
                <a:spLocks noChangeArrowheads="1"/>
              </p:cNvSpPr>
              <p:nvPr/>
            </p:nvSpPr>
            <p:spPr bwMode="auto">
              <a:xfrm>
                <a:off x="1523" y="1404"/>
                <a:ext cx="396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17" name="Group 78"/>
            <p:cNvGrpSpPr>
              <a:grpSpLocks/>
            </p:cNvGrpSpPr>
            <p:nvPr/>
          </p:nvGrpSpPr>
          <p:grpSpPr bwMode="auto">
            <a:xfrm>
              <a:off x="2816" y="1404"/>
              <a:ext cx="1026" cy="1152"/>
              <a:chOff x="2798" y="1842"/>
              <a:chExt cx="1026" cy="1152"/>
            </a:xfrm>
          </p:grpSpPr>
          <p:grpSp>
            <p:nvGrpSpPr>
              <p:cNvPr id="6234" name="Group 79"/>
              <p:cNvGrpSpPr>
                <a:grpSpLocks/>
              </p:cNvGrpSpPr>
              <p:nvPr/>
            </p:nvGrpSpPr>
            <p:grpSpPr bwMode="auto">
              <a:xfrm>
                <a:off x="3516" y="1904"/>
                <a:ext cx="308" cy="1020"/>
                <a:chOff x="2270" y="1904"/>
                <a:chExt cx="486" cy="1020"/>
              </a:xfrm>
            </p:grpSpPr>
            <p:sp>
              <p:nvSpPr>
                <p:cNvPr id="6251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76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2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276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276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276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270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270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7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2270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8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2270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9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270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0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270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1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2270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62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70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35" name="Group 92"/>
              <p:cNvGrpSpPr>
                <a:grpSpLocks/>
              </p:cNvGrpSpPr>
              <p:nvPr/>
            </p:nvGrpSpPr>
            <p:grpSpPr bwMode="auto">
              <a:xfrm>
                <a:off x="2798" y="1842"/>
                <a:ext cx="721" cy="1152"/>
                <a:chOff x="2798" y="1842"/>
                <a:chExt cx="721" cy="1152"/>
              </a:xfrm>
            </p:grpSpPr>
            <p:sp>
              <p:nvSpPr>
                <p:cNvPr id="6236" name="Text Box 9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054" y="2252"/>
                  <a:ext cx="521" cy="1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sz="1200"/>
                    <a:t>Permute</a:t>
                  </a:r>
                </a:p>
              </p:txBody>
            </p:sp>
            <p:grpSp>
              <p:nvGrpSpPr>
                <p:cNvPr id="6237" name="Group 94"/>
                <p:cNvGrpSpPr>
                  <a:grpSpLocks/>
                </p:cNvGrpSpPr>
                <p:nvPr/>
              </p:nvGrpSpPr>
              <p:grpSpPr bwMode="auto">
                <a:xfrm>
                  <a:off x="2798" y="1910"/>
                  <a:ext cx="324" cy="1020"/>
                  <a:chOff x="1478" y="1904"/>
                  <a:chExt cx="486" cy="1020"/>
                </a:xfrm>
              </p:grpSpPr>
              <p:sp>
                <p:nvSpPr>
                  <p:cNvPr id="6239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0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0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197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1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36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2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84" y="2090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3" name="Line 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19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4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25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5" name="Line 1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2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6" name="Line 1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37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7" name="Line 10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32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8" name="Line 10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79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9" name="Line 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864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50" name="Line 1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78" y="2918"/>
                    <a:ext cx="480" cy="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38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21" y="1842"/>
                  <a:ext cx="398" cy="11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18" name="Group 108"/>
            <p:cNvGrpSpPr>
              <a:grpSpLocks/>
            </p:cNvGrpSpPr>
            <p:nvPr/>
          </p:nvGrpSpPr>
          <p:grpSpPr bwMode="auto">
            <a:xfrm>
              <a:off x="4418" y="1404"/>
              <a:ext cx="721" cy="1152"/>
              <a:chOff x="2798" y="1842"/>
              <a:chExt cx="721" cy="1152"/>
            </a:xfrm>
          </p:grpSpPr>
          <p:sp>
            <p:nvSpPr>
              <p:cNvPr id="6219" name="Text Box 109"/>
              <p:cNvSpPr txBox="1">
                <a:spLocks noChangeArrowheads="1"/>
              </p:cNvSpPr>
              <p:nvPr/>
            </p:nvSpPr>
            <p:spPr bwMode="auto">
              <a:xfrm rot="5400000">
                <a:off x="3054" y="2252"/>
                <a:ext cx="521" cy="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sz="1200"/>
                  <a:t>Permute</a:t>
                </a:r>
              </a:p>
            </p:txBody>
          </p:sp>
          <p:grpSp>
            <p:nvGrpSpPr>
              <p:cNvPr id="6220" name="Group 110"/>
              <p:cNvGrpSpPr>
                <a:grpSpLocks/>
              </p:cNvGrpSpPr>
              <p:nvPr/>
            </p:nvGrpSpPr>
            <p:grpSpPr bwMode="auto">
              <a:xfrm>
                <a:off x="2798" y="1910"/>
                <a:ext cx="324" cy="1020"/>
                <a:chOff x="1478" y="1904"/>
                <a:chExt cx="486" cy="1020"/>
              </a:xfrm>
            </p:grpSpPr>
            <p:sp>
              <p:nvSpPr>
                <p:cNvPr id="6222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1484" y="190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3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484" y="197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4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484" y="2036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5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484" y="2090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6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1478" y="219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7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478" y="225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8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478" y="232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29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1478" y="237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30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1478" y="2732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31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78" y="279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32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478" y="2864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33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1478" y="2918"/>
                  <a:ext cx="480" cy="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21" name="Rectangle 123"/>
              <p:cNvSpPr>
                <a:spLocks noChangeArrowheads="1"/>
              </p:cNvSpPr>
              <p:nvPr/>
            </p:nvSpPr>
            <p:spPr bwMode="auto">
              <a:xfrm>
                <a:off x="3121" y="1842"/>
                <a:ext cx="398" cy="11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71260" name="Text Box 124"/>
          <p:cNvSpPr txBox="1">
            <a:spLocks noChangeArrowheads="1"/>
          </p:cNvSpPr>
          <p:nvPr/>
        </p:nvSpPr>
        <p:spPr bwMode="auto">
          <a:xfrm>
            <a:off x="5289550" y="4827588"/>
            <a:ext cx="35639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/>
              <a:t>All numbers are complex and represented as two sixteen bit quantities. Fixed-point arithmetic is used to reduce area, power, ...</a:t>
            </a:r>
          </a:p>
        </p:txBody>
      </p:sp>
      <p:grpSp>
        <p:nvGrpSpPr>
          <p:cNvPr id="19" name="Group 125"/>
          <p:cNvGrpSpPr>
            <a:grpSpLocks/>
          </p:cNvGrpSpPr>
          <p:nvPr/>
        </p:nvGrpSpPr>
        <p:grpSpPr bwMode="auto">
          <a:xfrm>
            <a:off x="858838" y="4048125"/>
            <a:ext cx="3856037" cy="2695575"/>
            <a:chOff x="541" y="2550"/>
            <a:chExt cx="2429" cy="1698"/>
          </a:xfrm>
        </p:grpSpPr>
        <p:sp>
          <p:nvSpPr>
            <p:cNvPr id="6153" name="Line 126"/>
            <p:cNvSpPr>
              <a:spLocks noChangeShapeType="1"/>
            </p:cNvSpPr>
            <p:nvPr/>
          </p:nvSpPr>
          <p:spPr bwMode="auto">
            <a:xfrm>
              <a:off x="630" y="2556"/>
              <a:ext cx="162" cy="25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Line 127"/>
            <p:cNvSpPr>
              <a:spLocks noChangeShapeType="1"/>
            </p:cNvSpPr>
            <p:nvPr/>
          </p:nvSpPr>
          <p:spPr bwMode="auto">
            <a:xfrm>
              <a:off x="1200" y="2550"/>
              <a:ext cx="1626" cy="2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5" name="Group 128"/>
            <p:cNvGrpSpPr>
              <a:grpSpLocks/>
            </p:cNvGrpSpPr>
            <p:nvPr/>
          </p:nvGrpSpPr>
          <p:grpSpPr bwMode="auto">
            <a:xfrm>
              <a:off x="541" y="2802"/>
              <a:ext cx="2429" cy="1446"/>
              <a:chOff x="541" y="2802"/>
              <a:chExt cx="2429" cy="1446"/>
            </a:xfrm>
          </p:grpSpPr>
          <p:grpSp>
            <p:nvGrpSpPr>
              <p:cNvPr id="6156" name="Group 129"/>
              <p:cNvGrpSpPr>
                <a:grpSpLocks/>
              </p:cNvGrpSpPr>
              <p:nvPr/>
            </p:nvGrpSpPr>
            <p:grpSpPr bwMode="auto">
              <a:xfrm>
                <a:off x="832" y="3417"/>
                <a:ext cx="209" cy="753"/>
                <a:chOff x="732" y="3417"/>
                <a:chExt cx="309" cy="753"/>
              </a:xfrm>
            </p:grpSpPr>
            <p:sp>
              <p:nvSpPr>
                <p:cNvPr id="6206" name="Freeform 130"/>
                <p:cNvSpPr>
                  <a:spLocks noChangeAspect="1"/>
                </p:cNvSpPr>
                <p:nvPr/>
              </p:nvSpPr>
              <p:spPr bwMode="auto">
                <a:xfrm>
                  <a:off x="732" y="3417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7" name="Freeform 131"/>
                <p:cNvSpPr>
                  <a:spLocks noChangeAspect="1"/>
                </p:cNvSpPr>
                <p:nvPr/>
              </p:nvSpPr>
              <p:spPr bwMode="auto">
                <a:xfrm>
                  <a:off x="732" y="3753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8" name="Freeform 132"/>
                <p:cNvSpPr>
                  <a:spLocks noChangeAspect="1"/>
                </p:cNvSpPr>
                <p:nvPr/>
              </p:nvSpPr>
              <p:spPr bwMode="auto">
                <a:xfrm>
                  <a:off x="735" y="4101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57" name="Group 133"/>
              <p:cNvGrpSpPr>
                <a:grpSpLocks/>
              </p:cNvGrpSpPr>
              <p:nvPr/>
            </p:nvGrpSpPr>
            <p:grpSpPr bwMode="auto">
              <a:xfrm>
                <a:off x="726" y="2802"/>
                <a:ext cx="2244" cy="1398"/>
                <a:chOff x="726" y="2802"/>
                <a:chExt cx="2244" cy="1398"/>
              </a:xfrm>
            </p:grpSpPr>
            <p:grpSp>
              <p:nvGrpSpPr>
                <p:cNvPr id="6162" name="Group 134"/>
                <p:cNvGrpSpPr>
                  <a:grpSpLocks/>
                </p:cNvGrpSpPr>
                <p:nvPr/>
              </p:nvGrpSpPr>
              <p:grpSpPr bwMode="auto">
                <a:xfrm>
                  <a:off x="2766" y="2952"/>
                  <a:ext cx="204" cy="1026"/>
                  <a:chOff x="2766" y="2952"/>
                  <a:chExt cx="204" cy="1026"/>
                </a:xfrm>
              </p:grpSpPr>
              <p:sp>
                <p:nvSpPr>
                  <p:cNvPr id="6202" name="Line 13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66" y="2952"/>
                    <a:ext cx="2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Line 13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66" y="3294"/>
                    <a:ext cx="2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Line 13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66" y="3636"/>
                    <a:ext cx="2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5" name="Line 13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766" y="3978"/>
                    <a:ext cx="2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63" name="Group 139"/>
                <p:cNvGrpSpPr>
                  <a:grpSpLocks/>
                </p:cNvGrpSpPr>
                <p:nvPr/>
              </p:nvGrpSpPr>
              <p:grpSpPr bwMode="auto">
                <a:xfrm>
                  <a:off x="726" y="2802"/>
                  <a:ext cx="2094" cy="1398"/>
                  <a:chOff x="726" y="2802"/>
                  <a:chExt cx="2094" cy="1398"/>
                </a:xfrm>
              </p:grpSpPr>
              <p:sp>
                <p:nvSpPr>
                  <p:cNvPr id="6164" name="Oval 1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0" y="2841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>
                        <a:solidFill>
                          <a:schemeClr val="bg2"/>
                        </a:solidFill>
                      </a:rPr>
                      <a:t>*</a:t>
                    </a:r>
                  </a:p>
                </p:txBody>
              </p:sp>
              <p:sp>
                <p:nvSpPr>
                  <p:cNvPr id="6165" name="Oval 1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0" y="3870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*</a:t>
                    </a:r>
                  </a:p>
                </p:txBody>
              </p:sp>
              <p:sp>
                <p:nvSpPr>
                  <p:cNvPr id="6166" name="Oval 14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0" y="3184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*</a:t>
                    </a:r>
                  </a:p>
                </p:txBody>
              </p:sp>
              <p:sp>
                <p:nvSpPr>
                  <p:cNvPr id="6167" name="Oval 14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30" y="3527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*</a:t>
                    </a:r>
                  </a:p>
                </p:txBody>
              </p:sp>
              <p:grpSp>
                <p:nvGrpSpPr>
                  <p:cNvPr id="6168" name="Group 1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464" y="2838"/>
                    <a:ext cx="231" cy="1260"/>
                    <a:chOff x="984" y="1062"/>
                    <a:chExt cx="462" cy="2520"/>
                  </a:xfrm>
                </p:grpSpPr>
                <p:sp>
                  <p:nvSpPr>
                    <p:cNvPr id="6198" name="Oval 145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1062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+</a:t>
                      </a:r>
                    </a:p>
                  </p:txBody>
                </p:sp>
                <p:sp>
                  <p:nvSpPr>
                    <p:cNvPr id="6199" name="Oval 1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3120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-</a:t>
                      </a:r>
                    </a:p>
                  </p:txBody>
                </p:sp>
                <p:sp>
                  <p:nvSpPr>
                    <p:cNvPr id="6200" name="Oval 14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1748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-</a:t>
                      </a:r>
                    </a:p>
                  </p:txBody>
                </p:sp>
                <p:sp>
                  <p:nvSpPr>
                    <p:cNvPr id="6201" name="Oval 148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2434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+</a:t>
                      </a:r>
                    </a:p>
                  </p:txBody>
                </p:sp>
              </p:grpSp>
              <p:grpSp>
                <p:nvGrpSpPr>
                  <p:cNvPr id="6169" name="Group 14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532" y="2838"/>
                    <a:ext cx="231" cy="1260"/>
                    <a:chOff x="984" y="1062"/>
                    <a:chExt cx="462" cy="2520"/>
                  </a:xfrm>
                </p:grpSpPr>
                <p:sp>
                  <p:nvSpPr>
                    <p:cNvPr id="6194" name="Oval 15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1062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+</a:t>
                      </a:r>
                    </a:p>
                  </p:txBody>
                </p:sp>
                <p:sp>
                  <p:nvSpPr>
                    <p:cNvPr id="6195" name="Oval 151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3120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-</a:t>
                      </a:r>
                    </a:p>
                  </p:txBody>
                </p:sp>
                <p:sp>
                  <p:nvSpPr>
                    <p:cNvPr id="6196" name="Oval 152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1748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-</a:t>
                      </a:r>
                    </a:p>
                  </p:txBody>
                </p:sp>
                <p:sp>
                  <p:nvSpPr>
                    <p:cNvPr id="6197" name="Oval 153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984" y="2434"/>
                      <a:ext cx="462" cy="46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buFont typeface="Wingdings" pitchFamily="-96" charset="2"/>
                        <a:buNone/>
                      </a:pPr>
                      <a:r>
                        <a:rPr lang="en-US"/>
                        <a:t>+</a:t>
                      </a:r>
                    </a:p>
                  </p:txBody>
                </p:sp>
              </p:grpSp>
              <p:sp>
                <p:nvSpPr>
                  <p:cNvPr id="6170" name="Oval 1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998" y="3867"/>
                    <a:ext cx="231" cy="23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*j</a:t>
                    </a:r>
                  </a:p>
                </p:txBody>
              </p:sp>
              <p:sp>
                <p:nvSpPr>
                  <p:cNvPr id="6171" name="Line 15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61" y="2958"/>
                    <a:ext cx="303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2" name="Line 15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01" y="2958"/>
                    <a:ext cx="82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3" name="Line 15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92" y="3270"/>
                    <a:ext cx="83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4" name="Line 15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95" y="3615"/>
                    <a:ext cx="834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5" name="Line 15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95" y="3984"/>
                    <a:ext cx="29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6" name="Line 16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232" y="4008"/>
                    <a:ext cx="29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7" name="Line 16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58" y="3984"/>
                    <a:ext cx="29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8" name="Line 16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161" y="3684"/>
                    <a:ext cx="309" cy="2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79" name="Line 16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164" y="3351"/>
                    <a:ext cx="309" cy="29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0" name="Line 16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67" y="3315"/>
                    <a:ext cx="297" cy="6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1" name="Line 16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61" y="3306"/>
                    <a:ext cx="297" cy="30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2" name="Line 16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164" y="2973"/>
                    <a:ext cx="297" cy="30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3" name="Line 16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716" y="2973"/>
                    <a:ext cx="822" cy="6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4" name="Line 16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695" y="3303"/>
                    <a:ext cx="849" cy="61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5" name="Line 16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704" y="2985"/>
                    <a:ext cx="834" cy="63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6" name="Line 17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235" y="3330"/>
                    <a:ext cx="300" cy="66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7" name="Line 17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161" y="3009"/>
                    <a:ext cx="309" cy="64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Line 17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6" y="2949"/>
                    <a:ext cx="20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Line 17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6" y="3312"/>
                    <a:ext cx="20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Line 17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6" y="3648"/>
                    <a:ext cx="20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Line 17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6" y="3996"/>
                    <a:ext cx="20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2" name="Freeform 176"/>
                  <p:cNvSpPr>
                    <a:spLocks noChangeAspect="1"/>
                  </p:cNvSpPr>
                  <p:nvPr/>
                </p:nvSpPr>
                <p:spPr bwMode="auto">
                  <a:xfrm>
                    <a:off x="873" y="3072"/>
                    <a:ext cx="171" cy="69"/>
                  </a:xfrm>
                  <a:custGeom>
                    <a:avLst/>
                    <a:gdLst>
                      <a:gd name="T0" fmla="*/ 0 w 342"/>
                      <a:gd name="T1" fmla="*/ 17 h 138"/>
                      <a:gd name="T2" fmla="*/ 43 w 342"/>
                      <a:gd name="T3" fmla="*/ 17 h 138"/>
                      <a:gd name="T4" fmla="*/ 43 w 342"/>
                      <a:gd name="T5" fmla="*/ 0 h 138"/>
                      <a:gd name="T6" fmla="*/ 0 60000 65536"/>
                      <a:gd name="T7" fmla="*/ 0 60000 65536"/>
                      <a:gd name="T8" fmla="*/ 0 60000 65536"/>
                      <a:gd name="T9" fmla="*/ 0 w 342"/>
                      <a:gd name="T10" fmla="*/ 0 h 138"/>
                      <a:gd name="T11" fmla="*/ 342 w 342"/>
                      <a:gd name="T12" fmla="*/ 138 h 13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42" h="138">
                        <a:moveTo>
                          <a:pt x="0" y="138"/>
                        </a:moveTo>
                        <a:lnTo>
                          <a:pt x="342" y="138"/>
                        </a:lnTo>
                        <a:lnTo>
                          <a:pt x="342" y="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3" name="Rectangle 17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789" y="2802"/>
                    <a:ext cx="2031" cy="1398"/>
                  </a:xfrm>
                  <a:prstGeom prst="rect">
                    <a:avLst/>
                  </a:prstGeom>
                  <a:noFill/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58" name="Text Box 178"/>
              <p:cNvSpPr txBox="1">
                <a:spLocks noChangeArrowheads="1"/>
              </p:cNvSpPr>
              <p:nvPr/>
            </p:nvSpPr>
            <p:spPr bwMode="auto">
              <a:xfrm>
                <a:off x="541" y="3668"/>
                <a:ext cx="2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/>
                  <a:t>t</a:t>
                </a:r>
                <a:r>
                  <a:rPr lang="en-US" baseline="-25000"/>
                  <a:t>2</a:t>
                </a:r>
                <a:endParaRPr lang="en-US"/>
              </a:p>
            </p:txBody>
          </p:sp>
          <p:sp>
            <p:nvSpPr>
              <p:cNvPr id="6159" name="Text Box 179"/>
              <p:cNvSpPr txBox="1">
                <a:spLocks noChangeArrowheads="1"/>
              </p:cNvSpPr>
              <p:nvPr/>
            </p:nvSpPr>
            <p:spPr bwMode="auto">
              <a:xfrm>
                <a:off x="541" y="3014"/>
                <a:ext cx="2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/>
                  <a:t>t</a:t>
                </a:r>
                <a:r>
                  <a:rPr lang="en-US" baseline="-25000"/>
                  <a:t>0</a:t>
                </a:r>
                <a:endParaRPr lang="en-US"/>
              </a:p>
            </p:txBody>
          </p:sp>
          <p:sp>
            <p:nvSpPr>
              <p:cNvPr id="6160" name="Text Box 180"/>
              <p:cNvSpPr txBox="1">
                <a:spLocks noChangeArrowheads="1"/>
              </p:cNvSpPr>
              <p:nvPr/>
            </p:nvSpPr>
            <p:spPr bwMode="auto">
              <a:xfrm>
                <a:off x="541" y="4017"/>
                <a:ext cx="2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/>
                  <a:t>t</a:t>
                </a:r>
                <a:r>
                  <a:rPr lang="en-US" baseline="-25000"/>
                  <a:t>3</a:t>
                </a:r>
                <a:endParaRPr lang="en-US"/>
              </a:p>
            </p:txBody>
          </p:sp>
          <p:sp>
            <p:nvSpPr>
              <p:cNvPr id="6161" name="Text Box 181"/>
              <p:cNvSpPr txBox="1">
                <a:spLocks noChangeArrowheads="1"/>
              </p:cNvSpPr>
              <p:nvPr/>
            </p:nvSpPr>
            <p:spPr bwMode="auto">
              <a:xfrm>
                <a:off x="541" y="3343"/>
                <a:ext cx="2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/>
                  <a:t>t</a:t>
                </a:r>
                <a:r>
                  <a:rPr lang="en-US" baseline="-25000"/>
                  <a:t>1</a:t>
                </a:r>
                <a:endParaRPr lang="en-US"/>
              </a:p>
            </p:txBody>
          </p:sp>
        </p:grp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8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12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4-way Butterfly Node</a:t>
            </a:r>
          </a:p>
        </p:txBody>
      </p:sp>
      <p:sp>
        <p:nvSpPr>
          <p:cNvPr id="138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88785" y="3701681"/>
            <a:ext cx="7991475" cy="641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function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 Vector#(4,Complex)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bfly4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		    </a:t>
            </a:r>
            <a:r>
              <a:rPr lang="en-US" sz="1800" dirty="0" smtClean="0">
                <a:solidFill>
                  <a:schemeClr val="tx2"/>
                </a:solidFill>
                <a:latin typeface="Courier New" pitchFamily="49" charset="0"/>
              </a:rPr>
              <a:t>(Vector#(4,Complex) t,  Vector#(4,Complex) x);</a:t>
            </a:r>
          </a:p>
        </p:txBody>
      </p:sp>
      <p:sp>
        <p:nvSpPr>
          <p:cNvPr id="1382454" name="Rectangle 5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86770" y="4524154"/>
            <a:ext cx="7772400" cy="210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 smtClean="0"/>
              <a:t>t’s (twiddle coefficients) are mathematically derivable constants for each bfly4 and depend upon the position of bfly4 the in the network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 smtClean="0"/>
              <a:t>FFT and IFFT calculations differ only in the use of Twiddle coefficients in various butterfly nodes</a:t>
            </a:r>
          </a:p>
        </p:txBody>
      </p:sp>
      <p:grpSp>
        <p:nvGrpSpPr>
          <p:cNvPr id="7176" name="Group 57"/>
          <p:cNvGrpSpPr>
            <a:grpSpLocks/>
          </p:cNvGrpSpPr>
          <p:nvPr/>
        </p:nvGrpSpPr>
        <p:grpSpPr bwMode="auto">
          <a:xfrm>
            <a:off x="2333625" y="1619250"/>
            <a:ext cx="3478213" cy="1811338"/>
            <a:chOff x="1470" y="1020"/>
            <a:chExt cx="2191" cy="1141"/>
          </a:xfrm>
        </p:grpSpPr>
        <p:grpSp>
          <p:nvGrpSpPr>
            <p:cNvPr id="7177" name="Group 5"/>
            <p:cNvGrpSpPr>
              <a:grpSpLocks noChangeAspect="1"/>
            </p:cNvGrpSpPr>
            <p:nvPr/>
          </p:nvGrpSpPr>
          <p:grpSpPr bwMode="auto">
            <a:xfrm>
              <a:off x="1870" y="1020"/>
              <a:ext cx="1791" cy="1116"/>
              <a:chOff x="726" y="2802"/>
              <a:chExt cx="2244" cy="1398"/>
            </a:xfrm>
          </p:grpSpPr>
          <p:grpSp>
            <p:nvGrpSpPr>
              <p:cNvPr id="7180" name="Group 6"/>
              <p:cNvGrpSpPr>
                <a:grpSpLocks noChangeAspect="1"/>
              </p:cNvGrpSpPr>
              <p:nvPr/>
            </p:nvGrpSpPr>
            <p:grpSpPr bwMode="auto">
              <a:xfrm>
                <a:off x="2766" y="2952"/>
                <a:ext cx="204" cy="1026"/>
                <a:chOff x="2766" y="2952"/>
                <a:chExt cx="114" cy="1026"/>
              </a:xfrm>
            </p:grpSpPr>
            <p:sp>
              <p:nvSpPr>
                <p:cNvPr id="7223" name="Line 7"/>
                <p:cNvSpPr>
                  <a:spLocks noChangeAspect="1" noChangeShapeType="1"/>
                </p:cNvSpPr>
                <p:nvPr/>
              </p:nvSpPr>
              <p:spPr bwMode="auto">
                <a:xfrm>
                  <a:off x="2766" y="2952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4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2766" y="3294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5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2766" y="3636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6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2766" y="3978"/>
                  <a:ext cx="11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81" name="Group 11"/>
              <p:cNvGrpSpPr>
                <a:grpSpLocks noChangeAspect="1"/>
              </p:cNvGrpSpPr>
              <p:nvPr/>
            </p:nvGrpSpPr>
            <p:grpSpPr bwMode="auto">
              <a:xfrm>
                <a:off x="726" y="2802"/>
                <a:ext cx="2094" cy="1398"/>
                <a:chOff x="726" y="2802"/>
                <a:chExt cx="2094" cy="1398"/>
              </a:xfrm>
            </p:grpSpPr>
            <p:sp>
              <p:nvSpPr>
                <p:cNvPr id="7182" name="Oval 12"/>
                <p:cNvSpPr>
                  <a:spLocks noChangeAspect="1" noChangeArrowheads="1"/>
                </p:cNvSpPr>
                <p:nvPr/>
              </p:nvSpPr>
              <p:spPr bwMode="auto">
                <a:xfrm>
                  <a:off x="930" y="2841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>
                      <a:solidFill>
                        <a:schemeClr val="bg2"/>
                      </a:solidFill>
                    </a:rPr>
                    <a:t>*</a:t>
                  </a:r>
                </a:p>
              </p:txBody>
            </p:sp>
            <p:sp>
              <p:nvSpPr>
                <p:cNvPr id="7183" name="Oval 13"/>
                <p:cNvSpPr>
                  <a:spLocks noChangeAspect="1" noChangeArrowheads="1"/>
                </p:cNvSpPr>
                <p:nvPr/>
              </p:nvSpPr>
              <p:spPr bwMode="auto">
                <a:xfrm>
                  <a:off x="930" y="3870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*</a:t>
                  </a:r>
                </a:p>
              </p:txBody>
            </p:sp>
            <p:sp>
              <p:nvSpPr>
                <p:cNvPr id="7184" name="Oval 14"/>
                <p:cNvSpPr>
                  <a:spLocks noChangeAspect="1" noChangeArrowheads="1"/>
                </p:cNvSpPr>
                <p:nvPr/>
              </p:nvSpPr>
              <p:spPr bwMode="auto">
                <a:xfrm>
                  <a:off x="930" y="3184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*</a:t>
                  </a:r>
                </a:p>
              </p:txBody>
            </p:sp>
            <p:sp>
              <p:nvSpPr>
                <p:cNvPr id="7185" name="Oval 15"/>
                <p:cNvSpPr>
                  <a:spLocks noChangeAspect="1" noChangeArrowheads="1"/>
                </p:cNvSpPr>
                <p:nvPr/>
              </p:nvSpPr>
              <p:spPr bwMode="auto">
                <a:xfrm>
                  <a:off x="930" y="3527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*</a:t>
                  </a:r>
                </a:p>
              </p:txBody>
            </p:sp>
            <p:grpSp>
              <p:nvGrpSpPr>
                <p:cNvPr id="7186" name="Group 16"/>
                <p:cNvGrpSpPr>
                  <a:grpSpLocks noChangeAspect="1"/>
                </p:cNvGrpSpPr>
                <p:nvPr/>
              </p:nvGrpSpPr>
              <p:grpSpPr bwMode="auto">
                <a:xfrm>
                  <a:off x="1464" y="2838"/>
                  <a:ext cx="231" cy="1260"/>
                  <a:chOff x="984" y="1062"/>
                  <a:chExt cx="462" cy="2520"/>
                </a:xfrm>
              </p:grpSpPr>
              <p:sp>
                <p:nvSpPr>
                  <p:cNvPr id="7219" name="Oval 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1062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+</a:t>
                    </a:r>
                  </a:p>
                </p:txBody>
              </p:sp>
              <p:sp>
                <p:nvSpPr>
                  <p:cNvPr id="7220" name="Oval 1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3120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-</a:t>
                    </a:r>
                  </a:p>
                </p:txBody>
              </p:sp>
              <p:sp>
                <p:nvSpPr>
                  <p:cNvPr id="7221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1748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-</a:t>
                    </a:r>
                  </a:p>
                </p:txBody>
              </p:sp>
              <p:sp>
                <p:nvSpPr>
                  <p:cNvPr id="7222" name="Oval 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2434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+</a:t>
                    </a:r>
                  </a:p>
                </p:txBody>
              </p:sp>
            </p:grpSp>
            <p:grpSp>
              <p:nvGrpSpPr>
                <p:cNvPr id="7187" name="Group 21"/>
                <p:cNvGrpSpPr>
                  <a:grpSpLocks noChangeAspect="1"/>
                </p:cNvGrpSpPr>
                <p:nvPr/>
              </p:nvGrpSpPr>
              <p:grpSpPr bwMode="auto">
                <a:xfrm>
                  <a:off x="2532" y="2838"/>
                  <a:ext cx="231" cy="1260"/>
                  <a:chOff x="984" y="1062"/>
                  <a:chExt cx="462" cy="2520"/>
                </a:xfrm>
              </p:grpSpPr>
              <p:sp>
                <p:nvSpPr>
                  <p:cNvPr id="7215" name="Oval 2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1062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+</a:t>
                    </a:r>
                  </a:p>
                </p:txBody>
              </p:sp>
              <p:sp>
                <p:nvSpPr>
                  <p:cNvPr id="7216" name="Oval 2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3120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-</a:t>
                    </a:r>
                  </a:p>
                </p:txBody>
              </p:sp>
              <p:sp>
                <p:nvSpPr>
                  <p:cNvPr id="7217" name="Oval 2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1748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-</a:t>
                    </a:r>
                  </a:p>
                </p:txBody>
              </p:sp>
              <p:sp>
                <p:nvSpPr>
                  <p:cNvPr id="7218" name="Oval 2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984" y="2434"/>
                    <a:ext cx="462" cy="46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buFont typeface="Wingdings" pitchFamily="-96" charset="2"/>
                      <a:buNone/>
                    </a:pPr>
                    <a:r>
                      <a:rPr lang="en-US"/>
                      <a:t>+</a:t>
                    </a:r>
                  </a:p>
                </p:txBody>
              </p:sp>
            </p:grpSp>
            <p:sp>
              <p:nvSpPr>
                <p:cNvPr id="7188" name="Oval 26"/>
                <p:cNvSpPr>
                  <a:spLocks noChangeAspect="1" noChangeArrowheads="1"/>
                </p:cNvSpPr>
                <p:nvPr/>
              </p:nvSpPr>
              <p:spPr bwMode="auto">
                <a:xfrm>
                  <a:off x="1998" y="3867"/>
                  <a:ext cx="231" cy="2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*i</a:t>
                  </a:r>
                </a:p>
              </p:txBody>
            </p:sp>
            <p:sp>
              <p:nvSpPr>
                <p:cNvPr id="7189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1161" y="2958"/>
                  <a:ext cx="30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0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1701" y="2958"/>
                  <a:ext cx="82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1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692" y="3270"/>
                  <a:ext cx="83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2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695" y="3615"/>
                  <a:ext cx="83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3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1695" y="3984"/>
                  <a:ext cx="2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4" name="Line 32"/>
                <p:cNvSpPr>
                  <a:spLocks noChangeAspect="1" noChangeShapeType="1"/>
                </p:cNvSpPr>
                <p:nvPr/>
              </p:nvSpPr>
              <p:spPr bwMode="auto">
                <a:xfrm>
                  <a:off x="2232" y="4008"/>
                  <a:ext cx="2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5" name="Line 33"/>
                <p:cNvSpPr>
                  <a:spLocks noChangeAspect="1" noChangeShapeType="1"/>
                </p:cNvSpPr>
                <p:nvPr/>
              </p:nvSpPr>
              <p:spPr bwMode="auto">
                <a:xfrm>
                  <a:off x="1158" y="3984"/>
                  <a:ext cx="29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6" name="Line 3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161" y="3684"/>
                  <a:ext cx="309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7" name="Line 3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164" y="3351"/>
                  <a:ext cx="309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8" name="Line 36"/>
                <p:cNvSpPr>
                  <a:spLocks noChangeAspect="1" noChangeShapeType="1"/>
                </p:cNvSpPr>
                <p:nvPr/>
              </p:nvSpPr>
              <p:spPr bwMode="auto">
                <a:xfrm>
                  <a:off x="1167" y="3315"/>
                  <a:ext cx="297" cy="6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9" name="Line 37"/>
                <p:cNvSpPr>
                  <a:spLocks noChangeAspect="1" noChangeShapeType="1"/>
                </p:cNvSpPr>
                <p:nvPr/>
              </p:nvSpPr>
              <p:spPr bwMode="auto">
                <a:xfrm>
                  <a:off x="1161" y="3306"/>
                  <a:ext cx="297" cy="30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0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1164" y="2973"/>
                  <a:ext cx="297" cy="30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1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1716" y="2973"/>
                  <a:ext cx="822" cy="6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2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1695" y="3303"/>
                  <a:ext cx="849" cy="6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3" name="Line 4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704" y="2985"/>
                  <a:ext cx="834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4" name="Line 4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235" y="3330"/>
                  <a:ext cx="300" cy="6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5" name="Line 4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1161" y="3009"/>
                  <a:ext cx="309" cy="64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6" name="Line 44"/>
                <p:cNvSpPr>
                  <a:spLocks noChangeAspect="1" noChangeShapeType="1"/>
                </p:cNvSpPr>
                <p:nvPr/>
              </p:nvSpPr>
              <p:spPr bwMode="auto">
                <a:xfrm>
                  <a:off x="726" y="2949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7" name="Line 45"/>
                <p:cNvSpPr>
                  <a:spLocks noChangeAspect="1" noChangeShapeType="1"/>
                </p:cNvSpPr>
                <p:nvPr/>
              </p:nvSpPr>
              <p:spPr bwMode="auto">
                <a:xfrm>
                  <a:off x="726" y="3312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8" name="Line 46"/>
                <p:cNvSpPr>
                  <a:spLocks noChangeAspect="1" noChangeShapeType="1"/>
                </p:cNvSpPr>
                <p:nvPr/>
              </p:nvSpPr>
              <p:spPr bwMode="auto">
                <a:xfrm>
                  <a:off x="726" y="3648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9" name="Line 47"/>
                <p:cNvSpPr>
                  <a:spLocks noChangeAspect="1" noChangeShapeType="1"/>
                </p:cNvSpPr>
                <p:nvPr/>
              </p:nvSpPr>
              <p:spPr bwMode="auto">
                <a:xfrm>
                  <a:off x="726" y="3996"/>
                  <a:ext cx="20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0" name="Freeform 48"/>
                <p:cNvSpPr>
                  <a:spLocks noChangeAspect="1"/>
                </p:cNvSpPr>
                <p:nvPr/>
              </p:nvSpPr>
              <p:spPr bwMode="auto">
                <a:xfrm>
                  <a:off x="873" y="3072"/>
                  <a:ext cx="171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43 w 342"/>
                    <a:gd name="T3" fmla="*/ 17 h 138"/>
                    <a:gd name="T4" fmla="*/ 43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1" name="Freeform 49"/>
                <p:cNvSpPr>
                  <a:spLocks noChangeAspect="1"/>
                </p:cNvSpPr>
                <p:nvPr/>
              </p:nvSpPr>
              <p:spPr bwMode="auto">
                <a:xfrm>
                  <a:off x="732" y="3417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2" name="Freeform 50"/>
                <p:cNvSpPr>
                  <a:spLocks noChangeAspect="1"/>
                </p:cNvSpPr>
                <p:nvPr/>
              </p:nvSpPr>
              <p:spPr bwMode="auto">
                <a:xfrm>
                  <a:off x="732" y="3753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3" name="Freeform 51"/>
                <p:cNvSpPr>
                  <a:spLocks noChangeAspect="1"/>
                </p:cNvSpPr>
                <p:nvPr/>
              </p:nvSpPr>
              <p:spPr bwMode="auto">
                <a:xfrm>
                  <a:off x="735" y="4101"/>
                  <a:ext cx="306" cy="69"/>
                </a:xfrm>
                <a:custGeom>
                  <a:avLst/>
                  <a:gdLst>
                    <a:gd name="T0" fmla="*/ 0 w 342"/>
                    <a:gd name="T1" fmla="*/ 17 h 138"/>
                    <a:gd name="T2" fmla="*/ 245 w 342"/>
                    <a:gd name="T3" fmla="*/ 17 h 138"/>
                    <a:gd name="T4" fmla="*/ 245 w 342"/>
                    <a:gd name="T5" fmla="*/ 0 h 138"/>
                    <a:gd name="T6" fmla="*/ 0 60000 65536"/>
                    <a:gd name="T7" fmla="*/ 0 60000 65536"/>
                    <a:gd name="T8" fmla="*/ 0 60000 65536"/>
                    <a:gd name="T9" fmla="*/ 0 w 342"/>
                    <a:gd name="T10" fmla="*/ 0 h 138"/>
                    <a:gd name="T11" fmla="*/ 342 w 342"/>
                    <a:gd name="T12" fmla="*/ 138 h 1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2" h="138">
                      <a:moveTo>
                        <a:pt x="0" y="138"/>
                      </a:moveTo>
                      <a:lnTo>
                        <a:pt x="342" y="138"/>
                      </a:lnTo>
                      <a:lnTo>
                        <a:pt x="342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4" name="Rectangle 52"/>
                <p:cNvSpPr>
                  <a:spLocks noChangeAspect="1" noChangeArrowheads="1"/>
                </p:cNvSpPr>
                <p:nvPr/>
              </p:nvSpPr>
              <p:spPr bwMode="auto">
                <a:xfrm>
                  <a:off x="789" y="2802"/>
                  <a:ext cx="2031" cy="1398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178" name="Text Box 55"/>
            <p:cNvSpPr txBox="1">
              <a:spLocks noChangeArrowheads="1"/>
            </p:cNvSpPr>
            <p:nvPr/>
          </p:nvSpPr>
          <p:spPr bwMode="auto">
            <a:xfrm>
              <a:off x="1470" y="1044"/>
              <a:ext cx="319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x</a:t>
              </a:r>
              <a:r>
                <a:rPr lang="en-US" baseline="-25000" dirty="0" smtClean="0"/>
                <a:t>0</a:t>
              </a:r>
              <a:endParaRPr lang="en-US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x</a:t>
              </a:r>
              <a:r>
                <a:rPr lang="en-US" baseline="-25000" dirty="0" smtClean="0"/>
                <a:t>1 </a:t>
              </a:r>
              <a:endParaRPr lang="en-US" baseline="-25000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x</a:t>
              </a:r>
              <a:r>
                <a:rPr lang="en-US" baseline="-25000" dirty="0" smtClean="0"/>
                <a:t>2 </a:t>
              </a:r>
              <a:endParaRPr lang="en-US" baseline="-25000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7179" name="Text Box 56"/>
            <p:cNvSpPr txBox="1">
              <a:spLocks noChangeArrowheads="1"/>
            </p:cNvSpPr>
            <p:nvPr/>
          </p:nvSpPr>
          <p:spPr bwMode="auto">
            <a:xfrm>
              <a:off x="1678" y="1172"/>
              <a:ext cx="287" cy="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0</a:t>
              </a:r>
              <a:endParaRPr lang="en-US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1 </a:t>
              </a:r>
              <a:endParaRPr lang="en-US" baseline="-25000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2 </a:t>
              </a:r>
              <a:endParaRPr lang="en-US" baseline="-25000" dirty="0"/>
            </a:p>
            <a:p>
              <a:pPr>
                <a:spcBef>
                  <a:spcPct val="40000"/>
                </a:spcBef>
                <a:buFont typeface="Wingdings" pitchFamily="-96" charset="2"/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6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03" grpId="0"/>
      <p:bldP spid="138245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BSV code: 4-way Butterfly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0075" y="1552575"/>
            <a:ext cx="8363172" cy="4400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b="1" dirty="0" smtClean="0">
                <a:latin typeface="Courier New" pitchFamily="49" charset="0"/>
              </a:rPr>
              <a:t>function</a:t>
            </a:r>
            <a:r>
              <a:rPr lang="en-US" sz="1600" dirty="0" smtClean="0">
                <a:latin typeface="Courier New" pitchFamily="49" charset="0"/>
              </a:rPr>
              <a:t> Vector#(4,Complex#(s))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bfly4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         (Vector#(4,Complex#(s)) t,  Vector#(4,Complex#(s)) x);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Vector#(4,Complex#(s)) m, y, z;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m[0] = x[0] * t[0]; m[1] = x[1] * t[1]; 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m[2] = x[2] * t[2]; m[3] = x[3] * t[3];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y[0] = m[0] + m[2]; y[1] = m[0] – m[2]; 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y[2] = m[1] + m[3]; y[3] = </a:t>
            </a:r>
            <a:r>
              <a:rPr lang="en-US" sz="1600" dirty="0" err="1" smtClean="0">
                <a:latin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</a:rPr>
              <a:t>*(m[1] – m[3]);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z[0] = y[0] + y[2]; z[1] = y[1] + y[3];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z[2] = y[0] – y[2]; z[3] = y[1] – y[3];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</a:rPr>
              <a:t>return</a:t>
            </a:r>
            <a:r>
              <a:rPr lang="en-US" sz="1600" dirty="0" smtClean="0">
                <a:latin typeface="Courier New" pitchFamily="49" charset="0"/>
              </a:rPr>
              <a:t>(z);</a:t>
            </a:r>
          </a:p>
          <a:p>
            <a:pPr eaLnBrk="1" hangingPunct="1">
              <a:lnSpc>
                <a:spcPct val="90000"/>
              </a:lnSpc>
              <a:buFont typeface="Wingdings" pitchFamily="-96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endfunction</a:t>
            </a:r>
            <a:endParaRPr lang="en-US" sz="1600" b="1" dirty="0" smtClean="0">
              <a:latin typeface="Courier New" pitchFamily="49" charset="0"/>
            </a:endParaRPr>
          </a:p>
        </p:txBody>
      </p:sp>
      <p:sp>
        <p:nvSpPr>
          <p:cNvPr id="1430532" name="Text Box 4"/>
          <p:cNvSpPr txBox="1">
            <a:spLocks noChangeArrowheads="1"/>
          </p:cNvSpPr>
          <p:nvPr/>
        </p:nvSpPr>
        <p:spPr bwMode="auto">
          <a:xfrm>
            <a:off x="6113993" y="4462463"/>
            <a:ext cx="27781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itchFamily="-96" charset="2"/>
              <a:buNone/>
            </a:pPr>
            <a:r>
              <a:rPr lang="en-US" dirty="0">
                <a:solidFill>
                  <a:schemeClr val="tx2"/>
                </a:solidFill>
              </a:rPr>
              <a:t>Polymorphic code: works on any type of numbers for which *, + and - have been defined</a:t>
            </a:r>
          </a:p>
        </p:txBody>
      </p:sp>
      <p:grpSp>
        <p:nvGrpSpPr>
          <p:cNvPr id="8200" name="Group 5"/>
          <p:cNvGrpSpPr>
            <a:grpSpLocks noChangeAspect="1"/>
          </p:cNvGrpSpPr>
          <p:nvPr/>
        </p:nvGrpSpPr>
        <p:grpSpPr bwMode="auto">
          <a:xfrm>
            <a:off x="6029325" y="2152650"/>
            <a:ext cx="2843213" cy="1771650"/>
            <a:chOff x="726" y="2802"/>
            <a:chExt cx="2244" cy="1398"/>
          </a:xfrm>
        </p:grpSpPr>
        <p:grpSp>
          <p:nvGrpSpPr>
            <p:cNvPr id="8211" name="Group 6"/>
            <p:cNvGrpSpPr>
              <a:grpSpLocks noChangeAspect="1"/>
            </p:cNvGrpSpPr>
            <p:nvPr/>
          </p:nvGrpSpPr>
          <p:grpSpPr bwMode="auto">
            <a:xfrm>
              <a:off x="2766" y="2952"/>
              <a:ext cx="204" cy="1026"/>
              <a:chOff x="2766" y="2952"/>
              <a:chExt cx="114" cy="1026"/>
            </a:xfrm>
          </p:grpSpPr>
          <p:sp>
            <p:nvSpPr>
              <p:cNvPr id="8254" name="Line 7"/>
              <p:cNvSpPr>
                <a:spLocks noChangeAspect="1" noChangeShapeType="1"/>
              </p:cNvSpPr>
              <p:nvPr/>
            </p:nvSpPr>
            <p:spPr bwMode="auto">
              <a:xfrm>
                <a:off x="2766" y="295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8"/>
              <p:cNvSpPr>
                <a:spLocks noChangeAspect="1" noChangeShapeType="1"/>
              </p:cNvSpPr>
              <p:nvPr/>
            </p:nvSpPr>
            <p:spPr bwMode="auto">
              <a:xfrm>
                <a:off x="2766" y="3294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6" name="Line 9"/>
              <p:cNvSpPr>
                <a:spLocks noChangeAspect="1" noChangeShapeType="1"/>
              </p:cNvSpPr>
              <p:nvPr/>
            </p:nvSpPr>
            <p:spPr bwMode="auto">
              <a:xfrm>
                <a:off x="2766" y="3636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7" name="Line 10"/>
              <p:cNvSpPr>
                <a:spLocks noChangeAspect="1" noChangeShapeType="1"/>
              </p:cNvSpPr>
              <p:nvPr/>
            </p:nvSpPr>
            <p:spPr bwMode="auto">
              <a:xfrm>
                <a:off x="2766" y="397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12" name="Group 11"/>
            <p:cNvGrpSpPr>
              <a:grpSpLocks noChangeAspect="1"/>
            </p:cNvGrpSpPr>
            <p:nvPr/>
          </p:nvGrpSpPr>
          <p:grpSpPr bwMode="auto">
            <a:xfrm>
              <a:off x="726" y="2802"/>
              <a:ext cx="2094" cy="1398"/>
              <a:chOff x="726" y="2802"/>
              <a:chExt cx="2094" cy="1398"/>
            </a:xfrm>
          </p:grpSpPr>
          <p:sp>
            <p:nvSpPr>
              <p:cNvPr id="8213" name="Oval 12"/>
              <p:cNvSpPr>
                <a:spLocks noChangeAspect="1" noChangeArrowheads="1"/>
              </p:cNvSpPr>
              <p:nvPr/>
            </p:nvSpPr>
            <p:spPr bwMode="auto">
              <a:xfrm>
                <a:off x="930" y="2841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>
                    <a:solidFill>
                      <a:schemeClr val="bg2"/>
                    </a:solidFill>
                  </a:rPr>
                  <a:t>*</a:t>
                </a:r>
              </a:p>
            </p:txBody>
          </p:sp>
          <p:sp>
            <p:nvSpPr>
              <p:cNvPr id="8214" name="Oval 13"/>
              <p:cNvSpPr>
                <a:spLocks noChangeAspect="1" noChangeArrowheads="1"/>
              </p:cNvSpPr>
              <p:nvPr/>
            </p:nvSpPr>
            <p:spPr bwMode="auto">
              <a:xfrm>
                <a:off x="930" y="3870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*</a:t>
                </a:r>
              </a:p>
            </p:txBody>
          </p:sp>
          <p:sp>
            <p:nvSpPr>
              <p:cNvPr id="8215" name="Oval 14"/>
              <p:cNvSpPr>
                <a:spLocks noChangeAspect="1" noChangeArrowheads="1"/>
              </p:cNvSpPr>
              <p:nvPr/>
            </p:nvSpPr>
            <p:spPr bwMode="auto">
              <a:xfrm>
                <a:off x="930" y="3184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*</a:t>
                </a:r>
              </a:p>
            </p:txBody>
          </p:sp>
          <p:sp>
            <p:nvSpPr>
              <p:cNvPr id="8216" name="Oval 15"/>
              <p:cNvSpPr>
                <a:spLocks noChangeAspect="1" noChangeArrowheads="1"/>
              </p:cNvSpPr>
              <p:nvPr/>
            </p:nvSpPr>
            <p:spPr bwMode="auto">
              <a:xfrm>
                <a:off x="930" y="3527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*</a:t>
                </a:r>
              </a:p>
            </p:txBody>
          </p:sp>
          <p:grpSp>
            <p:nvGrpSpPr>
              <p:cNvPr id="8217" name="Group 16"/>
              <p:cNvGrpSpPr>
                <a:grpSpLocks noChangeAspect="1"/>
              </p:cNvGrpSpPr>
              <p:nvPr/>
            </p:nvGrpSpPr>
            <p:grpSpPr bwMode="auto">
              <a:xfrm>
                <a:off x="1464" y="2838"/>
                <a:ext cx="231" cy="1260"/>
                <a:chOff x="984" y="1062"/>
                <a:chExt cx="462" cy="2520"/>
              </a:xfrm>
            </p:grpSpPr>
            <p:sp>
              <p:nvSpPr>
                <p:cNvPr id="8250" name="Oval 17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1062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+</a:t>
                  </a:r>
                </a:p>
              </p:txBody>
            </p:sp>
            <p:sp>
              <p:nvSpPr>
                <p:cNvPr id="8251" name="Oval 18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3120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-</a:t>
                  </a:r>
                </a:p>
              </p:txBody>
            </p:sp>
            <p:sp>
              <p:nvSpPr>
                <p:cNvPr id="8252" name="Oval 19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1748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-</a:t>
                  </a:r>
                </a:p>
              </p:txBody>
            </p:sp>
            <p:sp>
              <p:nvSpPr>
                <p:cNvPr id="8253" name="Oval 20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2434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+</a:t>
                  </a:r>
                </a:p>
              </p:txBody>
            </p:sp>
          </p:grpSp>
          <p:grpSp>
            <p:nvGrpSpPr>
              <p:cNvPr id="8218" name="Group 21"/>
              <p:cNvGrpSpPr>
                <a:grpSpLocks noChangeAspect="1"/>
              </p:cNvGrpSpPr>
              <p:nvPr/>
            </p:nvGrpSpPr>
            <p:grpSpPr bwMode="auto">
              <a:xfrm>
                <a:off x="2532" y="2838"/>
                <a:ext cx="231" cy="1260"/>
                <a:chOff x="984" y="1062"/>
                <a:chExt cx="462" cy="2520"/>
              </a:xfrm>
            </p:grpSpPr>
            <p:sp>
              <p:nvSpPr>
                <p:cNvPr id="8246" name="Oval 22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1062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+</a:t>
                  </a:r>
                </a:p>
              </p:txBody>
            </p:sp>
            <p:sp>
              <p:nvSpPr>
                <p:cNvPr id="8247" name="Oval 23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3120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-</a:t>
                  </a:r>
                </a:p>
              </p:txBody>
            </p:sp>
            <p:sp>
              <p:nvSpPr>
                <p:cNvPr id="8248" name="Oval 24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1748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-</a:t>
                  </a:r>
                </a:p>
              </p:txBody>
            </p:sp>
            <p:sp>
              <p:nvSpPr>
                <p:cNvPr id="8249" name="Oval 25"/>
                <p:cNvSpPr>
                  <a:spLocks noChangeAspect="1" noChangeArrowheads="1"/>
                </p:cNvSpPr>
                <p:nvPr/>
              </p:nvSpPr>
              <p:spPr bwMode="auto">
                <a:xfrm>
                  <a:off x="984" y="2434"/>
                  <a:ext cx="462" cy="4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buFont typeface="Wingdings" pitchFamily="-96" charset="2"/>
                    <a:buNone/>
                  </a:pPr>
                  <a:r>
                    <a:rPr lang="en-US"/>
                    <a:t>+</a:t>
                  </a:r>
                </a:p>
              </p:txBody>
            </p:sp>
          </p:grpSp>
          <p:sp>
            <p:nvSpPr>
              <p:cNvPr id="8219" name="Oval 26"/>
              <p:cNvSpPr>
                <a:spLocks noChangeAspect="1" noChangeArrowheads="1"/>
              </p:cNvSpPr>
              <p:nvPr/>
            </p:nvSpPr>
            <p:spPr bwMode="auto">
              <a:xfrm>
                <a:off x="1998" y="3867"/>
                <a:ext cx="231" cy="23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buFont typeface="Wingdings" pitchFamily="-96" charset="2"/>
                  <a:buNone/>
                </a:pPr>
                <a:r>
                  <a:rPr lang="en-US"/>
                  <a:t>*i</a:t>
                </a:r>
              </a:p>
            </p:txBody>
          </p:sp>
          <p:sp>
            <p:nvSpPr>
              <p:cNvPr id="8220" name="Line 27"/>
              <p:cNvSpPr>
                <a:spLocks noChangeAspect="1" noChangeShapeType="1"/>
              </p:cNvSpPr>
              <p:nvPr/>
            </p:nvSpPr>
            <p:spPr bwMode="auto">
              <a:xfrm>
                <a:off x="1161" y="2958"/>
                <a:ext cx="30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1" name="Line 28"/>
              <p:cNvSpPr>
                <a:spLocks noChangeAspect="1" noChangeShapeType="1"/>
              </p:cNvSpPr>
              <p:nvPr/>
            </p:nvSpPr>
            <p:spPr bwMode="auto">
              <a:xfrm>
                <a:off x="1701" y="2958"/>
                <a:ext cx="8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2" name="Line 29"/>
              <p:cNvSpPr>
                <a:spLocks noChangeAspect="1" noChangeShapeType="1"/>
              </p:cNvSpPr>
              <p:nvPr/>
            </p:nvSpPr>
            <p:spPr bwMode="auto">
              <a:xfrm>
                <a:off x="1692" y="3270"/>
                <a:ext cx="8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3" name="Line 30"/>
              <p:cNvSpPr>
                <a:spLocks noChangeAspect="1" noChangeShapeType="1"/>
              </p:cNvSpPr>
              <p:nvPr/>
            </p:nvSpPr>
            <p:spPr bwMode="auto">
              <a:xfrm>
                <a:off x="1695" y="3615"/>
                <a:ext cx="834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Line 31"/>
              <p:cNvSpPr>
                <a:spLocks noChangeAspect="1" noChangeShapeType="1"/>
              </p:cNvSpPr>
              <p:nvPr/>
            </p:nvSpPr>
            <p:spPr bwMode="auto">
              <a:xfrm>
                <a:off x="1695" y="398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5" name="Line 32"/>
              <p:cNvSpPr>
                <a:spLocks noChangeAspect="1" noChangeShapeType="1"/>
              </p:cNvSpPr>
              <p:nvPr/>
            </p:nvSpPr>
            <p:spPr bwMode="auto">
              <a:xfrm>
                <a:off x="2232" y="400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6" name="Line 33"/>
              <p:cNvSpPr>
                <a:spLocks noChangeAspect="1" noChangeShapeType="1"/>
              </p:cNvSpPr>
              <p:nvPr/>
            </p:nvSpPr>
            <p:spPr bwMode="auto">
              <a:xfrm>
                <a:off x="1158" y="3984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7" name="Line 34"/>
              <p:cNvSpPr>
                <a:spLocks noChangeAspect="1" noChangeShapeType="1"/>
              </p:cNvSpPr>
              <p:nvPr/>
            </p:nvSpPr>
            <p:spPr bwMode="auto">
              <a:xfrm flipV="1">
                <a:off x="1161" y="3684"/>
                <a:ext cx="309" cy="2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8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1164" y="3351"/>
                <a:ext cx="309" cy="2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9" name="Line 36"/>
              <p:cNvSpPr>
                <a:spLocks noChangeAspect="1" noChangeShapeType="1"/>
              </p:cNvSpPr>
              <p:nvPr/>
            </p:nvSpPr>
            <p:spPr bwMode="auto">
              <a:xfrm>
                <a:off x="1167" y="3315"/>
                <a:ext cx="297" cy="6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37"/>
              <p:cNvSpPr>
                <a:spLocks noChangeAspect="1" noChangeShapeType="1"/>
              </p:cNvSpPr>
              <p:nvPr/>
            </p:nvSpPr>
            <p:spPr bwMode="auto">
              <a:xfrm>
                <a:off x="1161" y="3306"/>
                <a:ext cx="297" cy="3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Line 38"/>
              <p:cNvSpPr>
                <a:spLocks noChangeAspect="1" noChangeShapeType="1"/>
              </p:cNvSpPr>
              <p:nvPr/>
            </p:nvSpPr>
            <p:spPr bwMode="auto">
              <a:xfrm>
                <a:off x="1164" y="2973"/>
                <a:ext cx="297" cy="3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Line 39"/>
              <p:cNvSpPr>
                <a:spLocks noChangeAspect="1" noChangeShapeType="1"/>
              </p:cNvSpPr>
              <p:nvPr/>
            </p:nvSpPr>
            <p:spPr bwMode="auto">
              <a:xfrm>
                <a:off x="1716" y="2973"/>
                <a:ext cx="822" cy="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Line 40"/>
              <p:cNvSpPr>
                <a:spLocks noChangeAspect="1" noChangeShapeType="1"/>
              </p:cNvSpPr>
              <p:nvPr/>
            </p:nvSpPr>
            <p:spPr bwMode="auto">
              <a:xfrm>
                <a:off x="1695" y="3303"/>
                <a:ext cx="849" cy="6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Line 41"/>
              <p:cNvSpPr>
                <a:spLocks noChangeAspect="1" noChangeShapeType="1"/>
              </p:cNvSpPr>
              <p:nvPr/>
            </p:nvSpPr>
            <p:spPr bwMode="auto">
              <a:xfrm flipV="1">
                <a:off x="1704" y="2985"/>
                <a:ext cx="834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Line 42"/>
              <p:cNvSpPr>
                <a:spLocks noChangeAspect="1" noChangeShapeType="1"/>
              </p:cNvSpPr>
              <p:nvPr/>
            </p:nvSpPr>
            <p:spPr bwMode="auto">
              <a:xfrm flipV="1">
                <a:off x="2235" y="3330"/>
                <a:ext cx="300" cy="6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Line 43"/>
              <p:cNvSpPr>
                <a:spLocks noChangeAspect="1" noChangeShapeType="1"/>
              </p:cNvSpPr>
              <p:nvPr/>
            </p:nvSpPr>
            <p:spPr bwMode="auto">
              <a:xfrm flipV="1">
                <a:off x="1161" y="3009"/>
                <a:ext cx="309" cy="6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Line 44"/>
              <p:cNvSpPr>
                <a:spLocks noChangeAspect="1" noChangeShapeType="1"/>
              </p:cNvSpPr>
              <p:nvPr/>
            </p:nvSpPr>
            <p:spPr bwMode="auto">
              <a:xfrm>
                <a:off x="726" y="2949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Line 45"/>
              <p:cNvSpPr>
                <a:spLocks noChangeAspect="1" noChangeShapeType="1"/>
              </p:cNvSpPr>
              <p:nvPr/>
            </p:nvSpPr>
            <p:spPr bwMode="auto">
              <a:xfrm>
                <a:off x="726" y="3312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Line 46"/>
              <p:cNvSpPr>
                <a:spLocks noChangeAspect="1" noChangeShapeType="1"/>
              </p:cNvSpPr>
              <p:nvPr/>
            </p:nvSpPr>
            <p:spPr bwMode="auto">
              <a:xfrm>
                <a:off x="726" y="3648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Line 47"/>
              <p:cNvSpPr>
                <a:spLocks noChangeAspect="1" noChangeShapeType="1"/>
              </p:cNvSpPr>
              <p:nvPr/>
            </p:nvSpPr>
            <p:spPr bwMode="auto">
              <a:xfrm>
                <a:off x="726" y="3996"/>
                <a:ext cx="20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Freeform 48"/>
              <p:cNvSpPr>
                <a:spLocks noChangeAspect="1"/>
              </p:cNvSpPr>
              <p:nvPr/>
            </p:nvSpPr>
            <p:spPr bwMode="auto">
              <a:xfrm>
                <a:off x="873" y="3072"/>
                <a:ext cx="171" cy="69"/>
              </a:xfrm>
              <a:custGeom>
                <a:avLst/>
                <a:gdLst>
                  <a:gd name="T0" fmla="*/ 0 w 342"/>
                  <a:gd name="T1" fmla="*/ 17 h 138"/>
                  <a:gd name="T2" fmla="*/ 43 w 342"/>
                  <a:gd name="T3" fmla="*/ 17 h 138"/>
                  <a:gd name="T4" fmla="*/ 43 w 342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138"/>
                  <a:gd name="T11" fmla="*/ 342 w 34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138">
                    <a:moveTo>
                      <a:pt x="0" y="138"/>
                    </a:moveTo>
                    <a:lnTo>
                      <a:pt x="342" y="138"/>
                    </a:ln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Freeform 49"/>
              <p:cNvSpPr>
                <a:spLocks noChangeAspect="1"/>
              </p:cNvSpPr>
              <p:nvPr/>
            </p:nvSpPr>
            <p:spPr bwMode="auto">
              <a:xfrm>
                <a:off x="732" y="3417"/>
                <a:ext cx="306" cy="69"/>
              </a:xfrm>
              <a:custGeom>
                <a:avLst/>
                <a:gdLst>
                  <a:gd name="T0" fmla="*/ 0 w 342"/>
                  <a:gd name="T1" fmla="*/ 17 h 138"/>
                  <a:gd name="T2" fmla="*/ 245 w 342"/>
                  <a:gd name="T3" fmla="*/ 17 h 138"/>
                  <a:gd name="T4" fmla="*/ 245 w 342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138"/>
                  <a:gd name="T11" fmla="*/ 342 w 34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138">
                    <a:moveTo>
                      <a:pt x="0" y="138"/>
                    </a:moveTo>
                    <a:lnTo>
                      <a:pt x="342" y="138"/>
                    </a:ln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Freeform 50"/>
              <p:cNvSpPr>
                <a:spLocks noChangeAspect="1"/>
              </p:cNvSpPr>
              <p:nvPr/>
            </p:nvSpPr>
            <p:spPr bwMode="auto">
              <a:xfrm>
                <a:off x="732" y="3753"/>
                <a:ext cx="306" cy="69"/>
              </a:xfrm>
              <a:custGeom>
                <a:avLst/>
                <a:gdLst>
                  <a:gd name="T0" fmla="*/ 0 w 342"/>
                  <a:gd name="T1" fmla="*/ 17 h 138"/>
                  <a:gd name="T2" fmla="*/ 245 w 342"/>
                  <a:gd name="T3" fmla="*/ 17 h 138"/>
                  <a:gd name="T4" fmla="*/ 245 w 342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138"/>
                  <a:gd name="T11" fmla="*/ 342 w 34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138">
                    <a:moveTo>
                      <a:pt x="0" y="138"/>
                    </a:moveTo>
                    <a:lnTo>
                      <a:pt x="342" y="138"/>
                    </a:ln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Freeform 51"/>
              <p:cNvSpPr>
                <a:spLocks noChangeAspect="1"/>
              </p:cNvSpPr>
              <p:nvPr/>
            </p:nvSpPr>
            <p:spPr bwMode="auto">
              <a:xfrm>
                <a:off x="735" y="4101"/>
                <a:ext cx="306" cy="69"/>
              </a:xfrm>
              <a:custGeom>
                <a:avLst/>
                <a:gdLst>
                  <a:gd name="T0" fmla="*/ 0 w 342"/>
                  <a:gd name="T1" fmla="*/ 17 h 138"/>
                  <a:gd name="T2" fmla="*/ 245 w 342"/>
                  <a:gd name="T3" fmla="*/ 17 h 138"/>
                  <a:gd name="T4" fmla="*/ 245 w 342"/>
                  <a:gd name="T5" fmla="*/ 0 h 138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138"/>
                  <a:gd name="T11" fmla="*/ 342 w 342"/>
                  <a:gd name="T12" fmla="*/ 138 h 13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138">
                    <a:moveTo>
                      <a:pt x="0" y="138"/>
                    </a:moveTo>
                    <a:lnTo>
                      <a:pt x="342" y="138"/>
                    </a:lnTo>
                    <a:lnTo>
                      <a:pt x="342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789" y="2802"/>
                <a:ext cx="2031" cy="139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588125" y="2260600"/>
            <a:ext cx="431800" cy="2201863"/>
            <a:chOff x="4150" y="1424"/>
            <a:chExt cx="272" cy="1387"/>
          </a:xfrm>
        </p:grpSpPr>
        <p:sp>
          <p:nvSpPr>
            <p:cNvPr id="8209" name="Line 53"/>
            <p:cNvSpPr>
              <a:spLocks noChangeShapeType="1"/>
            </p:cNvSpPr>
            <p:nvPr/>
          </p:nvSpPr>
          <p:spPr bwMode="auto">
            <a:xfrm>
              <a:off x="4256" y="1424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Text Box 54"/>
            <p:cNvSpPr txBox="1">
              <a:spLocks noChangeArrowheads="1"/>
            </p:cNvSpPr>
            <p:nvPr/>
          </p:nvSpPr>
          <p:spPr bwMode="auto">
            <a:xfrm>
              <a:off x="4150" y="2580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m</a:t>
              </a: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7273925" y="2260600"/>
            <a:ext cx="334963" cy="2201863"/>
            <a:chOff x="4582" y="1440"/>
            <a:chExt cx="211" cy="1387"/>
          </a:xfrm>
        </p:grpSpPr>
        <p:sp>
          <p:nvSpPr>
            <p:cNvPr id="8207" name="Line 55"/>
            <p:cNvSpPr>
              <a:spLocks noChangeShapeType="1"/>
            </p:cNvSpPr>
            <p:nvPr/>
          </p:nvSpPr>
          <p:spPr bwMode="auto">
            <a:xfrm>
              <a:off x="4688" y="1440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Text Box 56"/>
            <p:cNvSpPr txBox="1">
              <a:spLocks noChangeArrowheads="1"/>
            </p:cNvSpPr>
            <p:nvPr/>
          </p:nvSpPr>
          <p:spPr bwMode="auto">
            <a:xfrm>
              <a:off x="4582" y="2596"/>
              <a:ext cx="21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y</a:t>
              </a:r>
            </a:p>
          </p:txBody>
        </p: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8442325" y="2260600"/>
            <a:ext cx="406400" cy="2189163"/>
            <a:chOff x="5318" y="1432"/>
            <a:chExt cx="256" cy="1379"/>
          </a:xfrm>
        </p:grpSpPr>
        <p:sp>
          <p:nvSpPr>
            <p:cNvPr id="8205" name="Line 57"/>
            <p:cNvSpPr>
              <a:spLocks noChangeShapeType="1"/>
            </p:cNvSpPr>
            <p:nvPr/>
          </p:nvSpPr>
          <p:spPr bwMode="auto">
            <a:xfrm>
              <a:off x="5448" y="1432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Text Box 58"/>
            <p:cNvSpPr txBox="1">
              <a:spLocks noChangeArrowheads="1"/>
            </p:cNvSpPr>
            <p:nvPr/>
          </p:nvSpPr>
          <p:spPr bwMode="auto">
            <a:xfrm>
              <a:off x="5318" y="2580"/>
              <a:ext cx="2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/>
                <a:t>z </a:t>
              </a:r>
            </a:p>
          </p:txBody>
        </p:sp>
      </p:grpSp>
      <p:sp>
        <p:nvSpPr>
          <p:cNvPr id="1430590" name="Text Box 62"/>
          <p:cNvSpPr txBox="1">
            <a:spLocks noChangeArrowheads="1"/>
          </p:cNvSpPr>
          <p:nvPr/>
        </p:nvSpPr>
        <p:spPr bwMode="auto">
          <a:xfrm>
            <a:off x="444500" y="5936654"/>
            <a:ext cx="5584825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Note: Vector does not mean </a:t>
            </a:r>
            <a:r>
              <a:rPr lang="en-US" dirty="0" smtClean="0"/>
              <a:t>storage; just a group of wires with names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16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2" grpId="0"/>
      <p:bldP spid="14305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Language notes: Sequential assignments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47" y="1554125"/>
            <a:ext cx="8210106" cy="3092303"/>
          </a:xfrm>
        </p:spPr>
        <p:txBody>
          <a:bodyPr/>
          <a:lstStyle/>
          <a:p>
            <a:r>
              <a:rPr lang="en-US" sz="2400" dirty="0" smtClean="0"/>
              <a:t>Sometimes it is convenient to reassign a variable (x is zero every where except in bits 4 and 8):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will usually result in introduction of </a:t>
            </a:r>
            <a:r>
              <a:rPr lang="en-US" sz="2400" dirty="0" err="1" smtClean="0"/>
              <a:t>muxes</a:t>
            </a:r>
            <a:r>
              <a:rPr lang="en-US" sz="2400" dirty="0" smtClean="0"/>
              <a:t> in a circuit as the following example illustrates: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56217" y="4746328"/>
            <a:ext cx="2854275" cy="1431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Bit#(32) x = 0;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 = x+1;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(p) x = 100;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 = x+1;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4791751" y="4738718"/>
            <a:ext cx="3405957" cy="1620429"/>
            <a:chOff x="4401879" y="2172586"/>
            <a:chExt cx="3405957" cy="1620429"/>
          </a:xfrm>
        </p:grpSpPr>
        <p:sp>
          <p:nvSpPr>
            <p:cNvPr id="9" name="Trapezoid 8"/>
            <p:cNvSpPr/>
            <p:nvPr/>
          </p:nvSpPr>
          <p:spPr bwMode="auto">
            <a:xfrm rot="5400000" flipH="1">
              <a:off x="5348177" y="2828260"/>
              <a:ext cx="988828" cy="372140"/>
            </a:xfrm>
            <a:prstGeom prst="trapezoid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>
              <a:off x="5071730" y="2732567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5075268" y="3214590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6014477" y="3016115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156251" y="292395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67692" y="248801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1879" y="2998381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100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 flipV="1">
              <a:off x="5842591" y="3462226"/>
              <a:ext cx="5316" cy="25916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5901071" y="3423683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34716" y="2838893"/>
              <a:ext cx="55816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6363" y="2172586"/>
              <a:ext cx="55816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+1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5380074" y="2360429"/>
              <a:ext cx="1244010" cy="382772"/>
            </a:xfrm>
            <a:custGeom>
              <a:avLst/>
              <a:gdLst>
                <a:gd name="connsiteX0" fmla="*/ 0 w 1244010"/>
                <a:gd name="connsiteY0" fmla="*/ 318977 h 318977"/>
                <a:gd name="connsiteX1" fmla="*/ 10633 w 1244010"/>
                <a:gd name="connsiteY1" fmla="*/ 0 h 318977"/>
                <a:gd name="connsiteX2" fmla="*/ 1244010 w 1244010"/>
                <a:gd name="connsiteY2" fmla="*/ 0 h 318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4010" h="318977">
                  <a:moveTo>
                    <a:pt x="0" y="318977"/>
                  </a:moveTo>
                  <a:lnTo>
                    <a:pt x="10633" y="0"/>
                  </a:lnTo>
                  <a:lnTo>
                    <a:pt x="1244010" y="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7155705" y="2360441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7191147" y="3044469"/>
              <a:ext cx="616689" cy="212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7308112" y="298065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11655" y="2293085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y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6217" y="2484630"/>
            <a:ext cx="3337773" cy="723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Bit#(32) x =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x[4] = 1; x[8] = 1;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 Arithmetic</a:t>
            </a:r>
          </a:p>
        </p:txBody>
      </p:sp>
      <p:sp>
        <p:nvSpPr>
          <p:cNvPr id="1538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0888" y="1557338"/>
            <a:ext cx="7772400" cy="3011487"/>
          </a:xfrm>
        </p:spPr>
        <p:txBody>
          <a:bodyPr/>
          <a:lstStyle/>
          <a:p>
            <a:pPr eaLnBrk="1" hangingPunct="1"/>
            <a:r>
              <a:rPr lang="en-US" sz="2400" dirty="0" smtClean="0"/>
              <a:t>Addition</a:t>
            </a:r>
          </a:p>
          <a:p>
            <a:pPr lvl="1" eaLnBrk="1" hangingPunct="1"/>
            <a:r>
              <a:rPr lang="en-US" sz="2000" dirty="0" err="1" smtClean="0"/>
              <a:t>z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R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R</a:t>
            </a:r>
            <a:endParaRPr lang="en-US" sz="2000" baseline="-25000" dirty="0" smtClean="0"/>
          </a:p>
          <a:p>
            <a:pPr lvl="1" eaLnBrk="1" hangingPunct="1"/>
            <a:r>
              <a:rPr lang="en-US" sz="2000" dirty="0" err="1" smtClean="0"/>
              <a:t>z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Multiplication</a:t>
            </a:r>
          </a:p>
          <a:p>
            <a:pPr lvl="1" eaLnBrk="1" hangingPunct="1"/>
            <a:r>
              <a:rPr lang="en-US" sz="2000" dirty="0" err="1" smtClean="0"/>
              <a:t>z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 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R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*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R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-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*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  <a:p>
            <a:pPr lvl="1" eaLnBrk="1" hangingPunct="1"/>
            <a:r>
              <a:rPr lang="en-US" sz="2000" smtClean="0"/>
              <a:t>z</a:t>
            </a:r>
            <a:r>
              <a:rPr lang="en-US" sz="2000" baseline="-25000" smtClean="0"/>
              <a:t>I</a:t>
            </a:r>
            <a:r>
              <a:rPr lang="en-US" sz="2000" smtClean="0"/>
              <a:t> =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R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*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I</a:t>
            </a:r>
            <a:r>
              <a:rPr lang="en-US" sz="2000" baseline="-25000" dirty="0" smtClean="0"/>
              <a:t> </a:t>
            </a:r>
            <a:r>
              <a:rPr lang="en-US" sz="2000" dirty="0" smtClean="0"/>
              <a:t>*</a:t>
            </a:r>
            <a:r>
              <a:rPr lang="en-US" sz="2000" baseline="-25000" dirty="0" smtClean="0"/>
              <a:t>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R</a:t>
            </a:r>
            <a:endParaRPr lang="en-US" sz="2000" dirty="0" smtClean="0"/>
          </a:p>
          <a:p>
            <a:pPr eaLnBrk="1" hangingPunct="1">
              <a:buFont typeface="Wingdings" pitchFamily="-96" charset="2"/>
              <a:buNone/>
            </a:pPr>
            <a:endParaRPr lang="en-US" sz="2400" baseline="-250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2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Representing complex numbers as a </a:t>
            </a:r>
            <a:r>
              <a:rPr lang="en-US" b="1" dirty="0" err="1">
                <a:latin typeface="Courier New" pitchFamily="49" charset="0"/>
              </a:rPr>
              <a:t>struct</a:t>
            </a:r>
            <a:endParaRPr lang="en-US" dirty="0" smtClean="0"/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b="1" dirty="0" err="1" smtClean="0">
                <a:latin typeface="Courier New" pitchFamily="49" charset="0"/>
              </a:rPr>
              <a:t>typedef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r;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#(t) </a:t>
            </a:r>
            <a:r>
              <a:rPr lang="en-US" sz="2000" dirty="0" err="1" smtClean="0">
                <a:latin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}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</a:rPr>
              <a:t>Complex</a:t>
            </a:r>
            <a:r>
              <a:rPr lang="en-US" sz="2000" dirty="0" smtClean="0">
                <a:latin typeface="Courier New" pitchFamily="49" charset="0"/>
              </a:rPr>
              <a:t>#(</a:t>
            </a:r>
            <a:r>
              <a:rPr lang="en-US" sz="2000" b="1" dirty="0" smtClean="0">
                <a:latin typeface="Courier New" pitchFamily="49" charset="0"/>
              </a:rPr>
              <a:t>numeric type</a:t>
            </a:r>
            <a:r>
              <a:rPr lang="en-US" sz="2000" dirty="0" smtClean="0">
                <a:latin typeface="Courier New" pitchFamily="49" charset="0"/>
              </a:rPr>
              <a:t> t) </a:t>
            </a:r>
            <a:r>
              <a:rPr lang="en-US" sz="2000" b="1" dirty="0" smtClean="0">
                <a:latin typeface="Courier New" pitchFamily="49" charset="0"/>
              </a:rPr>
              <a:t>deriving </a:t>
            </a:r>
            <a:r>
              <a:rPr lang="en-US" sz="2000" dirty="0" smtClean="0">
                <a:latin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</a:rPr>
              <a:t>Eq,Bits</a:t>
            </a:r>
            <a:r>
              <a:rPr lang="en-US" sz="20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000" dirty="0" smtClean="0"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Notice the Complex type is parameterized by the size of </a:t>
            </a:r>
            <a:r>
              <a:rPr lang="en-US" sz="2000" dirty="0" err="1" smtClean="0"/>
              <a:t>Int</a:t>
            </a:r>
            <a:r>
              <a:rPr lang="en-US" sz="2000" dirty="0" smtClean="0"/>
              <a:t> chosen to represent its real and imaginary parts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/>
              <a:t>If x is a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then its fields can be selected by writing </a:t>
            </a:r>
            <a:r>
              <a:rPr lang="en-US" sz="2000" dirty="0" err="1" smtClean="0"/>
              <a:t>x.r</a:t>
            </a:r>
            <a:r>
              <a:rPr lang="en-US" sz="2000" dirty="0" smtClean="0"/>
              <a:t> and </a:t>
            </a:r>
            <a:r>
              <a:rPr lang="en-US" sz="2000" dirty="0" err="1" smtClean="0"/>
              <a:t>x.i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22, 2014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L0x-</a:t>
            </a: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13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42173</TotalTime>
  <Words>3429</Words>
  <Application>Microsoft Macintosh PowerPoint</Application>
  <PresentationFormat>On-screen Show (4:3)</PresentationFormat>
  <Paragraphs>710</Paragraphs>
  <Slides>32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Blueprint</vt:lpstr>
      <vt:lpstr>PowerPoint Presentation</vt:lpstr>
      <vt:lpstr>Contributors to the course material</vt:lpstr>
      <vt:lpstr>Contents</vt:lpstr>
      <vt:lpstr>Combinational IFFT</vt:lpstr>
      <vt:lpstr>4-way Butterfly Node</vt:lpstr>
      <vt:lpstr>BSV code: 4-way Butterfly</vt:lpstr>
      <vt:lpstr>Language notes: Sequential assignments</vt:lpstr>
      <vt:lpstr>Complex Arithmetic</vt:lpstr>
      <vt:lpstr>Representing complex numbers as a struct</vt:lpstr>
      <vt:lpstr>BSV code for Addition</vt:lpstr>
      <vt:lpstr>Overloading (Type classes)</vt:lpstr>
      <vt:lpstr>Overloading +, *</vt:lpstr>
      <vt:lpstr>Combinational IFFT</vt:lpstr>
      <vt:lpstr>BSV Code: Combinational IFFT</vt:lpstr>
      <vt:lpstr>BSV Code: Combinational IFFT- Unfolded</vt:lpstr>
      <vt:lpstr>BSV Code for stage_f</vt:lpstr>
      <vt:lpstr>Higher-order functions: Stage functions f1, f2 and f3</vt:lpstr>
      <vt:lpstr>Suppose we want to reduce the area of the circuit</vt:lpstr>
      <vt:lpstr>Reusing a combinational block </vt:lpstr>
      <vt:lpstr>Folded IFFT: Reusing the stage combinational circuit</vt:lpstr>
      <vt:lpstr>Input and Output FIFOs</vt:lpstr>
      <vt:lpstr>Folded implementation rules</vt:lpstr>
      <vt:lpstr>Folded implementation expressed as a single rule</vt:lpstr>
      <vt:lpstr>Shared Circuit</vt:lpstr>
      <vt:lpstr>Pipelining Combinational IFFT</vt:lpstr>
      <vt:lpstr>Design comparison</vt:lpstr>
      <vt:lpstr>Area estimates  Tool: Synopsys Design Compiler</vt:lpstr>
      <vt:lpstr>Syntax: Vector of Registers</vt:lpstr>
      <vt:lpstr>Optional: Superfolded FFT</vt:lpstr>
      <vt:lpstr>Superfolded IFFT: Just one Bfly-4 node!</vt:lpstr>
      <vt:lpstr>Superfolded IFFT:  stage function f</vt:lpstr>
      <vt:lpstr>Code for the Superfolded stage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Sequential Circuits</dc:subject>
  <dc:creator>Arvind</dc:creator>
  <cp:lastModifiedBy>Quan Nguyen</cp:lastModifiedBy>
  <cp:revision>1004</cp:revision>
  <cp:lastPrinted>1601-01-01T00:00:00Z</cp:lastPrinted>
  <dcterms:created xsi:type="dcterms:W3CDTF">2003-01-21T19:25:41Z</dcterms:created>
  <dcterms:modified xsi:type="dcterms:W3CDTF">2016-09-27T04:02:05Z</dcterms:modified>
</cp:coreProperties>
</file>