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6"/>
  </p:notesMasterIdLst>
  <p:handoutMasterIdLst>
    <p:handoutMasterId r:id="rId27"/>
  </p:handoutMasterIdLst>
  <p:sldIdLst>
    <p:sldId id="1222" r:id="rId2"/>
    <p:sldId id="1335" r:id="rId3"/>
    <p:sldId id="1336" r:id="rId4"/>
    <p:sldId id="1337" r:id="rId5"/>
    <p:sldId id="1338" r:id="rId6"/>
    <p:sldId id="1339" r:id="rId7"/>
    <p:sldId id="1340" r:id="rId8"/>
    <p:sldId id="1341" r:id="rId9"/>
    <p:sldId id="1342" r:id="rId10"/>
    <p:sldId id="1343" r:id="rId11"/>
    <p:sldId id="1344" r:id="rId12"/>
    <p:sldId id="1345" r:id="rId13"/>
    <p:sldId id="1346" r:id="rId14"/>
    <p:sldId id="1347" r:id="rId15"/>
    <p:sldId id="1348" r:id="rId16"/>
    <p:sldId id="1349" r:id="rId17"/>
    <p:sldId id="1350" r:id="rId18"/>
    <p:sldId id="1351" r:id="rId19"/>
    <p:sldId id="1352" r:id="rId20"/>
    <p:sldId id="1353" r:id="rId21"/>
    <p:sldId id="1354" r:id="rId22"/>
    <p:sldId id="1355" r:id="rId23"/>
    <p:sldId id="1356" r:id="rId24"/>
    <p:sldId id="1357" r:id="rId25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6FD71"/>
    <a:srgbClr val="FF3333"/>
    <a:srgbClr val="FD7E71"/>
    <a:srgbClr val="CC33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96522" autoAdjust="0"/>
  </p:normalViewPr>
  <p:slideViewPr>
    <p:cSldViewPr snapToGrid="0">
      <p:cViewPr varScale="1">
        <p:scale>
          <a:sx n="125" d="100"/>
          <a:sy n="125" d="100"/>
        </p:scale>
        <p:origin x="-1140" y="-90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226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2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Iteration I produces the </a:t>
            </a:r>
            <a:r>
              <a:rPr lang="en-US" dirty="0" err="1" smtClean="0"/>
              <a:t>i</a:t>
            </a:r>
            <a:r>
              <a:rPr lang="en-US" i="1" dirty="0" err="1" smtClean="0"/>
              <a:t>th</a:t>
            </a:r>
            <a:r>
              <a:rPr lang="en-US" dirty="0" smtClean="0"/>
              <a:t> bit of answer using only </a:t>
            </a:r>
            <a:r>
              <a:rPr lang="en-US" dirty="0" err="1" smtClean="0"/>
              <a:t>i</a:t>
            </a:r>
            <a:r>
              <a:rPr lang="en-US" baseline="0" dirty="0" smtClean="0"/>
              <a:t> FAs. The most significant 32 bits are produced in the last step which involves an additional </a:t>
            </a:r>
            <a:r>
              <a:rPr lang="en-US" baseline="0" smtClean="0"/>
              <a:t>32FA delays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could be bit#(32)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could be bit#(32)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6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Slt</a:t>
            </a:r>
            <a:r>
              <a:rPr lang="en-US" dirty="0" smtClean="0"/>
              <a:t>, </a:t>
            </a:r>
            <a:r>
              <a:rPr lang="en-US" dirty="0" err="1" smtClean="0"/>
              <a:t>Sltu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9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952" tIns="47974" rIns="95952" bIns="47974" anchor="b"/>
          <a:lstStyle/>
          <a:p>
            <a:pPr algn="r" defTabSz="958850" eaLnBrk="0" hangingPunct="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fld id="{C2D095E2-AFC4-4474-9A51-CC5FDA6E7390}" type="slidenum">
              <a:rPr lang="en-US" sz="1400">
                <a:latin typeface="Tahoma" pitchFamily="34" charset="0"/>
              </a:rPr>
              <a:pPr algn="r" defTabSz="958850"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t>8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878" tIns="47440" rIns="94878" bIns="47440"/>
          <a:lstStyle/>
          <a:p>
            <a:r>
              <a:rPr lang="en-US" dirty="0" smtClean="0"/>
              <a:t>We only compare with 0?</a:t>
            </a:r>
          </a:p>
        </p:txBody>
      </p:sp>
    </p:spTree>
    <p:extLst>
      <p:ext uri="{BB962C8B-B14F-4D97-AF65-F5344CB8AC3E}">
        <p14:creationId xmlns:p14="http://schemas.microsoft.com/office/powerpoint/2010/main" val="377859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74C08-B7CD-4BFA-AA72-B31E9FCDF7A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  <a:noFill/>
          <a:ln/>
        </p:spPr>
        <p:txBody>
          <a:bodyPr lIns="94878" tIns="47440" rIns="94878" bIns="47440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312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0B5DD-E471-468E-BF81-0C492E66EA7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3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7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Times" pitchFamily="18" charset="0"/>
            </a:endParaRPr>
          </a:p>
        </p:txBody>
      </p:sp>
      <p:sp>
        <p:nvSpPr>
          <p:cNvPr id="4" name="Text Box 41"/>
          <p:cNvSpPr txBox="1">
            <a:spLocks noChangeArrowheads="1"/>
          </p:cNvSpPr>
          <p:nvPr userDrawn="1"/>
        </p:nvSpPr>
        <p:spPr bwMode="auto">
          <a:xfrm>
            <a:off x="2855913" y="6581775"/>
            <a:ext cx="2959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Verdana" pitchFamily="34" charset="0"/>
              </a:rPr>
              <a:t>http://www.csg.csail.mit.edu/6.823</a:t>
            </a:r>
          </a:p>
        </p:txBody>
      </p:sp>
      <p:sp>
        <p:nvSpPr>
          <p:cNvPr id="5" name="Text Box 41"/>
          <p:cNvSpPr txBox="1">
            <a:spLocks noChangeArrowheads="1"/>
          </p:cNvSpPr>
          <p:nvPr userDrawn="1"/>
        </p:nvSpPr>
        <p:spPr bwMode="auto">
          <a:xfrm>
            <a:off x="7823627" y="6581775"/>
            <a:ext cx="130837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 dirty="0" err="1" smtClean="0">
                <a:latin typeface="Verdana" pitchFamily="34" charset="0"/>
              </a:rPr>
              <a:t>Arvind</a:t>
            </a:r>
            <a:r>
              <a:rPr lang="en-US" sz="1200" dirty="0" smtClean="0">
                <a:latin typeface="Verdana" pitchFamily="34" charset="0"/>
              </a:rPr>
              <a:t> &amp; </a:t>
            </a:r>
            <a:r>
              <a:rPr lang="en-US" sz="1200" dirty="0" err="1" smtClean="0">
                <a:latin typeface="Verdana" pitchFamily="34" charset="0"/>
              </a:rPr>
              <a:t>Emer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FF0000"/>
                </a:solidFill>
                <a:latin typeface="DINNeuzeitGrotesk BoldCond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9525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5172" y="6602818"/>
            <a:ext cx="988828" cy="25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2" name="Date Placeholder 2"/>
          <p:cNvSpPr>
            <a:spLocks noGrp="1"/>
          </p:cNvSpPr>
          <p:nvPr>
            <p:ph type="dt" sz="half" idx="2"/>
          </p:nvPr>
        </p:nvSpPr>
        <p:spPr>
          <a:xfrm>
            <a:off x="0" y="6592185"/>
            <a:ext cx="1828800" cy="265516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7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98800" y="6592185"/>
            <a:ext cx="2895600" cy="265814"/>
          </a:xfrm>
          <a:prstGeom prst="rect">
            <a:avLst/>
          </a:prstGeom>
        </p:spPr>
        <p:txBody>
          <a:bodyPr anchor="ctr"/>
          <a:lstStyle>
            <a:lvl1pPr algn="ctr">
              <a:defRPr sz="1200"/>
            </a:lvl1pPr>
          </a:lstStyle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Constructive Computer Architecture</a:t>
            </a:r>
            <a:endParaRPr lang="en-US" sz="2400" dirty="0">
              <a:solidFill>
                <a:srgbClr val="660066"/>
              </a:solidFill>
            </a:endParaRP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 smtClean="0">
              <a:solidFill>
                <a:srgbClr val="660066"/>
              </a:solidFill>
            </a:endParaRP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4400" dirty="0" smtClean="0">
                <a:solidFill>
                  <a:srgbClr val="660066"/>
                </a:solidFill>
              </a:rPr>
              <a:t>Combinational ALU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Wingdings" pitchFamily="-96" charset="2"/>
              <a:buNone/>
            </a:pP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Selectors and Multiplexers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8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wire: x[i]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82" y="1886765"/>
            <a:ext cx="7772400" cy="4114800"/>
          </a:xfrm>
        </p:spPr>
        <p:txBody>
          <a:bodyPr/>
          <a:lstStyle/>
          <a:p>
            <a:r>
              <a:rPr lang="en-US" sz="2400" dirty="0" smtClean="0"/>
              <a:t>Constant Selector: e.g., x[2]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Dynamic selector: x[i]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45268" y="2476113"/>
            <a:ext cx="2428369" cy="958639"/>
            <a:chOff x="139581" y="4335534"/>
            <a:chExt cx="2428369" cy="958639"/>
          </a:xfrm>
        </p:grpSpPr>
        <p:grpSp>
          <p:nvGrpSpPr>
            <p:cNvPr id="15" name="Group 14"/>
            <p:cNvGrpSpPr/>
            <p:nvPr/>
          </p:nvGrpSpPr>
          <p:grpSpPr>
            <a:xfrm>
              <a:off x="622188" y="4407692"/>
              <a:ext cx="1945762" cy="786809"/>
              <a:chOff x="-361510" y="4199860"/>
              <a:chExt cx="1945762" cy="786809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180754" y="4199860"/>
                <a:ext cx="861237" cy="786809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0266" y="4408597"/>
                <a:ext cx="5822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dirty="0" smtClean="0"/>
                  <a:t>[2]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-361507" y="4490600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-361508" y="4695917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-361509" y="428528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>
                <a:off x="-361510" y="490123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1041991" y="459326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" name="TextBox 15"/>
            <p:cNvSpPr txBox="1"/>
            <p:nvPr/>
          </p:nvSpPr>
          <p:spPr>
            <a:xfrm>
              <a:off x="139581" y="4335534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x0</a:t>
              </a:r>
              <a:endParaRPr lang="en-US" sz="1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9581" y="4541203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x1</a:t>
              </a:r>
              <a:endParaRPr lang="en-US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9581" y="4746872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x2</a:t>
              </a:r>
              <a:endParaRPr lang="en-US" sz="1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9581" y="4952541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x3</a:t>
              </a:r>
              <a:endParaRPr lang="en-US" sz="1800" dirty="0"/>
            </a:p>
          </p:txBody>
        </p:sp>
      </p:grpSp>
      <p:cxnSp>
        <p:nvCxnSpPr>
          <p:cNvPr id="36" name="Straight Arrow Connector 35"/>
          <p:cNvCxnSpPr/>
          <p:nvPr/>
        </p:nvCxnSpPr>
        <p:spPr bwMode="auto">
          <a:xfrm flipV="1">
            <a:off x="5741687" y="2927737"/>
            <a:ext cx="861240" cy="11659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7306460" y="2363781"/>
            <a:ext cx="174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no hardware; x[2] is just the name of a wire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00261" y="4717340"/>
            <a:ext cx="147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4-way mux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51766" y="1499188"/>
            <a:ext cx="31951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assume x is 4 bits wide</a:t>
            </a:r>
            <a:endParaRPr lang="en-US" dirty="0"/>
          </a:p>
        </p:txBody>
      </p:sp>
      <p:grpSp>
        <p:nvGrpSpPr>
          <p:cNvPr id="87" name="Group 86"/>
          <p:cNvGrpSpPr/>
          <p:nvPr/>
        </p:nvGrpSpPr>
        <p:grpSpPr>
          <a:xfrm>
            <a:off x="4702645" y="2476113"/>
            <a:ext cx="2428369" cy="958639"/>
            <a:chOff x="139581" y="4335534"/>
            <a:chExt cx="2428369" cy="958639"/>
          </a:xfrm>
        </p:grpSpPr>
        <p:grpSp>
          <p:nvGrpSpPr>
            <p:cNvPr id="88" name="Group 87"/>
            <p:cNvGrpSpPr/>
            <p:nvPr/>
          </p:nvGrpSpPr>
          <p:grpSpPr>
            <a:xfrm>
              <a:off x="622188" y="4407692"/>
              <a:ext cx="1945762" cy="786809"/>
              <a:chOff x="-361510" y="4199860"/>
              <a:chExt cx="1945762" cy="786809"/>
            </a:xfrm>
          </p:grpSpPr>
          <p:sp>
            <p:nvSpPr>
              <p:cNvPr id="93" name="Rectangle 92"/>
              <p:cNvSpPr/>
              <p:nvPr/>
            </p:nvSpPr>
            <p:spPr bwMode="auto">
              <a:xfrm>
                <a:off x="180754" y="4199860"/>
                <a:ext cx="861237" cy="786809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95" name="Straight Arrow Connector 94"/>
              <p:cNvCxnSpPr/>
              <p:nvPr/>
            </p:nvCxnSpPr>
            <p:spPr bwMode="auto">
              <a:xfrm>
                <a:off x="-361507" y="4490600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-361508" y="4695917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 bwMode="auto">
              <a:xfrm>
                <a:off x="-361509" y="428528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 bwMode="auto">
              <a:xfrm>
                <a:off x="-361510" y="490123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 bwMode="auto">
              <a:xfrm>
                <a:off x="1041991" y="4593263"/>
                <a:ext cx="54226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9" name="TextBox 88"/>
            <p:cNvSpPr txBox="1"/>
            <p:nvPr/>
          </p:nvSpPr>
          <p:spPr>
            <a:xfrm>
              <a:off x="139581" y="4335534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x0</a:t>
              </a:r>
              <a:endParaRPr lang="en-US" sz="1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9581" y="4541203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x1</a:t>
              </a:r>
              <a:endParaRPr lang="en-US" sz="1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9581" y="4746872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x2</a:t>
              </a:r>
              <a:endParaRPr lang="en-US" sz="1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9581" y="4952541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x3</a:t>
              </a:r>
              <a:endParaRPr lang="en-US" sz="1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45268" y="4426781"/>
            <a:ext cx="2428369" cy="1260580"/>
            <a:chOff x="1545268" y="4426781"/>
            <a:chExt cx="2428369" cy="1260580"/>
          </a:xfrm>
        </p:grpSpPr>
        <p:sp>
          <p:nvSpPr>
            <p:cNvPr id="78" name="TextBox 77"/>
            <p:cNvSpPr txBox="1"/>
            <p:nvPr/>
          </p:nvSpPr>
          <p:spPr>
            <a:xfrm>
              <a:off x="2988710" y="442678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1545268" y="4728722"/>
              <a:ext cx="2428369" cy="958639"/>
              <a:chOff x="139581" y="4335534"/>
              <a:chExt cx="2428369" cy="958639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622188" y="4407692"/>
                <a:ext cx="1945762" cy="786809"/>
                <a:chOff x="-361510" y="4199860"/>
                <a:chExt cx="1945762" cy="786809"/>
              </a:xfrm>
            </p:grpSpPr>
            <p:sp>
              <p:nvSpPr>
                <p:cNvPr id="74" name="Rectangle 73"/>
                <p:cNvSpPr/>
                <p:nvPr/>
              </p:nvSpPr>
              <p:spPr bwMode="auto">
                <a:xfrm>
                  <a:off x="180754" y="4199860"/>
                  <a:ext cx="861237" cy="786809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365339" y="4408597"/>
                  <a:ext cx="48923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dirty="0" smtClean="0"/>
                    <a:t>[</a:t>
                  </a:r>
                  <a:r>
                    <a:rPr lang="en-US" dirty="0" err="1" smtClean="0"/>
                    <a:t>i</a:t>
                  </a:r>
                  <a:r>
                    <a:rPr lang="en-US" dirty="0" smtClean="0"/>
                    <a:t>]</a:t>
                  </a:r>
                  <a:endParaRPr lang="en-US" dirty="0"/>
                </a:p>
              </p:txBody>
            </p:sp>
            <p:cxnSp>
              <p:nvCxnSpPr>
                <p:cNvPr id="76" name="Straight Arrow Connector 75"/>
                <p:cNvCxnSpPr/>
                <p:nvPr/>
              </p:nvCxnSpPr>
              <p:spPr bwMode="auto">
                <a:xfrm>
                  <a:off x="-361507" y="4490600"/>
                  <a:ext cx="54226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Straight Arrow Connector 76"/>
                <p:cNvCxnSpPr/>
                <p:nvPr/>
              </p:nvCxnSpPr>
              <p:spPr bwMode="auto">
                <a:xfrm>
                  <a:off x="-361508" y="4695917"/>
                  <a:ext cx="54226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Arrow Connector 83"/>
                <p:cNvCxnSpPr/>
                <p:nvPr/>
              </p:nvCxnSpPr>
              <p:spPr bwMode="auto">
                <a:xfrm>
                  <a:off x="-361509" y="4285283"/>
                  <a:ext cx="54226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Arrow Connector 84"/>
                <p:cNvCxnSpPr/>
                <p:nvPr/>
              </p:nvCxnSpPr>
              <p:spPr bwMode="auto">
                <a:xfrm>
                  <a:off x="-361510" y="4901233"/>
                  <a:ext cx="54226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Straight Arrow Connector 85"/>
                <p:cNvCxnSpPr/>
                <p:nvPr/>
              </p:nvCxnSpPr>
              <p:spPr bwMode="auto">
                <a:xfrm>
                  <a:off x="1041991" y="4593263"/>
                  <a:ext cx="54226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8" name="TextBox 67"/>
              <p:cNvSpPr txBox="1"/>
              <p:nvPr/>
            </p:nvSpPr>
            <p:spPr>
              <a:xfrm>
                <a:off x="139581" y="4335534"/>
                <a:ext cx="4683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/>
                  <a:t>x0</a:t>
                </a:r>
                <a:endParaRPr lang="en-US" sz="18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39581" y="4541203"/>
                <a:ext cx="4683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/>
                  <a:t>x1</a:t>
                </a:r>
                <a:endParaRPr lang="en-US" sz="18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39581" y="4746872"/>
                <a:ext cx="4683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/>
                  <a:t>x2</a:t>
                </a:r>
                <a:endParaRPr lang="en-US" sz="18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39581" y="4952541"/>
                <a:ext cx="4683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/>
                  <a:t>x3</a:t>
                </a:r>
                <a:endParaRPr lang="en-US" sz="1800" dirty="0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auto">
            <a:xfrm>
              <a:off x="2954269" y="4426781"/>
              <a:ext cx="0" cy="38398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5163093" y="4293224"/>
            <a:ext cx="1788112" cy="1295698"/>
            <a:chOff x="5163093" y="4293224"/>
            <a:chExt cx="1788112" cy="1295698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>
              <a:off x="5645703" y="4961960"/>
              <a:ext cx="5422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5645702" y="5167277"/>
              <a:ext cx="5422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5645701" y="4756643"/>
              <a:ext cx="5422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5645700" y="5372593"/>
              <a:ext cx="5422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6408944" y="5064623"/>
              <a:ext cx="54226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163093" y="4599062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x0</a:t>
              </a:r>
              <a:endParaRPr lang="en-US" sz="1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63093" y="4804731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x1</a:t>
              </a:r>
              <a:endParaRPr lang="en-US" sz="18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63093" y="5010400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x2</a:t>
              </a:r>
              <a:endParaRPr lang="en-US" sz="1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3093" y="5216069"/>
              <a:ext cx="4683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x3</a:t>
              </a:r>
              <a:endParaRPr lang="en-US" sz="1800" dirty="0"/>
            </a:p>
          </p:txBody>
        </p:sp>
        <p:sp>
          <p:nvSpPr>
            <p:cNvPr id="69" name="Flowchart: Manual Operation 68"/>
            <p:cNvSpPr/>
            <p:nvPr/>
          </p:nvSpPr>
          <p:spPr bwMode="auto">
            <a:xfrm rot="16200000">
              <a:off x="5787914" y="4967892"/>
              <a:ext cx="1021080" cy="220980"/>
            </a:xfrm>
            <a:prstGeom prst="flowChartManualOperation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6302420" y="4293224"/>
              <a:ext cx="0" cy="383986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6339478" y="4311027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</a:t>
              </a:r>
              <a:endParaRPr lang="en-US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2-way multiplexer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34178" y="4317738"/>
            <a:ext cx="24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(s==0)? A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" name="Flowchart: Manual Operation 89"/>
          <p:cNvSpPr/>
          <p:nvPr/>
        </p:nvSpPr>
        <p:spPr bwMode="auto">
          <a:xfrm rot="16200000">
            <a:off x="1879373" y="2415656"/>
            <a:ext cx="1021080" cy="220980"/>
          </a:xfrm>
          <a:prstGeom prst="flowChartManualOperation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 bwMode="auto">
          <a:xfrm>
            <a:off x="2016533" y="2247255"/>
            <a:ext cx="27432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>
            <a:off x="2016533" y="2803515"/>
            <a:ext cx="274320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Arrow Connector 93"/>
          <p:cNvCxnSpPr/>
          <p:nvPr/>
        </p:nvCxnSpPr>
        <p:spPr bwMode="auto">
          <a:xfrm flipV="1">
            <a:off x="2389913" y="2933817"/>
            <a:ext cx="0" cy="24307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Arrow Connector 98"/>
          <p:cNvCxnSpPr>
            <a:stCxn id="90" idx="2"/>
          </p:cNvCxnSpPr>
          <p:nvPr/>
        </p:nvCxnSpPr>
        <p:spPr bwMode="auto">
          <a:xfrm>
            <a:off x="2500403" y="2526146"/>
            <a:ext cx="222885" cy="63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1710142" y="2055294"/>
            <a:ext cx="33296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19666" y="2623523"/>
            <a:ext cx="35034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B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233044" y="3186516"/>
            <a:ext cx="31079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S</a:t>
            </a:r>
            <a:endParaRPr 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4391564" y="4314825"/>
            <a:ext cx="360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Gate-level implementation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714500" y="5286375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 mux is simple conditional expression</a:t>
            </a:r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 bwMode="auto">
          <a:xfrm flipH="1" flipV="1">
            <a:off x="2486025" y="4724400"/>
            <a:ext cx="1028700" cy="59055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4619665" y="1744630"/>
            <a:ext cx="3532664" cy="2310500"/>
            <a:chOff x="4619665" y="1744630"/>
            <a:chExt cx="3532664" cy="2310500"/>
          </a:xfrm>
        </p:grpSpPr>
        <p:sp>
          <p:nvSpPr>
            <p:cNvPr id="24" name="Flowchart: Delay 23"/>
            <p:cNvSpPr/>
            <p:nvPr/>
          </p:nvSpPr>
          <p:spPr bwMode="auto">
            <a:xfrm>
              <a:off x="5508418" y="1898450"/>
              <a:ext cx="761583" cy="617724"/>
            </a:xfrm>
            <a:prstGeom prst="flowChartDelay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Flowchart: Delay 26"/>
            <p:cNvSpPr/>
            <p:nvPr/>
          </p:nvSpPr>
          <p:spPr bwMode="auto">
            <a:xfrm>
              <a:off x="5508418" y="2993796"/>
              <a:ext cx="761583" cy="617724"/>
            </a:xfrm>
            <a:prstGeom prst="flowChartDelay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887870" y="2013080"/>
              <a:ext cx="62054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4887870" y="3114792"/>
              <a:ext cx="620549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Flowchart: Connector 70"/>
            <p:cNvSpPr/>
            <p:nvPr/>
          </p:nvSpPr>
          <p:spPr bwMode="auto">
            <a:xfrm>
              <a:off x="5429439" y="2291716"/>
              <a:ext cx="78979" cy="84910"/>
            </a:xfrm>
            <a:prstGeom prst="flowChartConnecto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 bwMode="auto">
            <a:xfrm>
              <a:off x="5143611" y="2327250"/>
              <a:ext cx="293351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flipV="1">
              <a:off x="5147372" y="3398183"/>
              <a:ext cx="361047" cy="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5144551" y="2325126"/>
              <a:ext cx="17927" cy="160869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5173919" y="3741198"/>
              <a:ext cx="617266" cy="31393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19665" y="1818419"/>
              <a:ext cx="341376" cy="34163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19665" y="2939820"/>
              <a:ext cx="341376" cy="341632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4991221" y="1744630"/>
              <a:ext cx="2890652" cy="200025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266135" y="2200276"/>
              <a:ext cx="513771" cy="361950"/>
            </a:xfrm>
            <a:custGeom>
              <a:avLst/>
              <a:gdLst>
                <a:gd name="connsiteX0" fmla="*/ 0 w 504825"/>
                <a:gd name="connsiteY0" fmla="*/ 0 h 371475"/>
                <a:gd name="connsiteX1" fmla="*/ 171450 w 504825"/>
                <a:gd name="connsiteY1" fmla="*/ 9525 h 371475"/>
                <a:gd name="connsiteX2" fmla="*/ 171450 w 504825"/>
                <a:gd name="connsiteY2" fmla="*/ 371475 h 371475"/>
                <a:gd name="connsiteX3" fmla="*/ 504825 w 504825"/>
                <a:gd name="connsiteY3" fmla="*/ 371475 h 371475"/>
                <a:gd name="connsiteX0" fmla="*/ 0 w 514350"/>
                <a:gd name="connsiteY0" fmla="*/ 9525 h 361950"/>
                <a:gd name="connsiteX1" fmla="*/ 180975 w 514350"/>
                <a:gd name="connsiteY1" fmla="*/ 0 h 361950"/>
                <a:gd name="connsiteX2" fmla="*/ 180975 w 514350"/>
                <a:gd name="connsiteY2" fmla="*/ 361950 h 361950"/>
                <a:gd name="connsiteX3" fmla="*/ 514350 w 514350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361950">
                  <a:moveTo>
                    <a:pt x="0" y="9525"/>
                  </a:moveTo>
                  <a:lnTo>
                    <a:pt x="180975" y="0"/>
                  </a:lnTo>
                  <a:lnTo>
                    <a:pt x="180975" y="361950"/>
                  </a:lnTo>
                  <a:lnTo>
                    <a:pt x="514350" y="36195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Freeform 47"/>
            <p:cNvSpPr/>
            <p:nvPr/>
          </p:nvSpPr>
          <p:spPr bwMode="auto">
            <a:xfrm flipV="1">
              <a:off x="6266135" y="2933817"/>
              <a:ext cx="513771" cy="361950"/>
            </a:xfrm>
            <a:custGeom>
              <a:avLst/>
              <a:gdLst>
                <a:gd name="connsiteX0" fmla="*/ 0 w 504825"/>
                <a:gd name="connsiteY0" fmla="*/ 0 h 371475"/>
                <a:gd name="connsiteX1" fmla="*/ 171450 w 504825"/>
                <a:gd name="connsiteY1" fmla="*/ 9525 h 371475"/>
                <a:gd name="connsiteX2" fmla="*/ 171450 w 504825"/>
                <a:gd name="connsiteY2" fmla="*/ 371475 h 371475"/>
                <a:gd name="connsiteX3" fmla="*/ 504825 w 504825"/>
                <a:gd name="connsiteY3" fmla="*/ 371475 h 371475"/>
                <a:gd name="connsiteX0" fmla="*/ 0 w 514350"/>
                <a:gd name="connsiteY0" fmla="*/ 9525 h 361950"/>
                <a:gd name="connsiteX1" fmla="*/ 180975 w 514350"/>
                <a:gd name="connsiteY1" fmla="*/ 0 h 361950"/>
                <a:gd name="connsiteX2" fmla="*/ 180975 w 514350"/>
                <a:gd name="connsiteY2" fmla="*/ 361950 h 361950"/>
                <a:gd name="connsiteX3" fmla="*/ 514350 w 514350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361950">
                  <a:moveTo>
                    <a:pt x="0" y="9525"/>
                  </a:moveTo>
                  <a:lnTo>
                    <a:pt x="180975" y="0"/>
                  </a:lnTo>
                  <a:lnTo>
                    <a:pt x="180975" y="361950"/>
                  </a:lnTo>
                  <a:lnTo>
                    <a:pt x="514350" y="36195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732474" y="2741639"/>
              <a:ext cx="419855" cy="15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712371" y="2376626"/>
              <a:ext cx="1016928" cy="723601"/>
              <a:chOff x="3990333" y="3048834"/>
              <a:chExt cx="1016928" cy="723601"/>
            </a:xfrm>
          </p:grpSpPr>
          <p:sp>
            <p:nvSpPr>
              <p:cNvPr id="43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4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4-way multiplexer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7361" y="1952294"/>
            <a:ext cx="3570208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s1,s0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matches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0:  A;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1:  B;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2:  C;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3:  D;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59106" y="1649239"/>
            <a:ext cx="2715908" cy="2823099"/>
            <a:chOff x="5459106" y="1649239"/>
            <a:chExt cx="2715908" cy="2823099"/>
          </a:xfrm>
        </p:grpSpPr>
        <p:sp>
          <p:nvSpPr>
            <p:cNvPr id="116" name="TextBox 115"/>
            <p:cNvSpPr txBox="1"/>
            <p:nvPr/>
          </p:nvSpPr>
          <p:spPr>
            <a:xfrm>
              <a:off x="6205395" y="2676914"/>
              <a:ext cx="441063" cy="311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s0</a:t>
              </a:r>
              <a:endParaRPr lang="en-US" sz="1600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236314" y="4158406"/>
              <a:ext cx="50577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s0</a:t>
              </a:r>
              <a:endParaRPr lang="en-US" sz="1600" baseline="-25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99031" y="3431959"/>
              <a:ext cx="47598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s1</a:t>
              </a:r>
              <a:endParaRPr lang="en-US" sz="1600" baseline="-250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841682" y="1649239"/>
              <a:ext cx="2183107" cy="2752725"/>
              <a:chOff x="5841682" y="1649239"/>
              <a:chExt cx="2183107" cy="2752725"/>
            </a:xfrm>
          </p:grpSpPr>
          <p:sp>
            <p:nvSpPr>
              <p:cNvPr id="109" name="Flowchart: Manual Operation 108"/>
              <p:cNvSpPr/>
              <p:nvPr/>
            </p:nvSpPr>
            <p:spPr bwMode="auto">
              <a:xfrm rot="16200000">
                <a:off x="5709285" y="2049289"/>
                <a:ext cx="1021080" cy="220980"/>
              </a:xfrm>
              <a:prstGeom prst="flowChartManualOperati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 bwMode="auto">
              <a:xfrm>
                <a:off x="5846445" y="1881649"/>
                <a:ext cx="27432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5846445" y="2437909"/>
                <a:ext cx="27432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Arrow Connector 111"/>
              <p:cNvCxnSpPr>
                <a:endCxn id="109" idx="1"/>
              </p:cNvCxnSpPr>
              <p:nvPr/>
            </p:nvCxnSpPr>
            <p:spPr bwMode="auto">
              <a:xfrm flipV="1">
                <a:off x="6219825" y="2568211"/>
                <a:ext cx="0" cy="2430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8" name="Flowchart: Manual Operation 117"/>
              <p:cNvSpPr/>
              <p:nvPr/>
            </p:nvSpPr>
            <p:spPr bwMode="auto">
              <a:xfrm rot="16200000">
                <a:off x="5704522" y="3639964"/>
                <a:ext cx="1021080" cy="220980"/>
              </a:xfrm>
              <a:prstGeom prst="flowChartManualOperati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5841682" y="3472324"/>
                <a:ext cx="27432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5841682" y="4028584"/>
                <a:ext cx="27432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Straight Arrow Connector 120"/>
              <p:cNvCxnSpPr>
                <a:endCxn id="118" idx="1"/>
              </p:cNvCxnSpPr>
              <p:nvPr/>
            </p:nvCxnSpPr>
            <p:spPr bwMode="auto">
              <a:xfrm flipV="1">
                <a:off x="6215062" y="4158886"/>
                <a:ext cx="0" cy="2430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7" name="Flowchart: Manual Operation 126"/>
              <p:cNvSpPr/>
              <p:nvPr/>
            </p:nvSpPr>
            <p:spPr bwMode="auto">
              <a:xfrm rot="16200000">
                <a:off x="7180874" y="2858930"/>
                <a:ext cx="1021080" cy="220980"/>
              </a:xfrm>
              <a:prstGeom prst="flowChartManualOperation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cxnSp>
            <p:nvCxnSpPr>
              <p:cNvPr id="130" name="Straight Arrow Connector 129"/>
              <p:cNvCxnSpPr>
                <a:endCxn id="127" idx="1"/>
              </p:cNvCxnSpPr>
              <p:nvPr/>
            </p:nvCxnSpPr>
            <p:spPr bwMode="auto">
              <a:xfrm flipV="1">
                <a:off x="7691414" y="3377852"/>
                <a:ext cx="0" cy="2430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Straight Arrow Connector 130"/>
              <p:cNvCxnSpPr>
                <a:stCxn id="127" idx="2"/>
              </p:cNvCxnSpPr>
              <p:nvPr/>
            </p:nvCxnSpPr>
            <p:spPr bwMode="auto">
              <a:xfrm>
                <a:off x="7801904" y="2969420"/>
                <a:ext cx="222885" cy="635"/>
              </a:xfrm>
              <a:prstGeom prst="straightConnector1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5459106" y="1719618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A</a:t>
              </a:r>
              <a:endParaRPr lang="en-US" sz="18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59106" y="2281451"/>
              <a:ext cx="34176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B</a:t>
              </a:r>
              <a:endParaRPr lang="en-US" sz="18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459106" y="3277738"/>
              <a:ext cx="34657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C</a:t>
              </a:r>
              <a:endParaRPr lang="en-US" sz="1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459106" y="3839571"/>
              <a:ext cx="36260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800" dirty="0" smtClean="0"/>
                <a:t>D</a:t>
              </a:r>
              <a:endParaRPr lang="en-US" sz="1800" dirty="0"/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6330315" y="2117919"/>
              <a:ext cx="1266825" cy="571500"/>
            </a:xfrm>
            <a:custGeom>
              <a:avLst/>
              <a:gdLst>
                <a:gd name="connsiteX0" fmla="*/ 0 w 1266825"/>
                <a:gd name="connsiteY0" fmla="*/ 0 h 571500"/>
                <a:gd name="connsiteX1" fmla="*/ 533400 w 1266825"/>
                <a:gd name="connsiteY1" fmla="*/ 9525 h 571500"/>
                <a:gd name="connsiteX2" fmla="*/ 533400 w 1266825"/>
                <a:gd name="connsiteY2" fmla="*/ 571500 h 571500"/>
                <a:gd name="connsiteX3" fmla="*/ 1266825 w 126682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571500">
                  <a:moveTo>
                    <a:pt x="0" y="0"/>
                  </a:moveTo>
                  <a:lnTo>
                    <a:pt x="533400" y="9525"/>
                  </a:lnTo>
                  <a:lnTo>
                    <a:pt x="533400" y="571500"/>
                  </a:lnTo>
                  <a:lnTo>
                    <a:pt x="1266825" y="57150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 flipV="1">
              <a:off x="6314099" y="3213641"/>
              <a:ext cx="1266825" cy="571500"/>
            </a:xfrm>
            <a:custGeom>
              <a:avLst/>
              <a:gdLst>
                <a:gd name="connsiteX0" fmla="*/ 0 w 1266825"/>
                <a:gd name="connsiteY0" fmla="*/ 0 h 571500"/>
                <a:gd name="connsiteX1" fmla="*/ 533400 w 1266825"/>
                <a:gd name="connsiteY1" fmla="*/ 9525 h 571500"/>
                <a:gd name="connsiteX2" fmla="*/ 533400 w 1266825"/>
                <a:gd name="connsiteY2" fmla="*/ 571500 h 571500"/>
                <a:gd name="connsiteX3" fmla="*/ 1266825 w 1266825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571500">
                  <a:moveTo>
                    <a:pt x="0" y="0"/>
                  </a:moveTo>
                  <a:lnTo>
                    <a:pt x="533400" y="9525"/>
                  </a:lnTo>
                  <a:lnTo>
                    <a:pt x="533400" y="571500"/>
                  </a:lnTo>
                  <a:lnTo>
                    <a:pt x="1266825" y="571500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Shift operators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1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right shift by 2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1048588" y="3311395"/>
            <a:ext cx="7772400" cy="1360059"/>
          </a:xfrm>
        </p:spPr>
        <p:txBody>
          <a:bodyPr/>
          <a:lstStyle/>
          <a:p>
            <a:r>
              <a:rPr lang="en-US" sz="2400" dirty="0" smtClean="0"/>
              <a:t>Fixed size shift operation is cheap in hardware – just wire the circuit appropriately</a:t>
            </a:r>
          </a:p>
          <a:p>
            <a:r>
              <a:rPr lang="en-US" sz="2400" dirty="0" smtClean="0"/>
              <a:t>Other types of shifts are similar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44207" y="1433015"/>
            <a:ext cx="1542197" cy="1887317"/>
            <a:chOff x="3944207" y="1433015"/>
            <a:chExt cx="1542197" cy="1887317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4056254" y="2016998"/>
              <a:ext cx="1008792" cy="6050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6200000" flipH="1">
              <a:off x="4365604" y="2021548"/>
              <a:ext cx="995145" cy="609648"/>
            </a:xfrm>
            <a:prstGeom prst="bentConnector3">
              <a:avLst>
                <a:gd name="adj1" fmla="val 32171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253600" y="2595344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025000" y="2325800"/>
              <a:ext cx="457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800" dirty="0" smtClean="0">
                  <a:latin typeface="Tahoma" pitchFamily="34" charset="0"/>
                  <a:cs typeface="Tahoma" pitchFamily="34" charset="0"/>
                </a:rPr>
                <a:t>0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558400" y="2595344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329800" y="2325800"/>
              <a:ext cx="45720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1800" dirty="0" smtClean="0">
                  <a:latin typeface="Tahoma" pitchFamily="34" charset="0"/>
                  <a:cs typeface="Tahoma" pitchFamily="34" charset="0"/>
                </a:rPr>
                <a:t>0</a:t>
              </a:r>
              <a:endParaRPr lang="en-US" sz="18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883671" y="1819697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188471" y="1819697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auto">
            <a:xfrm>
              <a:off x="3944207" y="1924334"/>
              <a:ext cx="1542197" cy="70968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80679" y="1433015"/>
              <a:ext cx="124104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a b c d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23897" y="2895600"/>
              <a:ext cx="127951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0 0 a b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3376" y="4607370"/>
            <a:ext cx="2817913" cy="1887317"/>
            <a:chOff x="483376" y="4607370"/>
            <a:chExt cx="2817913" cy="1887317"/>
          </a:xfrm>
        </p:grpSpPr>
        <p:cxnSp>
          <p:nvCxnSpPr>
            <p:cNvPr id="22" name="Elbow Connector 21"/>
            <p:cNvCxnSpPr/>
            <p:nvPr/>
          </p:nvCxnSpPr>
          <p:spPr>
            <a:xfrm rot="16200000" flipH="1">
              <a:off x="1871139" y="5191353"/>
              <a:ext cx="1008792" cy="6050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180489" y="5195903"/>
              <a:ext cx="995145" cy="609648"/>
            </a:xfrm>
            <a:prstGeom prst="bentConnector3">
              <a:avLst>
                <a:gd name="adj1" fmla="val 32171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 bwMode="auto">
            <a:xfrm>
              <a:off x="1759092" y="5098689"/>
              <a:ext cx="1542197" cy="70968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95564" y="4607370"/>
              <a:ext cx="124104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a b c d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38782" y="6069955"/>
              <a:ext cx="127951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c d a b</a:t>
              </a:r>
              <a:endParaRPr lang="en-US" sz="2400" dirty="0"/>
            </a:p>
          </p:txBody>
        </p:sp>
        <p:cxnSp>
          <p:nvCxnSpPr>
            <p:cNvPr id="54" name="Elbow Connector 53"/>
            <p:cNvCxnSpPr/>
            <p:nvPr/>
          </p:nvCxnSpPr>
          <p:spPr>
            <a:xfrm rot="5400000">
              <a:off x="1827350" y="5179772"/>
              <a:ext cx="1014803" cy="605099"/>
            </a:xfrm>
            <a:prstGeom prst="bentConnector3">
              <a:avLst>
                <a:gd name="adj1" fmla="val 58249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 rot="5400000">
              <a:off x="2136740" y="5210119"/>
              <a:ext cx="1001075" cy="609648"/>
            </a:xfrm>
            <a:prstGeom prst="bentConnector3">
              <a:avLst>
                <a:gd name="adj1" fmla="val 3796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83376" y="5295295"/>
              <a:ext cx="1019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 smtClean="0"/>
                <a:t>Rotate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37756" y="4580866"/>
            <a:ext cx="3004237" cy="1887317"/>
            <a:chOff x="4532360" y="4607370"/>
            <a:chExt cx="3004237" cy="1887317"/>
          </a:xfrm>
        </p:grpSpPr>
        <p:cxnSp>
          <p:nvCxnSpPr>
            <p:cNvPr id="43" name="Elbow Connector 42"/>
            <p:cNvCxnSpPr/>
            <p:nvPr/>
          </p:nvCxnSpPr>
          <p:spPr>
            <a:xfrm rot="16200000" flipH="1">
              <a:off x="6106447" y="5191353"/>
              <a:ext cx="1008792" cy="6050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6200000" flipH="1">
              <a:off x="6415797" y="5195903"/>
              <a:ext cx="995145" cy="609648"/>
            </a:xfrm>
            <a:prstGeom prst="bentConnector3">
              <a:avLst>
                <a:gd name="adj1" fmla="val 32171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303793" y="5479961"/>
              <a:ext cx="4500" cy="51833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608545" y="5479961"/>
              <a:ext cx="48" cy="518338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933864" y="4994052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238664" y="4994052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 bwMode="auto">
            <a:xfrm>
              <a:off x="5994400" y="5098689"/>
              <a:ext cx="1542197" cy="70968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30872" y="4607370"/>
              <a:ext cx="1241045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a b c d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74090" y="6069955"/>
              <a:ext cx="127951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smtClean="0"/>
                <a:t>a </a:t>
              </a:r>
              <a:r>
                <a:rPr lang="en-US" sz="2400" dirty="0" err="1" smtClean="0"/>
                <a:t>a</a:t>
              </a:r>
              <a:r>
                <a:rPr lang="en-US" sz="2400" dirty="0" smtClean="0"/>
                <a:t> a b</a:t>
              </a:r>
              <a:endParaRPr lang="en-US" sz="24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532360" y="5183927"/>
              <a:ext cx="1377300" cy="7232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dirty="0" smtClean="0"/>
                <a:t>Sign-</a:t>
              </a:r>
            </a:p>
            <a:p>
              <a:pPr>
                <a:buNone/>
              </a:pPr>
              <a:r>
                <a:rPr lang="en-US" dirty="0" smtClean="0"/>
                <a:t>extended</a:t>
              </a:r>
              <a:endParaRPr lang="en-US" dirty="0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7065338" y="4637780"/>
            <a:ext cx="19230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Sign extension is useful for converting say, a 32-bit integer into a 64-bit integer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right shift by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722261" y="1528051"/>
            <a:ext cx="7880826" cy="4114800"/>
          </a:xfrm>
        </p:spPr>
        <p:txBody>
          <a:bodyPr/>
          <a:lstStyle/>
          <a:p>
            <a:r>
              <a:rPr lang="en-US" sz="2400" dirty="0" smtClean="0"/>
              <a:t>Suppose we want to build a shifter which shift a value x by </a:t>
            </a:r>
            <a:r>
              <a:rPr lang="en-US" sz="2400" i="1" dirty="0" smtClean="0"/>
              <a:t>n</a:t>
            </a:r>
            <a:r>
              <a:rPr lang="en-US" sz="2400" dirty="0" smtClean="0"/>
              <a:t> where n is between 0 and 31</a:t>
            </a:r>
          </a:p>
          <a:p>
            <a:r>
              <a:rPr lang="en-US" sz="2400" dirty="0" smtClean="0"/>
              <a:t>One way to do this is by connecting 31 different shifters via a mux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087889" y="3046455"/>
            <a:ext cx="4142927" cy="3257515"/>
            <a:chOff x="2087889" y="3046455"/>
            <a:chExt cx="4142927" cy="3257515"/>
          </a:xfrm>
        </p:grpSpPr>
        <p:sp>
          <p:nvSpPr>
            <p:cNvPr id="8" name="Trapezoid 7"/>
            <p:cNvSpPr/>
            <p:nvPr/>
          </p:nvSpPr>
          <p:spPr>
            <a:xfrm flipH="1" flipV="1">
              <a:off x="3098800" y="5389570"/>
              <a:ext cx="2839871" cy="381000"/>
            </a:xfrm>
            <a:prstGeom prst="trapezoid">
              <a:avLst>
                <a:gd name="adj" fmla="val 653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28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440710" y="5770570"/>
              <a:ext cx="0" cy="53340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468880" y="5630112"/>
              <a:ext cx="772654" cy="214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087889" y="5466939"/>
              <a:ext cx="51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solidFill>
                    <a:srgbClr val="FF0000"/>
                  </a:solidFill>
                  <a:latin typeface="+mn-lt"/>
                  <a:cs typeface="Tahoma" pitchFamily="34" charset="0"/>
                </a:rPr>
                <a:t>n</a:t>
              </a:r>
              <a:endParaRPr lang="en-US" dirty="0">
                <a:solidFill>
                  <a:srgbClr val="FF0000"/>
                </a:solidFill>
                <a:latin typeface="+mn-lt"/>
                <a:cs typeface="Tahoma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716809" y="3671668"/>
              <a:ext cx="3514007" cy="2365602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3350472" y="4856170"/>
              <a:ext cx="0" cy="53340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454794" y="4856170"/>
              <a:ext cx="0" cy="53340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535661" y="4856170"/>
              <a:ext cx="0" cy="53340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916487" y="4476167"/>
              <a:ext cx="821059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shR0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7297" y="4476167"/>
              <a:ext cx="72808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err="1" smtClean="0"/>
                <a:t>shR</a:t>
              </a:r>
              <a:r>
                <a:rPr lang="en-US" i="1" dirty="0" err="1" smtClean="0"/>
                <a:t>i</a:t>
              </a:r>
              <a:endParaRPr lang="en-US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13232" y="4482586"/>
              <a:ext cx="98456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shR31</a:t>
              </a:r>
              <a:endParaRPr lang="en-US" i="1" dirty="0"/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flipV="1">
              <a:off x="3292232" y="3945402"/>
              <a:ext cx="2231529" cy="1081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>
            <a:xfrm>
              <a:off x="3303940" y="3949186"/>
              <a:ext cx="0" cy="53340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27579" y="3949186"/>
              <a:ext cx="0" cy="53340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514885" y="3949186"/>
              <a:ext cx="0" cy="53340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427579" y="3404968"/>
              <a:ext cx="0" cy="533400"/>
            </a:xfrm>
            <a:prstGeom prst="straightConnector1">
              <a:avLst/>
            </a:prstGeom>
            <a:ln w="28575"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72234" y="304645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97716" y="4424851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56977" y="4424851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527780" y="5527603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Can we do better?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10914" y="3963186"/>
            <a:ext cx="253875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n-way mux is expensive.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How many gates?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5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right shift by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722261" y="1528051"/>
            <a:ext cx="7880826" cy="4114800"/>
          </a:xfrm>
        </p:spPr>
        <p:txBody>
          <a:bodyPr/>
          <a:lstStyle/>
          <a:p>
            <a:r>
              <a:rPr lang="en-US" sz="2400" dirty="0" smtClean="0"/>
              <a:t>Shift </a:t>
            </a:r>
            <a:r>
              <a:rPr lang="en-US" sz="2400" i="1" dirty="0" smtClean="0"/>
              <a:t>n</a:t>
            </a:r>
            <a:r>
              <a:rPr lang="en-US" sz="2400" dirty="0" smtClean="0"/>
              <a:t> can be broken down in log </a:t>
            </a:r>
            <a:r>
              <a:rPr lang="en-US" sz="2400" i="1" dirty="0" smtClean="0"/>
              <a:t>n</a:t>
            </a:r>
            <a:r>
              <a:rPr lang="en-US" sz="2400" dirty="0" smtClean="0"/>
              <a:t> steps of fixed-length shifts of size 1, 2, 4, … </a:t>
            </a:r>
          </a:p>
          <a:p>
            <a:pPr lvl="1"/>
            <a:r>
              <a:rPr lang="en-US" sz="2000" dirty="0" smtClean="0"/>
              <a:t>For example, we can perform Shift 3 (=2+1) by doing shifts of size 2 and 1</a:t>
            </a:r>
          </a:p>
          <a:p>
            <a:pPr lvl="1"/>
            <a:r>
              <a:rPr lang="en-US" sz="2000" dirty="0"/>
              <a:t>Shift </a:t>
            </a:r>
            <a:r>
              <a:rPr lang="en-US" sz="2000" dirty="0" smtClean="0"/>
              <a:t>5 (=4+1) </a:t>
            </a:r>
            <a:r>
              <a:rPr lang="en-US" sz="2000" dirty="0"/>
              <a:t>by doing </a:t>
            </a:r>
            <a:r>
              <a:rPr lang="en-US" sz="2000" dirty="0" smtClean="0"/>
              <a:t>shifts of size </a:t>
            </a:r>
          </a:p>
          <a:p>
            <a:pPr lvl="1"/>
            <a:r>
              <a:rPr lang="en-US" sz="2000" dirty="0" smtClean="0"/>
              <a:t>Shift 21 (=16+4+1) by doings shifts of size</a:t>
            </a:r>
          </a:p>
          <a:p>
            <a:r>
              <a:rPr lang="en-US" sz="2400" dirty="0" smtClean="0"/>
              <a:t>For a 32-bit number, </a:t>
            </a:r>
            <a:r>
              <a:rPr lang="en-US" sz="2400" dirty="0"/>
              <a:t>a 5-bit </a:t>
            </a:r>
            <a:r>
              <a:rPr lang="en-US" sz="2400" i="1" dirty="0" smtClean="0"/>
              <a:t>n </a:t>
            </a:r>
            <a:r>
              <a:rPr lang="en-US" sz="2400" dirty="0" smtClean="0"/>
              <a:t>can specify all the needed shifts </a:t>
            </a:r>
          </a:p>
          <a:p>
            <a:pPr lvl="1"/>
            <a:r>
              <a:rPr lang="en-US" sz="2000" dirty="0" smtClean="0"/>
              <a:t>3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 = 00011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, 5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 = 00101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, 21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10101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bit encoding of </a:t>
            </a:r>
            <a:r>
              <a:rPr lang="en-US" sz="2400" i="1" dirty="0"/>
              <a:t>n</a:t>
            </a:r>
            <a:r>
              <a:rPr lang="en-US" sz="2400" dirty="0"/>
              <a:t> tells us which shifters are needed; </a:t>
            </a:r>
            <a:r>
              <a:rPr lang="en-US" sz="2400" dirty="0" smtClean="0"/>
              <a:t>if </a:t>
            </a:r>
            <a:r>
              <a:rPr lang="en-US" sz="2400" dirty="0"/>
              <a:t>the value of the </a:t>
            </a:r>
            <a:r>
              <a:rPr lang="en-US" sz="2400" i="1" dirty="0" err="1" smtClean="0"/>
              <a:t>i</a:t>
            </a:r>
            <a:r>
              <a:rPr lang="en-US" sz="2400" i="1" baseline="30000" dirty="0" err="1" smtClean="0"/>
              <a:t>th</a:t>
            </a:r>
            <a:r>
              <a:rPr lang="en-US" sz="2400" i="1" dirty="0" smtClean="0"/>
              <a:t> </a:t>
            </a:r>
            <a:r>
              <a:rPr lang="en-US" sz="2400" dirty="0" smtClean="0"/>
              <a:t>(least significant) bit </a:t>
            </a:r>
            <a:r>
              <a:rPr lang="en-US" sz="2400" dirty="0"/>
              <a:t>is 1 then we need to shift by 2</a:t>
            </a:r>
            <a:r>
              <a:rPr lang="en-US" sz="2400" i="1" baseline="30000" dirty="0"/>
              <a:t>i  </a:t>
            </a:r>
            <a:r>
              <a:rPr lang="en-US" sz="2400" dirty="0"/>
              <a:t>bits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155255" y="3007050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4 and 1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65987" y="340078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16, 4 and 1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609600" y="291153"/>
            <a:ext cx="7772400" cy="1143000"/>
          </a:xfrm>
        </p:spPr>
        <p:txBody>
          <a:bodyPr/>
          <a:lstStyle/>
          <a:p>
            <a:r>
              <a:rPr lang="en-US" dirty="0" smtClean="0"/>
              <a:t>Conditional operation: shift versus no-shift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674426" y="3818530"/>
            <a:ext cx="8278505" cy="1299380"/>
          </a:xfrm>
        </p:spPr>
        <p:txBody>
          <a:bodyPr/>
          <a:lstStyle/>
          <a:p>
            <a:r>
              <a:rPr lang="en-US" sz="2400" dirty="0" smtClean="0"/>
              <a:t>We need a mux to select the appropriate wires: if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is one the mux will select the wires on the left otherwise it would select wires on the right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79" name="Trapezoid 78"/>
          <p:cNvSpPr/>
          <p:nvPr/>
        </p:nvSpPr>
        <p:spPr>
          <a:xfrm flipH="1" flipV="1">
            <a:off x="3642815" y="2765946"/>
            <a:ext cx="2839871" cy="381000"/>
          </a:xfrm>
          <a:prstGeom prst="trapezoid">
            <a:avLst>
              <a:gd name="adj" fmla="val 653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280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602720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900317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5197914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495512" y="3146946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>
            <a:off x="3518849" y="2739788"/>
            <a:ext cx="0" cy="533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V="1">
            <a:off x="2702244" y="2843315"/>
            <a:ext cx="51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cs typeface="Tahoma" pitchFamily="34" charset="0"/>
              </a:rPr>
              <a:t>s</a:t>
            </a:r>
            <a:endParaRPr lang="en-US" dirty="0">
              <a:solidFill>
                <a:srgbClr val="FF0000"/>
              </a:solidFill>
              <a:latin typeface="+mn-lt"/>
              <a:cs typeface="Tahoma" pitchFamily="34" charset="0"/>
            </a:endParaRPr>
          </a:p>
        </p:txBody>
      </p:sp>
      <p:sp>
        <p:nvSpPr>
          <p:cNvPr id="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553654" y="5305715"/>
            <a:ext cx="4324829" cy="4263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==0)?{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a,b,c,d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}:{0,0,a,b};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6200000" flipH="1">
            <a:off x="3435280" y="1846409"/>
            <a:ext cx="1227152" cy="618733"/>
          </a:xfrm>
          <a:prstGeom prst="bentConnector3">
            <a:avLst>
              <a:gd name="adj1" fmla="val 58897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3737806" y="1844133"/>
            <a:ext cx="1227152" cy="62328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748624" y="2540752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20024" y="2271208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0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053424" y="2540752"/>
            <a:ext cx="0" cy="2286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24824" y="2271208"/>
            <a:ext cx="457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800" dirty="0" smtClean="0">
                <a:latin typeface="Tahoma" pitchFamily="34" charset="0"/>
                <a:cs typeface="Tahoma" pitchFamily="34" charset="0"/>
              </a:rPr>
              <a:t>0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4339988" y="2265527"/>
            <a:ext cx="859809" cy="518615"/>
          </a:xfrm>
          <a:custGeom>
            <a:avLst/>
            <a:gdLst>
              <a:gd name="connsiteX0" fmla="*/ 0 w 859809"/>
              <a:gd name="connsiteY0" fmla="*/ 0 h 491320"/>
              <a:gd name="connsiteX1" fmla="*/ 859809 w 859809"/>
              <a:gd name="connsiteY1" fmla="*/ 0 h 491320"/>
              <a:gd name="connsiteX2" fmla="*/ 859809 w 859809"/>
              <a:gd name="connsiteY2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491320">
                <a:moveTo>
                  <a:pt x="0" y="0"/>
                </a:moveTo>
                <a:lnTo>
                  <a:pt x="859809" y="0"/>
                </a:lnTo>
                <a:lnTo>
                  <a:pt x="859809" y="49132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4656160" y="2155371"/>
            <a:ext cx="845313" cy="633795"/>
          </a:xfrm>
          <a:custGeom>
            <a:avLst/>
            <a:gdLst>
              <a:gd name="connsiteX0" fmla="*/ 0 w 859809"/>
              <a:gd name="connsiteY0" fmla="*/ 0 h 491320"/>
              <a:gd name="connsiteX1" fmla="*/ 859809 w 859809"/>
              <a:gd name="connsiteY1" fmla="*/ 0 h 491320"/>
              <a:gd name="connsiteX2" fmla="*/ 859809 w 859809"/>
              <a:gd name="connsiteY2" fmla="*/ 491320 h 49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809" h="491320">
                <a:moveTo>
                  <a:pt x="0" y="0"/>
                </a:moveTo>
                <a:lnTo>
                  <a:pt x="859809" y="0"/>
                </a:lnTo>
                <a:lnTo>
                  <a:pt x="859809" y="491320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0" name="Freeform 59"/>
          <p:cNvSpPr/>
          <p:nvPr/>
        </p:nvSpPr>
        <p:spPr bwMode="auto">
          <a:xfrm>
            <a:off x="4342163" y="1528549"/>
            <a:ext cx="1430839" cy="1241947"/>
          </a:xfrm>
          <a:custGeom>
            <a:avLst/>
            <a:gdLst>
              <a:gd name="connsiteX0" fmla="*/ 0 w 1392072"/>
              <a:gd name="connsiteY0" fmla="*/ 0 h 996287"/>
              <a:gd name="connsiteX1" fmla="*/ 0 w 1392072"/>
              <a:gd name="connsiteY1" fmla="*/ 177421 h 996287"/>
              <a:gd name="connsiteX2" fmla="*/ 1392072 w 1392072"/>
              <a:gd name="connsiteY2" fmla="*/ 177421 h 996287"/>
              <a:gd name="connsiteX3" fmla="*/ 1392072 w 1392072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177421 h 996287"/>
              <a:gd name="connsiteX3" fmla="*/ 1405587 w 1405587"/>
              <a:gd name="connsiteY3" fmla="*/ 996287 h 996287"/>
              <a:gd name="connsiteX0" fmla="*/ 13515 w 1419103"/>
              <a:gd name="connsiteY0" fmla="*/ 0 h 996287"/>
              <a:gd name="connsiteX1" fmla="*/ 0 w 1419103"/>
              <a:gd name="connsiteY1" fmla="*/ 356529 h 996287"/>
              <a:gd name="connsiteX2" fmla="*/ 1419103 w 1419103"/>
              <a:gd name="connsiteY2" fmla="*/ 334141 h 996287"/>
              <a:gd name="connsiteX3" fmla="*/ 1405587 w 1419103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367723 h 996287"/>
              <a:gd name="connsiteX3" fmla="*/ 1405587 w 1405587"/>
              <a:gd name="connsiteY3" fmla="*/ 996287 h 996287"/>
              <a:gd name="connsiteX0" fmla="*/ 0 w 1446133"/>
              <a:gd name="connsiteY0" fmla="*/ 0 h 1018676"/>
              <a:gd name="connsiteX1" fmla="*/ 40546 w 1446133"/>
              <a:gd name="connsiteY1" fmla="*/ 378918 h 1018676"/>
              <a:gd name="connsiteX2" fmla="*/ 1446133 w 1446133"/>
              <a:gd name="connsiteY2" fmla="*/ 390112 h 1018676"/>
              <a:gd name="connsiteX3" fmla="*/ 1446133 w 1446133"/>
              <a:gd name="connsiteY3" fmla="*/ 1018676 h 1018676"/>
              <a:gd name="connsiteX0" fmla="*/ 13515 w 1405587"/>
              <a:gd name="connsiteY0" fmla="*/ 0 h 1018676"/>
              <a:gd name="connsiteX1" fmla="*/ 0 w 1405587"/>
              <a:gd name="connsiteY1" fmla="*/ 378918 h 1018676"/>
              <a:gd name="connsiteX2" fmla="*/ 1405587 w 1405587"/>
              <a:gd name="connsiteY2" fmla="*/ 390112 h 1018676"/>
              <a:gd name="connsiteX3" fmla="*/ 1405587 w 1405587"/>
              <a:gd name="connsiteY3" fmla="*/ 1018676 h 1018676"/>
              <a:gd name="connsiteX0" fmla="*/ 0 w 1416949"/>
              <a:gd name="connsiteY0" fmla="*/ 0 h 1018676"/>
              <a:gd name="connsiteX1" fmla="*/ 11362 w 1416949"/>
              <a:gd name="connsiteY1" fmla="*/ 378918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391281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949" h="1018676">
                <a:moveTo>
                  <a:pt x="0" y="0"/>
                </a:moveTo>
                <a:cubicBezTo>
                  <a:pt x="471" y="130427"/>
                  <a:pt x="941" y="260854"/>
                  <a:pt x="1412" y="391281"/>
                </a:cubicBezTo>
                <a:lnTo>
                  <a:pt x="1416949" y="390112"/>
                </a:lnTo>
                <a:lnTo>
                  <a:pt x="1416949" y="1018676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4632289" y="1515149"/>
            <a:ext cx="1451987" cy="1241947"/>
          </a:xfrm>
          <a:custGeom>
            <a:avLst/>
            <a:gdLst>
              <a:gd name="connsiteX0" fmla="*/ 0 w 1392072"/>
              <a:gd name="connsiteY0" fmla="*/ 0 h 996287"/>
              <a:gd name="connsiteX1" fmla="*/ 0 w 1392072"/>
              <a:gd name="connsiteY1" fmla="*/ 177421 h 996287"/>
              <a:gd name="connsiteX2" fmla="*/ 1392072 w 1392072"/>
              <a:gd name="connsiteY2" fmla="*/ 177421 h 996287"/>
              <a:gd name="connsiteX3" fmla="*/ 1392072 w 1392072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177421 h 996287"/>
              <a:gd name="connsiteX3" fmla="*/ 1405587 w 1405587"/>
              <a:gd name="connsiteY3" fmla="*/ 996287 h 996287"/>
              <a:gd name="connsiteX0" fmla="*/ 13515 w 1419103"/>
              <a:gd name="connsiteY0" fmla="*/ 0 h 996287"/>
              <a:gd name="connsiteX1" fmla="*/ 0 w 1419103"/>
              <a:gd name="connsiteY1" fmla="*/ 356529 h 996287"/>
              <a:gd name="connsiteX2" fmla="*/ 1419103 w 1419103"/>
              <a:gd name="connsiteY2" fmla="*/ 334141 h 996287"/>
              <a:gd name="connsiteX3" fmla="*/ 1405587 w 1419103"/>
              <a:gd name="connsiteY3" fmla="*/ 996287 h 996287"/>
              <a:gd name="connsiteX0" fmla="*/ 13515 w 1405587"/>
              <a:gd name="connsiteY0" fmla="*/ 0 h 996287"/>
              <a:gd name="connsiteX1" fmla="*/ 0 w 1405587"/>
              <a:gd name="connsiteY1" fmla="*/ 356529 h 996287"/>
              <a:gd name="connsiteX2" fmla="*/ 1405587 w 1405587"/>
              <a:gd name="connsiteY2" fmla="*/ 367723 h 996287"/>
              <a:gd name="connsiteX3" fmla="*/ 1405587 w 1405587"/>
              <a:gd name="connsiteY3" fmla="*/ 996287 h 996287"/>
              <a:gd name="connsiteX0" fmla="*/ 0 w 1446133"/>
              <a:gd name="connsiteY0" fmla="*/ 0 h 1018676"/>
              <a:gd name="connsiteX1" fmla="*/ 40546 w 1446133"/>
              <a:gd name="connsiteY1" fmla="*/ 378918 h 1018676"/>
              <a:gd name="connsiteX2" fmla="*/ 1446133 w 1446133"/>
              <a:gd name="connsiteY2" fmla="*/ 390112 h 1018676"/>
              <a:gd name="connsiteX3" fmla="*/ 1446133 w 1446133"/>
              <a:gd name="connsiteY3" fmla="*/ 1018676 h 1018676"/>
              <a:gd name="connsiteX0" fmla="*/ 13515 w 1405587"/>
              <a:gd name="connsiteY0" fmla="*/ 0 h 1018676"/>
              <a:gd name="connsiteX1" fmla="*/ 0 w 1405587"/>
              <a:gd name="connsiteY1" fmla="*/ 378918 h 1018676"/>
              <a:gd name="connsiteX2" fmla="*/ 1405587 w 1405587"/>
              <a:gd name="connsiteY2" fmla="*/ 390112 h 1018676"/>
              <a:gd name="connsiteX3" fmla="*/ 1405587 w 1405587"/>
              <a:gd name="connsiteY3" fmla="*/ 1018676 h 1018676"/>
              <a:gd name="connsiteX0" fmla="*/ 0 w 1416949"/>
              <a:gd name="connsiteY0" fmla="*/ 0 h 1018676"/>
              <a:gd name="connsiteX1" fmla="*/ 11362 w 1416949"/>
              <a:gd name="connsiteY1" fmla="*/ 378918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391281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16949"/>
              <a:gd name="connsiteY0" fmla="*/ 0 h 1018676"/>
              <a:gd name="connsiteX1" fmla="*/ 1412 w 1416949"/>
              <a:gd name="connsiteY1" fmla="*/ 284137 h 1018676"/>
              <a:gd name="connsiteX2" fmla="*/ 1416949 w 1416949"/>
              <a:gd name="connsiteY2" fmla="*/ 390112 h 1018676"/>
              <a:gd name="connsiteX3" fmla="*/ 1416949 w 1416949"/>
              <a:gd name="connsiteY3" fmla="*/ 1018676 h 1018676"/>
              <a:gd name="connsiteX0" fmla="*/ 0 w 1421924"/>
              <a:gd name="connsiteY0" fmla="*/ 0 h 1018676"/>
              <a:gd name="connsiteX1" fmla="*/ 1412 w 1421924"/>
              <a:gd name="connsiteY1" fmla="*/ 284137 h 1018676"/>
              <a:gd name="connsiteX2" fmla="*/ 1421924 w 1421924"/>
              <a:gd name="connsiteY2" fmla="*/ 287088 h 1018676"/>
              <a:gd name="connsiteX3" fmla="*/ 1416949 w 1421924"/>
              <a:gd name="connsiteY3" fmla="*/ 1018676 h 10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1924" h="1018676">
                <a:moveTo>
                  <a:pt x="0" y="0"/>
                </a:moveTo>
                <a:cubicBezTo>
                  <a:pt x="471" y="130427"/>
                  <a:pt x="941" y="153710"/>
                  <a:pt x="1412" y="284137"/>
                </a:cubicBezTo>
                <a:lnTo>
                  <a:pt x="1421924" y="287088"/>
                </a:lnTo>
                <a:cubicBezTo>
                  <a:pt x="1420266" y="530951"/>
                  <a:pt x="1418607" y="774813"/>
                  <a:pt x="1416949" y="1018676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20092" y="1710047"/>
            <a:ext cx="3277590" cy="168629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right shift </a:t>
            </a:r>
            <a:r>
              <a:rPr lang="en-US" dirty="0" err="1" smtClean="0"/>
              <a:t>ckt</a:t>
            </a:r>
            <a:endParaRPr lang="en-US" i="1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722261" y="1643953"/>
            <a:ext cx="5640936" cy="3340171"/>
          </a:xfrm>
        </p:spPr>
        <p:txBody>
          <a:bodyPr/>
          <a:lstStyle/>
          <a:p>
            <a:r>
              <a:rPr lang="en-US" sz="2400" dirty="0" smtClean="0"/>
              <a:t>Define log </a:t>
            </a:r>
            <a:r>
              <a:rPr lang="en-US" sz="2400" i="1" dirty="0" smtClean="0"/>
              <a:t>n</a:t>
            </a:r>
            <a:r>
              <a:rPr lang="en-US" sz="2400" dirty="0" smtClean="0"/>
              <a:t> shifters of sizes 1, 2, 4, …</a:t>
            </a:r>
          </a:p>
          <a:p>
            <a:r>
              <a:rPr lang="en-US" sz="2400" dirty="0" smtClean="0"/>
              <a:t>Define log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muxes</a:t>
            </a:r>
            <a:r>
              <a:rPr lang="en-US" sz="2400" dirty="0" smtClean="0"/>
              <a:t> to perform a particular size shift 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hift circuit can be expressed as log </a:t>
            </a:r>
            <a:r>
              <a:rPr lang="en-US" sz="2400" i="1" dirty="0" smtClean="0"/>
              <a:t>n</a:t>
            </a:r>
            <a:r>
              <a:rPr lang="en-US" sz="2400" dirty="0" smtClean="0"/>
              <a:t> nested conditional expressions where s0, s1 .. Represent the bits of </a:t>
            </a:r>
            <a:r>
              <a:rPr lang="en-US" sz="2400" i="1" dirty="0" smtClean="0"/>
              <a:t>n</a:t>
            </a:r>
            <a:r>
              <a:rPr lang="en-US" sz="2400" dirty="0" smtClean="0"/>
              <a:t>  </a:t>
            </a:r>
          </a:p>
          <a:p>
            <a:endParaRPr lang="en-US" sz="2400" dirty="0"/>
          </a:p>
        </p:txBody>
      </p:sp>
      <p:grpSp>
        <p:nvGrpSpPr>
          <p:cNvPr id="2" name="Group 55"/>
          <p:cNvGrpSpPr/>
          <p:nvPr/>
        </p:nvGrpSpPr>
        <p:grpSpPr>
          <a:xfrm>
            <a:off x="6353299" y="2007226"/>
            <a:ext cx="2493818" cy="2819400"/>
            <a:chOff x="6353299" y="2375848"/>
            <a:chExt cx="2493818" cy="2819400"/>
          </a:xfrm>
        </p:grpSpPr>
        <p:cxnSp>
          <p:nvCxnSpPr>
            <p:cNvPr id="14" name="Elbow Connector 13"/>
            <p:cNvCxnSpPr/>
            <p:nvPr/>
          </p:nvCxnSpPr>
          <p:spPr>
            <a:xfrm rot="16200000" flipH="1">
              <a:off x="7049638" y="2642548"/>
              <a:ext cx="762000" cy="228600"/>
            </a:xfrm>
            <a:prstGeom prst="bentConnector3">
              <a:avLst>
                <a:gd name="adj1" fmla="val 38319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240138" y="2909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984242" y="262605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latin typeface="+mn-lt"/>
                  <a:cs typeface="Tahoma" pitchFamily="34" charset="0"/>
                </a:rPr>
                <a:t>0</a:t>
              </a:r>
              <a:endParaRPr lang="en-US" dirty="0">
                <a:latin typeface="+mn-lt"/>
                <a:cs typeface="Tahoma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392538" y="2909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63938" y="262605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latin typeface="+mn-lt"/>
                  <a:cs typeface="Tahoma" pitchFamily="34" charset="0"/>
                </a:rPr>
                <a:t>0</a:t>
              </a:r>
              <a:endParaRPr lang="en-US" dirty="0">
                <a:latin typeface="+mn-lt"/>
                <a:cs typeface="Tahoma" pitchFamily="34" charset="0"/>
              </a:endParaRPr>
            </a:p>
          </p:txBody>
        </p:sp>
        <p:sp>
          <p:nvSpPr>
            <p:cNvPr id="20" name="Trapezoid 19"/>
            <p:cNvSpPr/>
            <p:nvPr/>
          </p:nvSpPr>
          <p:spPr>
            <a:xfrm flipH="1" flipV="1">
              <a:off x="7087738" y="3137848"/>
              <a:ext cx="1524000" cy="381000"/>
            </a:xfrm>
            <a:prstGeom prst="trapezoid">
              <a:avLst>
                <a:gd name="adj" fmla="val 653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3600"/>
            </a:p>
          </p:txBody>
        </p:sp>
        <p:cxnSp>
          <p:nvCxnSpPr>
            <p:cNvPr id="29" name="Elbow Connector 28"/>
            <p:cNvCxnSpPr/>
            <p:nvPr/>
          </p:nvCxnSpPr>
          <p:spPr>
            <a:xfrm rot="16200000" flipH="1">
              <a:off x="7278238" y="2413948"/>
              <a:ext cx="762000" cy="685800"/>
            </a:xfrm>
            <a:prstGeom prst="bentConnector3">
              <a:avLst>
                <a:gd name="adj1" fmla="val 38007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16200000" flipH="1">
              <a:off x="7506838" y="2490148"/>
              <a:ext cx="762000" cy="533400"/>
            </a:xfrm>
            <a:prstGeom prst="bentConnector3">
              <a:avLst>
                <a:gd name="adj1" fmla="val 30885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6200000" flipH="1">
              <a:off x="7735440" y="2566349"/>
              <a:ext cx="761999" cy="380998"/>
            </a:xfrm>
            <a:prstGeom prst="bentConnector3">
              <a:avLst>
                <a:gd name="adj1" fmla="val 2451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7964037" y="2642547"/>
              <a:ext cx="762002" cy="228604"/>
            </a:xfrm>
            <a:prstGeom prst="bentConnector3">
              <a:avLst>
                <a:gd name="adj1" fmla="val 19204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 rot="16200000" flipH="1">
              <a:off x="7284588" y="2725098"/>
              <a:ext cx="755650" cy="69850"/>
            </a:xfrm>
            <a:prstGeom prst="bentConnector3">
              <a:avLst>
                <a:gd name="adj1" fmla="val 30661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/>
            <p:nvPr/>
          </p:nvCxnSpPr>
          <p:spPr>
            <a:xfrm rot="5400000">
              <a:off x="7081388" y="3899848"/>
              <a:ext cx="768350" cy="6350"/>
            </a:xfrm>
            <a:prstGeom prst="bentConnector3">
              <a:avLst>
                <a:gd name="adj1" fmla="val 3760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7316338" y="4052248"/>
              <a:ext cx="0" cy="2286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087738" y="37554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dirty="0" smtClean="0">
                  <a:latin typeface="+mn-lt"/>
                  <a:cs typeface="Tahoma" pitchFamily="34" charset="0"/>
                </a:rPr>
                <a:t>0</a:t>
              </a:r>
              <a:endParaRPr lang="en-US" dirty="0">
                <a:latin typeface="+mn-lt"/>
                <a:cs typeface="Tahoma" pitchFamily="34" charset="0"/>
              </a:endParaRPr>
            </a:p>
          </p:txBody>
        </p:sp>
        <p:sp>
          <p:nvSpPr>
            <p:cNvPr id="79" name="Trapezoid 78"/>
            <p:cNvSpPr/>
            <p:nvPr/>
          </p:nvSpPr>
          <p:spPr>
            <a:xfrm flipH="1" flipV="1">
              <a:off x="7163938" y="4280848"/>
              <a:ext cx="1524000" cy="381000"/>
            </a:xfrm>
            <a:prstGeom prst="trapezoid">
              <a:avLst>
                <a:gd name="adj" fmla="val 6535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sz="3600"/>
            </a:p>
          </p:txBody>
        </p:sp>
        <p:cxnSp>
          <p:nvCxnSpPr>
            <p:cNvPr id="80" name="Elbow Connector 79"/>
            <p:cNvCxnSpPr/>
            <p:nvPr/>
          </p:nvCxnSpPr>
          <p:spPr>
            <a:xfrm rot="16200000" flipH="1">
              <a:off x="7392538" y="3595048"/>
              <a:ext cx="762000" cy="609600"/>
            </a:xfrm>
            <a:prstGeom prst="bentConnector3">
              <a:avLst>
                <a:gd name="adj1" fmla="val 37257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Elbow Connector 80"/>
            <p:cNvCxnSpPr/>
            <p:nvPr/>
          </p:nvCxnSpPr>
          <p:spPr>
            <a:xfrm rot="16200000" flipH="1">
              <a:off x="7583038" y="3633148"/>
              <a:ext cx="762000" cy="533400"/>
            </a:xfrm>
            <a:prstGeom prst="bentConnector3">
              <a:avLst>
                <a:gd name="adj1" fmla="val 30885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/>
            <p:nvPr/>
          </p:nvCxnSpPr>
          <p:spPr>
            <a:xfrm rot="16200000" flipH="1">
              <a:off x="7811640" y="3709349"/>
              <a:ext cx="761999" cy="380998"/>
            </a:xfrm>
            <a:prstGeom prst="bentConnector3">
              <a:avLst>
                <a:gd name="adj1" fmla="val 24513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6200000" flipH="1">
              <a:off x="8040237" y="3785547"/>
              <a:ext cx="762002" cy="228604"/>
            </a:xfrm>
            <a:prstGeom prst="bentConnector3">
              <a:avLst>
                <a:gd name="adj1" fmla="val 19204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/>
            <p:nvPr/>
          </p:nvCxnSpPr>
          <p:spPr>
            <a:xfrm rot="5400000">
              <a:off x="7278238" y="3861748"/>
              <a:ext cx="762000" cy="76200"/>
            </a:xfrm>
            <a:prstGeom prst="bentConnector3">
              <a:avLst>
                <a:gd name="adj1" fmla="val 3100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rot="5400000">
              <a:off x="7506838" y="3785548"/>
              <a:ext cx="762000" cy="228600"/>
            </a:xfrm>
            <a:prstGeom prst="bentConnector3">
              <a:avLst>
                <a:gd name="adj1" fmla="val 24750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74687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76973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80021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8306938" y="4661848"/>
              <a:ext cx="0" cy="53340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20" idx="3"/>
            </p:cNvCxnSpPr>
            <p:nvPr/>
          </p:nvCxnSpPr>
          <p:spPr bwMode="auto">
            <a:xfrm>
              <a:off x="6662057" y="3325091"/>
              <a:ext cx="550180" cy="325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6755080" y="4475019"/>
              <a:ext cx="550180" cy="325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Rectangle 50"/>
            <p:cNvSpPr/>
            <p:nvPr/>
          </p:nvSpPr>
          <p:spPr bwMode="auto">
            <a:xfrm>
              <a:off x="6947065" y="2458192"/>
              <a:ext cx="1793174" cy="11044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968840" y="3608123"/>
              <a:ext cx="1793174" cy="11044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53299" y="4298867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s0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63197" y="3121232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875813" y="2410691"/>
              <a:ext cx="1971304" cy="256507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12292" y="5230776"/>
            <a:ext cx="508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In Lab </a:t>
            </a:r>
            <a:r>
              <a:rPr lang="en-US" dirty="0" smtClean="0">
                <a:latin typeface="Comic Sans MS" panose="030F0702030302020204" pitchFamily="66" charset="0"/>
              </a:rPr>
              <a:t>1 </a:t>
            </a:r>
            <a:r>
              <a:rPr lang="en-US" dirty="0" smtClean="0">
                <a:latin typeface="Comic Sans MS" panose="030F0702030302020204" pitchFamily="66" charset="0"/>
              </a:rPr>
              <a:t>you would design such a shifter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1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366" y="1692499"/>
            <a:ext cx="7772400" cy="4114800"/>
          </a:xfrm>
        </p:spPr>
        <p:txBody>
          <a:bodyPr/>
          <a:lstStyle/>
          <a:p>
            <a:r>
              <a:rPr lang="en-US" sz="2400" dirty="0" smtClean="0"/>
              <a:t>Building complex combinational circuits in pieces</a:t>
            </a:r>
          </a:p>
          <a:p>
            <a:r>
              <a:rPr lang="en-US" sz="2400" dirty="0" smtClean="0"/>
              <a:t>Parameterization that goes beyond data path widths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4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 Combinational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38" y="283946"/>
            <a:ext cx="7772400" cy="1143000"/>
          </a:xfrm>
        </p:spPr>
        <p:txBody>
          <a:bodyPr/>
          <a:lstStyle/>
          <a:p>
            <a:r>
              <a:rPr lang="en-US" dirty="0" smtClean="0"/>
              <a:t>Multiplication by repeated addition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5943" y="1651379"/>
            <a:ext cx="3025187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1101	</a:t>
            </a:r>
            <a:r>
              <a:rPr lang="en-US" dirty="0" smtClean="0">
                <a:latin typeface="+mn-lt"/>
                <a:cs typeface="Courier New" pitchFamily="49" charset="0"/>
              </a:rPr>
              <a:t>(13)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1011	</a:t>
            </a:r>
            <a:r>
              <a:rPr lang="en-US" dirty="0" smtClean="0">
                <a:latin typeface="+mn-lt"/>
                <a:cs typeface="Courier New" pitchFamily="49" charset="0"/>
              </a:rPr>
              <a:t>(11)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x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0001111	</a:t>
            </a:r>
            <a:r>
              <a:rPr lang="en-US" dirty="0" smtClean="0">
                <a:latin typeface="+mn-lt"/>
                <a:cs typeface="Courier New" pitchFamily="49" charset="0"/>
              </a:rPr>
              <a:t>(143)   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292" y="1612992"/>
            <a:ext cx="196560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b Multiplicand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Muliplier</a:t>
            </a:r>
            <a:r>
              <a:rPr lang="en-US" dirty="0" smtClean="0"/>
              <a:t>   *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22380" y="3001756"/>
            <a:ext cx="35702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]==0)? 0 : b;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 bwMode="auto">
          <a:xfrm flipH="1">
            <a:off x="1653092" y="3371088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29199" y="1783723"/>
            <a:ext cx="3761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At each step we add either 1101 or 0 to the result depending upon a bit in the multiplier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29199" y="3449024"/>
            <a:ext cx="376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We also shift the result by one position at every step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1653092" y="4789580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756781" y="3371088"/>
            <a:ext cx="598241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m0</a:t>
            </a:r>
          </a:p>
          <a:p>
            <a:pPr>
              <a:buNone/>
            </a:pPr>
            <a:r>
              <a:rPr lang="en-US" dirty="0" smtClean="0"/>
              <a:t>m1</a:t>
            </a:r>
          </a:p>
          <a:p>
            <a:pPr>
              <a:buNone/>
            </a:pPr>
            <a:r>
              <a:rPr lang="en-US" dirty="0" smtClean="0"/>
              <a:t>m2</a:t>
            </a:r>
          </a:p>
          <a:p>
            <a:pPr>
              <a:buNone/>
            </a:pPr>
            <a:r>
              <a:rPr lang="en-US" dirty="0" smtClean="0"/>
              <a:t>m3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4560327"/>
            <a:ext cx="376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However, our </a:t>
            </a:r>
            <a:r>
              <a:rPr lang="en-US" dirty="0" err="1" smtClean="0"/>
              <a:t>addN</a:t>
            </a:r>
            <a:r>
              <a:rPr lang="en-US" dirty="0" smtClean="0"/>
              <a:t> circuit adds only two numbers at a time!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9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38" y="283946"/>
            <a:ext cx="7772400" cy="1143000"/>
          </a:xfrm>
        </p:spPr>
        <p:txBody>
          <a:bodyPr/>
          <a:lstStyle/>
          <a:p>
            <a:r>
              <a:rPr lang="en-US" dirty="0" smtClean="0"/>
              <a:t>Multiplication by repeated addition </a:t>
            </a:r>
            <a:r>
              <a:rPr lang="en-US" sz="2400" i="1" dirty="0" smtClean="0"/>
              <a:t>cont.</a:t>
            </a:r>
            <a:endParaRPr lang="en-US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705943" y="1651379"/>
            <a:ext cx="302518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1101	</a:t>
            </a:r>
            <a:r>
              <a:rPr lang="en-US" dirty="0" smtClean="0">
                <a:latin typeface="+mn-lt"/>
                <a:cs typeface="Courier New" pitchFamily="49" charset="0"/>
              </a:rPr>
              <a:t>(13)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1011	</a:t>
            </a:r>
            <a:r>
              <a:rPr lang="en-US" dirty="0" smtClean="0">
                <a:latin typeface="+mn-lt"/>
                <a:cs typeface="Courier New" pitchFamily="49" charset="0"/>
              </a:rPr>
              <a:t>(11)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00111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100111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0001111	</a:t>
            </a:r>
            <a:r>
              <a:rPr lang="en-US" dirty="0" smtClean="0">
                <a:latin typeface="+mn-lt"/>
                <a:cs typeface="Courier New" pitchFamily="49" charset="0"/>
              </a:rPr>
              <a:t>(143)   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292" y="1612992"/>
            <a:ext cx="196560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b Multiplicand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Muliplier</a:t>
            </a:r>
            <a:r>
              <a:rPr lang="en-US" dirty="0" smtClean="0"/>
              <a:t>   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/>
          </a:p>
          <a:p>
            <a:pPr>
              <a:buNone/>
            </a:pPr>
            <a:r>
              <a:rPr lang="en-US" dirty="0" smtClean="0"/>
              <a:t>m0</a:t>
            </a:r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m1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m2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m3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53092" y="5486044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1653092" y="4078441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5222380" y="3001756"/>
            <a:ext cx="35702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]==0)? 0 : b;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 bwMode="auto">
          <a:xfrm flipH="1">
            <a:off x="1653092" y="3371088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1653092" y="4776351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29200" y="1783723"/>
            <a:ext cx="375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At each step we add either 1101 or 0 to the result depending upon a bit in the multiplier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29200" y="3449024"/>
            <a:ext cx="375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We also shift the result by one position at every step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38396" y="4296337"/>
            <a:ext cx="375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Notice, the first addition is unnecessary because it simply yields m0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/>
      <p:bldP spid="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238" y="283946"/>
            <a:ext cx="7772400" cy="1143000"/>
          </a:xfrm>
        </p:spPr>
        <p:txBody>
          <a:bodyPr/>
          <a:lstStyle/>
          <a:p>
            <a:r>
              <a:rPr lang="en-US" dirty="0" smtClean="0"/>
              <a:t>Multiplication by repeated addition </a:t>
            </a:r>
            <a:r>
              <a:rPr lang="en-US" dirty="0" err="1" smtClean="0"/>
              <a:t>ckt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5943" y="1651379"/>
            <a:ext cx="3025187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1101	</a:t>
            </a:r>
            <a:r>
              <a:rPr lang="en-US" dirty="0" smtClean="0">
                <a:latin typeface="+mn-lt"/>
                <a:cs typeface="Courier New" pitchFamily="49" charset="0"/>
              </a:rPr>
              <a:t>(13)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1011	</a:t>
            </a:r>
            <a:r>
              <a:rPr lang="en-US" dirty="0" smtClean="0">
                <a:latin typeface="+mn-lt"/>
                <a:cs typeface="Courier New" pitchFamily="49" charset="0"/>
              </a:rPr>
              <a:t>(11)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00111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 0000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100111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+ 1101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0001111	</a:t>
            </a:r>
            <a:r>
              <a:rPr lang="en-US" dirty="0" smtClean="0">
                <a:latin typeface="+mn-lt"/>
                <a:cs typeface="Courier New" pitchFamily="49" charset="0"/>
              </a:rPr>
              <a:t>(143)   </a:t>
            </a:r>
            <a:endParaRPr lang="en-US" dirty="0">
              <a:latin typeface="+mn-lt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292" y="1612992"/>
            <a:ext cx="196560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cs typeface="Courier New" pitchFamily="49" charset="0"/>
              </a:rPr>
              <a:t>b Multiplicand</a:t>
            </a:r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Muliplier</a:t>
            </a:r>
            <a:r>
              <a:rPr lang="en-US" dirty="0" smtClean="0"/>
              <a:t>   *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/>
          </a:p>
          <a:p>
            <a:pPr>
              <a:buNone/>
            </a:pPr>
            <a:r>
              <a:rPr lang="en-US" dirty="0" smtClean="0"/>
              <a:t>m0</a:t>
            </a:r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m1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m2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m3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tp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 flipH="1">
            <a:off x="1653092" y="5486044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1653092" y="4078441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627769" y="5820351"/>
            <a:ext cx="3570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]==0)? 0 : b;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 bwMode="auto">
          <a:xfrm flipH="1">
            <a:off x="1653092" y="3371088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1653092" y="4776351"/>
            <a:ext cx="282508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5663813" y="3076228"/>
            <a:ext cx="2729552" cy="396624"/>
            <a:chOff x="5663813" y="2506477"/>
            <a:chExt cx="2729552" cy="39662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5663813" y="2506477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78219" y="253376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add4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15468" y="2300580"/>
            <a:ext cx="1965269" cy="784738"/>
            <a:chOff x="4915468" y="1730829"/>
            <a:chExt cx="1965269" cy="78473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5679734" y="1744477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>
              <a:off x="5829858" y="210613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6132386" y="210613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6434914" y="210613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>
              <a:off x="6737442" y="2106134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>
              <a:endCxn id="28" idx="1"/>
            </p:cNvCxnSpPr>
            <p:nvPr/>
          </p:nvCxnSpPr>
          <p:spPr bwMode="auto">
            <a:xfrm>
              <a:off x="5434076" y="1921898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915468" y="173082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007295" y="175812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m1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685731" y="3681279"/>
            <a:ext cx="1965264" cy="771090"/>
            <a:chOff x="4685731" y="3111528"/>
            <a:chExt cx="1965264" cy="77109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5449992" y="3111528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>
              <a:off x="5600116" y="3473185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5902644" y="3473185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6205172" y="3473185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6507700" y="3473185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Straight Arrow Connector 41"/>
            <p:cNvCxnSpPr>
              <a:endCxn id="37" idx="1"/>
            </p:cNvCxnSpPr>
            <p:nvPr/>
          </p:nvCxnSpPr>
          <p:spPr bwMode="auto">
            <a:xfrm>
              <a:off x="5204334" y="3288949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4685731" y="3125175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50263" y="312517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m2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6938" y="5021031"/>
            <a:ext cx="1978911" cy="771090"/>
            <a:chOff x="4496938" y="4451280"/>
            <a:chExt cx="1978911" cy="77109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5274846" y="4451280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 bwMode="auto">
            <a:xfrm>
              <a:off x="5424970" y="4812937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5727498" y="4812937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6030026" y="4812937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6332554" y="4812937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56" idx="1"/>
            </p:cNvCxnSpPr>
            <p:nvPr/>
          </p:nvCxnSpPr>
          <p:spPr bwMode="auto">
            <a:xfrm>
              <a:off x="5029188" y="4628701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4496938" y="4451283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02412" y="445128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m3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06780" y="4470575"/>
            <a:ext cx="2729552" cy="382975"/>
            <a:chOff x="5406780" y="3900824"/>
            <a:chExt cx="2729552" cy="38297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5406780" y="3900824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348479" y="3914467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add4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554639" y="3267297"/>
            <a:ext cx="2756848" cy="3318330"/>
            <a:chOff x="5554639" y="2697546"/>
            <a:chExt cx="2756848" cy="331833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7685951" y="2925012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7401621" y="2938659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7977109" y="2938659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8311487" y="2902262"/>
              <a:ext cx="0" cy="311361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Freeform 78"/>
            <p:cNvSpPr/>
            <p:nvPr/>
          </p:nvSpPr>
          <p:spPr bwMode="auto">
            <a:xfrm>
              <a:off x="5554639" y="2697546"/>
              <a:ext cx="1542197" cy="1201003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197" h="1201003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42197" y="120100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31634" y="5810327"/>
            <a:ext cx="2729552" cy="382978"/>
            <a:chOff x="5231634" y="5240576"/>
            <a:chExt cx="2729552" cy="382978"/>
          </a:xfrm>
        </p:grpSpPr>
        <p:sp>
          <p:nvSpPr>
            <p:cNvPr id="54" name="Rectangle 53"/>
            <p:cNvSpPr/>
            <p:nvPr/>
          </p:nvSpPr>
          <p:spPr bwMode="auto">
            <a:xfrm>
              <a:off x="5231634" y="5240576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159685" y="5254222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add4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97607" y="4647995"/>
            <a:ext cx="2768220" cy="1922060"/>
            <a:chOff x="5297607" y="4465103"/>
            <a:chExt cx="2768220" cy="1922060"/>
          </a:xfrm>
        </p:grpSpPr>
        <p:cxnSp>
          <p:nvCxnSpPr>
            <p:cNvPr id="65" name="Straight Arrow Connector 64"/>
            <p:cNvCxnSpPr/>
            <p:nvPr/>
          </p:nvCxnSpPr>
          <p:spPr bwMode="auto">
            <a:xfrm flipH="1">
              <a:off x="8052179" y="4667545"/>
              <a:ext cx="13648" cy="171961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7196907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499435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801963" y="4665270"/>
              <a:ext cx="0" cy="95989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Freeform 93"/>
            <p:cNvSpPr/>
            <p:nvPr/>
          </p:nvSpPr>
          <p:spPr bwMode="auto">
            <a:xfrm>
              <a:off x="5297607" y="4465103"/>
              <a:ext cx="1542197" cy="1201003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197" h="1201003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42197" y="120100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04252" y="5987548"/>
            <a:ext cx="2599909" cy="656736"/>
            <a:chOff x="5095165" y="5404352"/>
            <a:chExt cx="2599909" cy="656736"/>
          </a:xfrm>
        </p:grpSpPr>
        <p:cxnSp>
          <p:nvCxnSpPr>
            <p:cNvPr id="69" name="Straight Arrow Connector 68"/>
            <p:cNvCxnSpPr/>
            <p:nvPr/>
          </p:nvCxnSpPr>
          <p:spPr bwMode="auto">
            <a:xfrm>
              <a:off x="6787490" y="5615942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7090018" y="5615942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7392546" y="5615942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7695074" y="5615942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Freeform 94"/>
            <p:cNvSpPr/>
            <p:nvPr/>
          </p:nvSpPr>
          <p:spPr bwMode="auto">
            <a:xfrm>
              <a:off x="5095165" y="5404352"/>
              <a:ext cx="1380488" cy="656736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  <a:gd name="connsiteX0" fmla="*/ 109182 w 1555530"/>
                <a:gd name="connsiteY0" fmla="*/ 0 h 636830"/>
                <a:gd name="connsiteX1" fmla="*/ 0 w 1555530"/>
                <a:gd name="connsiteY1" fmla="*/ 0 h 636830"/>
                <a:gd name="connsiteX2" fmla="*/ 0 w 1555530"/>
                <a:gd name="connsiteY2" fmla="*/ 286603 h 636830"/>
                <a:gd name="connsiteX3" fmla="*/ 1528549 w 1555530"/>
                <a:gd name="connsiteY3" fmla="*/ 300250 h 636830"/>
                <a:gd name="connsiteX4" fmla="*/ 1555530 w 1555530"/>
                <a:gd name="connsiteY4" fmla="*/ 636830 h 636830"/>
                <a:gd name="connsiteX0" fmla="*/ 109182 w 1529716"/>
                <a:gd name="connsiteY0" fmla="*/ 0 h 610396"/>
                <a:gd name="connsiteX1" fmla="*/ 0 w 1529716"/>
                <a:gd name="connsiteY1" fmla="*/ 0 h 610396"/>
                <a:gd name="connsiteX2" fmla="*/ 0 w 1529716"/>
                <a:gd name="connsiteY2" fmla="*/ 286603 h 610396"/>
                <a:gd name="connsiteX3" fmla="*/ 1528549 w 1529716"/>
                <a:gd name="connsiteY3" fmla="*/ 300250 h 610396"/>
                <a:gd name="connsiteX4" fmla="*/ 1500331 w 1529716"/>
                <a:gd name="connsiteY4" fmla="*/ 610396 h 610396"/>
                <a:gd name="connsiteX0" fmla="*/ 109182 w 1547644"/>
                <a:gd name="connsiteY0" fmla="*/ 0 h 617004"/>
                <a:gd name="connsiteX1" fmla="*/ 0 w 1547644"/>
                <a:gd name="connsiteY1" fmla="*/ 0 h 617004"/>
                <a:gd name="connsiteX2" fmla="*/ 0 w 1547644"/>
                <a:gd name="connsiteY2" fmla="*/ 286603 h 617004"/>
                <a:gd name="connsiteX3" fmla="*/ 1528549 w 1547644"/>
                <a:gd name="connsiteY3" fmla="*/ 300250 h 617004"/>
                <a:gd name="connsiteX4" fmla="*/ 1547644 w 1547644"/>
                <a:gd name="connsiteY4" fmla="*/ 617004 h 61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644" h="617004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cubicBezTo>
                    <a:pt x="1537543" y="412443"/>
                    <a:pt x="1538650" y="504811"/>
                    <a:pt x="1547644" y="617004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193941" y="930748"/>
            <a:ext cx="1965269" cy="784738"/>
            <a:chOff x="4915468" y="2117688"/>
            <a:chExt cx="1965269" cy="784738"/>
          </a:xfrm>
        </p:grpSpPr>
        <p:sp>
          <p:nvSpPr>
            <p:cNvPr id="76" name="Rectangle 75"/>
            <p:cNvSpPr/>
            <p:nvPr/>
          </p:nvSpPr>
          <p:spPr bwMode="auto">
            <a:xfrm>
              <a:off x="5679734" y="2131336"/>
              <a:ext cx="1201003" cy="36848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5829858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6132386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Straight Arrow Connector 86"/>
            <p:cNvCxnSpPr/>
            <p:nvPr/>
          </p:nvCxnSpPr>
          <p:spPr bwMode="auto">
            <a:xfrm>
              <a:off x="6434914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2" name="Straight Arrow Connector 91"/>
            <p:cNvCxnSpPr/>
            <p:nvPr/>
          </p:nvCxnSpPr>
          <p:spPr bwMode="auto">
            <a:xfrm>
              <a:off x="6737442" y="2492993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Straight Arrow Connector 103"/>
            <p:cNvCxnSpPr>
              <a:endCxn id="76" idx="1"/>
            </p:cNvCxnSpPr>
            <p:nvPr/>
          </p:nvCxnSpPr>
          <p:spPr bwMode="auto">
            <a:xfrm>
              <a:off x="5434076" y="2308757"/>
              <a:ext cx="245658" cy="682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4915468" y="2117688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a0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007295" y="214498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m0</a:t>
              </a:r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934904" y="1709624"/>
            <a:ext cx="2729552" cy="396624"/>
            <a:chOff x="5663813" y="2506477"/>
            <a:chExt cx="2729552" cy="396624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5663813" y="2506477"/>
              <a:ext cx="2729552" cy="3821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78219" y="253376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add4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342122" y="1032060"/>
            <a:ext cx="1107996" cy="703714"/>
            <a:chOff x="7342122" y="624088"/>
            <a:chExt cx="1107996" cy="703714"/>
          </a:xfrm>
        </p:grpSpPr>
        <p:cxnSp>
          <p:nvCxnSpPr>
            <p:cNvPr id="108" name="Straight Arrow Connector 107"/>
            <p:cNvCxnSpPr/>
            <p:nvPr/>
          </p:nvCxnSpPr>
          <p:spPr bwMode="auto">
            <a:xfrm>
              <a:off x="7422090" y="918369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Straight Arrow Connector 108"/>
            <p:cNvCxnSpPr/>
            <p:nvPr/>
          </p:nvCxnSpPr>
          <p:spPr bwMode="auto">
            <a:xfrm>
              <a:off x="7724618" y="918369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Straight Arrow Connector 109"/>
            <p:cNvCxnSpPr/>
            <p:nvPr/>
          </p:nvCxnSpPr>
          <p:spPr bwMode="auto">
            <a:xfrm>
              <a:off x="8027146" y="918369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 bwMode="auto">
            <a:xfrm>
              <a:off x="8329674" y="918369"/>
              <a:ext cx="0" cy="40943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7342122" y="6240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0 0 0 0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34437" y="1928775"/>
            <a:ext cx="2711686" cy="4641280"/>
            <a:chOff x="5834437" y="1520803"/>
            <a:chExt cx="2711686" cy="4641280"/>
          </a:xfrm>
        </p:grpSpPr>
        <p:grpSp>
          <p:nvGrpSpPr>
            <p:cNvPr id="15" name="Group 14"/>
            <p:cNvGrpSpPr/>
            <p:nvPr/>
          </p:nvGrpSpPr>
          <p:grpSpPr>
            <a:xfrm>
              <a:off x="7620404" y="1683790"/>
              <a:ext cx="925719" cy="4478293"/>
              <a:chOff x="7620404" y="1683790"/>
              <a:chExt cx="925719" cy="4478293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7620404" y="1683790"/>
                <a:ext cx="600800" cy="993556"/>
                <a:chOff x="7620404" y="2109984"/>
                <a:chExt cx="600800" cy="409433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 bwMode="auto">
                <a:xfrm>
                  <a:off x="7620404" y="2109984"/>
                  <a:ext cx="0" cy="409433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>
                  <a:off x="7922932" y="2109984"/>
                  <a:ext cx="0" cy="409433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99" name="Straight Arrow Connector 98"/>
                <p:cNvCxnSpPr/>
                <p:nvPr/>
              </p:nvCxnSpPr>
              <p:spPr bwMode="auto">
                <a:xfrm>
                  <a:off x="8221204" y="2109984"/>
                  <a:ext cx="0" cy="409433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</p:grp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8521161" y="1697313"/>
                <a:ext cx="24962" cy="4464770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15" name="Freeform 114"/>
            <p:cNvSpPr/>
            <p:nvPr/>
          </p:nvSpPr>
          <p:spPr bwMode="auto">
            <a:xfrm>
              <a:off x="5834437" y="1520803"/>
              <a:ext cx="1542197" cy="1170204"/>
            </a:xfrm>
            <a:custGeom>
              <a:avLst/>
              <a:gdLst>
                <a:gd name="connsiteX0" fmla="*/ 109182 w 1542197"/>
                <a:gd name="connsiteY0" fmla="*/ 0 h 1201003"/>
                <a:gd name="connsiteX1" fmla="*/ 0 w 1542197"/>
                <a:gd name="connsiteY1" fmla="*/ 0 h 1201003"/>
                <a:gd name="connsiteX2" fmla="*/ 0 w 1542197"/>
                <a:gd name="connsiteY2" fmla="*/ 286603 h 1201003"/>
                <a:gd name="connsiteX3" fmla="*/ 1528549 w 1542197"/>
                <a:gd name="connsiteY3" fmla="*/ 300250 h 1201003"/>
                <a:gd name="connsiteX4" fmla="*/ 1542197 w 1542197"/>
                <a:gd name="connsiteY4" fmla="*/ 1201003 h 120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2197" h="1201003">
                  <a:moveTo>
                    <a:pt x="109182" y="0"/>
                  </a:moveTo>
                  <a:lnTo>
                    <a:pt x="0" y="0"/>
                  </a:lnTo>
                  <a:lnTo>
                    <a:pt x="0" y="286603"/>
                  </a:lnTo>
                  <a:lnTo>
                    <a:pt x="1528549" y="300250"/>
                  </a:lnTo>
                  <a:lnTo>
                    <a:pt x="1542197" y="1201003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 smtClean="0"/>
              <a:t>Combinational 32-bit multiply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1148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Bit#(32)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0;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Bit#(32) prod = 0; 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Bit#(32) m   = (a[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prod[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      = sum[0];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= sum[32:1];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95789" y="3580262"/>
            <a:ext cx="17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Lot of gates!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114606" y="3393115"/>
            <a:ext cx="885825" cy="9078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028895" y="2605385"/>
            <a:ext cx="219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This circuit uses 32 add32 circuits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95815" y="5156624"/>
            <a:ext cx="8160021" cy="146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kern="0" dirty="0" smtClean="0"/>
              <a:t>Long chains of gates</a:t>
            </a:r>
          </a:p>
          <a:p>
            <a:pPr lvl="1">
              <a:lnSpc>
                <a:spcPct val="100000"/>
              </a:lnSpc>
            </a:pPr>
            <a:r>
              <a:rPr lang="en-US" sz="2000" kern="0" dirty="0"/>
              <a:t>32-bit multiply has </a:t>
            </a:r>
            <a:r>
              <a:rPr lang="en-US" sz="2000" kern="0" dirty="0" smtClean="0"/>
              <a:t>32 </a:t>
            </a:r>
            <a:r>
              <a:rPr lang="en-US" sz="2000" kern="0" dirty="0"/>
              <a:t>ripple carry adders in sequence!</a:t>
            </a:r>
          </a:p>
          <a:p>
            <a:pPr lvl="1">
              <a:lnSpc>
                <a:spcPct val="100000"/>
              </a:lnSpc>
            </a:pPr>
            <a:r>
              <a:rPr lang="en-US" sz="2000" kern="0" dirty="0" smtClean="0"/>
              <a:t>32-bit ripple carry adder has a 32-long chain of gates</a:t>
            </a:r>
          </a:p>
          <a:p>
            <a:pPr lvl="1">
              <a:lnSpc>
                <a:spcPct val="100000"/>
              </a:lnSpc>
            </a:pPr>
            <a:r>
              <a:rPr lang="en-US" sz="2000" kern="0" dirty="0" smtClean="0">
                <a:solidFill>
                  <a:srgbClr val="FF0000"/>
                </a:solidFill>
              </a:rPr>
              <a:t>Total delay ? </a:t>
            </a:r>
            <a:endParaRPr lang="en-US" sz="2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8658" y="7999566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2(n-1) FAs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?</a:t>
            </a:r>
            <a:endParaRPr 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5722" y="6355760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2n FA delays, not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nxn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4447" y="406080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Can we do better?</a:t>
            </a:r>
            <a:endParaRPr lang="en-US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5008" y="442583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Stay tuned…</a:t>
            </a:r>
            <a:endParaRPr lang="en-US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4606" y="63508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why?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45" y="351306"/>
            <a:ext cx="7772400" cy="1143000"/>
          </a:xfrm>
        </p:spPr>
        <p:txBody>
          <a:bodyPr/>
          <a:lstStyle/>
          <a:p>
            <a:r>
              <a:rPr lang="en-US" dirty="0"/>
              <a:t>Arithmetic-Logic Unit (ALU)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667996" y="1352081"/>
            <a:ext cx="3943419" cy="2202551"/>
            <a:chOff x="4738825" y="1369742"/>
            <a:chExt cx="3943419" cy="2202551"/>
          </a:xfrm>
        </p:grpSpPr>
        <p:sp>
          <p:nvSpPr>
            <p:cNvPr id="13" name="Rectangle 141"/>
            <p:cNvSpPr>
              <a:spLocks noChangeArrowheads="1"/>
            </p:cNvSpPr>
            <p:nvPr/>
          </p:nvSpPr>
          <p:spPr bwMode="auto">
            <a:xfrm>
              <a:off x="5496307" y="1369742"/>
              <a:ext cx="3185937" cy="966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0" dirty="0" err="1" smtClean="0">
                  <a:solidFill>
                    <a:srgbClr val="56127A"/>
                  </a:solidFill>
                  <a:latin typeface="Verdana" pitchFamily="34" charset="0"/>
                </a:rPr>
                <a:t>func</a:t>
              </a:r>
              <a:endParaRPr lang="en-US" b="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  <a:r>
                <a:rPr lang="en-US" sz="1800" b="0" dirty="0" smtClean="0">
                  <a:solidFill>
                    <a:srgbClr val="56127A"/>
                  </a:solidFill>
                  <a:latin typeface="Verdana" pitchFamily="34" charset="0"/>
                </a:rPr>
                <a:t>- 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Add, Sub, </a:t>
              </a:r>
              <a:r>
                <a:rPr lang="en-US" sz="1800" b="0" dirty="0" smtClean="0">
                  <a:solidFill>
                    <a:srgbClr val="56127A"/>
                  </a:solidFill>
                  <a:latin typeface="Verdana" pitchFamily="34" charset="0"/>
                </a:rPr>
                <a:t>And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, Or</a:t>
              </a:r>
              <a:r>
                <a:rPr lang="en-US" sz="1800" b="0" dirty="0" smtClean="0">
                  <a:solidFill>
                    <a:srgbClr val="56127A"/>
                  </a:solidFill>
                  <a:latin typeface="Verdana" pitchFamily="34" charset="0"/>
                </a:rPr>
                <a:t>, ...</a:t>
              </a:r>
              <a:endParaRPr lang="en-US" sz="1800" b="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738825" y="1830805"/>
              <a:ext cx="2687718" cy="1741488"/>
              <a:chOff x="4658656" y="1830805"/>
              <a:chExt cx="2687718" cy="1741488"/>
            </a:xfrm>
          </p:grpSpPr>
          <p:sp>
            <p:nvSpPr>
              <p:cNvPr id="7" name="Freeform 135"/>
              <p:cNvSpPr>
                <a:spLocks/>
              </p:cNvSpPr>
              <p:nvPr/>
            </p:nvSpPr>
            <p:spPr bwMode="auto">
              <a:xfrm flipV="1">
                <a:off x="5332990" y="2316580"/>
                <a:ext cx="765175" cy="1255713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" name="Line 136"/>
              <p:cNvSpPr>
                <a:spLocks noChangeShapeType="1"/>
              </p:cNvSpPr>
              <p:nvPr/>
            </p:nvSpPr>
            <p:spPr bwMode="auto">
              <a:xfrm flipV="1">
                <a:off x="4990090" y="3243680"/>
                <a:ext cx="3540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" name="Line 137"/>
              <p:cNvSpPr>
                <a:spLocks noChangeShapeType="1"/>
              </p:cNvSpPr>
              <p:nvPr/>
            </p:nvSpPr>
            <p:spPr bwMode="auto">
              <a:xfrm flipV="1">
                <a:off x="4990090" y="2584868"/>
                <a:ext cx="3270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1" name="Line 139"/>
              <p:cNvSpPr>
                <a:spLocks noChangeShapeType="1"/>
              </p:cNvSpPr>
              <p:nvPr/>
            </p:nvSpPr>
            <p:spPr bwMode="auto">
              <a:xfrm flipV="1">
                <a:off x="6101340" y="2956928"/>
                <a:ext cx="355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" name="Line 140"/>
              <p:cNvSpPr>
                <a:spLocks noChangeShapeType="1"/>
              </p:cNvSpPr>
              <p:nvPr/>
            </p:nvSpPr>
            <p:spPr bwMode="auto">
              <a:xfrm>
                <a:off x="5699703" y="1830805"/>
                <a:ext cx="0" cy="6556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" name="Rectangle 142"/>
              <p:cNvSpPr>
                <a:spLocks noChangeArrowheads="1"/>
              </p:cNvSpPr>
              <p:nvPr/>
            </p:nvSpPr>
            <p:spPr bwMode="auto">
              <a:xfrm>
                <a:off x="6471134" y="2764357"/>
                <a:ext cx="875240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result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6" name="Rectangle 144"/>
              <p:cNvSpPr>
                <a:spLocks noChangeArrowheads="1"/>
              </p:cNvSpPr>
              <p:nvPr/>
            </p:nvSpPr>
            <p:spPr bwMode="auto">
              <a:xfrm>
                <a:off x="4658656" y="2429293"/>
                <a:ext cx="301365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a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7" name="Rectangle 145"/>
              <p:cNvSpPr>
                <a:spLocks noChangeArrowheads="1"/>
              </p:cNvSpPr>
              <p:nvPr/>
            </p:nvSpPr>
            <p:spPr bwMode="auto">
              <a:xfrm>
                <a:off x="4658656" y="3115093"/>
                <a:ext cx="307777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b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8" name="Rectangle 146"/>
              <p:cNvSpPr>
                <a:spLocks noChangeArrowheads="1"/>
              </p:cNvSpPr>
              <p:nvPr/>
            </p:nvSpPr>
            <p:spPr bwMode="auto">
              <a:xfrm>
                <a:off x="5405707" y="2738855"/>
                <a:ext cx="790282" cy="42216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sz="2400" b="0" dirty="0">
                    <a:solidFill>
                      <a:srgbClr val="56127A"/>
                    </a:solidFill>
                    <a:latin typeface="Verdana" pitchFamily="34" charset="0"/>
                  </a:rPr>
                  <a:t>ALU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194479" y="4598792"/>
            <a:ext cx="318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what does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func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look like? 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6589" y="3745229"/>
            <a:ext cx="7566338" cy="76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 Data </a:t>
            </a:r>
            <a:r>
              <a:rPr lang="en-US" sz="24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(Data a, Data b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                         </a:t>
            </a:r>
            <a:r>
              <a:rPr lang="en-US" sz="2400" dirty="0" err="1">
                <a:latin typeface="Courier New"/>
                <a:ea typeface="Calibri"/>
                <a:cs typeface="Times New Roman"/>
              </a:rPr>
              <a:t>AluFunc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);</a:t>
            </a:r>
            <a:endParaRPr lang="en-US" sz="2400" dirty="0">
              <a:latin typeface="Consolas"/>
              <a:ea typeface="Calibri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3718" y="1988117"/>
            <a:ext cx="315845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ALU performs all the arithmetic and logical functions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2798" y="5158238"/>
            <a:ext cx="771444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Each individual function can be described as a combinational circuit and these can be combined together to produce a combinational </a:t>
            </a:r>
            <a:r>
              <a:rPr lang="en-US" sz="2400" dirty="0" smtClean="0"/>
              <a:t>ALU </a:t>
            </a:r>
            <a:endParaRPr lang="en-US" sz="24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218125" y="3560094"/>
            <a:ext cx="4015842" cy="1142096"/>
            <a:chOff x="1218125" y="3560094"/>
            <a:chExt cx="4015842" cy="1142096"/>
          </a:xfrm>
        </p:grpSpPr>
        <p:sp>
          <p:nvSpPr>
            <p:cNvPr id="23" name="Freeform 22"/>
            <p:cNvSpPr/>
            <p:nvPr/>
          </p:nvSpPr>
          <p:spPr bwMode="auto">
            <a:xfrm>
              <a:off x="4256474" y="3560094"/>
              <a:ext cx="977493" cy="751684"/>
            </a:xfrm>
            <a:custGeom>
              <a:avLst/>
              <a:gdLst>
                <a:gd name="connsiteX0" fmla="*/ 38636 w 977493"/>
                <a:gd name="connsiteY0" fmla="*/ 689934 h 751684"/>
                <a:gd name="connsiteX1" fmla="*/ 45076 w 977493"/>
                <a:gd name="connsiteY1" fmla="*/ 644858 h 751684"/>
                <a:gd name="connsiteX2" fmla="*/ 57955 w 977493"/>
                <a:gd name="connsiteY2" fmla="*/ 625540 h 751684"/>
                <a:gd name="connsiteX3" fmla="*/ 70834 w 977493"/>
                <a:gd name="connsiteY3" fmla="*/ 541827 h 751684"/>
                <a:gd name="connsiteX4" fmla="*/ 77273 w 977493"/>
                <a:gd name="connsiteY4" fmla="*/ 503191 h 751684"/>
                <a:gd name="connsiteX5" fmla="*/ 96591 w 977493"/>
                <a:gd name="connsiteY5" fmla="*/ 483872 h 751684"/>
                <a:gd name="connsiteX6" fmla="*/ 109470 w 977493"/>
                <a:gd name="connsiteY6" fmla="*/ 419478 h 751684"/>
                <a:gd name="connsiteX7" fmla="*/ 115910 w 977493"/>
                <a:gd name="connsiteY7" fmla="*/ 380841 h 751684"/>
                <a:gd name="connsiteX8" fmla="*/ 135228 w 977493"/>
                <a:gd name="connsiteY8" fmla="*/ 322886 h 751684"/>
                <a:gd name="connsiteX9" fmla="*/ 141667 w 977493"/>
                <a:gd name="connsiteY9" fmla="*/ 284250 h 751684"/>
                <a:gd name="connsiteX10" fmla="*/ 148107 w 977493"/>
                <a:gd name="connsiteY10" fmla="*/ 252052 h 751684"/>
                <a:gd name="connsiteX11" fmla="*/ 154546 w 977493"/>
                <a:gd name="connsiteY11" fmla="*/ 206976 h 751684"/>
                <a:gd name="connsiteX12" fmla="*/ 173865 w 977493"/>
                <a:gd name="connsiteY12" fmla="*/ 168340 h 751684"/>
                <a:gd name="connsiteX13" fmla="*/ 180304 w 977493"/>
                <a:gd name="connsiteY13" fmla="*/ 149021 h 751684"/>
                <a:gd name="connsiteX14" fmla="*/ 218941 w 977493"/>
                <a:gd name="connsiteY14" fmla="*/ 97506 h 751684"/>
                <a:gd name="connsiteX15" fmla="*/ 264017 w 977493"/>
                <a:gd name="connsiteY15" fmla="*/ 78188 h 751684"/>
                <a:gd name="connsiteX16" fmla="*/ 296214 w 977493"/>
                <a:gd name="connsiteY16" fmla="*/ 65309 h 751684"/>
                <a:gd name="connsiteX17" fmla="*/ 302653 w 977493"/>
                <a:gd name="connsiteY17" fmla="*/ 45991 h 751684"/>
                <a:gd name="connsiteX18" fmla="*/ 354169 w 977493"/>
                <a:gd name="connsiteY18" fmla="*/ 39551 h 751684"/>
                <a:gd name="connsiteX19" fmla="*/ 386366 w 977493"/>
                <a:gd name="connsiteY19" fmla="*/ 33112 h 751684"/>
                <a:gd name="connsiteX20" fmla="*/ 418563 w 977493"/>
                <a:gd name="connsiteY20" fmla="*/ 13793 h 751684"/>
                <a:gd name="connsiteX21" fmla="*/ 695459 w 977493"/>
                <a:gd name="connsiteY21" fmla="*/ 7354 h 751684"/>
                <a:gd name="connsiteX22" fmla="*/ 746974 w 977493"/>
                <a:gd name="connsiteY22" fmla="*/ 45991 h 751684"/>
                <a:gd name="connsiteX23" fmla="*/ 766293 w 977493"/>
                <a:gd name="connsiteY23" fmla="*/ 52430 h 751684"/>
                <a:gd name="connsiteX24" fmla="*/ 798490 w 977493"/>
                <a:gd name="connsiteY24" fmla="*/ 71748 h 751684"/>
                <a:gd name="connsiteX25" fmla="*/ 817808 w 977493"/>
                <a:gd name="connsiteY25" fmla="*/ 91067 h 751684"/>
                <a:gd name="connsiteX26" fmla="*/ 869324 w 977493"/>
                <a:gd name="connsiteY26" fmla="*/ 110385 h 751684"/>
                <a:gd name="connsiteX27" fmla="*/ 914400 w 977493"/>
                <a:gd name="connsiteY27" fmla="*/ 161900 h 751684"/>
                <a:gd name="connsiteX28" fmla="*/ 965915 w 977493"/>
                <a:gd name="connsiteY28" fmla="*/ 232734 h 751684"/>
                <a:gd name="connsiteX29" fmla="*/ 953036 w 977493"/>
                <a:gd name="connsiteY29" fmla="*/ 496751 h 751684"/>
                <a:gd name="connsiteX30" fmla="*/ 927279 w 977493"/>
                <a:gd name="connsiteY30" fmla="*/ 593343 h 751684"/>
                <a:gd name="connsiteX31" fmla="*/ 907960 w 977493"/>
                <a:gd name="connsiteY31" fmla="*/ 606221 h 751684"/>
                <a:gd name="connsiteX32" fmla="*/ 901521 w 977493"/>
                <a:gd name="connsiteY32" fmla="*/ 631979 h 751684"/>
                <a:gd name="connsiteX33" fmla="*/ 862884 w 977493"/>
                <a:gd name="connsiteY33" fmla="*/ 657737 h 751684"/>
                <a:gd name="connsiteX34" fmla="*/ 843566 w 977493"/>
                <a:gd name="connsiteY34" fmla="*/ 683495 h 751684"/>
                <a:gd name="connsiteX35" fmla="*/ 824248 w 977493"/>
                <a:gd name="connsiteY35" fmla="*/ 689934 h 751684"/>
                <a:gd name="connsiteX36" fmla="*/ 792050 w 977493"/>
                <a:gd name="connsiteY36" fmla="*/ 702813 h 751684"/>
                <a:gd name="connsiteX37" fmla="*/ 772732 w 977493"/>
                <a:gd name="connsiteY37" fmla="*/ 715692 h 751684"/>
                <a:gd name="connsiteX38" fmla="*/ 721217 w 977493"/>
                <a:gd name="connsiteY38" fmla="*/ 722131 h 751684"/>
                <a:gd name="connsiteX39" fmla="*/ 476518 w 977493"/>
                <a:gd name="connsiteY39" fmla="*/ 722131 h 751684"/>
                <a:gd name="connsiteX40" fmla="*/ 444321 w 977493"/>
                <a:gd name="connsiteY40" fmla="*/ 709252 h 751684"/>
                <a:gd name="connsiteX41" fmla="*/ 418563 w 977493"/>
                <a:gd name="connsiteY41" fmla="*/ 689934 h 751684"/>
                <a:gd name="connsiteX42" fmla="*/ 399245 w 977493"/>
                <a:gd name="connsiteY42" fmla="*/ 677055 h 751684"/>
                <a:gd name="connsiteX43" fmla="*/ 347729 w 977493"/>
                <a:gd name="connsiteY43" fmla="*/ 651298 h 751684"/>
                <a:gd name="connsiteX44" fmla="*/ 341290 w 977493"/>
                <a:gd name="connsiteY44" fmla="*/ 631979 h 751684"/>
                <a:gd name="connsiteX45" fmla="*/ 321972 w 977493"/>
                <a:gd name="connsiteY45" fmla="*/ 625540 h 751684"/>
                <a:gd name="connsiteX46" fmla="*/ 296214 w 977493"/>
                <a:gd name="connsiteY46" fmla="*/ 612661 h 751684"/>
                <a:gd name="connsiteX47" fmla="*/ 270456 w 977493"/>
                <a:gd name="connsiteY47" fmla="*/ 593343 h 751684"/>
                <a:gd name="connsiteX48" fmla="*/ 251138 w 977493"/>
                <a:gd name="connsiteY48" fmla="*/ 580464 h 751684"/>
                <a:gd name="connsiteX49" fmla="*/ 231819 w 977493"/>
                <a:gd name="connsiteY49" fmla="*/ 561145 h 751684"/>
                <a:gd name="connsiteX50" fmla="*/ 167425 w 977493"/>
                <a:gd name="connsiteY50" fmla="*/ 541827 h 751684"/>
                <a:gd name="connsiteX51" fmla="*/ 115910 w 977493"/>
                <a:gd name="connsiteY51" fmla="*/ 528948 h 751684"/>
                <a:gd name="connsiteX52" fmla="*/ 90152 w 977493"/>
                <a:gd name="connsiteY52" fmla="*/ 516069 h 751684"/>
                <a:gd name="connsiteX53" fmla="*/ 38636 w 977493"/>
                <a:gd name="connsiteY53" fmla="*/ 509630 h 751684"/>
                <a:gd name="connsiteX54" fmla="*/ 0 w 977493"/>
                <a:gd name="connsiteY54" fmla="*/ 496751 h 75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77493" h="751684">
                  <a:moveTo>
                    <a:pt x="38636" y="689934"/>
                  </a:moveTo>
                  <a:cubicBezTo>
                    <a:pt x="40783" y="674909"/>
                    <a:pt x="40714" y="659396"/>
                    <a:pt x="45076" y="644858"/>
                  </a:cubicBezTo>
                  <a:cubicBezTo>
                    <a:pt x="47300" y="637445"/>
                    <a:pt x="55508" y="632882"/>
                    <a:pt x="57955" y="625540"/>
                  </a:cubicBezTo>
                  <a:cubicBezTo>
                    <a:pt x="60247" y="618663"/>
                    <a:pt x="70268" y="545504"/>
                    <a:pt x="70834" y="541827"/>
                  </a:cubicBezTo>
                  <a:cubicBezTo>
                    <a:pt x="72819" y="528923"/>
                    <a:pt x="71970" y="515122"/>
                    <a:pt x="77273" y="503191"/>
                  </a:cubicBezTo>
                  <a:cubicBezTo>
                    <a:pt x="80972" y="494869"/>
                    <a:pt x="90152" y="490312"/>
                    <a:pt x="96591" y="483872"/>
                  </a:cubicBezTo>
                  <a:cubicBezTo>
                    <a:pt x="100884" y="462407"/>
                    <a:pt x="105436" y="440993"/>
                    <a:pt x="109470" y="419478"/>
                  </a:cubicBezTo>
                  <a:cubicBezTo>
                    <a:pt x="111876" y="406645"/>
                    <a:pt x="112546" y="393457"/>
                    <a:pt x="115910" y="380841"/>
                  </a:cubicBezTo>
                  <a:cubicBezTo>
                    <a:pt x="121157" y="361165"/>
                    <a:pt x="128789" y="342204"/>
                    <a:pt x="135228" y="322886"/>
                  </a:cubicBezTo>
                  <a:cubicBezTo>
                    <a:pt x="137374" y="310007"/>
                    <a:pt x="139331" y="297096"/>
                    <a:pt x="141667" y="284250"/>
                  </a:cubicBezTo>
                  <a:cubicBezTo>
                    <a:pt x="143625" y="273481"/>
                    <a:pt x="146308" y="262848"/>
                    <a:pt x="148107" y="252052"/>
                  </a:cubicBezTo>
                  <a:cubicBezTo>
                    <a:pt x="150602" y="237081"/>
                    <a:pt x="150082" y="221483"/>
                    <a:pt x="154546" y="206976"/>
                  </a:cubicBezTo>
                  <a:cubicBezTo>
                    <a:pt x="158781" y="193214"/>
                    <a:pt x="168017" y="181498"/>
                    <a:pt x="173865" y="168340"/>
                  </a:cubicBezTo>
                  <a:cubicBezTo>
                    <a:pt x="176622" y="162137"/>
                    <a:pt x="177268" y="155092"/>
                    <a:pt x="180304" y="149021"/>
                  </a:cubicBezTo>
                  <a:cubicBezTo>
                    <a:pt x="186248" y="137132"/>
                    <a:pt x="214204" y="102243"/>
                    <a:pt x="218941" y="97506"/>
                  </a:cubicBezTo>
                  <a:cubicBezTo>
                    <a:pt x="235919" y="80528"/>
                    <a:pt x="241847" y="85578"/>
                    <a:pt x="264017" y="78188"/>
                  </a:cubicBezTo>
                  <a:cubicBezTo>
                    <a:pt x="274983" y="74533"/>
                    <a:pt x="285482" y="69602"/>
                    <a:pt x="296214" y="65309"/>
                  </a:cubicBezTo>
                  <a:cubicBezTo>
                    <a:pt x="298360" y="58870"/>
                    <a:pt x="296450" y="48748"/>
                    <a:pt x="302653" y="45991"/>
                  </a:cubicBezTo>
                  <a:cubicBezTo>
                    <a:pt x="318467" y="38962"/>
                    <a:pt x="337065" y="42182"/>
                    <a:pt x="354169" y="39551"/>
                  </a:cubicBezTo>
                  <a:cubicBezTo>
                    <a:pt x="364987" y="37887"/>
                    <a:pt x="375634" y="35258"/>
                    <a:pt x="386366" y="33112"/>
                  </a:cubicBezTo>
                  <a:cubicBezTo>
                    <a:pt x="397098" y="26672"/>
                    <a:pt x="406504" y="17143"/>
                    <a:pt x="418563" y="13793"/>
                  </a:cubicBezTo>
                  <a:cubicBezTo>
                    <a:pt x="507241" y="-10840"/>
                    <a:pt x="608055" y="4440"/>
                    <a:pt x="695459" y="7354"/>
                  </a:cubicBezTo>
                  <a:cubicBezTo>
                    <a:pt x="766389" y="42819"/>
                    <a:pt x="671029" y="-8255"/>
                    <a:pt x="746974" y="45991"/>
                  </a:cubicBezTo>
                  <a:cubicBezTo>
                    <a:pt x="752498" y="49936"/>
                    <a:pt x="760222" y="49394"/>
                    <a:pt x="766293" y="52430"/>
                  </a:cubicBezTo>
                  <a:cubicBezTo>
                    <a:pt x="777488" y="58027"/>
                    <a:pt x="788477" y="64238"/>
                    <a:pt x="798490" y="71748"/>
                  </a:cubicBezTo>
                  <a:cubicBezTo>
                    <a:pt x="805775" y="77212"/>
                    <a:pt x="810085" y="86240"/>
                    <a:pt x="817808" y="91067"/>
                  </a:cubicBezTo>
                  <a:cubicBezTo>
                    <a:pt x="826603" y="96564"/>
                    <a:pt x="856483" y="106105"/>
                    <a:pt x="869324" y="110385"/>
                  </a:cubicBezTo>
                  <a:cubicBezTo>
                    <a:pt x="901601" y="158799"/>
                    <a:pt x="855199" y="91934"/>
                    <a:pt x="914400" y="161900"/>
                  </a:cubicBezTo>
                  <a:cubicBezTo>
                    <a:pt x="937064" y="188685"/>
                    <a:pt x="948562" y="206705"/>
                    <a:pt x="965915" y="232734"/>
                  </a:cubicBezTo>
                  <a:cubicBezTo>
                    <a:pt x="987000" y="338151"/>
                    <a:pt x="977253" y="273965"/>
                    <a:pt x="953036" y="496751"/>
                  </a:cubicBezTo>
                  <a:cubicBezTo>
                    <a:pt x="951657" y="509438"/>
                    <a:pt x="941016" y="574111"/>
                    <a:pt x="927279" y="593343"/>
                  </a:cubicBezTo>
                  <a:cubicBezTo>
                    <a:pt x="922781" y="599641"/>
                    <a:pt x="914400" y="601928"/>
                    <a:pt x="907960" y="606221"/>
                  </a:cubicBezTo>
                  <a:cubicBezTo>
                    <a:pt x="905814" y="614807"/>
                    <a:pt x="907349" y="625319"/>
                    <a:pt x="901521" y="631979"/>
                  </a:cubicBezTo>
                  <a:cubicBezTo>
                    <a:pt x="891328" y="643628"/>
                    <a:pt x="862884" y="657737"/>
                    <a:pt x="862884" y="657737"/>
                  </a:cubicBezTo>
                  <a:cubicBezTo>
                    <a:pt x="856445" y="666323"/>
                    <a:pt x="851811" y="676624"/>
                    <a:pt x="843566" y="683495"/>
                  </a:cubicBezTo>
                  <a:cubicBezTo>
                    <a:pt x="838352" y="687840"/>
                    <a:pt x="830603" y="687551"/>
                    <a:pt x="824248" y="689934"/>
                  </a:cubicBezTo>
                  <a:cubicBezTo>
                    <a:pt x="813425" y="693993"/>
                    <a:pt x="802389" y="697643"/>
                    <a:pt x="792050" y="702813"/>
                  </a:cubicBezTo>
                  <a:cubicBezTo>
                    <a:pt x="785128" y="706274"/>
                    <a:pt x="780198" y="713656"/>
                    <a:pt x="772732" y="715692"/>
                  </a:cubicBezTo>
                  <a:cubicBezTo>
                    <a:pt x="756036" y="720245"/>
                    <a:pt x="738389" y="719985"/>
                    <a:pt x="721217" y="722131"/>
                  </a:cubicBezTo>
                  <a:cubicBezTo>
                    <a:pt x="640627" y="775857"/>
                    <a:pt x="696594" y="744139"/>
                    <a:pt x="476518" y="722131"/>
                  </a:cubicBezTo>
                  <a:cubicBezTo>
                    <a:pt x="465016" y="720981"/>
                    <a:pt x="454425" y="714866"/>
                    <a:pt x="444321" y="709252"/>
                  </a:cubicBezTo>
                  <a:cubicBezTo>
                    <a:pt x="434939" y="704040"/>
                    <a:pt x="427296" y="696172"/>
                    <a:pt x="418563" y="689934"/>
                  </a:cubicBezTo>
                  <a:cubicBezTo>
                    <a:pt x="412265" y="685436"/>
                    <a:pt x="405684" y="681348"/>
                    <a:pt x="399245" y="677055"/>
                  </a:cubicBezTo>
                  <a:cubicBezTo>
                    <a:pt x="367167" y="628939"/>
                    <a:pt x="414171" y="689265"/>
                    <a:pt x="347729" y="651298"/>
                  </a:cubicBezTo>
                  <a:cubicBezTo>
                    <a:pt x="341835" y="647930"/>
                    <a:pt x="346090" y="636779"/>
                    <a:pt x="341290" y="631979"/>
                  </a:cubicBezTo>
                  <a:cubicBezTo>
                    <a:pt x="336491" y="627179"/>
                    <a:pt x="328211" y="628214"/>
                    <a:pt x="321972" y="625540"/>
                  </a:cubicBezTo>
                  <a:cubicBezTo>
                    <a:pt x="313149" y="621759"/>
                    <a:pt x="304354" y="617749"/>
                    <a:pt x="296214" y="612661"/>
                  </a:cubicBezTo>
                  <a:cubicBezTo>
                    <a:pt x="287113" y="606973"/>
                    <a:pt x="279189" y="599581"/>
                    <a:pt x="270456" y="593343"/>
                  </a:cubicBezTo>
                  <a:cubicBezTo>
                    <a:pt x="264158" y="588845"/>
                    <a:pt x="257083" y="585419"/>
                    <a:pt x="251138" y="580464"/>
                  </a:cubicBezTo>
                  <a:cubicBezTo>
                    <a:pt x="244142" y="574634"/>
                    <a:pt x="239230" y="566438"/>
                    <a:pt x="231819" y="561145"/>
                  </a:cubicBezTo>
                  <a:cubicBezTo>
                    <a:pt x="207061" y="543461"/>
                    <a:pt x="198286" y="548440"/>
                    <a:pt x="167425" y="541827"/>
                  </a:cubicBezTo>
                  <a:cubicBezTo>
                    <a:pt x="150118" y="538118"/>
                    <a:pt x="132702" y="534545"/>
                    <a:pt x="115910" y="528948"/>
                  </a:cubicBezTo>
                  <a:cubicBezTo>
                    <a:pt x="106803" y="525912"/>
                    <a:pt x="99465" y="518397"/>
                    <a:pt x="90152" y="516069"/>
                  </a:cubicBezTo>
                  <a:cubicBezTo>
                    <a:pt x="73363" y="511872"/>
                    <a:pt x="55808" y="511776"/>
                    <a:pt x="38636" y="509630"/>
                  </a:cubicBezTo>
                  <a:cubicBezTo>
                    <a:pt x="4446" y="495954"/>
                    <a:pt x="17998" y="496751"/>
                    <a:pt x="0" y="496751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8125" y="4332858"/>
              <a:ext cx="3328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solidFill>
                    <a:srgbClr val="FF0000"/>
                  </a:solidFill>
                </a:rPr>
                <a:t>Type of a, e.g., Bit#(32)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Connector 25"/>
            <p:cNvCxnSpPr>
              <a:stCxn id="23" idx="4"/>
            </p:cNvCxnSpPr>
            <p:nvPr/>
          </p:nvCxnSpPr>
          <p:spPr bwMode="auto">
            <a:xfrm flipH="1">
              <a:off x="3206839" y="4063285"/>
              <a:ext cx="1126908" cy="248493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9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45" y="351306"/>
            <a:ext cx="7772400" cy="1143000"/>
          </a:xfrm>
        </p:spPr>
        <p:txBody>
          <a:bodyPr/>
          <a:lstStyle/>
          <a:p>
            <a:r>
              <a:rPr lang="en-US" dirty="0" smtClean="0"/>
              <a:t>ALU for comparison operators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67996" y="1384420"/>
            <a:ext cx="3747130" cy="2170212"/>
            <a:chOff x="4738825" y="1402081"/>
            <a:chExt cx="3747130" cy="2170212"/>
          </a:xfrm>
        </p:grpSpPr>
        <p:sp>
          <p:nvSpPr>
            <p:cNvPr id="13" name="Rectangle 141"/>
            <p:cNvSpPr>
              <a:spLocks noChangeArrowheads="1"/>
            </p:cNvSpPr>
            <p:nvPr/>
          </p:nvSpPr>
          <p:spPr bwMode="auto">
            <a:xfrm>
              <a:off x="5559192" y="1402081"/>
              <a:ext cx="2926763" cy="9355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73025" tIns="36512" rIns="73025" bIns="36512">
              <a:spAutoFit/>
            </a:bodyPr>
            <a:lstStyle/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b="0" dirty="0" err="1" smtClean="0">
                  <a:solidFill>
                    <a:srgbClr val="56127A"/>
                  </a:solidFill>
                  <a:latin typeface="Verdana" pitchFamily="34" charset="0"/>
                </a:rPr>
                <a:t>func</a:t>
              </a:r>
              <a:endParaRPr lang="en-US" b="0" dirty="0">
                <a:solidFill>
                  <a:srgbClr val="56127A"/>
                </a:solidFill>
                <a:latin typeface="Verdana" pitchFamily="34" charset="0"/>
              </a:endParaRP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b="0" dirty="0" smtClean="0">
                  <a:solidFill>
                    <a:srgbClr val="56127A"/>
                  </a:solidFill>
                  <a:latin typeface="Verdana" pitchFamily="34" charset="0"/>
                </a:rPr>
                <a:t>    - </a:t>
              </a: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GT, LT, EQ, Zero, ...</a:t>
              </a:r>
            </a:p>
            <a:p>
              <a:pPr defTabSz="585788" eaLnBrk="0" hangingPunct="0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b="0" dirty="0">
                  <a:solidFill>
                    <a:srgbClr val="56127A"/>
                  </a:solidFill>
                  <a:latin typeface="Verdana" pitchFamily="34" charset="0"/>
                </a:rPr>
                <a:t>    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738825" y="1830805"/>
              <a:ext cx="2093004" cy="1741488"/>
              <a:chOff x="4658656" y="1830805"/>
              <a:chExt cx="2093004" cy="1741488"/>
            </a:xfrm>
          </p:grpSpPr>
          <p:sp>
            <p:nvSpPr>
              <p:cNvPr id="7" name="Freeform 135"/>
              <p:cNvSpPr>
                <a:spLocks/>
              </p:cNvSpPr>
              <p:nvPr/>
            </p:nvSpPr>
            <p:spPr bwMode="auto">
              <a:xfrm flipV="1">
                <a:off x="5332990" y="2316580"/>
                <a:ext cx="765175" cy="1255713"/>
              </a:xfrm>
              <a:custGeom>
                <a:avLst/>
                <a:gdLst>
                  <a:gd name="T0" fmla="*/ 0 w 961"/>
                  <a:gd name="T1" fmla="*/ 0 h 1652"/>
                  <a:gd name="T2" fmla="*/ 481 w 961"/>
                  <a:gd name="T3" fmla="*/ 147 h 1652"/>
                  <a:gd name="T4" fmla="*/ 481 w 961"/>
                  <a:gd name="T5" fmla="*/ 570 h 1652"/>
                  <a:gd name="T6" fmla="*/ 0 w 961"/>
                  <a:gd name="T7" fmla="*/ 791 h 1652"/>
                  <a:gd name="T8" fmla="*/ 0 w 961"/>
                  <a:gd name="T9" fmla="*/ 460 h 1652"/>
                  <a:gd name="T10" fmla="*/ 96 w 961"/>
                  <a:gd name="T11" fmla="*/ 386 h 1652"/>
                  <a:gd name="T12" fmla="*/ 0 w 961"/>
                  <a:gd name="T13" fmla="*/ 331 h 1652"/>
                  <a:gd name="T14" fmla="*/ 0 w 961"/>
                  <a:gd name="T15" fmla="*/ 0 h 165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1"/>
                  <a:gd name="T25" fmla="*/ 0 h 1652"/>
                  <a:gd name="T26" fmla="*/ 961 w 961"/>
                  <a:gd name="T27" fmla="*/ 1652 h 165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1" h="1652">
                    <a:moveTo>
                      <a:pt x="0" y="0"/>
                    </a:moveTo>
                    <a:lnTo>
                      <a:pt x="960" y="307"/>
                    </a:lnTo>
                    <a:lnTo>
                      <a:pt x="960" y="1190"/>
                    </a:lnTo>
                    <a:lnTo>
                      <a:pt x="0" y="1651"/>
                    </a:lnTo>
                    <a:lnTo>
                      <a:pt x="0" y="960"/>
                    </a:lnTo>
                    <a:lnTo>
                      <a:pt x="192" y="806"/>
                    </a:lnTo>
                    <a:lnTo>
                      <a:pt x="0" y="691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/>
              </a:p>
            </p:txBody>
          </p:sp>
          <p:sp>
            <p:nvSpPr>
              <p:cNvPr id="8" name="Line 136"/>
              <p:cNvSpPr>
                <a:spLocks noChangeShapeType="1"/>
              </p:cNvSpPr>
              <p:nvPr/>
            </p:nvSpPr>
            <p:spPr bwMode="auto">
              <a:xfrm flipV="1">
                <a:off x="4990090" y="3243680"/>
                <a:ext cx="3540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9" name="Line 137"/>
              <p:cNvSpPr>
                <a:spLocks noChangeShapeType="1"/>
              </p:cNvSpPr>
              <p:nvPr/>
            </p:nvSpPr>
            <p:spPr bwMode="auto">
              <a:xfrm flipV="1">
                <a:off x="4990090" y="2584868"/>
                <a:ext cx="32702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1" name="Line 139"/>
              <p:cNvSpPr>
                <a:spLocks noChangeShapeType="1"/>
              </p:cNvSpPr>
              <p:nvPr/>
            </p:nvSpPr>
            <p:spPr bwMode="auto">
              <a:xfrm flipV="1">
                <a:off x="6101340" y="2956928"/>
                <a:ext cx="3556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2" name="Line 140"/>
              <p:cNvSpPr>
                <a:spLocks noChangeShapeType="1"/>
              </p:cNvSpPr>
              <p:nvPr/>
            </p:nvSpPr>
            <p:spPr bwMode="auto">
              <a:xfrm>
                <a:off x="5699703" y="1830805"/>
                <a:ext cx="0" cy="6556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" name="Rectangle 142"/>
              <p:cNvSpPr>
                <a:spLocks noChangeArrowheads="1"/>
              </p:cNvSpPr>
              <p:nvPr/>
            </p:nvSpPr>
            <p:spPr bwMode="auto">
              <a:xfrm>
                <a:off x="6471134" y="2764357"/>
                <a:ext cx="280526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c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6" name="Rectangle 144"/>
              <p:cNvSpPr>
                <a:spLocks noChangeArrowheads="1"/>
              </p:cNvSpPr>
              <p:nvPr/>
            </p:nvSpPr>
            <p:spPr bwMode="auto">
              <a:xfrm>
                <a:off x="4658656" y="2429293"/>
                <a:ext cx="301365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a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7" name="Rectangle 145"/>
              <p:cNvSpPr>
                <a:spLocks noChangeArrowheads="1"/>
              </p:cNvSpPr>
              <p:nvPr/>
            </p:nvSpPr>
            <p:spPr bwMode="auto">
              <a:xfrm>
                <a:off x="4658656" y="3115093"/>
                <a:ext cx="307777" cy="3507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73025" tIns="36512" rIns="73025" bIns="36512">
                <a:spAutoFit/>
              </a:bodyPr>
              <a:lstStyle/>
              <a:p>
                <a:pPr defTabSz="585788" eaLnBrk="0" hangingPunct="0">
                  <a:buNone/>
                </a:pPr>
                <a:r>
                  <a:rPr lang="en-US" b="0" dirty="0" smtClean="0">
                    <a:solidFill>
                      <a:srgbClr val="56127A"/>
                    </a:solidFill>
                    <a:latin typeface="Verdana" pitchFamily="34" charset="0"/>
                  </a:rPr>
                  <a:t>b</a:t>
                </a:r>
                <a:endParaRPr lang="en-US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  <p:sp>
            <p:nvSpPr>
              <p:cNvPr id="18" name="Rectangle 146"/>
              <p:cNvSpPr>
                <a:spLocks noChangeArrowheads="1"/>
              </p:cNvSpPr>
              <p:nvPr/>
            </p:nvSpPr>
            <p:spPr bwMode="auto">
              <a:xfrm>
                <a:off x="5373513" y="2597197"/>
                <a:ext cx="804468" cy="75456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>
                  <a:buNone/>
                </a:pPr>
                <a:r>
                  <a:rPr lang="en-US" sz="2400" b="0" dirty="0" smtClean="0">
                    <a:solidFill>
                      <a:srgbClr val="56127A"/>
                    </a:solidFill>
                    <a:latin typeface="Verdana" pitchFamily="34" charset="0"/>
                  </a:rPr>
                  <a:t>ALU Br</a:t>
                </a:r>
                <a:endParaRPr lang="en-US" sz="2400" b="0" dirty="0">
                  <a:solidFill>
                    <a:srgbClr val="56127A"/>
                  </a:solidFill>
                  <a:latin typeface="Verdana" pitchFamily="34" charset="0"/>
                </a:endParaRP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5194479" y="4598792"/>
            <a:ext cx="318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what does </a:t>
            </a:r>
            <a:r>
              <a:rPr lang="en-US" dirty="0" err="1" smtClean="0">
                <a:latin typeface="Comic Sans MS" panose="030F0702030302020204" pitchFamily="66" charset="0"/>
              </a:rPr>
              <a:t>func</a:t>
            </a:r>
            <a:r>
              <a:rPr lang="en-US" dirty="0" smtClean="0">
                <a:latin typeface="Comic Sans MS" panose="030F0702030302020204" pitchFamily="66" charset="0"/>
              </a:rPr>
              <a:t> look like?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36589" y="3745229"/>
            <a:ext cx="7566338" cy="76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Bool </a:t>
            </a:r>
            <a:r>
              <a:rPr lang="en-US" sz="2400" dirty="0" err="1" smtClean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aluBr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(Data 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a, Data b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                         </a:t>
            </a:r>
            <a:r>
              <a:rPr lang="en-US" sz="2400" dirty="0" err="1" smtClean="0">
                <a:latin typeface="Courier New"/>
                <a:ea typeface="Calibri"/>
                <a:cs typeface="Times New Roman"/>
              </a:rPr>
              <a:t>BrFunc</a:t>
            </a:r>
            <a:r>
              <a:rPr lang="en-US" sz="2400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sz="24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400" dirty="0">
                <a:latin typeface="Courier New"/>
                <a:ea typeface="Calibri"/>
                <a:cs typeface="Times New Roman"/>
              </a:rPr>
              <a:t>);</a:t>
            </a:r>
            <a:endParaRPr lang="en-US" sz="2400" dirty="0">
              <a:latin typeface="Consolas"/>
              <a:ea typeface="Calibri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8428" y="2298919"/>
            <a:ext cx="253713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Like ALU but returns a Bool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5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4889"/>
            <a:ext cx="8427836" cy="4114800"/>
          </a:xfrm>
        </p:spPr>
        <p:txBody>
          <a:bodyPr/>
          <a:lstStyle/>
          <a:p>
            <a:r>
              <a:rPr lang="en-US" sz="2400" dirty="0" smtClean="0"/>
              <a:t>Suppose we have a variable c whose values can represent three different colors</a:t>
            </a:r>
          </a:p>
          <a:p>
            <a:pPr lvl="1"/>
            <a:r>
              <a:rPr lang="en-US" sz="2000" dirty="0" smtClean="0"/>
              <a:t>Declare the type of c to be Bit#(2) and adopt the convention that 00 represents Red, 01 Blue and 10 Green</a:t>
            </a:r>
          </a:p>
          <a:p>
            <a:r>
              <a:rPr lang="en-US" sz="2400" dirty="0" smtClean="0"/>
              <a:t>A better way is to create a new type called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474493" y="3429875"/>
            <a:ext cx="5269208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{Red, Blue, Green}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2749639" y="4130095"/>
            <a:ext cx="3086" cy="30667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070145" y="4420451"/>
            <a:ext cx="626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>BSV compiler automatically assigns a bit representation to the three colors and provides a function to test if the two colors are equal</a:t>
            </a:r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6038" y="5482248"/>
            <a:ext cx="2183548" cy="840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Types prevent us from mixing colors with 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raw bits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8034" y="3791512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Why is this way better?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0628" y="5419262"/>
            <a:ext cx="4557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If you do not use “deriving” then you will have to specify </a:t>
            </a:r>
            <a:r>
              <a:rPr lang="en-US" dirty="0" smtClean="0"/>
              <a:t>your </a:t>
            </a:r>
            <a:r>
              <a:rPr lang="en-US" dirty="0" smtClean="0"/>
              <a:t>own encoding </a:t>
            </a:r>
            <a:r>
              <a:rPr lang="en-US" dirty="0" smtClean="0"/>
              <a:t>and equality function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2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 animBg="1"/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Enumerated types</a:t>
            </a:r>
          </a:p>
        </p:txBody>
      </p:sp>
      <p:sp>
        <p:nvSpPr>
          <p:cNvPr id="13314" name="TextBox 6"/>
          <p:cNvSpPr txBox="1">
            <a:spLocks noChangeArrowheads="1"/>
          </p:cNvSpPr>
          <p:nvPr/>
        </p:nvSpPr>
        <p:spPr bwMode="auto">
          <a:xfrm>
            <a:off x="804863" y="1512262"/>
            <a:ext cx="833913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{Red, Blue, Green}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deriving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(Bits,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ourier New"/>
                <a:ea typeface="Calibri"/>
                <a:cs typeface="Times New Roman"/>
              </a:rPr>
              <a:t>typedef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enum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latin typeface="Courier New"/>
                <a:ea typeface="Calibri"/>
                <a:cs typeface="Times New Roman"/>
              </a:rPr>
              <a:t>{Add, Sub, And, Or,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Xor</a:t>
            </a:r>
            <a:r>
              <a:rPr lang="en-US" dirty="0">
                <a:latin typeface="Courier New"/>
                <a:ea typeface="Calibri"/>
                <a:cs typeface="Times New Roman"/>
              </a:rPr>
              <a:t>, Nor,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Slt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Sltu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LShift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RShift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Sra</a:t>
            </a:r>
            <a:r>
              <a:rPr lang="en-US" dirty="0">
                <a:latin typeface="Courier New"/>
                <a:ea typeface="Calibri"/>
                <a:cs typeface="Times New Roman"/>
              </a:rPr>
              <a:t>}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AluFunc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deriving</a:t>
            </a:r>
            <a:r>
              <a:rPr lang="en-US" dirty="0">
                <a:latin typeface="Courier New"/>
                <a:ea typeface="Calibri"/>
                <a:cs typeface="Times New Roman"/>
              </a:rPr>
              <a:t>(Bits,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latin typeface="Courier New"/>
                <a:ea typeface="Calibri"/>
                <a:cs typeface="Times New Roman"/>
              </a:rPr>
              <a:t>typedef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enum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>
                <a:latin typeface="Courier New"/>
                <a:ea typeface="Calibri"/>
                <a:cs typeface="Times New Roman"/>
              </a:rPr>
              <a:t>{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Neq</a:t>
            </a:r>
            <a:r>
              <a:rPr lang="en-US" dirty="0">
                <a:latin typeface="Courier New"/>
                <a:ea typeface="Calibri"/>
                <a:cs typeface="Times New Roman"/>
              </a:rPr>
              <a:t>, Le, Lt,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Ge</a:t>
            </a:r>
            <a:r>
              <a:rPr lang="en-US" dirty="0">
                <a:latin typeface="Courier New"/>
                <a:ea typeface="Calibri"/>
                <a:cs typeface="Times New Roman"/>
              </a:rPr>
              <a:t>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Gt</a:t>
            </a:r>
            <a:r>
              <a:rPr lang="en-US" dirty="0">
                <a:latin typeface="Courier New"/>
                <a:ea typeface="Calibri"/>
                <a:cs typeface="Times New Roman"/>
              </a:rPr>
              <a:t>, AT, NT} </a:t>
            </a:r>
            <a:endParaRPr lang="en-US" dirty="0" smtClean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 smtClean="0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deriving</a:t>
            </a:r>
            <a:r>
              <a:rPr lang="en-US" dirty="0">
                <a:latin typeface="Courier New"/>
                <a:ea typeface="Calibri"/>
                <a:cs typeface="Times New Roman"/>
              </a:rPr>
              <a:t>(Bits,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nsolas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5758" y="4759305"/>
            <a:ext cx="6714980" cy="4247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C000"/>
                </a:solidFill>
              </a:rPr>
              <a:t>Each enumerated type defines a new type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3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135" y="1542392"/>
            <a:ext cx="8132379" cy="4984531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Data </a:t>
            </a:r>
            <a:r>
              <a:rPr lang="en-US" sz="2000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(Data a, Data b,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AluFunc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Data res = 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case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func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Add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addN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Sub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subN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And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andN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Or 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orN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Xor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xorN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Nor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norN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Slt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zeroExtend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(pack(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signedLT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)));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Sltu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zeroExtend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(pack(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lt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));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LShift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shiftLeft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[4:0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RShift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shiftRight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[4:0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   </a:t>
            </a:r>
            <a:r>
              <a:rPr lang="en-US" sz="2000" dirty="0" err="1">
                <a:latin typeface="Courier New"/>
                <a:ea typeface="Calibri"/>
                <a:cs typeface="Times New Roman"/>
              </a:rPr>
              <a:t>Sra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   : 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signedShiftRight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sz="2000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sz="2000" dirty="0" smtClean="0">
                <a:latin typeface="Courier New"/>
                <a:ea typeface="Calibri"/>
                <a:cs typeface="Times New Roman"/>
              </a:rPr>
              <a:t>[4:0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]);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urier New"/>
                <a:ea typeface="Calibri"/>
                <a:cs typeface="Times New Roman"/>
              </a:rPr>
              <a:t>  </a:t>
            </a:r>
            <a:r>
              <a:rPr lang="en-US" sz="2000" b="1" dirty="0" err="1">
                <a:latin typeface="Courier New"/>
                <a:ea typeface="Calibri"/>
                <a:cs typeface="Times New Roman"/>
              </a:rPr>
              <a:t>endcase</a:t>
            </a:r>
            <a:r>
              <a:rPr lang="en-US" sz="2000" b="1" dirty="0">
                <a:latin typeface="Courier New"/>
                <a:ea typeface="Calibri"/>
                <a:cs typeface="Times New Roman"/>
              </a:rPr>
              <a:t>;</a:t>
            </a:r>
            <a:endParaRPr lang="en-US" sz="2000" b="1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alibri"/>
                <a:cs typeface="Times New Roman"/>
              </a:rPr>
              <a:t>  return </a:t>
            </a:r>
            <a:r>
              <a:rPr lang="en-US" sz="2000" dirty="0">
                <a:latin typeface="Courier New"/>
                <a:ea typeface="Calibri"/>
                <a:cs typeface="Times New Roman"/>
              </a:rPr>
              <a:t>res;</a:t>
            </a:r>
            <a:endParaRPr lang="en-US" sz="2000" dirty="0">
              <a:latin typeface="Consolas"/>
              <a:ea typeface="Calibri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urier New"/>
                <a:ea typeface="Calibri"/>
                <a:cs typeface="Times New Roman"/>
              </a:rPr>
              <a:t>endfunction</a:t>
            </a:r>
            <a:endParaRPr lang="en-US" sz="2000" b="1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1545" y="1970053"/>
            <a:ext cx="407114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Given an implementation of the primitive operations like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Shift, etc. </a:t>
            </a:r>
            <a:r>
              <a:rPr lang="en-US" dirty="0" smtClean="0"/>
              <a:t>the ALU can be implemented simply by introducing a mux controlled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to select the appropriate circuit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0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Comparison operators</a:t>
            </a:r>
            <a:endParaRPr lang="en-US" sz="2800" dirty="0" smtClean="0"/>
          </a:p>
        </p:txBody>
      </p:sp>
      <p:sp>
        <p:nvSpPr>
          <p:cNvPr id="3686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91470" y="1552575"/>
            <a:ext cx="801768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alibri"/>
                <a:cs typeface="Times New Roman"/>
              </a:rPr>
              <a:t>function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Bool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aluBr</a:t>
            </a:r>
            <a:r>
              <a:rPr lang="en-US" dirty="0">
                <a:latin typeface="Courier New"/>
                <a:ea typeface="Calibri"/>
                <a:cs typeface="Times New Roman"/>
              </a:rPr>
              <a:t>(Data a, Data b,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Bool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brTaken</a:t>
            </a:r>
            <a:r>
              <a:rPr lang="en-US" dirty="0">
                <a:latin typeface="Courier New"/>
                <a:ea typeface="Calibri"/>
                <a:cs typeface="Times New Roman"/>
              </a:rPr>
              <a:t> =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case</a:t>
            </a:r>
            <a:r>
              <a:rPr lang="en-US" dirty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brFunc</a:t>
            </a:r>
            <a:r>
              <a:rPr lang="en-US" dirty="0">
                <a:latin typeface="Courier New"/>
                <a:ea typeface="Calibri"/>
                <a:cs typeface="Times New Roman"/>
              </a:rPr>
              <a:t>)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Eq</a:t>
            </a:r>
            <a:r>
              <a:rPr lang="en-US" dirty="0">
                <a:latin typeface="Courier New"/>
                <a:ea typeface="Calibri"/>
                <a:cs typeface="Times New Roman"/>
              </a:rPr>
              <a:t>  : 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(a </a:t>
            </a:r>
            <a:r>
              <a:rPr lang="en-US" dirty="0">
                <a:latin typeface="Courier New"/>
                <a:ea typeface="Calibri"/>
                <a:cs typeface="Times New Roman"/>
              </a:rPr>
              <a:t>== b);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Neq</a:t>
            </a:r>
            <a:r>
              <a:rPr lang="en-US" dirty="0">
                <a:latin typeface="Courier New"/>
                <a:ea typeface="Calibri"/>
                <a:cs typeface="Times New Roman"/>
              </a:rPr>
              <a:t> : (a != b);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Le  :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signedLE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Lt  :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signedLT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Ge  :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signedGE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Gt  : 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signedGT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(</a:t>
            </a:r>
            <a:r>
              <a:rPr lang="en-US" dirty="0" err="1" smtClean="0">
                <a:latin typeface="Courier New"/>
                <a:ea typeface="Calibri"/>
                <a:cs typeface="Times New Roman"/>
              </a:rPr>
              <a:t>a,b</a:t>
            </a:r>
            <a:r>
              <a:rPr lang="en-US" dirty="0" smtClean="0">
                <a:latin typeface="Courier New"/>
                <a:ea typeface="Calibri"/>
                <a:cs typeface="Times New Roman"/>
              </a:rPr>
              <a:t>);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AT  : True;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  NT  : False;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b="1" dirty="0" err="1">
                <a:latin typeface="Courier New"/>
                <a:ea typeface="Calibri"/>
                <a:cs typeface="Times New Roman"/>
              </a:rPr>
              <a:t>endcase</a:t>
            </a:r>
            <a:r>
              <a:rPr lang="en-US" dirty="0">
                <a:latin typeface="Courier New"/>
                <a:ea typeface="Calibri"/>
                <a:cs typeface="Times New Roman"/>
              </a:rPr>
              <a:t>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urier New"/>
                <a:ea typeface="Calibri"/>
                <a:cs typeface="Times New Roman"/>
              </a:rPr>
              <a:t>  </a:t>
            </a:r>
            <a:r>
              <a:rPr lang="en-US" b="1" dirty="0">
                <a:latin typeface="Courier New"/>
                <a:ea typeface="Calibri"/>
                <a:cs typeface="Times New Roman"/>
              </a:rPr>
              <a:t>return</a:t>
            </a:r>
            <a:r>
              <a:rPr lang="en-US" dirty="0">
                <a:latin typeface="Courier New"/>
                <a:ea typeface="Calibri"/>
                <a:cs typeface="Times New Roman"/>
              </a:rPr>
              <a:t> </a:t>
            </a:r>
            <a:r>
              <a:rPr lang="en-US" dirty="0" err="1">
                <a:latin typeface="Courier New"/>
                <a:ea typeface="Calibri"/>
                <a:cs typeface="Times New Roman"/>
              </a:rPr>
              <a:t>brTaken</a:t>
            </a:r>
            <a:r>
              <a:rPr lang="en-US" dirty="0">
                <a:latin typeface="Courier New"/>
                <a:ea typeface="Calibri"/>
                <a:cs typeface="Times New Roman"/>
              </a:rPr>
              <a:t>;</a:t>
            </a:r>
            <a:endParaRPr lang="en-US" dirty="0">
              <a:latin typeface="Consolas"/>
              <a:ea typeface="Calibri"/>
              <a:cs typeface="Times New Roman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Courier New"/>
                <a:ea typeface="Calibri"/>
                <a:cs typeface="Times New Roman"/>
              </a:rPr>
              <a:t>endfunction</a:t>
            </a:r>
            <a:endParaRPr lang="en-US" b="1" dirty="0">
              <a:effectLst/>
              <a:latin typeface="Consolas"/>
              <a:ea typeface="Calibri"/>
              <a:cs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2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0"/>
          <p:cNvSpPr>
            <a:spLocks/>
          </p:cNvSpPr>
          <p:nvPr/>
        </p:nvSpPr>
        <p:spPr bwMode="auto">
          <a:xfrm rot="5400000">
            <a:off x="3417088" y="-99924"/>
            <a:ext cx="2886006" cy="8025381"/>
          </a:xfrm>
          <a:custGeom>
            <a:avLst/>
            <a:gdLst>
              <a:gd name="T0" fmla="*/ 0 w 241"/>
              <a:gd name="T1" fmla="*/ 0 h 385"/>
              <a:gd name="T2" fmla="*/ 0 w 241"/>
              <a:gd name="T3" fmla="*/ 160 h 385"/>
              <a:gd name="T4" fmla="*/ 48 w 241"/>
              <a:gd name="T5" fmla="*/ 192 h 385"/>
              <a:gd name="T6" fmla="*/ 0 w 241"/>
              <a:gd name="T7" fmla="*/ 224 h 385"/>
              <a:gd name="T8" fmla="*/ 0 w 241"/>
              <a:gd name="T9" fmla="*/ 384 h 385"/>
              <a:gd name="T10" fmla="*/ 240 w 241"/>
              <a:gd name="T11" fmla="*/ 288 h 385"/>
              <a:gd name="T12" fmla="*/ 240 w 241"/>
              <a:gd name="T13" fmla="*/ 96 h 385"/>
              <a:gd name="T14" fmla="*/ 0 w 241"/>
              <a:gd name="T15" fmla="*/ 0 h 3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1"/>
              <a:gd name="T25" fmla="*/ 0 h 385"/>
              <a:gd name="T26" fmla="*/ 241 w 241"/>
              <a:gd name="T27" fmla="*/ 385 h 385"/>
              <a:gd name="connsiteX0" fmla="*/ 33 w 9992"/>
              <a:gd name="connsiteY0" fmla="*/ 0 h 9974"/>
              <a:gd name="connsiteX1" fmla="*/ 33 w 9992"/>
              <a:gd name="connsiteY1" fmla="*/ 4156 h 9974"/>
              <a:gd name="connsiteX2" fmla="*/ 2025 w 9992"/>
              <a:gd name="connsiteY2" fmla="*/ 4987 h 9974"/>
              <a:gd name="connsiteX3" fmla="*/ 33 w 9992"/>
              <a:gd name="connsiteY3" fmla="*/ 5818 h 9974"/>
              <a:gd name="connsiteX4" fmla="*/ 0 w 9992"/>
              <a:gd name="connsiteY4" fmla="*/ 7892 h 9974"/>
              <a:gd name="connsiteX5" fmla="*/ 33 w 9992"/>
              <a:gd name="connsiteY5" fmla="*/ 9974 h 9974"/>
              <a:gd name="connsiteX6" fmla="*/ 9992 w 9992"/>
              <a:gd name="connsiteY6" fmla="*/ 7481 h 9974"/>
              <a:gd name="connsiteX7" fmla="*/ 9992 w 9992"/>
              <a:gd name="connsiteY7" fmla="*/ 2494 h 9974"/>
              <a:gd name="connsiteX8" fmla="*/ 33 w 9992"/>
              <a:gd name="connsiteY8" fmla="*/ 0 h 9974"/>
              <a:gd name="connsiteX0" fmla="*/ 33 w 10000"/>
              <a:gd name="connsiteY0" fmla="*/ 0 h 10000"/>
              <a:gd name="connsiteX1" fmla="*/ 0 w 10000"/>
              <a:gd name="connsiteY1" fmla="*/ 2217 h 10000"/>
              <a:gd name="connsiteX2" fmla="*/ 33 w 10000"/>
              <a:gd name="connsiteY2" fmla="*/ 4167 h 10000"/>
              <a:gd name="connsiteX3" fmla="*/ 2027 w 10000"/>
              <a:gd name="connsiteY3" fmla="*/ 5000 h 10000"/>
              <a:gd name="connsiteX4" fmla="*/ 33 w 10000"/>
              <a:gd name="connsiteY4" fmla="*/ 5833 h 10000"/>
              <a:gd name="connsiteX5" fmla="*/ 0 w 10000"/>
              <a:gd name="connsiteY5" fmla="*/ 7913 h 10000"/>
              <a:gd name="connsiteX6" fmla="*/ 33 w 10000"/>
              <a:gd name="connsiteY6" fmla="*/ 10000 h 10000"/>
              <a:gd name="connsiteX7" fmla="*/ 10000 w 10000"/>
              <a:gd name="connsiteY7" fmla="*/ 7501 h 10000"/>
              <a:gd name="connsiteX8" fmla="*/ 10000 w 10000"/>
              <a:gd name="connsiteY8" fmla="*/ 2501 h 10000"/>
              <a:gd name="connsiteX9" fmla="*/ 33 w 10000"/>
              <a:gd name="connsiteY9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33" y="0"/>
                </a:moveTo>
                <a:lnTo>
                  <a:pt x="0" y="2217"/>
                </a:lnTo>
                <a:lnTo>
                  <a:pt x="33" y="4167"/>
                </a:lnTo>
                <a:lnTo>
                  <a:pt x="2027" y="5000"/>
                </a:lnTo>
                <a:lnTo>
                  <a:pt x="33" y="5833"/>
                </a:lnTo>
                <a:cubicBezTo>
                  <a:pt x="22" y="6526"/>
                  <a:pt x="11" y="7220"/>
                  <a:pt x="0" y="7913"/>
                </a:cubicBezTo>
                <a:cubicBezTo>
                  <a:pt x="11" y="8609"/>
                  <a:pt x="22" y="9304"/>
                  <a:pt x="33" y="10000"/>
                </a:cubicBezTo>
                <a:lnTo>
                  <a:pt x="10000" y="7501"/>
                </a:lnTo>
                <a:lnTo>
                  <a:pt x="10000" y="2501"/>
                </a:lnTo>
                <a:lnTo>
                  <a:pt x="33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vert270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200" dirty="0">
                <a:latin typeface="Verdana" pitchFamily="-96" charset="0"/>
              </a:rPr>
              <a:t> </a:t>
            </a:r>
          </a:p>
        </p:txBody>
      </p:sp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682392" y="304800"/>
            <a:ext cx="8434312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ALU including Comparison operators</a:t>
            </a:r>
          </a:p>
        </p:txBody>
      </p:sp>
      <p:sp>
        <p:nvSpPr>
          <p:cNvPr id="19460" name="AutoShape 10"/>
          <p:cNvSpPr>
            <a:spLocks noChangeArrowheads="1"/>
          </p:cNvSpPr>
          <p:nvPr/>
        </p:nvSpPr>
        <p:spPr bwMode="auto">
          <a:xfrm>
            <a:off x="5392815" y="4865688"/>
            <a:ext cx="869950" cy="336550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/>
              <a:t>mux</a:t>
            </a:r>
            <a:endParaRPr lang="en-US" sz="1800" dirty="0"/>
          </a:p>
        </p:txBody>
      </p:sp>
      <p:cxnSp>
        <p:nvCxnSpPr>
          <p:cNvPr id="19461" name="Elbow Connector 16"/>
          <p:cNvCxnSpPr>
            <a:cxnSpLocks noChangeShapeType="1"/>
          </p:cNvCxnSpPr>
          <p:nvPr/>
        </p:nvCxnSpPr>
        <p:spPr bwMode="auto">
          <a:xfrm rot="16200000" flipH="1">
            <a:off x="5001496" y="4198144"/>
            <a:ext cx="531813" cy="7842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62" name="Elbow Connector 18"/>
          <p:cNvCxnSpPr>
            <a:cxnSpLocks noChangeShapeType="1"/>
          </p:cNvCxnSpPr>
          <p:nvPr/>
        </p:nvCxnSpPr>
        <p:spPr bwMode="auto">
          <a:xfrm rot="5400000">
            <a:off x="6100046" y="4287044"/>
            <a:ext cx="514350" cy="6238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63" name="Elbow Connector 21"/>
          <p:cNvCxnSpPr>
            <a:cxnSpLocks noChangeShapeType="1"/>
            <a:stCxn id="19460" idx="3"/>
          </p:cNvCxnSpPr>
          <p:nvPr/>
        </p:nvCxnSpPr>
        <p:spPr bwMode="auto">
          <a:xfrm flipV="1">
            <a:off x="6177040" y="4664075"/>
            <a:ext cx="1404937" cy="3698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rgbClr val="FF0000"/>
            </a:solidFill>
            <a:round/>
            <a:headEnd type="triangle" w="med" len="med"/>
            <a:tailEnd type="none" w="med" len="med"/>
          </a:ln>
        </p:spPr>
      </p:cxnSp>
      <p:cxnSp>
        <p:nvCxnSpPr>
          <p:cNvPr id="19465" name="Straight Arrow Connector 71"/>
          <p:cNvCxnSpPr>
            <a:cxnSpLocks noChangeShapeType="1"/>
            <a:stCxn id="19471" idx="2"/>
          </p:cNvCxnSpPr>
          <p:nvPr/>
        </p:nvCxnSpPr>
        <p:spPr bwMode="auto">
          <a:xfrm>
            <a:off x="3457294" y="2257103"/>
            <a:ext cx="0" cy="13519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3895303" y="3143250"/>
            <a:ext cx="3163824" cy="458788"/>
            <a:chOff x="2203154" y="2647950"/>
            <a:chExt cx="3163272" cy="459317"/>
          </a:xfrm>
        </p:grpSpPr>
        <p:cxnSp>
          <p:nvCxnSpPr>
            <p:cNvPr id="19475" name="Straight Arrow Connector 77"/>
            <p:cNvCxnSpPr>
              <a:cxnSpLocks noChangeShapeType="1"/>
            </p:cNvCxnSpPr>
            <p:nvPr/>
          </p:nvCxnSpPr>
          <p:spPr bwMode="auto">
            <a:xfrm flipH="1" flipV="1">
              <a:off x="2203154" y="2650067"/>
              <a:ext cx="3163272" cy="3386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476" name="Straight Arrow Connector 78"/>
            <p:cNvCxnSpPr>
              <a:cxnSpLocks noChangeShapeType="1"/>
            </p:cNvCxnSpPr>
            <p:nvPr/>
          </p:nvCxnSpPr>
          <p:spPr bwMode="auto">
            <a:xfrm>
              <a:off x="3581400" y="2647950"/>
              <a:ext cx="0" cy="45931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9468" name="Straight Arrow Connector 84"/>
          <p:cNvCxnSpPr>
            <a:cxnSpLocks noChangeShapeType="1"/>
          </p:cNvCxnSpPr>
          <p:nvPr/>
        </p:nvCxnSpPr>
        <p:spPr bwMode="auto">
          <a:xfrm flipH="1" flipV="1">
            <a:off x="3452324" y="3221038"/>
            <a:ext cx="2962656" cy="3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9" name="Straight Arrow Connector 85"/>
          <p:cNvCxnSpPr>
            <a:cxnSpLocks noChangeShapeType="1"/>
          </p:cNvCxnSpPr>
          <p:nvPr/>
        </p:nvCxnSpPr>
        <p:spPr bwMode="auto">
          <a:xfrm>
            <a:off x="6419927" y="3222625"/>
            <a:ext cx="1588" cy="384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19470" name="Straight Arrow Connector 88"/>
          <p:cNvCxnSpPr>
            <a:cxnSpLocks noChangeShapeType="1"/>
          </p:cNvCxnSpPr>
          <p:nvPr/>
        </p:nvCxnSpPr>
        <p:spPr bwMode="auto">
          <a:xfrm>
            <a:off x="5868734" y="5202238"/>
            <a:ext cx="1587" cy="4968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19471" name="TextBox 90"/>
          <p:cNvSpPr txBox="1">
            <a:spLocks noChangeArrowheads="1"/>
          </p:cNvSpPr>
          <p:nvPr/>
        </p:nvSpPr>
        <p:spPr bwMode="auto">
          <a:xfrm>
            <a:off x="3272788" y="1832371"/>
            <a:ext cx="369012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/>
              <a:t>a</a:t>
            </a:r>
          </a:p>
        </p:txBody>
      </p:sp>
      <p:sp>
        <p:nvSpPr>
          <p:cNvPr id="19473" name="TextBox 92"/>
          <p:cNvSpPr txBox="1">
            <a:spLocks noChangeArrowheads="1"/>
          </p:cNvSpPr>
          <p:nvPr/>
        </p:nvSpPr>
        <p:spPr bwMode="auto">
          <a:xfrm>
            <a:off x="7701040" y="4476133"/>
            <a:ext cx="845103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err="1" smtClean="0"/>
              <a:t>func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658292" y="37107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3006713" y="4867963"/>
            <a:ext cx="869950" cy="336550"/>
          </a:xfrm>
          <a:prstGeom prst="flowChartManualOperat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/>
              <a:t>mux</a:t>
            </a:r>
            <a:endParaRPr lang="en-US" sz="1800" dirty="0"/>
          </a:p>
        </p:txBody>
      </p:sp>
      <p:cxnSp>
        <p:nvCxnSpPr>
          <p:cNvPr id="33" name="Straight Arrow Connector 88"/>
          <p:cNvCxnSpPr>
            <a:cxnSpLocks noChangeShapeType="1"/>
            <a:stCxn id="32" idx="2"/>
          </p:cNvCxnSpPr>
          <p:nvPr/>
        </p:nvCxnSpPr>
        <p:spPr bwMode="auto">
          <a:xfrm>
            <a:off x="3441688" y="5204513"/>
            <a:ext cx="1587" cy="49688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0" name="Straight Arrow Connector 78"/>
          <p:cNvCxnSpPr>
            <a:cxnSpLocks noChangeShapeType="1"/>
          </p:cNvCxnSpPr>
          <p:nvPr/>
        </p:nvCxnSpPr>
        <p:spPr bwMode="auto">
          <a:xfrm>
            <a:off x="3869655" y="3145522"/>
            <a:ext cx="0" cy="4587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3" name="Straight Arrow Connector 85"/>
          <p:cNvCxnSpPr>
            <a:cxnSpLocks noChangeShapeType="1"/>
          </p:cNvCxnSpPr>
          <p:nvPr/>
        </p:nvCxnSpPr>
        <p:spPr bwMode="auto">
          <a:xfrm>
            <a:off x="4607015" y="3224897"/>
            <a:ext cx="1588" cy="3841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6" name="Straight Arrow Connector 73"/>
          <p:cNvCxnSpPr>
            <a:cxnSpLocks noChangeShapeType="1"/>
          </p:cNvCxnSpPr>
          <p:nvPr/>
        </p:nvCxnSpPr>
        <p:spPr bwMode="auto">
          <a:xfrm>
            <a:off x="3155054" y="4408227"/>
            <a:ext cx="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7" name="Straight Arrow Connector 73"/>
          <p:cNvCxnSpPr>
            <a:cxnSpLocks noChangeShapeType="1"/>
          </p:cNvCxnSpPr>
          <p:nvPr/>
        </p:nvCxnSpPr>
        <p:spPr bwMode="auto">
          <a:xfrm>
            <a:off x="5859630" y="4396851"/>
            <a:ext cx="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73"/>
          <p:cNvCxnSpPr>
            <a:cxnSpLocks noChangeShapeType="1"/>
          </p:cNvCxnSpPr>
          <p:nvPr/>
        </p:nvCxnSpPr>
        <p:spPr bwMode="auto">
          <a:xfrm flipH="1">
            <a:off x="3631167" y="4362450"/>
            <a:ext cx="7383" cy="50168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2" name="Freeform 51"/>
          <p:cNvSpPr/>
          <p:nvPr/>
        </p:nvSpPr>
        <p:spPr bwMode="auto">
          <a:xfrm>
            <a:off x="3790950" y="5057775"/>
            <a:ext cx="3790950" cy="209550"/>
          </a:xfrm>
          <a:custGeom>
            <a:avLst/>
            <a:gdLst>
              <a:gd name="connsiteX0" fmla="*/ 0 w 3790950"/>
              <a:gd name="connsiteY0" fmla="*/ 0 h 209550"/>
              <a:gd name="connsiteX1" fmla="*/ 1076325 w 3790950"/>
              <a:gd name="connsiteY1" fmla="*/ 0 h 209550"/>
              <a:gd name="connsiteX2" fmla="*/ 1076325 w 3790950"/>
              <a:gd name="connsiteY2" fmla="*/ 209550 h 209550"/>
              <a:gd name="connsiteX3" fmla="*/ 3790950 w 3790950"/>
              <a:gd name="connsiteY3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0950" h="209550">
                <a:moveTo>
                  <a:pt x="0" y="0"/>
                </a:moveTo>
                <a:lnTo>
                  <a:pt x="1076325" y="0"/>
                </a:lnTo>
                <a:lnTo>
                  <a:pt x="1076325" y="209550"/>
                </a:lnTo>
                <a:lnTo>
                  <a:pt x="3790950" y="20955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3" name="TextBox 92"/>
          <p:cNvSpPr txBox="1">
            <a:spLocks noChangeArrowheads="1"/>
          </p:cNvSpPr>
          <p:nvPr/>
        </p:nvSpPr>
        <p:spPr bwMode="auto">
          <a:xfrm>
            <a:off x="7701040" y="4990483"/>
            <a:ext cx="123623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err="1" smtClean="0"/>
              <a:t>brFunc</a:t>
            </a:r>
            <a:endParaRPr lang="en-US" sz="2400" dirty="0"/>
          </a:p>
        </p:txBody>
      </p:sp>
      <p:grpSp>
        <p:nvGrpSpPr>
          <p:cNvPr id="3" name="Group 56"/>
          <p:cNvGrpSpPr/>
          <p:nvPr/>
        </p:nvGrpSpPr>
        <p:grpSpPr>
          <a:xfrm>
            <a:off x="6229350" y="3600450"/>
            <a:ext cx="1047750" cy="742950"/>
            <a:chOff x="6229350" y="3600450"/>
            <a:chExt cx="1047750" cy="742950"/>
          </a:xfrm>
        </p:grpSpPr>
        <p:sp>
          <p:nvSpPr>
            <p:cNvPr id="55" name="TextBox 54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Add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4" name="Group 57"/>
          <p:cNvGrpSpPr/>
          <p:nvPr/>
        </p:nvGrpSpPr>
        <p:grpSpPr>
          <a:xfrm>
            <a:off x="4429125" y="3590925"/>
            <a:ext cx="1047750" cy="742950"/>
            <a:chOff x="6229350" y="3600450"/>
            <a:chExt cx="1047750" cy="742950"/>
          </a:xfrm>
        </p:grpSpPr>
        <p:sp>
          <p:nvSpPr>
            <p:cNvPr id="61" name="TextBox 60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err="1" smtClean="0"/>
                <a:t>LShift</a:t>
              </a:r>
              <a:endParaRPr lang="en-US" dirty="0" smtClean="0"/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5" name="Group 62"/>
          <p:cNvGrpSpPr/>
          <p:nvPr/>
        </p:nvGrpSpPr>
        <p:grpSpPr>
          <a:xfrm>
            <a:off x="3133725" y="3590925"/>
            <a:ext cx="1047750" cy="742950"/>
            <a:chOff x="6229350" y="3600450"/>
            <a:chExt cx="1047750" cy="742950"/>
          </a:xfrm>
        </p:grpSpPr>
        <p:sp>
          <p:nvSpPr>
            <p:cNvPr id="64" name="TextBox 63"/>
            <p:cNvSpPr txBox="1"/>
            <p:nvPr/>
          </p:nvSpPr>
          <p:spPr>
            <a:xfrm>
              <a:off x="6229350" y="3767895"/>
              <a:ext cx="104775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buNone/>
              </a:pPr>
              <a:r>
                <a:rPr lang="en-US" dirty="0" err="1" smtClean="0"/>
                <a:t>Eq</a:t>
              </a:r>
              <a:endParaRPr lang="en-US" dirty="0" smtClean="0"/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267450" y="3600450"/>
              <a:ext cx="933450" cy="7429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638867" y="38250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9" name="Straight Arrow Connector 71"/>
          <p:cNvCxnSpPr>
            <a:cxnSpLocks noChangeShapeType="1"/>
            <a:stCxn id="50" idx="2"/>
          </p:cNvCxnSpPr>
          <p:nvPr/>
        </p:nvCxnSpPr>
        <p:spPr bwMode="auto">
          <a:xfrm flipH="1">
            <a:off x="7042916" y="2257103"/>
            <a:ext cx="4007" cy="13519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50" name="TextBox 90"/>
          <p:cNvSpPr txBox="1">
            <a:spLocks noChangeArrowheads="1"/>
          </p:cNvSpPr>
          <p:nvPr/>
        </p:nvSpPr>
        <p:spPr bwMode="auto">
          <a:xfrm>
            <a:off x="6858410" y="1832371"/>
            <a:ext cx="377026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September 11,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buFont typeface="Wingdings" pitchFamily="-96" charset="2"/>
              <a:buNone/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L03-</a:t>
            </a:r>
            <a:fld id="{22704540-D8BF-43FA-8BB3-56C1EB5567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42573</TotalTime>
  <Words>1569</Words>
  <Application>Microsoft Office PowerPoint</Application>
  <PresentationFormat>On-screen Show (4:3)</PresentationFormat>
  <Paragraphs>402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Blueprint</vt:lpstr>
      <vt:lpstr>PowerPoint Presentation</vt:lpstr>
      <vt:lpstr>Outline</vt:lpstr>
      <vt:lpstr>Arithmetic-Logic Unit (ALU)</vt:lpstr>
      <vt:lpstr>ALU for comparison operators</vt:lpstr>
      <vt:lpstr>Enumerated types</vt:lpstr>
      <vt:lpstr>Enumerated types</vt:lpstr>
      <vt:lpstr>Combinational ALU</vt:lpstr>
      <vt:lpstr>Comparison operators</vt:lpstr>
      <vt:lpstr>ALU including Comparison operators</vt:lpstr>
      <vt:lpstr>Selectors and Multiplexers</vt:lpstr>
      <vt:lpstr>Selecting a wire: x[i]</vt:lpstr>
      <vt:lpstr>A 2-way multiplexer</vt:lpstr>
      <vt:lpstr>A 4-way multiplexer</vt:lpstr>
      <vt:lpstr>Shift operators</vt:lpstr>
      <vt:lpstr>Logical right shift by 2</vt:lpstr>
      <vt:lpstr>Logical right shift by n</vt:lpstr>
      <vt:lpstr>Logical right shift by n</vt:lpstr>
      <vt:lpstr>Conditional operation: shift versus no-shift</vt:lpstr>
      <vt:lpstr>Logical right shift ckt</vt:lpstr>
      <vt:lpstr>Complex Combinational Circuits</vt:lpstr>
      <vt:lpstr>Multiplication by repeated addition</vt:lpstr>
      <vt:lpstr>Multiplication by repeated addition cont.</vt:lpstr>
      <vt:lpstr>Multiplication by repeated addition ckt</vt:lpstr>
      <vt:lpstr>Combinational 32-bit multiply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Combinational Circuits</dc:subject>
  <dc:creator>Arvind</dc:creator>
  <dc:description>Other contributors: Asif Khan</dc:description>
  <cp:lastModifiedBy>Arvind</cp:lastModifiedBy>
  <cp:revision>1031</cp:revision>
  <cp:lastPrinted>2015-09-11T20:45:35Z</cp:lastPrinted>
  <dcterms:created xsi:type="dcterms:W3CDTF">2003-01-21T19:25:41Z</dcterms:created>
  <dcterms:modified xsi:type="dcterms:W3CDTF">2017-09-08T22:24:39Z</dcterms:modified>
</cp:coreProperties>
</file>