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29"/>
  </p:notesMasterIdLst>
  <p:handoutMasterIdLst>
    <p:handoutMasterId r:id="rId30"/>
  </p:handoutMasterIdLst>
  <p:sldIdLst>
    <p:sldId id="1539" r:id="rId2"/>
    <p:sldId id="1626" r:id="rId3"/>
    <p:sldId id="1627" r:id="rId4"/>
    <p:sldId id="1628" r:id="rId5"/>
    <p:sldId id="1629" r:id="rId6"/>
    <p:sldId id="1630" r:id="rId7"/>
    <p:sldId id="1631" r:id="rId8"/>
    <p:sldId id="1632" r:id="rId9"/>
    <p:sldId id="1633" r:id="rId10"/>
    <p:sldId id="1634" r:id="rId11"/>
    <p:sldId id="1635" r:id="rId12"/>
    <p:sldId id="1636" r:id="rId13"/>
    <p:sldId id="1637" r:id="rId14"/>
    <p:sldId id="1638" r:id="rId15"/>
    <p:sldId id="1639" r:id="rId16"/>
    <p:sldId id="1640" r:id="rId17"/>
    <p:sldId id="1643" r:id="rId18"/>
    <p:sldId id="1641" r:id="rId19"/>
    <p:sldId id="1642" r:id="rId20"/>
    <p:sldId id="1644" r:id="rId21"/>
    <p:sldId id="1645" r:id="rId22"/>
    <p:sldId id="1646" r:id="rId23"/>
    <p:sldId id="1647" r:id="rId24"/>
    <p:sldId id="1648" r:id="rId25"/>
    <p:sldId id="1649" r:id="rId26"/>
    <p:sldId id="1650" r:id="rId27"/>
    <p:sldId id="1651" r:id="rId2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48">
          <p15:clr>
            <a:srgbClr val="A4A3A4"/>
          </p15:clr>
        </p15:guide>
        <p15:guide id="2" pos="19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FBD2D"/>
    <a:srgbClr val="F6FD71"/>
    <a:srgbClr val="FF3333"/>
    <a:srgbClr val="FD7E71"/>
    <a:srgbClr val="CC3300"/>
    <a:srgbClr val="000000"/>
    <a:srgbClr val="707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7" autoAdjust="0"/>
    <p:restoredTop sz="92573" autoAdjust="0"/>
  </p:normalViewPr>
  <p:slideViewPr>
    <p:cSldViewPr snapToGrid="0">
      <p:cViewPr>
        <p:scale>
          <a:sx n="110" d="100"/>
          <a:sy n="110" d="100"/>
        </p:scale>
        <p:origin x="-840" y="306"/>
      </p:cViewPr>
      <p:guideLst>
        <p:guide orient="horz" pos="2448"/>
        <p:guide pos="19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4038" y="-738"/>
      </p:cViewPr>
      <p:guideLst>
        <p:guide orient="horz" pos="2904"/>
        <p:guide orient="horz" pos="3024"/>
        <p:guide pos="218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05" rIns="96617" bIns="48305" numCol="1" anchor="t" anchorCtr="0" compatLnSpc="1">
            <a:prstTxWarp prst="textNoShape">
              <a:avLst/>
            </a:prstTxWarp>
          </a:bodyPr>
          <a:lstStyle>
            <a:lvl1pPr defTabSz="96508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4" y="1"/>
            <a:ext cx="3170236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05" rIns="96617" bIns="48305" numCol="1" anchor="t" anchorCtr="0" compatLnSpc="1">
            <a:prstTxWarp prst="textNoShape">
              <a:avLst/>
            </a:prstTxWarp>
          </a:bodyPr>
          <a:lstStyle>
            <a:lvl1pPr algn="r" defTabSz="96508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05" rIns="96617" bIns="48305" numCol="1" anchor="b" anchorCtr="0" compatLnSpc="1">
            <a:prstTxWarp prst="textNoShape">
              <a:avLst/>
            </a:prstTxWarp>
          </a:bodyPr>
          <a:lstStyle>
            <a:lvl1pPr defTabSz="96508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4" y="9120188"/>
            <a:ext cx="3170236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05" rIns="96617" bIns="48305" numCol="1" anchor="b" anchorCtr="0" compatLnSpc="1">
            <a:prstTxWarp prst="textNoShape">
              <a:avLst/>
            </a:prstTxWarp>
          </a:bodyPr>
          <a:lstStyle>
            <a:lvl1pPr algn="r" defTabSz="96508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fld id="{9B22CF32-A1D0-4532-A169-CD8E46122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42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82" name="Rectangle 1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05" rIns="96617" bIns="48305" numCol="1" anchor="t" anchorCtr="0" compatLnSpc="1">
            <a:prstTxWarp prst="textNoShape">
              <a:avLst/>
            </a:prstTxWarp>
          </a:bodyPr>
          <a:lstStyle>
            <a:lvl1pPr defTabSz="96508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15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5584" name="Rectangle 1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9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05" rIns="96617" bIns="483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5585" name="Rectangle 1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70236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05" rIns="96617" bIns="48305" numCol="1" anchor="t" anchorCtr="0" compatLnSpc="1">
            <a:prstTxWarp prst="textNoShape">
              <a:avLst/>
            </a:prstTxWarp>
          </a:bodyPr>
          <a:lstStyle>
            <a:lvl1pPr algn="r" defTabSz="96508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6" name="Rectangle 1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05" rIns="96617" bIns="48305" numCol="1" anchor="b" anchorCtr="0" compatLnSpc="1">
            <a:prstTxWarp prst="textNoShape">
              <a:avLst/>
            </a:prstTxWarp>
          </a:bodyPr>
          <a:lstStyle>
            <a:lvl1pPr defTabSz="96508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8"/>
            <a:ext cx="3170236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05" rIns="96617" bIns="48305" numCol="1" anchor="b" anchorCtr="0" compatLnSpc="1">
            <a:prstTxWarp prst="textNoShape">
              <a:avLst/>
            </a:prstTxWarp>
          </a:bodyPr>
          <a:lstStyle>
            <a:lvl1pPr algn="r" defTabSz="96508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fld id="{399F7159-3BAA-4F4E-A7E9-6008000D40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833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B0DD2B-47E4-4465-BCE9-3DB57373C462}" type="slidenum">
              <a:rPr lang="en-US" smtClean="0">
                <a:latin typeface="Tahoma" pitchFamily="-96" charset="0"/>
              </a:rPr>
              <a:pPr/>
              <a:t>1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pitchFamily="-96" charset="0"/>
              </a:rPr>
              <a:t>(Andy)</a:t>
            </a:r>
            <a:r>
              <a:rPr lang="en-US" baseline="0" dirty="0" smtClean="0">
                <a:latin typeface="Times New Roman" pitchFamily="-96" charset="0"/>
              </a:rPr>
              <a:t> Changed course website to correct website</a:t>
            </a:r>
            <a:endParaRPr lang="en-US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007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9F7159-3BAA-4F4E-A7E9-6008000D401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0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35AA62-5089-49C9-AE50-0213387652CA}" type="slidenum">
              <a:rPr lang="en-US" smtClean="0">
                <a:latin typeface="Tahoma" pitchFamily="-96" charset="0"/>
              </a:rPr>
              <a:pPr/>
              <a:t>14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81151">
              <a:defRPr/>
            </a:pPr>
            <a:endParaRPr lang="en-US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454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395899-8D70-43ED-88A2-AB54020808EE}" type="slidenum">
              <a:rPr lang="en-US" smtClean="0">
                <a:latin typeface="Tahoma" pitchFamily="-96" charset="0"/>
              </a:rPr>
              <a:pPr/>
              <a:t>15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138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FE04D0-1B1E-45D8-AF31-0CD2AA87561F}" type="slidenum">
              <a:rPr lang="en-US" smtClean="0">
                <a:latin typeface="Tahoma" pitchFamily="-96" charset="0"/>
              </a:rPr>
              <a:pPr/>
              <a:t>19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754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395899-8D70-43ED-88A2-AB54020808EE}" type="slidenum">
              <a:rPr lang="en-US" smtClean="0">
                <a:latin typeface="Tahoma" pitchFamily="-96" charset="0"/>
              </a:rPr>
              <a:pPr/>
              <a:t>20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138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395899-8D70-43ED-88A2-AB54020808EE}" type="slidenum">
              <a:rPr lang="en-US" smtClean="0">
                <a:latin typeface="Tahoma" pitchFamily="-96" charset="0"/>
              </a:rPr>
              <a:pPr/>
              <a:t>21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08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35AA62-5089-49C9-AE50-0213387652CA}" type="slidenum">
              <a:rPr lang="en-US" smtClean="0">
                <a:latin typeface="Tahoma" pitchFamily="-96" charset="0"/>
              </a:rPr>
              <a:pPr/>
              <a:t>22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pitchFamily="-96" charset="0"/>
              </a:rPr>
              <a:t>Effect of </a:t>
            </a:r>
            <a:r>
              <a:rPr lang="en-US" dirty="0" err="1" smtClean="0">
                <a:latin typeface="Times New Roman" pitchFamily="-96" charset="0"/>
              </a:rPr>
              <a:t>inQ.deq</a:t>
            </a:r>
            <a:r>
              <a:rPr lang="en-US" dirty="0" smtClean="0">
                <a:latin typeface="Times New Roman" pitchFamily="-96" charset="0"/>
              </a:rPr>
              <a:t> is not visible to </a:t>
            </a:r>
            <a:r>
              <a:rPr lang="en-US" dirty="0" err="1" smtClean="0">
                <a:latin typeface="Times New Roman" pitchFamily="-96" charset="0"/>
              </a:rPr>
              <a:t>inQ.first</a:t>
            </a:r>
            <a:endParaRPr lang="en-US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912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35AA62-5089-49C9-AE50-0213387652CA}" type="slidenum">
              <a:rPr lang="en-US" smtClean="0">
                <a:latin typeface="Tahoma" pitchFamily="-96" charset="0"/>
              </a:rPr>
              <a:pPr/>
              <a:t>23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808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35AA62-5089-49C9-AE50-0213387652CA}" type="slidenum">
              <a:rPr lang="en-US" smtClean="0">
                <a:latin typeface="Tahoma" pitchFamily="-96" charset="0"/>
              </a:rPr>
              <a:pPr/>
              <a:t>24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2983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35AA62-5089-49C9-AE50-0213387652CA}" type="slidenum">
              <a:rPr lang="en-US" smtClean="0">
                <a:latin typeface="Tahoma" pitchFamily="-96" charset="0"/>
              </a:rPr>
              <a:pPr/>
              <a:t>25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563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0116"/>
            <a:fld id="{4A2229C3-3989-40BD-8EEA-26DEB8BF4D6B}" type="slidenum">
              <a:rPr lang="en-US" smtClean="0"/>
              <a:pPr defTabSz="960116"/>
              <a:t>2</a:t>
            </a:fld>
            <a:endParaRPr lang="en-US" dirty="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6163"/>
          </a:xfrm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4540"/>
            <a:ext cx="5360988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56" tIns="47627" rIns="95256" bIns="47627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969883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35AA62-5089-49C9-AE50-0213387652CA}" type="slidenum">
              <a:rPr lang="en-US" smtClean="0">
                <a:latin typeface="Tahoma" pitchFamily="-96" charset="0"/>
              </a:rPr>
              <a:pPr/>
              <a:t>26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728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Metastability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0B5DD-E471-468E-BF81-0C492E66EA7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51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dangerous?</a:t>
            </a:r>
          </a:p>
          <a:p>
            <a:endParaRPr lang="en-US" dirty="0" smtClean="0"/>
          </a:p>
          <a:p>
            <a:r>
              <a:rPr lang="en-US" smtClean="0"/>
              <a:t>Glitches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0B5DD-E471-468E-BF81-0C492E66EA7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27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r>
              <a:rPr lang="en-US" baseline="0" dirty="0" smtClean="0"/>
              <a:t> diagram – replace </a:t>
            </a:r>
            <a:r>
              <a:rPr lang="en-US" baseline="0" dirty="0" err="1" smtClean="0"/>
              <a:t>Cnt</a:t>
            </a:r>
            <a:r>
              <a:rPr lang="en-US" baseline="0" dirty="0" smtClean="0"/>
              <a:t> by </a:t>
            </a:r>
            <a:r>
              <a:rPr lang="en-US" baseline="0" dirty="0" err="1" smtClean="0"/>
              <a:t>inc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9F7159-3BAA-4F4E-A7E9-6008000D401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9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9F7159-3BAA-4F4E-A7E9-6008000D401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21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9F7159-3BAA-4F4E-A7E9-6008000D401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70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9F7159-3BAA-4F4E-A7E9-6008000D401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62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1BBDC4-E7A2-4DEF-A335-D0FBE2EDEC9D}" type="slidenum">
              <a:rPr lang="en-US" smtClean="0">
                <a:latin typeface="Tahoma" pitchFamily="-96" charset="0"/>
              </a:rPr>
              <a:pPr/>
              <a:t>12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306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</p:grpSp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>
                <a:latin typeface="Tahoma" charset="0"/>
              </a:defRPr>
            </a:lvl1pPr>
          </a:lstStyle>
          <a:p>
            <a:pPr>
              <a:defRPr/>
            </a:pPr>
            <a:r>
              <a:rPr lang="en-US" smtClean="0"/>
              <a:t>September 13, 2017</a:t>
            </a:r>
            <a:endParaRPr lang="en-US" dirty="0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ahoma" charset="0"/>
              </a:defRPr>
            </a:lvl1pPr>
          </a:lstStyle>
          <a:p>
            <a:pPr>
              <a:defRPr/>
            </a:pPr>
            <a:r>
              <a:rPr lang="en-US" dirty="0" smtClean="0"/>
              <a:t>L04-</a:t>
            </a:r>
            <a:fld id="{2DBA8F0E-D6DA-4224-82EA-C9BF982C3C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" name="Rectangle 7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13, 2017</a:t>
            </a:r>
            <a:endParaRPr lang="en-US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L04-</a:t>
            </a:r>
            <a:fld id="{4F9502F6-954B-46E9-AC05-33DEDF4CA0B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26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7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4127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  <p:sp>
          <p:nvSpPr>
            <p:cNvPr id="412730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2732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412733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412734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27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smtClean="0"/>
              <a:t>September 13, 2017</a:t>
            </a:r>
            <a:endParaRPr lang="en-US" dirty="0"/>
          </a:p>
        </p:txBody>
      </p:sp>
      <p:sp>
        <p:nvSpPr>
          <p:cNvPr id="4127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L04-</a:t>
            </a:r>
            <a:fld id="{7D3E83D8-6A0E-4416-8509-48224F3DAD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2741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8799" y="6400800"/>
            <a:ext cx="330200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0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-96" charset="2"/>
        <a:buBlip>
          <a:blip r:embed="rId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-96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-96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809625" y="1470025"/>
            <a:ext cx="7943849" cy="4651375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6F89F7"/>
              </a:buClr>
            </a:pPr>
            <a:r>
              <a:rPr lang="en-US" sz="2400" dirty="0">
                <a:solidFill>
                  <a:srgbClr val="660066"/>
                </a:solidFill>
              </a:rPr>
              <a:t>Constructive Computer </a:t>
            </a:r>
            <a:r>
              <a:rPr lang="en-US" sz="2400" dirty="0" smtClean="0">
                <a:solidFill>
                  <a:srgbClr val="660066"/>
                </a:solidFill>
              </a:rPr>
              <a:t>Architecture</a:t>
            </a:r>
          </a:p>
          <a:p>
            <a:pPr lvl="0" eaLnBrk="1" hangingPunct="1">
              <a:lnSpc>
                <a:spcPct val="80000"/>
              </a:lnSpc>
              <a:buClr>
                <a:srgbClr val="6F89F7"/>
              </a:buClr>
            </a:pPr>
            <a:endParaRPr lang="en-US" sz="1800" dirty="0" smtClean="0">
              <a:solidFill>
                <a:srgbClr val="660066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4400" dirty="0">
                <a:solidFill>
                  <a:schemeClr val="tx2"/>
                </a:solidFill>
              </a:rPr>
              <a:t>Sequential Circuits: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chemeClr val="tx2"/>
                </a:solidFill>
              </a:rPr>
              <a:t>Circuits with </a:t>
            </a:r>
            <a:r>
              <a:rPr lang="en-US" sz="2400" dirty="0" smtClean="0">
                <a:solidFill>
                  <a:schemeClr val="tx2"/>
                </a:solidFill>
              </a:rPr>
              <a:t>state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Arvind</a:t>
            </a: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Computer Science &amp; Artificial Intelligence Lab.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400" dirty="0" smtClean="0"/>
              <a:t>Massachusetts Institute of Technology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13, 2017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L04-</a:t>
            </a:r>
            <a:fld id="{2DBA8F0E-D6DA-4224-82EA-C9BF982C3C9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9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/>
          <p:cNvSpPr/>
          <p:nvPr/>
        </p:nvSpPr>
        <p:spPr bwMode="auto">
          <a:xfrm>
            <a:off x="2721122" y="1530512"/>
            <a:ext cx="4105716" cy="2450639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416" y="364621"/>
            <a:ext cx="8252389" cy="1143000"/>
          </a:xfrm>
        </p:spPr>
        <p:txBody>
          <a:bodyPr/>
          <a:lstStyle/>
          <a:p>
            <a:r>
              <a:rPr lang="en-US" dirty="0" smtClean="0"/>
              <a:t>Inside the Modulo-4 counter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2720402" y="2190211"/>
            <a:ext cx="220980" cy="8269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1973655" y="2666611"/>
            <a:ext cx="767669" cy="541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 rot="5400000">
            <a:off x="2566427" y="2396402"/>
            <a:ext cx="55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inc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 bwMode="auto">
          <a:xfrm>
            <a:off x="3506001" y="2789460"/>
            <a:ext cx="568218" cy="3429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1200" dirty="0" smtClean="0">
                <a:latin typeface="+mj-lt"/>
                <a:cs typeface="Courier New" panose="02070309020205020404" pitchFamily="49" charset="0"/>
              </a:rPr>
              <a:t>cnt0</a:t>
            </a:r>
            <a:endParaRPr kumimoji="0" lang="en-US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3496031" y="3181142"/>
            <a:ext cx="568218" cy="3429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1200" dirty="0" smtClean="0">
                <a:latin typeface="+mj-lt"/>
                <a:cs typeface="Courier New" panose="02070309020205020404" pitchFamily="49" charset="0"/>
              </a:rPr>
              <a:t>cnt1</a:t>
            </a:r>
            <a:endParaRPr kumimoji="0" lang="en-US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52" name="Freeform 2051"/>
          <p:cNvSpPr/>
          <p:nvPr/>
        </p:nvSpPr>
        <p:spPr bwMode="auto">
          <a:xfrm>
            <a:off x="3207392" y="1907136"/>
            <a:ext cx="2891196" cy="1083537"/>
          </a:xfrm>
          <a:custGeom>
            <a:avLst/>
            <a:gdLst>
              <a:gd name="connsiteX0" fmla="*/ 2891196 w 2891196"/>
              <a:gd name="connsiteY0" fmla="*/ 898543 h 1083537"/>
              <a:gd name="connsiteX1" fmla="*/ 2885910 w 2891196"/>
              <a:gd name="connsiteY1" fmla="*/ 0 h 1083537"/>
              <a:gd name="connsiteX2" fmla="*/ 0 w 2891196"/>
              <a:gd name="connsiteY2" fmla="*/ 5285 h 1083537"/>
              <a:gd name="connsiteX3" fmla="*/ 5286 w 2891196"/>
              <a:gd name="connsiteY3" fmla="*/ 1083537 h 1083537"/>
              <a:gd name="connsiteX4" fmla="*/ 295991 w 2891196"/>
              <a:gd name="connsiteY4" fmla="*/ 1083537 h 108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1196" h="1083537">
                <a:moveTo>
                  <a:pt x="2891196" y="898543"/>
                </a:moveTo>
                <a:lnTo>
                  <a:pt x="2885910" y="0"/>
                </a:lnTo>
                <a:lnTo>
                  <a:pt x="0" y="5285"/>
                </a:lnTo>
                <a:lnTo>
                  <a:pt x="5286" y="1083537"/>
                </a:lnTo>
                <a:lnTo>
                  <a:pt x="295991" y="1083537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0" name="Freeform 119"/>
          <p:cNvSpPr/>
          <p:nvPr/>
        </p:nvSpPr>
        <p:spPr bwMode="auto">
          <a:xfrm>
            <a:off x="3091112" y="1790854"/>
            <a:ext cx="3128173" cy="1563642"/>
          </a:xfrm>
          <a:custGeom>
            <a:avLst/>
            <a:gdLst>
              <a:gd name="connsiteX0" fmla="*/ 2891196 w 2891196"/>
              <a:gd name="connsiteY0" fmla="*/ 898543 h 1083537"/>
              <a:gd name="connsiteX1" fmla="*/ 2885910 w 2891196"/>
              <a:gd name="connsiteY1" fmla="*/ 0 h 1083537"/>
              <a:gd name="connsiteX2" fmla="*/ 0 w 2891196"/>
              <a:gd name="connsiteY2" fmla="*/ 5285 h 1083537"/>
              <a:gd name="connsiteX3" fmla="*/ 5286 w 2891196"/>
              <a:gd name="connsiteY3" fmla="*/ 1083537 h 1083537"/>
              <a:gd name="connsiteX4" fmla="*/ 295991 w 2891196"/>
              <a:gd name="connsiteY4" fmla="*/ 1083537 h 1083537"/>
              <a:gd name="connsiteX0" fmla="*/ 2891196 w 2891196"/>
              <a:gd name="connsiteY0" fmla="*/ 898543 h 1083537"/>
              <a:gd name="connsiteX1" fmla="*/ 2885910 w 2891196"/>
              <a:gd name="connsiteY1" fmla="*/ 0 h 1083537"/>
              <a:gd name="connsiteX2" fmla="*/ 0 w 2891196"/>
              <a:gd name="connsiteY2" fmla="*/ 5285 h 1083537"/>
              <a:gd name="connsiteX3" fmla="*/ 5286 w 2891196"/>
              <a:gd name="connsiteY3" fmla="*/ 1083537 h 1083537"/>
              <a:gd name="connsiteX4" fmla="*/ 369269 w 2891196"/>
              <a:gd name="connsiteY4" fmla="*/ 1083537 h 1083537"/>
              <a:gd name="connsiteX0" fmla="*/ 2891196 w 2891196"/>
              <a:gd name="connsiteY0" fmla="*/ 799651 h 1083537"/>
              <a:gd name="connsiteX1" fmla="*/ 2885910 w 2891196"/>
              <a:gd name="connsiteY1" fmla="*/ 0 h 1083537"/>
              <a:gd name="connsiteX2" fmla="*/ 0 w 2891196"/>
              <a:gd name="connsiteY2" fmla="*/ 5285 h 1083537"/>
              <a:gd name="connsiteX3" fmla="*/ 5286 w 2891196"/>
              <a:gd name="connsiteY3" fmla="*/ 1083537 h 1083537"/>
              <a:gd name="connsiteX4" fmla="*/ 369269 w 2891196"/>
              <a:gd name="connsiteY4" fmla="*/ 1083537 h 108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1196" h="1083537">
                <a:moveTo>
                  <a:pt x="2891196" y="799651"/>
                </a:moveTo>
                <a:lnTo>
                  <a:pt x="2885910" y="0"/>
                </a:lnTo>
                <a:lnTo>
                  <a:pt x="0" y="5285"/>
                </a:lnTo>
                <a:lnTo>
                  <a:pt x="5286" y="1083537"/>
                </a:lnTo>
                <a:lnTo>
                  <a:pt x="369269" y="1083537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2073" name="Group 2072"/>
          <p:cNvGrpSpPr/>
          <p:nvPr/>
        </p:nvGrpSpPr>
        <p:grpSpPr>
          <a:xfrm>
            <a:off x="4072920" y="2100897"/>
            <a:ext cx="2146365" cy="1509215"/>
            <a:chOff x="4062792" y="2332020"/>
            <a:chExt cx="2146365" cy="1509215"/>
          </a:xfrm>
        </p:grpSpPr>
        <p:grpSp>
          <p:nvGrpSpPr>
            <p:cNvPr id="2064" name="Group 2063"/>
            <p:cNvGrpSpPr/>
            <p:nvPr/>
          </p:nvGrpSpPr>
          <p:grpSpPr>
            <a:xfrm>
              <a:off x="4062792" y="2332020"/>
              <a:ext cx="1890219" cy="1509215"/>
              <a:chOff x="4062792" y="2332020"/>
              <a:chExt cx="1890219" cy="1509215"/>
            </a:xfrm>
          </p:grpSpPr>
          <p:cxnSp>
            <p:nvCxnSpPr>
              <p:cNvPr id="87" name="Straight Arrow Connector 86"/>
              <p:cNvCxnSpPr/>
              <p:nvPr/>
            </p:nvCxnSpPr>
            <p:spPr bwMode="auto">
              <a:xfrm flipV="1">
                <a:off x="4062792" y="3568494"/>
                <a:ext cx="1608804" cy="5684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80" name="Trapezoid 79"/>
              <p:cNvSpPr/>
              <p:nvPr/>
            </p:nvSpPr>
            <p:spPr bwMode="auto">
              <a:xfrm rot="5400000">
                <a:off x="5057423" y="2945647"/>
                <a:ext cx="1509215" cy="281961"/>
              </a:xfrm>
              <a:prstGeom prst="trapezoid">
                <a:avLst/>
              </a:prstGeom>
              <a:solidFill>
                <a:schemeClr val="bg2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627714" y="2567829"/>
                <a:ext cx="25039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</a:t>
                </a:r>
                <a:endParaRPr lang="en-US" sz="8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634588" y="3413201"/>
                <a:ext cx="25039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0</a:t>
                </a:r>
                <a:endParaRPr lang="en-US" sz="800" dirty="0"/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5237534" y="2583779"/>
                <a:ext cx="443495" cy="3002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/>
              <p:cNvSpPr/>
              <p:nvPr/>
            </p:nvSpPr>
            <p:spPr>
              <a:xfrm>
                <a:off x="5172934" y="2552625"/>
                <a:ext cx="57578" cy="613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Triangle 100"/>
              <p:cNvSpPr/>
              <p:nvPr/>
            </p:nvSpPr>
            <p:spPr>
              <a:xfrm rot="5400000">
                <a:off x="4814799" y="2427970"/>
                <a:ext cx="393360" cy="311343"/>
              </a:xfrm>
              <a:prstGeom prst="triangl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 flipV="1">
                <a:off x="5251468" y="3042484"/>
                <a:ext cx="121216" cy="5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Stored Data 71"/>
              <p:cNvSpPr/>
              <p:nvPr/>
            </p:nvSpPr>
            <p:spPr>
              <a:xfrm rot="10800000">
                <a:off x="4786282" y="2840629"/>
                <a:ext cx="463728" cy="40116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Stored Data 71"/>
              <p:cNvSpPr/>
              <p:nvPr/>
            </p:nvSpPr>
            <p:spPr>
              <a:xfrm rot="10800000">
                <a:off x="4782948" y="2840618"/>
                <a:ext cx="49387" cy="401176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Stored Data 71"/>
              <p:cNvSpPr/>
              <p:nvPr/>
            </p:nvSpPr>
            <p:spPr>
              <a:xfrm rot="10800000">
                <a:off x="4746564" y="2840220"/>
                <a:ext cx="49387" cy="401176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Freeform 22"/>
              <p:cNvSpPr/>
              <p:nvPr/>
            </p:nvSpPr>
            <p:spPr bwMode="auto">
              <a:xfrm>
                <a:off x="4070024" y="3181973"/>
                <a:ext cx="1611005" cy="239282"/>
              </a:xfrm>
              <a:custGeom>
                <a:avLst/>
                <a:gdLst>
                  <a:gd name="connsiteX0" fmla="*/ 0 w 2597921"/>
                  <a:gd name="connsiteY0" fmla="*/ 0 h 239282"/>
                  <a:gd name="connsiteX1" fmla="*/ 162370 w 2597921"/>
                  <a:gd name="connsiteY1" fmla="*/ 0 h 239282"/>
                  <a:gd name="connsiteX2" fmla="*/ 162370 w 2597921"/>
                  <a:gd name="connsiteY2" fmla="*/ 239282 h 239282"/>
                  <a:gd name="connsiteX3" fmla="*/ 2597921 w 2597921"/>
                  <a:gd name="connsiteY3" fmla="*/ 239282 h 239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7921" h="239282">
                    <a:moveTo>
                      <a:pt x="0" y="0"/>
                    </a:moveTo>
                    <a:lnTo>
                      <a:pt x="162370" y="0"/>
                    </a:lnTo>
                    <a:lnTo>
                      <a:pt x="162370" y="239282"/>
                    </a:lnTo>
                    <a:lnTo>
                      <a:pt x="2597921" y="239282"/>
                    </a:ln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 bwMode="auto">
              <a:xfrm>
                <a:off x="4176274" y="2558130"/>
                <a:ext cx="675118" cy="615297"/>
              </a:xfrm>
              <a:custGeom>
                <a:avLst/>
                <a:gdLst>
                  <a:gd name="connsiteX0" fmla="*/ 0 w 675118"/>
                  <a:gd name="connsiteY0" fmla="*/ 615297 h 615297"/>
                  <a:gd name="connsiteX1" fmla="*/ 0 w 675118"/>
                  <a:gd name="connsiteY1" fmla="*/ 0 h 615297"/>
                  <a:gd name="connsiteX2" fmla="*/ 675118 w 675118"/>
                  <a:gd name="connsiteY2" fmla="*/ 0 h 615297"/>
                  <a:gd name="connsiteX3" fmla="*/ 666572 w 675118"/>
                  <a:gd name="connsiteY3" fmla="*/ 0 h 615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118" h="615297">
                    <a:moveTo>
                      <a:pt x="0" y="615297"/>
                    </a:moveTo>
                    <a:lnTo>
                      <a:pt x="0" y="0"/>
                    </a:lnTo>
                    <a:lnTo>
                      <a:pt x="675118" y="0"/>
                    </a:lnTo>
                    <a:lnTo>
                      <a:pt x="666572" y="0"/>
                    </a:ln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 bwMode="auto">
              <a:xfrm>
                <a:off x="4167728" y="2942691"/>
                <a:ext cx="615297" cy="8546"/>
              </a:xfrm>
              <a:custGeom>
                <a:avLst/>
                <a:gdLst>
                  <a:gd name="connsiteX0" fmla="*/ 0 w 615297"/>
                  <a:gd name="connsiteY0" fmla="*/ 8546 h 8546"/>
                  <a:gd name="connsiteX1" fmla="*/ 615297 w 615297"/>
                  <a:gd name="connsiteY1" fmla="*/ 0 h 8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5297" h="8546">
                    <a:moveTo>
                      <a:pt x="0" y="8546"/>
                    </a:moveTo>
                    <a:lnTo>
                      <a:pt x="615297" y="0"/>
                    </a:ln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 bwMode="auto">
              <a:xfrm>
                <a:off x="4453793" y="3139244"/>
                <a:ext cx="328792" cy="427290"/>
              </a:xfrm>
              <a:custGeom>
                <a:avLst/>
                <a:gdLst>
                  <a:gd name="connsiteX0" fmla="*/ 0 w 341832"/>
                  <a:gd name="connsiteY0" fmla="*/ 427290 h 427290"/>
                  <a:gd name="connsiteX1" fmla="*/ 17091 w 341832"/>
                  <a:gd name="connsiteY1" fmla="*/ 0 h 427290"/>
                  <a:gd name="connsiteX2" fmla="*/ 341832 w 341832"/>
                  <a:gd name="connsiteY2" fmla="*/ 8546 h 427290"/>
                  <a:gd name="connsiteX0" fmla="*/ 17092 w 324741"/>
                  <a:gd name="connsiteY0" fmla="*/ 427290 h 427290"/>
                  <a:gd name="connsiteX1" fmla="*/ 0 w 324741"/>
                  <a:gd name="connsiteY1" fmla="*/ 0 h 427290"/>
                  <a:gd name="connsiteX2" fmla="*/ 324741 w 324741"/>
                  <a:gd name="connsiteY2" fmla="*/ 8546 h 427290"/>
                  <a:gd name="connsiteX0" fmla="*/ 0 w 328792"/>
                  <a:gd name="connsiteY0" fmla="*/ 427290 h 427290"/>
                  <a:gd name="connsiteX1" fmla="*/ 4051 w 328792"/>
                  <a:gd name="connsiteY1" fmla="*/ 0 h 427290"/>
                  <a:gd name="connsiteX2" fmla="*/ 328792 w 328792"/>
                  <a:gd name="connsiteY2" fmla="*/ 8546 h 42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8792" h="427290">
                    <a:moveTo>
                      <a:pt x="0" y="427290"/>
                    </a:moveTo>
                    <a:cubicBezTo>
                      <a:pt x="1350" y="284860"/>
                      <a:pt x="2701" y="142430"/>
                      <a:pt x="4051" y="0"/>
                    </a:cubicBezTo>
                    <a:lnTo>
                      <a:pt x="328792" y="8546"/>
                    </a:ln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2050" name="Freeform 2049"/>
              <p:cNvSpPr/>
              <p:nvPr/>
            </p:nvSpPr>
            <p:spPr bwMode="auto">
              <a:xfrm>
                <a:off x="5363897" y="2734776"/>
                <a:ext cx="306562" cy="306562"/>
              </a:xfrm>
              <a:custGeom>
                <a:avLst/>
                <a:gdLst>
                  <a:gd name="connsiteX0" fmla="*/ 0 w 306562"/>
                  <a:gd name="connsiteY0" fmla="*/ 306562 h 306562"/>
                  <a:gd name="connsiteX1" fmla="*/ 5286 w 306562"/>
                  <a:gd name="connsiteY1" fmla="*/ 0 h 306562"/>
                  <a:gd name="connsiteX2" fmla="*/ 306562 w 306562"/>
                  <a:gd name="connsiteY2" fmla="*/ 0 h 306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562" h="306562">
                    <a:moveTo>
                      <a:pt x="0" y="306562"/>
                    </a:moveTo>
                    <a:lnTo>
                      <a:pt x="5286" y="0"/>
                    </a:lnTo>
                    <a:lnTo>
                      <a:pt x="306562" y="0"/>
                    </a:ln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p:grpSp>
        <p:grpSp>
          <p:nvGrpSpPr>
            <p:cNvPr id="2072" name="Group 2071"/>
            <p:cNvGrpSpPr/>
            <p:nvPr/>
          </p:nvGrpSpPr>
          <p:grpSpPr>
            <a:xfrm>
              <a:off x="5946844" y="3027177"/>
              <a:ext cx="262313" cy="158996"/>
              <a:chOff x="5946844" y="3027177"/>
              <a:chExt cx="262313" cy="158996"/>
            </a:xfrm>
          </p:grpSpPr>
          <p:cxnSp>
            <p:nvCxnSpPr>
              <p:cNvPr id="88" name="Straight Connector 87"/>
              <p:cNvCxnSpPr/>
              <p:nvPr/>
            </p:nvCxnSpPr>
            <p:spPr bwMode="auto">
              <a:xfrm flipV="1">
                <a:off x="5958296" y="3027177"/>
                <a:ext cx="137427" cy="1311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1" name="Straight Connector 120"/>
              <p:cNvCxnSpPr/>
              <p:nvPr/>
            </p:nvCxnSpPr>
            <p:spPr bwMode="auto">
              <a:xfrm flipV="1">
                <a:off x="5946844" y="3181973"/>
                <a:ext cx="262313" cy="420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124" name="Rectangle 123"/>
          <p:cNvSpPr/>
          <p:nvPr/>
        </p:nvSpPr>
        <p:spPr bwMode="auto">
          <a:xfrm>
            <a:off x="6612412" y="2210472"/>
            <a:ext cx="220980" cy="8269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60" name="Freeform 2059"/>
          <p:cNvSpPr/>
          <p:nvPr/>
        </p:nvSpPr>
        <p:spPr bwMode="auto">
          <a:xfrm>
            <a:off x="2948400" y="1674571"/>
            <a:ext cx="2885910" cy="877402"/>
          </a:xfrm>
          <a:custGeom>
            <a:avLst/>
            <a:gdLst>
              <a:gd name="connsiteX0" fmla="*/ 0 w 2885910"/>
              <a:gd name="connsiteY0" fmla="*/ 877402 h 877402"/>
              <a:gd name="connsiteX1" fmla="*/ 95140 w 2885910"/>
              <a:gd name="connsiteY1" fmla="*/ 877402 h 877402"/>
              <a:gd name="connsiteX2" fmla="*/ 95140 w 2885910"/>
              <a:gd name="connsiteY2" fmla="*/ 0 h 877402"/>
              <a:gd name="connsiteX3" fmla="*/ 2885910 w 2885910"/>
              <a:gd name="connsiteY3" fmla="*/ 0 h 877402"/>
              <a:gd name="connsiteX4" fmla="*/ 2885910 w 2885910"/>
              <a:gd name="connsiteY4" fmla="*/ 475700 h 877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5910" h="877402">
                <a:moveTo>
                  <a:pt x="0" y="877402"/>
                </a:moveTo>
                <a:lnTo>
                  <a:pt x="95140" y="877402"/>
                </a:lnTo>
                <a:lnTo>
                  <a:pt x="95140" y="0"/>
                </a:lnTo>
                <a:lnTo>
                  <a:pt x="2885910" y="0"/>
                </a:lnTo>
                <a:lnTo>
                  <a:pt x="2885910" y="47570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242943" y="4069623"/>
            <a:ext cx="52854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moduloCounter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(Counter);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#(Bit#(2))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mkReg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ctr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&lt;={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[1]^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],~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]};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ctr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endmethod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Bit#(2) read;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endmethod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 rot="5400000">
            <a:off x="6358726" y="2472603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142" name="Straight Arrow Connector 141"/>
          <p:cNvCxnSpPr/>
          <p:nvPr/>
        </p:nvCxnSpPr>
        <p:spPr bwMode="auto">
          <a:xfrm flipV="1">
            <a:off x="6851855" y="2611977"/>
            <a:ext cx="767669" cy="541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3" name="Straight Connector 142"/>
          <p:cNvCxnSpPr/>
          <p:nvPr/>
        </p:nvCxnSpPr>
        <p:spPr bwMode="auto">
          <a:xfrm flipH="1">
            <a:off x="7120270" y="2523382"/>
            <a:ext cx="136484" cy="150199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7039651" y="2170858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L04-</a:t>
            </a:r>
            <a:fld id="{4F9502F6-954B-46E9-AC05-33DEDF4CA0B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13, 2017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5152353" y="2442949"/>
            <a:ext cx="1466811" cy="1379424"/>
            <a:chOff x="5152353" y="2442949"/>
            <a:chExt cx="1466811" cy="1379424"/>
          </a:xfrm>
        </p:grpSpPr>
        <p:sp>
          <p:nvSpPr>
            <p:cNvPr id="21" name="Freeform 20"/>
            <p:cNvSpPr/>
            <p:nvPr/>
          </p:nvSpPr>
          <p:spPr bwMode="auto">
            <a:xfrm>
              <a:off x="5264624" y="2442949"/>
              <a:ext cx="1354540" cy="1276066"/>
            </a:xfrm>
            <a:custGeom>
              <a:avLst/>
              <a:gdLst>
                <a:gd name="connsiteX0" fmla="*/ 3412 w 1354540"/>
                <a:gd name="connsiteY0" fmla="*/ 747215 h 1276066"/>
                <a:gd name="connsiteX1" fmla="*/ 0 w 1354540"/>
                <a:gd name="connsiteY1" fmla="*/ 1276066 h 1276066"/>
                <a:gd name="connsiteX2" fmla="*/ 1108880 w 1354540"/>
                <a:gd name="connsiteY2" fmla="*/ 1272654 h 1276066"/>
                <a:gd name="connsiteX3" fmla="*/ 1105469 w 1354540"/>
                <a:gd name="connsiteY3" fmla="*/ 3412 h 1276066"/>
                <a:gd name="connsiteX4" fmla="*/ 1354540 w 1354540"/>
                <a:gd name="connsiteY4" fmla="*/ 0 h 1276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540" h="1276066">
                  <a:moveTo>
                    <a:pt x="3412" y="747215"/>
                  </a:moveTo>
                  <a:cubicBezTo>
                    <a:pt x="2275" y="923499"/>
                    <a:pt x="1137" y="1099782"/>
                    <a:pt x="0" y="1276066"/>
                  </a:cubicBezTo>
                  <a:lnTo>
                    <a:pt x="1108880" y="1272654"/>
                  </a:lnTo>
                  <a:lnTo>
                    <a:pt x="1105469" y="3412"/>
                  </a:lnTo>
                  <a:lnTo>
                    <a:pt x="1354540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5152353" y="2596598"/>
              <a:ext cx="1463213" cy="1225775"/>
            </a:xfrm>
            <a:custGeom>
              <a:avLst/>
              <a:gdLst>
                <a:gd name="connsiteX0" fmla="*/ 3412 w 1354540"/>
                <a:gd name="connsiteY0" fmla="*/ 747215 h 1276066"/>
                <a:gd name="connsiteX1" fmla="*/ 0 w 1354540"/>
                <a:gd name="connsiteY1" fmla="*/ 1276066 h 1276066"/>
                <a:gd name="connsiteX2" fmla="*/ 1108880 w 1354540"/>
                <a:gd name="connsiteY2" fmla="*/ 1272654 h 1276066"/>
                <a:gd name="connsiteX3" fmla="*/ 1105469 w 1354540"/>
                <a:gd name="connsiteY3" fmla="*/ 3412 h 1276066"/>
                <a:gd name="connsiteX4" fmla="*/ 1354540 w 1354540"/>
                <a:gd name="connsiteY4" fmla="*/ 0 h 1276066"/>
                <a:gd name="connsiteX0" fmla="*/ 3412 w 1210575"/>
                <a:gd name="connsiteY0" fmla="*/ 743803 h 1272654"/>
                <a:gd name="connsiteX1" fmla="*/ 0 w 1210575"/>
                <a:gd name="connsiteY1" fmla="*/ 1272654 h 1272654"/>
                <a:gd name="connsiteX2" fmla="*/ 1108880 w 1210575"/>
                <a:gd name="connsiteY2" fmla="*/ 1269242 h 1272654"/>
                <a:gd name="connsiteX3" fmla="*/ 1105469 w 1210575"/>
                <a:gd name="connsiteY3" fmla="*/ 0 h 1272654"/>
                <a:gd name="connsiteX4" fmla="*/ 1210575 w 1210575"/>
                <a:gd name="connsiteY4" fmla="*/ 7215 h 12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0575" h="1272654">
                  <a:moveTo>
                    <a:pt x="3412" y="743803"/>
                  </a:moveTo>
                  <a:cubicBezTo>
                    <a:pt x="2275" y="920087"/>
                    <a:pt x="1137" y="1096370"/>
                    <a:pt x="0" y="1272654"/>
                  </a:cubicBezTo>
                  <a:lnTo>
                    <a:pt x="1108880" y="1269242"/>
                  </a:lnTo>
                  <a:lnTo>
                    <a:pt x="1105469" y="0"/>
                  </a:lnTo>
                  <a:lnTo>
                    <a:pt x="1210575" y="7215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310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112" grpId="0" animBg="1"/>
      <p:bldP spid="2052" grpId="0" animBg="1"/>
      <p:bldP spid="120" grpId="0" animBg="1"/>
      <p:bldP spid="20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L04-</a:t>
            </a:r>
            <a:fld id="{2DBA8F0E-D6DA-4224-82EA-C9BF982C3C9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7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A hardware module for computing GCD</a:t>
            </a:r>
          </a:p>
        </p:txBody>
      </p:sp>
      <p:sp>
        <p:nvSpPr>
          <p:cNvPr id="1561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69950" y="1762125"/>
            <a:ext cx="7772400" cy="468471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-96" charset="2"/>
              <a:buNone/>
              <a:tabLst>
                <a:tab pos="1828800" algn="l"/>
                <a:tab pos="4572000" algn="l"/>
                <a:tab pos="5892800" algn="l"/>
              </a:tabLst>
            </a:pPr>
            <a:r>
              <a:rPr lang="en-US" sz="2400" dirty="0" smtClean="0"/>
              <a:t>Euclid’s algorithm for computing the Greatest Common Divisor (GCD):</a:t>
            </a:r>
          </a:p>
          <a:p>
            <a:pPr marL="0" indent="0" eaLnBrk="1" hangingPunct="1">
              <a:lnSpc>
                <a:spcPct val="90000"/>
              </a:lnSpc>
              <a:buFont typeface="Wingdings" pitchFamily="-96" charset="2"/>
              <a:buNone/>
              <a:tabLst>
                <a:tab pos="1828800" algn="l"/>
                <a:tab pos="4572000" algn="l"/>
                <a:tab pos="5892800" algn="l"/>
              </a:tabLst>
            </a:pPr>
            <a:r>
              <a:rPr lang="en-US" sz="2400" dirty="0" smtClean="0"/>
              <a:t>	15	6</a:t>
            </a:r>
          </a:p>
          <a:p>
            <a:pPr marL="0" indent="0" eaLnBrk="1" hangingPunct="1">
              <a:lnSpc>
                <a:spcPct val="90000"/>
              </a:lnSpc>
              <a:buFont typeface="Wingdings" pitchFamily="-96" charset="2"/>
              <a:buNone/>
              <a:tabLst>
                <a:tab pos="1828800" algn="l"/>
                <a:tab pos="4572000" algn="l"/>
                <a:tab pos="5892800" algn="l"/>
              </a:tabLst>
            </a:pPr>
            <a:r>
              <a:rPr lang="en-US" sz="2400" dirty="0" smtClean="0"/>
              <a:t>	 9	6	</a:t>
            </a:r>
            <a:r>
              <a:rPr lang="en-US" sz="2400" i="1" dirty="0" smtClean="0">
                <a:solidFill>
                  <a:srgbClr val="F23838"/>
                </a:solidFill>
              </a:rPr>
              <a:t>subtract</a:t>
            </a:r>
            <a:endParaRPr lang="en-US" sz="2400" dirty="0" smtClean="0"/>
          </a:p>
          <a:p>
            <a:pPr marL="0" indent="0" eaLnBrk="1" hangingPunct="1">
              <a:lnSpc>
                <a:spcPct val="90000"/>
              </a:lnSpc>
              <a:buFont typeface="Wingdings" pitchFamily="-96" charset="2"/>
              <a:buNone/>
              <a:tabLst>
                <a:tab pos="1828800" algn="l"/>
                <a:tab pos="4572000" algn="l"/>
                <a:tab pos="5892800" algn="l"/>
              </a:tabLst>
            </a:pPr>
            <a:r>
              <a:rPr lang="en-US" sz="2400" dirty="0" smtClean="0"/>
              <a:t>	 3	6	</a:t>
            </a:r>
            <a:r>
              <a:rPr lang="en-US" sz="2400" i="1" dirty="0" smtClean="0">
                <a:solidFill>
                  <a:srgbClr val="F23838"/>
                </a:solidFill>
              </a:rPr>
              <a:t>subtract</a:t>
            </a:r>
            <a:endParaRPr lang="en-US" sz="2400" dirty="0" smtClean="0"/>
          </a:p>
          <a:p>
            <a:pPr marL="0" indent="0" eaLnBrk="1" hangingPunct="1">
              <a:lnSpc>
                <a:spcPct val="90000"/>
              </a:lnSpc>
              <a:buFont typeface="Wingdings" pitchFamily="-96" charset="2"/>
              <a:buNone/>
              <a:tabLst>
                <a:tab pos="1828800" algn="l"/>
                <a:tab pos="4572000" algn="l"/>
                <a:tab pos="5892800" algn="l"/>
              </a:tabLst>
            </a:pPr>
            <a:r>
              <a:rPr lang="en-US" sz="2400" dirty="0" smtClean="0"/>
              <a:t>	 6	3	   </a:t>
            </a:r>
            <a:r>
              <a:rPr lang="en-US" sz="2400" i="1" dirty="0" smtClean="0">
                <a:solidFill>
                  <a:srgbClr val="F23838"/>
                </a:solidFill>
              </a:rPr>
              <a:t>swap</a:t>
            </a:r>
            <a:endParaRPr lang="en-US" sz="2400" dirty="0" smtClean="0"/>
          </a:p>
          <a:p>
            <a:pPr marL="0" indent="0" eaLnBrk="1" hangingPunct="1">
              <a:lnSpc>
                <a:spcPct val="90000"/>
              </a:lnSpc>
              <a:buFont typeface="Wingdings" pitchFamily="-96" charset="2"/>
              <a:buNone/>
              <a:tabLst>
                <a:tab pos="1828800" algn="l"/>
                <a:tab pos="4572000" algn="l"/>
                <a:tab pos="5892800" algn="l"/>
              </a:tabLst>
            </a:pPr>
            <a:r>
              <a:rPr lang="en-US" sz="2400" dirty="0" smtClean="0"/>
              <a:t>	 3	3	</a:t>
            </a:r>
            <a:r>
              <a:rPr lang="en-US" sz="2400" i="1" dirty="0" smtClean="0">
                <a:solidFill>
                  <a:srgbClr val="F23838"/>
                </a:solidFill>
              </a:rPr>
              <a:t>subtract</a:t>
            </a:r>
            <a:endParaRPr lang="en-US" sz="2400" dirty="0" smtClean="0"/>
          </a:p>
          <a:p>
            <a:pPr marL="0" indent="0" eaLnBrk="1" hangingPunct="1">
              <a:lnSpc>
                <a:spcPct val="90000"/>
              </a:lnSpc>
              <a:buFont typeface="Wingdings" pitchFamily="-96" charset="2"/>
              <a:buNone/>
              <a:tabLst>
                <a:tab pos="1828800" algn="l"/>
                <a:tab pos="4572000" algn="l"/>
                <a:tab pos="5892800" algn="l"/>
              </a:tabLst>
            </a:pPr>
            <a:r>
              <a:rPr lang="en-US" sz="2400" dirty="0" smtClean="0"/>
              <a:t>	 0	3</a:t>
            </a:r>
            <a:r>
              <a:rPr lang="en-US" sz="2400" dirty="0" smtClean="0">
                <a:solidFill>
                  <a:srgbClr val="F23838"/>
                </a:solidFill>
              </a:rPr>
              <a:t>	</a:t>
            </a:r>
            <a:r>
              <a:rPr lang="en-US" sz="2400" i="1" dirty="0" smtClean="0">
                <a:solidFill>
                  <a:srgbClr val="F23838"/>
                </a:solidFill>
              </a:rPr>
              <a:t>subtract</a:t>
            </a:r>
            <a:endParaRPr lang="en-US" sz="2400" dirty="0" smtClean="0">
              <a:solidFill>
                <a:srgbClr val="F23838"/>
              </a:solidFill>
            </a:endParaRPr>
          </a:p>
        </p:txBody>
      </p:sp>
      <p:sp>
        <p:nvSpPr>
          <p:cNvPr id="1561604" name="Oval 4"/>
          <p:cNvSpPr>
            <a:spLocks noChangeArrowheads="1"/>
          </p:cNvSpPr>
          <p:nvPr/>
        </p:nvSpPr>
        <p:spPr bwMode="auto">
          <a:xfrm>
            <a:off x="5253666" y="4449314"/>
            <a:ext cx="730250" cy="650875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Freeform 5"/>
          <p:cNvSpPr>
            <a:spLocks/>
          </p:cNvSpPr>
          <p:nvPr/>
        </p:nvSpPr>
        <p:spPr bwMode="auto">
          <a:xfrm>
            <a:off x="2743200" y="5600700"/>
            <a:ext cx="630238" cy="569913"/>
          </a:xfrm>
          <a:custGeom>
            <a:avLst/>
            <a:gdLst>
              <a:gd name="T0" fmla="*/ 2147483647 w 397"/>
              <a:gd name="T1" fmla="*/ 2147483647 h 359"/>
              <a:gd name="T2" fmla="*/ 2147483647 w 397"/>
              <a:gd name="T3" fmla="*/ 2147483647 h 359"/>
              <a:gd name="T4" fmla="*/ 2147483647 w 397"/>
              <a:gd name="T5" fmla="*/ 2147483647 h 359"/>
              <a:gd name="T6" fmla="*/ 2147483647 w 397"/>
              <a:gd name="T7" fmla="*/ 2147483647 h 359"/>
              <a:gd name="T8" fmla="*/ 0 w 397"/>
              <a:gd name="T9" fmla="*/ 2147483647 h 359"/>
              <a:gd name="T10" fmla="*/ 2147483647 w 397"/>
              <a:gd name="T11" fmla="*/ 2147483647 h 359"/>
              <a:gd name="T12" fmla="*/ 2147483647 w 397"/>
              <a:gd name="T13" fmla="*/ 2147483647 h 3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97"/>
              <a:gd name="T22" fmla="*/ 0 h 359"/>
              <a:gd name="T23" fmla="*/ 397 w 397"/>
              <a:gd name="T24" fmla="*/ 359 h 35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97" h="359">
                <a:moveTo>
                  <a:pt x="64" y="30"/>
                </a:moveTo>
                <a:cubicBezTo>
                  <a:pt x="185" y="37"/>
                  <a:pt x="282" y="0"/>
                  <a:pt x="346" y="94"/>
                </a:cubicBezTo>
                <a:cubicBezTo>
                  <a:pt x="372" y="180"/>
                  <a:pt x="397" y="265"/>
                  <a:pt x="294" y="299"/>
                </a:cubicBezTo>
                <a:cubicBezTo>
                  <a:pt x="245" y="332"/>
                  <a:pt x="213" y="339"/>
                  <a:pt x="154" y="350"/>
                </a:cubicBezTo>
                <a:cubicBezTo>
                  <a:pt x="37" y="336"/>
                  <a:pt x="23" y="359"/>
                  <a:pt x="0" y="248"/>
                </a:cubicBezTo>
                <a:cubicBezTo>
                  <a:pt x="4" y="235"/>
                  <a:pt x="4" y="219"/>
                  <a:pt x="13" y="210"/>
                </a:cubicBezTo>
                <a:cubicBezTo>
                  <a:pt x="35" y="188"/>
                  <a:pt x="90" y="158"/>
                  <a:pt x="90" y="158"/>
                </a:cubicBezTo>
              </a:path>
            </a:pathLst>
          </a:custGeom>
          <a:noFill/>
          <a:ln w="3175" cap="flat" cmpd="sng">
            <a:noFill/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61606" name="Text Box 6"/>
          <p:cNvSpPr txBox="1">
            <a:spLocks noChangeArrowheads="1"/>
          </p:cNvSpPr>
          <p:nvPr/>
        </p:nvSpPr>
        <p:spPr bwMode="auto">
          <a:xfrm>
            <a:off x="3878232" y="4778645"/>
            <a:ext cx="1727200" cy="4572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i="1" dirty="0" smtClean="0">
                <a:solidFill>
                  <a:srgbClr val="F23838"/>
                </a:solidFill>
              </a:rPr>
              <a:t>answer</a:t>
            </a:r>
            <a:endParaRPr lang="en-US" sz="2400" i="1" dirty="0">
              <a:solidFill>
                <a:srgbClr val="F23838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13, 2017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2164" y="5397079"/>
            <a:ext cx="6952891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gcd</a:t>
            </a:r>
            <a:r>
              <a:rPr lang="en-US" dirty="0" smtClean="0"/>
              <a:t> (</a:t>
            </a:r>
            <a:r>
              <a:rPr lang="en-US" dirty="0" err="1" smtClean="0"/>
              <a:t>a,b</a:t>
            </a:r>
            <a:r>
              <a:rPr lang="en-US" dirty="0" smtClean="0"/>
              <a:t>) = if a==0 then b                   \\ stop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else if a&gt;=b then </a:t>
            </a:r>
            <a:r>
              <a:rPr lang="en-US" dirty="0" err="1" smtClean="0"/>
              <a:t>gcd</a:t>
            </a:r>
            <a:r>
              <a:rPr lang="en-US" dirty="0" smtClean="0"/>
              <a:t>(a-</a:t>
            </a:r>
            <a:r>
              <a:rPr lang="en-US" dirty="0" err="1" smtClean="0"/>
              <a:t>b,b</a:t>
            </a:r>
            <a:r>
              <a:rPr lang="en-US" dirty="0" smtClean="0"/>
              <a:t>) \\ subtract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else </a:t>
            </a:r>
            <a:r>
              <a:rPr lang="en-US" dirty="0" err="1" smtClean="0"/>
              <a:t>gcd</a:t>
            </a:r>
            <a:r>
              <a:rPr lang="en-US" dirty="0" smtClean="0"/>
              <a:t> (</a:t>
            </a:r>
            <a:r>
              <a:rPr lang="en-US" dirty="0" err="1" smtClean="0"/>
              <a:t>b,a</a:t>
            </a:r>
            <a:r>
              <a:rPr lang="en-US" dirty="0" smtClean="0"/>
              <a:t>)                    \\ swap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L04-</a:t>
            </a:r>
            <a:fld id="{4F9502F6-954B-46E9-AC05-33DEDF4CA0B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31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1604" grpId="0" animBg="1"/>
      <p:bldP spid="1561606" grpId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GCD module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36951" y="1800750"/>
            <a:ext cx="1418639" cy="1820288"/>
            <a:chOff x="4582507" y="1479430"/>
            <a:chExt cx="1418639" cy="1820288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4595555" y="1499493"/>
              <a:ext cx="1403709" cy="180022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582507" y="1604169"/>
              <a:ext cx="345772" cy="633413"/>
              <a:chOff x="4570395" y="1604169"/>
              <a:chExt cx="345772" cy="633413"/>
            </a:xfrm>
          </p:grpSpPr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4584642" y="1604169"/>
                <a:ext cx="331525" cy="63341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" name="Text Box 29"/>
              <p:cNvSpPr txBox="1">
                <a:spLocks noChangeArrowheads="1"/>
              </p:cNvSpPr>
              <p:nvPr/>
            </p:nvSpPr>
            <p:spPr bwMode="auto">
              <a:xfrm rot="16200000">
                <a:off x="4422759" y="1755082"/>
                <a:ext cx="60305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 smtClean="0">
                    <a:latin typeface="+mn-lt"/>
                    <a:cs typeface="Arial" charset="0"/>
                  </a:rPr>
                  <a:t>start</a:t>
                </a:r>
                <a:endParaRPr lang="en-US" sz="1400" dirty="0">
                  <a:latin typeface="+mn-lt"/>
                  <a:cs typeface="Arial" charset="0"/>
                </a:endParaRPr>
              </a:p>
            </p:txBody>
          </p:sp>
        </p:grpSp>
        <p:sp>
          <p:nvSpPr>
            <p:cNvPr id="9" name="Text Box 32"/>
            <p:cNvSpPr txBox="1">
              <a:spLocks noChangeArrowheads="1"/>
            </p:cNvSpPr>
            <p:nvPr/>
          </p:nvSpPr>
          <p:spPr bwMode="auto">
            <a:xfrm>
              <a:off x="5026579" y="2104601"/>
              <a:ext cx="58702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400" dirty="0" smtClean="0">
                  <a:latin typeface="+mn-lt"/>
                  <a:cs typeface="Arial" charset="0"/>
                </a:rPr>
                <a:t>GCD</a:t>
              </a:r>
              <a:endParaRPr lang="en-US" sz="1400" dirty="0">
                <a:latin typeface="+mn-lt"/>
                <a:cs typeface="Arial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582508" y="2472930"/>
              <a:ext cx="345772" cy="667848"/>
              <a:chOff x="4570395" y="1569734"/>
              <a:chExt cx="345772" cy="667848"/>
            </a:xfrm>
          </p:grpSpPr>
          <p:sp>
            <p:nvSpPr>
              <p:cNvPr id="17" name="Rectangle 9"/>
              <p:cNvSpPr>
                <a:spLocks noChangeArrowheads="1"/>
              </p:cNvSpPr>
              <p:nvPr/>
            </p:nvSpPr>
            <p:spPr bwMode="auto">
              <a:xfrm>
                <a:off x="4584642" y="1604169"/>
                <a:ext cx="331525" cy="63341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" name="Text Box 29"/>
              <p:cNvSpPr txBox="1">
                <a:spLocks noChangeArrowheads="1"/>
              </p:cNvSpPr>
              <p:nvPr/>
            </p:nvSpPr>
            <p:spPr bwMode="auto">
              <a:xfrm rot="16200000">
                <a:off x="4419553" y="1720576"/>
                <a:ext cx="609462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 smtClean="0">
                    <a:latin typeface="+mn-lt"/>
                    <a:cs typeface="Arial" charset="0"/>
                  </a:rPr>
                  <a:t>busy</a:t>
                </a:r>
                <a:endParaRPr lang="en-US" sz="1400" dirty="0">
                  <a:latin typeface="+mn-lt"/>
                  <a:cs typeface="Arial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55374" y="1479430"/>
              <a:ext cx="328143" cy="1029897"/>
              <a:chOff x="4570396" y="1478430"/>
              <a:chExt cx="328143" cy="1029897"/>
            </a:xfrm>
          </p:grpSpPr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4608391" y="1545899"/>
                <a:ext cx="290148" cy="8879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6" name="Text Box 29"/>
              <p:cNvSpPr txBox="1">
                <a:spLocks noChangeArrowheads="1"/>
              </p:cNvSpPr>
              <p:nvPr/>
            </p:nvSpPr>
            <p:spPr bwMode="auto">
              <a:xfrm rot="16200000">
                <a:off x="4209336" y="1839490"/>
                <a:ext cx="1029897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 err="1" smtClean="0">
                    <a:latin typeface="+mn-lt"/>
                    <a:cs typeface="Arial" charset="0"/>
                  </a:rPr>
                  <a:t>getResult</a:t>
                </a:r>
                <a:endParaRPr lang="en-US" sz="1400" dirty="0">
                  <a:latin typeface="+mn-lt"/>
                  <a:cs typeface="Arial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655375" y="2465956"/>
              <a:ext cx="345771" cy="694422"/>
              <a:chOff x="4570396" y="1561760"/>
              <a:chExt cx="345771" cy="694422"/>
            </a:xfrm>
          </p:grpSpPr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4584642" y="1604169"/>
                <a:ext cx="331525" cy="63341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4" name="Text Box 29"/>
              <p:cNvSpPr txBox="1">
                <a:spLocks noChangeArrowheads="1"/>
              </p:cNvSpPr>
              <p:nvPr/>
            </p:nvSpPr>
            <p:spPr bwMode="auto">
              <a:xfrm rot="16200000">
                <a:off x="4377074" y="1755082"/>
                <a:ext cx="694422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 smtClean="0">
                    <a:latin typeface="+mn-lt"/>
                    <a:cs typeface="Arial" charset="0"/>
                  </a:rPr>
                  <a:t>ready</a:t>
                </a:r>
                <a:endParaRPr lang="en-US" sz="1400" dirty="0">
                  <a:latin typeface="+mn-lt"/>
                  <a:cs typeface="Arial" charset="0"/>
                </a:endParaRPr>
              </a:p>
            </p:txBody>
          </p:sp>
        </p:grpSp>
      </p:grpSp>
      <p:cxnSp>
        <p:nvCxnSpPr>
          <p:cNvPr id="21" name="Straight Arrow Connector 20"/>
          <p:cNvCxnSpPr/>
          <p:nvPr/>
        </p:nvCxnSpPr>
        <p:spPr bwMode="auto">
          <a:xfrm>
            <a:off x="1241875" y="2134947"/>
            <a:ext cx="508079" cy="1"/>
          </a:xfrm>
          <a:prstGeom prst="straightConnector1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1260368" y="2381462"/>
            <a:ext cx="484852" cy="378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775046" y="2189655"/>
            <a:ext cx="4363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600" i="1" dirty="0" err="1" smtClean="0">
                <a:solidFill>
                  <a:srgbClr val="FF0000"/>
                </a:solidFill>
                <a:latin typeface="+mn-lt"/>
                <a:cs typeface="Arial" charset="0"/>
              </a:rPr>
              <a:t>en</a:t>
            </a:r>
            <a:endParaRPr lang="en-US" sz="1600" i="1" dirty="0">
              <a:solidFill>
                <a:srgbClr val="FF0000"/>
              </a:solidFill>
              <a:latin typeface="+mn-lt"/>
              <a:cs typeface="Arial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>
            <a:off x="3131842" y="2164275"/>
            <a:ext cx="508079" cy="1"/>
          </a:xfrm>
          <a:prstGeom prst="straightConnector1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flipH="1">
            <a:off x="3153178" y="2419497"/>
            <a:ext cx="484852" cy="378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3158084" y="3165696"/>
            <a:ext cx="484852" cy="378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 flipH="1">
            <a:off x="1229036" y="3133486"/>
            <a:ext cx="484852" cy="378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Text Box 5"/>
          <p:cNvSpPr txBox="1">
            <a:spLocks noChangeArrowheads="1"/>
          </p:cNvSpPr>
          <p:nvPr/>
        </p:nvSpPr>
        <p:spPr bwMode="auto">
          <a:xfrm>
            <a:off x="3617409" y="2201192"/>
            <a:ext cx="4363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600" i="1" dirty="0" err="1" smtClean="0">
                <a:solidFill>
                  <a:srgbClr val="FF0000"/>
                </a:solidFill>
                <a:latin typeface="+mn-lt"/>
                <a:cs typeface="Arial" charset="0"/>
              </a:rPr>
              <a:t>en</a:t>
            </a:r>
            <a:endParaRPr lang="en-US" sz="1600" i="1" dirty="0">
              <a:solidFill>
                <a:srgbClr val="FF0000"/>
              </a:solidFill>
              <a:latin typeface="+mn-lt"/>
              <a:cs typeface="Arial" charset="0"/>
            </a:endParaRPr>
          </a:p>
        </p:txBody>
      </p: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993215" y="3964100"/>
            <a:ext cx="7571303" cy="193899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GCD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b="0" dirty="0">
              <a:latin typeface="Courier New" pitchFamily="49" charset="0"/>
              <a:cs typeface="Times New Roman" pitchFamily="-96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method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(Bit#(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32)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a, Bit#(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32)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b)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en-US" b="0" dirty="0">
              <a:latin typeface="Courier New" pitchFamily="49" charset="0"/>
              <a:cs typeface="Times New Roman" pitchFamily="-96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method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ActionValue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Bit#(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32))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getResult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method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Bool busy;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method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ready;</a:t>
            </a:r>
            <a:endParaRPr lang="en-US" b="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endinterface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96207" y="1949899"/>
            <a:ext cx="4433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GCD can be started if the module is not </a:t>
            </a:r>
            <a:r>
              <a:rPr lang="en-US" i="1" dirty="0" smtClean="0"/>
              <a:t>busy</a:t>
            </a:r>
            <a:r>
              <a:rPr lang="en-US" dirty="0" smtClean="0"/>
              <a:t>;</a:t>
            </a:r>
          </a:p>
          <a:p>
            <a:r>
              <a:rPr lang="en-US" dirty="0" smtClean="0"/>
              <a:t>Results can be read when </a:t>
            </a:r>
            <a:r>
              <a:rPr lang="en-US" i="1" dirty="0" smtClean="0"/>
              <a:t>ready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L04-</a:t>
            </a:r>
            <a:fld id="{4F9502F6-954B-46E9-AC05-33DEDF4CA0B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13, 2017</a:t>
            </a:r>
            <a:endParaRPr lang="en-US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54571" y="1994998"/>
            <a:ext cx="63992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600" i="1" dirty="0" smtClean="0">
                <a:latin typeface="+mn-lt"/>
                <a:cs typeface="Arial" charset="0"/>
              </a:rPr>
              <a:t>data</a:t>
            </a:r>
            <a:endParaRPr lang="en-US" sz="1600" i="1" dirty="0">
              <a:latin typeface="+mn-lt"/>
              <a:cs typeface="Arial" charset="0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3590036" y="1973632"/>
            <a:ext cx="76816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600" i="1" dirty="0" smtClean="0">
                <a:latin typeface="+mn-lt"/>
                <a:cs typeface="Arial" charset="0"/>
              </a:rPr>
              <a:t>result</a:t>
            </a:r>
            <a:endParaRPr lang="en-US" sz="1600" i="1" dirty="0">
              <a:latin typeface="+mn-lt"/>
              <a:cs typeface="Arial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1243178" y="2283351"/>
            <a:ext cx="508079" cy="1"/>
          </a:xfrm>
          <a:prstGeom prst="straightConnector1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0804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506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4299" y="1513830"/>
            <a:ext cx="8094428" cy="509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module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mkGCD</a:t>
            </a:r>
            <a:r>
              <a:rPr lang="en-US" sz="1800" dirty="0" smtClean="0">
                <a:latin typeface="Courier New" pitchFamily="49" charset="0"/>
              </a:rPr>
              <a:t> (GCD);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 err="1" smtClean="0">
                <a:latin typeface="Courier New" pitchFamily="49" charset="0"/>
              </a:rPr>
              <a:t>Reg</a:t>
            </a:r>
            <a:r>
              <a:rPr lang="en-US" sz="1800" dirty="0" smtClean="0">
                <a:latin typeface="Courier New" pitchFamily="49" charset="0"/>
              </a:rPr>
              <a:t>#(Bit#(32)) x &lt;- </a:t>
            </a:r>
            <a:r>
              <a:rPr lang="en-US" sz="1800" dirty="0" err="1" smtClean="0">
                <a:latin typeface="Courier New" pitchFamily="49" charset="0"/>
              </a:rPr>
              <a:t>mkReg</a:t>
            </a:r>
            <a:r>
              <a:rPr lang="en-US" sz="1800" dirty="0" smtClean="0">
                <a:latin typeface="Courier New" pitchFamily="49" charset="0"/>
              </a:rPr>
              <a:t>(0);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 err="1" smtClean="0">
                <a:latin typeface="Courier New" pitchFamily="49" charset="0"/>
              </a:rPr>
              <a:t>Reg</a:t>
            </a:r>
            <a:r>
              <a:rPr lang="en-US" sz="1800" dirty="0" smtClean="0">
                <a:latin typeface="Courier New" pitchFamily="49" charset="0"/>
              </a:rPr>
              <a:t>#(Bit#(32)) y &lt;- </a:t>
            </a:r>
            <a:r>
              <a:rPr lang="en-US" sz="1800" dirty="0" err="1" smtClean="0">
                <a:latin typeface="Courier New" pitchFamily="49" charset="0"/>
              </a:rPr>
              <a:t>mkReg</a:t>
            </a:r>
            <a:r>
              <a:rPr lang="en-US" sz="1800" dirty="0" smtClean="0">
                <a:latin typeface="Courier New" pitchFamily="49" charset="0"/>
              </a:rPr>
              <a:t>(0);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</a:pPr>
            <a:r>
              <a:rPr lang="en-US" sz="1800" dirty="0" err="1">
                <a:latin typeface="Courier New" pitchFamily="49" charset="0"/>
              </a:rPr>
              <a:t>Reg</a:t>
            </a:r>
            <a:r>
              <a:rPr lang="en-US" sz="1800" dirty="0" smtClean="0">
                <a:latin typeface="Courier New" pitchFamily="49" charset="0"/>
              </a:rPr>
              <a:t>#(Bool) </a:t>
            </a:r>
            <a:r>
              <a:rPr lang="en-US" sz="1800" dirty="0" err="1" smtClean="0">
                <a:latin typeface="Courier New" pitchFamily="49" charset="0"/>
              </a:rPr>
              <a:t>busy_flag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&lt;- </a:t>
            </a:r>
            <a:r>
              <a:rPr lang="en-US" sz="1800" dirty="0" err="1" smtClean="0">
                <a:latin typeface="Courier New" pitchFamily="49" charset="0"/>
              </a:rPr>
              <a:t>mkReg</a:t>
            </a:r>
            <a:r>
              <a:rPr lang="en-US" sz="1800" dirty="0" smtClean="0">
                <a:latin typeface="Courier New" pitchFamily="49" charset="0"/>
              </a:rPr>
              <a:t>(False);</a:t>
            </a:r>
            <a:endParaRPr lang="en-US" sz="1800" dirty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rule </a:t>
            </a:r>
            <a:r>
              <a:rPr lang="en-US" sz="1800" dirty="0" err="1" smtClean="0">
                <a:latin typeface="Courier New" pitchFamily="49" charset="0"/>
              </a:rPr>
              <a:t>gcd</a:t>
            </a:r>
            <a:r>
              <a:rPr lang="en-US" sz="1800" dirty="0" smtClean="0">
                <a:latin typeface="Courier New" pitchFamily="49" charset="0"/>
              </a:rPr>
              <a:t>;</a:t>
            </a:r>
            <a:endParaRPr lang="en-US" sz="1800" b="1" dirty="0" smtClean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   if</a:t>
            </a:r>
            <a:r>
              <a:rPr lang="en-US" sz="1800" dirty="0" smtClean="0">
                <a:latin typeface="Courier New" pitchFamily="49" charset="0"/>
              </a:rPr>
              <a:t> (x &gt;= </a:t>
            </a:r>
            <a:r>
              <a:rPr lang="en-US" sz="1800" dirty="0">
                <a:latin typeface="Courier New" pitchFamily="49" charset="0"/>
              </a:rPr>
              <a:t>y</a:t>
            </a:r>
            <a:r>
              <a:rPr lang="en-US" sz="1800" dirty="0" smtClean="0">
                <a:latin typeface="Courier New" pitchFamily="49" charset="0"/>
              </a:rPr>
              <a:t>) </a:t>
            </a:r>
            <a:r>
              <a:rPr lang="en-US" sz="1800" b="1" dirty="0" smtClean="0">
                <a:latin typeface="Courier New" pitchFamily="49" charset="0"/>
              </a:rPr>
              <a:t>begin </a:t>
            </a:r>
            <a:r>
              <a:rPr lang="en-US" sz="1800" dirty="0" smtClean="0">
                <a:latin typeface="Courier New" pitchFamily="49" charset="0"/>
              </a:rPr>
              <a:t>x &lt;= x – y; </a:t>
            </a:r>
            <a:r>
              <a:rPr lang="en-US" sz="1800" b="1" dirty="0" smtClean="0">
                <a:latin typeface="Courier New" pitchFamily="49" charset="0"/>
              </a:rPr>
              <a:t>end </a:t>
            </a:r>
            <a:r>
              <a:rPr lang="en-US" sz="1800" dirty="0" smtClean="0">
                <a:latin typeface="Courier New" pitchFamily="49" charset="0"/>
              </a:rPr>
              <a:t>//subtract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else if </a:t>
            </a:r>
            <a:r>
              <a:rPr lang="en-US" sz="1800" dirty="0" smtClean="0">
                <a:latin typeface="Courier New" pitchFamily="49" charset="0"/>
              </a:rPr>
              <a:t>(x != 0) </a:t>
            </a:r>
            <a:r>
              <a:rPr lang="en-US" sz="1800" b="1" dirty="0" smtClean="0">
                <a:latin typeface="Courier New" pitchFamily="49" charset="0"/>
              </a:rPr>
              <a:t>begin </a:t>
            </a:r>
            <a:r>
              <a:rPr lang="en-US" sz="1800" dirty="0" smtClean="0">
                <a:latin typeface="Courier New" pitchFamily="49" charset="0"/>
              </a:rPr>
              <a:t>x &lt;= y; y &lt;= x; </a:t>
            </a:r>
            <a:r>
              <a:rPr lang="en-US" sz="1800" b="1" dirty="0" smtClean="0">
                <a:latin typeface="Courier New" pitchFamily="49" charset="0"/>
              </a:rPr>
              <a:t>end </a:t>
            </a:r>
            <a:r>
              <a:rPr lang="en-US" sz="1800" dirty="0" smtClean="0">
                <a:latin typeface="Courier New" pitchFamily="49" charset="0"/>
              </a:rPr>
              <a:t>//swap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</a:pPr>
            <a:r>
              <a:rPr lang="en-US" sz="1800" b="1" dirty="0" err="1" smtClean="0">
                <a:latin typeface="Courier New" pitchFamily="49" charset="0"/>
              </a:rPr>
              <a:t>endrule</a:t>
            </a:r>
            <a:endParaRPr lang="en-US" sz="1800" dirty="0" smtClean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method Action </a:t>
            </a:r>
            <a:r>
              <a:rPr lang="en-US" sz="1800" dirty="0" smtClean="0">
                <a:latin typeface="Courier New" pitchFamily="49" charset="0"/>
              </a:rPr>
              <a:t>start(Bit#(32) a, Bit#(32) b);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x &lt;= a; y &lt;= b; </a:t>
            </a:r>
            <a:r>
              <a:rPr lang="en-US" sz="1800" dirty="0" err="1" smtClean="0">
                <a:latin typeface="Courier New" pitchFamily="49" charset="0"/>
              </a:rPr>
              <a:t>busy_flag</a:t>
            </a:r>
            <a:r>
              <a:rPr lang="en-US" sz="1800" dirty="0" smtClean="0">
                <a:latin typeface="Courier New" pitchFamily="49" charset="0"/>
              </a:rPr>
              <a:t> &lt;= True;                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err="1" smtClean="0">
                <a:latin typeface="Courier New" pitchFamily="49" charset="0"/>
              </a:rPr>
              <a:t>endmethod</a:t>
            </a:r>
            <a:endParaRPr lang="en-US" sz="1800" b="1" dirty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method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ActionValue</a:t>
            </a:r>
            <a:r>
              <a:rPr lang="en-US" sz="1800" dirty="0" smtClean="0">
                <a:latin typeface="Courier New" pitchFamily="49" charset="0"/>
              </a:rPr>
              <a:t>#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smtClean="0">
                <a:latin typeface="Courier New" pitchFamily="49" charset="0"/>
              </a:rPr>
              <a:t>Bit#(32)) </a:t>
            </a:r>
            <a:r>
              <a:rPr lang="en-US" sz="1800" dirty="0" err="1" smtClean="0">
                <a:latin typeface="Courier New" pitchFamily="49" charset="0"/>
              </a:rPr>
              <a:t>getResult</a:t>
            </a:r>
            <a:r>
              <a:rPr lang="en-US" sz="1800" dirty="0" smtClean="0">
                <a:latin typeface="Courier New" pitchFamily="49" charset="0"/>
              </a:rPr>
              <a:t>;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busy_flag</a:t>
            </a:r>
            <a:r>
              <a:rPr lang="en-US" sz="1800" dirty="0" smtClean="0">
                <a:latin typeface="Courier New" pitchFamily="49" charset="0"/>
              </a:rPr>
              <a:t> &lt;= False;</a:t>
            </a:r>
            <a:r>
              <a:rPr lang="en-US" sz="1800" b="1" dirty="0" smtClean="0">
                <a:latin typeface="Courier New" pitchFamily="49" charset="0"/>
              </a:rPr>
              <a:t> return</a:t>
            </a:r>
            <a:r>
              <a:rPr lang="en-US" sz="1800" dirty="0" smtClean="0">
                <a:latin typeface="Courier New" pitchFamily="49" charset="0"/>
              </a:rPr>
              <a:t> y;     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err="1" smtClean="0">
                <a:latin typeface="Courier New" pitchFamily="49" charset="0"/>
              </a:rPr>
              <a:t>endmethod</a:t>
            </a:r>
            <a:endParaRPr lang="en-US" sz="1800" b="1" dirty="0" smtClean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method </a:t>
            </a:r>
            <a:r>
              <a:rPr lang="en-US" sz="1800" dirty="0" smtClean="0">
                <a:latin typeface="Courier New" pitchFamily="49" charset="0"/>
              </a:rPr>
              <a:t>busy = </a:t>
            </a:r>
            <a:r>
              <a:rPr lang="en-US" sz="1800" dirty="0" err="1" smtClean="0">
                <a:latin typeface="Courier New" pitchFamily="49" charset="0"/>
              </a:rPr>
              <a:t>busy_flag</a:t>
            </a:r>
            <a:r>
              <a:rPr lang="en-US" sz="1800" dirty="0" smtClean="0">
                <a:latin typeface="Courier New" pitchFamily="49" charset="0"/>
              </a:rPr>
              <a:t>;</a:t>
            </a:r>
            <a:endParaRPr lang="en-US" sz="1800" dirty="0" smtClean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method </a:t>
            </a:r>
            <a:r>
              <a:rPr lang="en-US" sz="1800" dirty="0" smtClean="0">
                <a:latin typeface="Courier New" pitchFamily="49" charset="0"/>
              </a:rPr>
              <a:t>ready = x==</a:t>
            </a:r>
            <a:r>
              <a:rPr lang="en-US" sz="1800" dirty="0" smtClean="0">
                <a:latin typeface="Courier New" pitchFamily="49" charset="0"/>
              </a:rPr>
              <a:t>0;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err="1" smtClean="0">
                <a:latin typeface="Courier New" pitchFamily="49" charset="0"/>
              </a:rPr>
              <a:t>endmodule</a:t>
            </a:r>
            <a:endParaRPr lang="en-US" sz="1800" b="1" dirty="0" smtClean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endParaRPr lang="en-US" sz="1800" b="1" dirty="0" smtClean="0">
              <a:latin typeface="Courier New" pitchFamily="49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604299" y="341398"/>
            <a:ext cx="7772400" cy="1143000"/>
          </a:xfrm>
        </p:spPr>
        <p:txBody>
          <a:bodyPr/>
          <a:lstStyle/>
          <a:p>
            <a:r>
              <a:rPr lang="en-US" dirty="0" smtClean="0"/>
              <a:t>GCD in BSV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13, 2017</a:t>
            </a:r>
            <a:endParaRPr lang="en-US" dirty="0"/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7338802" y="3863074"/>
            <a:ext cx="1739900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 sz="1600" dirty="0"/>
              <a:t>Assume </a:t>
            </a:r>
            <a:r>
              <a:rPr lang="en-US" sz="1600" dirty="0" smtClean="0"/>
              <a:t>b /= 0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5175850" y="5141343"/>
            <a:ext cx="3838754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dirty="0" smtClean="0"/>
              <a:t> should be called only if the module is not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busy</a:t>
            </a:r>
            <a:r>
              <a:rPr lang="en-US" dirty="0" smtClean="0"/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getResult</a:t>
            </a:r>
            <a:r>
              <a:rPr lang="en-US" dirty="0" smtClean="0"/>
              <a:t> should be called only when ready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L04-</a:t>
            </a:r>
            <a:fld id="{4F9502F6-954B-46E9-AC05-33DEDF4CA0B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3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Rule</a:t>
            </a:r>
          </a:p>
        </p:txBody>
      </p:sp>
      <p:sp>
        <p:nvSpPr>
          <p:cNvPr id="48" name="Text Box 37"/>
          <p:cNvSpPr txBox="1">
            <a:spLocks noChangeArrowheads="1"/>
          </p:cNvSpPr>
          <p:nvPr/>
        </p:nvSpPr>
        <p:spPr bwMode="auto">
          <a:xfrm>
            <a:off x="698739" y="2275316"/>
            <a:ext cx="7919049" cy="124187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rule </a:t>
            </a:r>
            <a:r>
              <a:rPr lang="en-US" sz="1800" dirty="0" err="1">
                <a:latin typeface="Courier New" pitchFamily="49" charset="0"/>
              </a:rPr>
              <a:t>gcd</a:t>
            </a:r>
            <a:r>
              <a:rPr lang="en-US" sz="1800" dirty="0">
                <a:latin typeface="Courier New" pitchFamily="49" charset="0"/>
              </a:rPr>
              <a:t>;</a:t>
            </a:r>
            <a:endParaRPr lang="en-US" sz="1800" b="1" dirty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  if</a:t>
            </a:r>
            <a:r>
              <a:rPr lang="en-US" sz="1800" dirty="0">
                <a:latin typeface="Courier New" pitchFamily="49" charset="0"/>
              </a:rPr>
              <a:t> (x &gt;= y) </a:t>
            </a:r>
            <a:r>
              <a:rPr lang="en-US" sz="1800" b="1" dirty="0">
                <a:latin typeface="Courier New" pitchFamily="49" charset="0"/>
              </a:rPr>
              <a:t>begin </a:t>
            </a:r>
            <a:r>
              <a:rPr lang="en-US" sz="1800" dirty="0">
                <a:latin typeface="Courier New" pitchFamily="49" charset="0"/>
              </a:rPr>
              <a:t>x &lt;= x – y; </a:t>
            </a:r>
            <a:r>
              <a:rPr lang="en-US" sz="1800" b="1" dirty="0">
                <a:latin typeface="Courier New" pitchFamily="49" charset="0"/>
              </a:rPr>
              <a:t>end </a:t>
            </a:r>
            <a:r>
              <a:rPr lang="en-US" sz="1800" b="1" dirty="0" smtClean="0">
                <a:latin typeface="Courier New" pitchFamily="49" charset="0"/>
              </a:rPr>
              <a:t>         </a:t>
            </a:r>
            <a:r>
              <a:rPr lang="en-US" sz="1800" dirty="0" smtClean="0">
                <a:latin typeface="Courier New" pitchFamily="49" charset="0"/>
              </a:rPr>
              <a:t>//</a:t>
            </a:r>
            <a:r>
              <a:rPr lang="en-US" sz="1800" dirty="0">
                <a:latin typeface="Courier New" pitchFamily="49" charset="0"/>
              </a:rPr>
              <a:t>subtract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  else if </a:t>
            </a:r>
            <a:r>
              <a:rPr lang="en-US" sz="1800" dirty="0">
                <a:latin typeface="Courier New" pitchFamily="49" charset="0"/>
              </a:rPr>
              <a:t>(x != 0) </a:t>
            </a:r>
            <a:r>
              <a:rPr lang="en-US" sz="1800" b="1" dirty="0">
                <a:latin typeface="Courier New" pitchFamily="49" charset="0"/>
              </a:rPr>
              <a:t>begin </a:t>
            </a:r>
            <a:r>
              <a:rPr lang="en-US" sz="1800" dirty="0">
                <a:latin typeface="Courier New" pitchFamily="49" charset="0"/>
              </a:rPr>
              <a:t>x &lt;= y; y &lt;= x; </a:t>
            </a:r>
            <a:r>
              <a:rPr lang="en-US" sz="1800" b="1" dirty="0">
                <a:latin typeface="Courier New" pitchFamily="49" charset="0"/>
              </a:rPr>
              <a:t>end </a:t>
            </a:r>
            <a:r>
              <a:rPr lang="en-US" sz="1800" dirty="0">
                <a:latin typeface="Courier New" pitchFamily="49" charset="0"/>
              </a:rPr>
              <a:t>//</a:t>
            </a:r>
            <a:r>
              <a:rPr lang="en-US" sz="1800" dirty="0" smtClean="0">
                <a:latin typeface="Courier New" pitchFamily="49" charset="0"/>
              </a:rPr>
              <a:t>swap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err="1" smtClean="0">
                <a:latin typeface="Courier New" pitchFamily="49" charset="0"/>
              </a:rPr>
              <a:t>endrule</a:t>
            </a:r>
            <a:endParaRPr lang="en-US" sz="1800" b="1" dirty="0">
              <a:latin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107726" y="1238169"/>
            <a:ext cx="3113248" cy="1942898"/>
            <a:chOff x="5978995" y="2221536"/>
            <a:chExt cx="3113248" cy="1942898"/>
          </a:xfrm>
        </p:grpSpPr>
        <p:sp>
          <p:nvSpPr>
            <p:cNvPr id="47" name="TextBox 46"/>
            <p:cNvSpPr txBox="1"/>
            <p:nvPr/>
          </p:nvSpPr>
          <p:spPr>
            <a:xfrm>
              <a:off x="7500987" y="2221536"/>
              <a:ext cx="15912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mic Sans MS" panose="030F0702030302020204" pitchFamily="66" charset="0"/>
                </a:rPr>
                <a:t>parallel composition of actions</a:t>
              </a:r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49" name="Freeform 48"/>
            <p:cNvSpPr/>
            <p:nvPr/>
          </p:nvSpPr>
          <p:spPr bwMode="auto">
            <a:xfrm>
              <a:off x="5978995" y="3921153"/>
              <a:ext cx="249258" cy="243281"/>
            </a:xfrm>
            <a:custGeom>
              <a:avLst/>
              <a:gdLst>
                <a:gd name="connsiteX0" fmla="*/ 5978 w 249258"/>
                <a:gd name="connsiteY0" fmla="*/ 117446 h 243281"/>
                <a:gd name="connsiteX1" fmla="*/ 22756 w 249258"/>
                <a:gd name="connsiteY1" fmla="*/ 75501 h 243281"/>
                <a:gd name="connsiteX2" fmla="*/ 73090 w 249258"/>
                <a:gd name="connsiteY2" fmla="*/ 41945 h 243281"/>
                <a:gd name="connsiteX3" fmla="*/ 89868 w 249258"/>
                <a:gd name="connsiteY3" fmla="*/ 16778 h 243281"/>
                <a:gd name="connsiteX4" fmla="*/ 140202 w 249258"/>
                <a:gd name="connsiteY4" fmla="*/ 0 h 243281"/>
                <a:gd name="connsiteX5" fmla="*/ 215703 w 249258"/>
                <a:gd name="connsiteY5" fmla="*/ 8389 h 243281"/>
                <a:gd name="connsiteX6" fmla="*/ 240870 w 249258"/>
                <a:gd name="connsiteY6" fmla="*/ 16778 h 243281"/>
                <a:gd name="connsiteX7" fmla="*/ 249258 w 249258"/>
                <a:gd name="connsiteY7" fmla="*/ 41945 h 243281"/>
                <a:gd name="connsiteX8" fmla="*/ 240870 w 249258"/>
                <a:gd name="connsiteY8" fmla="*/ 176169 h 243281"/>
                <a:gd name="connsiteX9" fmla="*/ 190536 w 249258"/>
                <a:gd name="connsiteY9" fmla="*/ 201336 h 243281"/>
                <a:gd name="connsiteX10" fmla="*/ 115035 w 249258"/>
                <a:gd name="connsiteY10" fmla="*/ 234892 h 243281"/>
                <a:gd name="connsiteX11" fmla="*/ 89868 w 249258"/>
                <a:gd name="connsiteY11" fmla="*/ 243281 h 243281"/>
                <a:gd name="connsiteX12" fmla="*/ 31145 w 249258"/>
                <a:gd name="connsiteY12" fmla="*/ 226503 h 243281"/>
                <a:gd name="connsiteX13" fmla="*/ 5978 w 249258"/>
                <a:gd name="connsiteY13" fmla="*/ 201336 h 243281"/>
                <a:gd name="connsiteX14" fmla="*/ 5978 w 249258"/>
                <a:gd name="connsiteY14" fmla="*/ 117446 h 24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9258" h="243281">
                  <a:moveTo>
                    <a:pt x="5978" y="117446"/>
                  </a:moveTo>
                  <a:cubicBezTo>
                    <a:pt x="8774" y="96473"/>
                    <a:pt x="12752" y="86756"/>
                    <a:pt x="22756" y="75501"/>
                  </a:cubicBezTo>
                  <a:cubicBezTo>
                    <a:pt x="36153" y="60430"/>
                    <a:pt x="73090" y="41945"/>
                    <a:pt x="73090" y="41945"/>
                  </a:cubicBezTo>
                  <a:cubicBezTo>
                    <a:pt x="78683" y="33556"/>
                    <a:pt x="81318" y="22122"/>
                    <a:pt x="89868" y="16778"/>
                  </a:cubicBezTo>
                  <a:cubicBezTo>
                    <a:pt x="104865" y="7405"/>
                    <a:pt x="140202" y="0"/>
                    <a:pt x="140202" y="0"/>
                  </a:cubicBezTo>
                  <a:cubicBezTo>
                    <a:pt x="165369" y="2796"/>
                    <a:pt x="190726" y="4226"/>
                    <a:pt x="215703" y="8389"/>
                  </a:cubicBezTo>
                  <a:cubicBezTo>
                    <a:pt x="224425" y="9843"/>
                    <a:pt x="234617" y="10525"/>
                    <a:pt x="240870" y="16778"/>
                  </a:cubicBezTo>
                  <a:cubicBezTo>
                    <a:pt x="247123" y="23031"/>
                    <a:pt x="246462" y="33556"/>
                    <a:pt x="249258" y="41945"/>
                  </a:cubicBezTo>
                  <a:cubicBezTo>
                    <a:pt x="246462" y="86686"/>
                    <a:pt x="250594" y="132408"/>
                    <a:pt x="240870" y="176169"/>
                  </a:cubicBezTo>
                  <a:cubicBezTo>
                    <a:pt x="237865" y="189692"/>
                    <a:pt x="199378" y="196915"/>
                    <a:pt x="190536" y="201336"/>
                  </a:cubicBezTo>
                  <a:cubicBezTo>
                    <a:pt x="110771" y="241218"/>
                    <a:pt x="244892" y="191606"/>
                    <a:pt x="115035" y="234892"/>
                  </a:cubicBezTo>
                  <a:lnTo>
                    <a:pt x="89868" y="243281"/>
                  </a:lnTo>
                  <a:cubicBezTo>
                    <a:pt x="85393" y="242162"/>
                    <a:pt x="38366" y="231317"/>
                    <a:pt x="31145" y="226503"/>
                  </a:cubicBezTo>
                  <a:cubicBezTo>
                    <a:pt x="21274" y="219922"/>
                    <a:pt x="14367" y="209725"/>
                    <a:pt x="5978" y="201336"/>
                  </a:cubicBezTo>
                  <a:cubicBezTo>
                    <a:pt x="-5948" y="165558"/>
                    <a:pt x="3182" y="138419"/>
                    <a:pt x="5978" y="11744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3" name="Straight Arrow Connector 2"/>
            <p:cNvCxnSpPr/>
            <p:nvPr/>
          </p:nvCxnSpPr>
          <p:spPr bwMode="auto">
            <a:xfrm flipH="1">
              <a:off x="6187630" y="3047418"/>
              <a:ext cx="1339519" cy="910016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734203" y="3734596"/>
            <a:ext cx="7772400" cy="2042481"/>
          </a:xfrm>
        </p:spPr>
        <p:txBody>
          <a:bodyPr/>
          <a:lstStyle/>
          <a:p>
            <a:r>
              <a:rPr lang="en-US" sz="2400" dirty="0" smtClean="0"/>
              <a:t>A rule is a collection of actions, which invoke methods</a:t>
            </a:r>
          </a:p>
          <a:p>
            <a:r>
              <a:rPr lang="en-US" sz="2400" dirty="0" smtClean="0"/>
              <a:t>All actions in a rule execute in parallel</a:t>
            </a:r>
          </a:p>
          <a:p>
            <a:r>
              <a:rPr lang="en-US" sz="2400" dirty="0" smtClean="0"/>
              <a:t>A rule can execute any time and when it executes all of its actions must execute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 rot="19186253">
            <a:off x="7249829" y="5306587"/>
            <a:ext cx="137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atomicity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0498" y="1690778"/>
            <a:ext cx="452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module may contain rules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L04-</a:t>
            </a:r>
            <a:fld id="{4F9502F6-954B-46E9-AC05-33DEDF4CA0B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3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9300"/>
            <a:ext cx="7772400" cy="1143000"/>
          </a:xfrm>
        </p:spPr>
        <p:txBody>
          <a:bodyPr/>
          <a:lstStyle/>
          <a:p>
            <a:r>
              <a:rPr lang="en-US" dirty="0" smtClean="0"/>
              <a:t>Parallel Composition of Actions &amp; Double-Writes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179" y="3940391"/>
            <a:ext cx="7772400" cy="2026933"/>
          </a:xfrm>
        </p:spPr>
        <p:txBody>
          <a:bodyPr/>
          <a:lstStyle/>
          <a:p>
            <a:r>
              <a:rPr lang="en-US" sz="2400" dirty="0" smtClean="0"/>
              <a:t>Parallel composition, and consequently a rule containing it, is illegal if a double-write possibility exists 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he BSV compiler </a:t>
            </a:r>
            <a:r>
              <a:rPr lang="en-US" sz="2400" dirty="0" smtClean="0">
                <a:solidFill>
                  <a:srgbClr val="FF0000"/>
                </a:solidFill>
              </a:rPr>
              <a:t>rejects</a:t>
            </a:r>
            <a:r>
              <a:rPr lang="en-US" sz="2400" dirty="0" smtClean="0"/>
              <a:t> a program if it there is a possibility of a double write</a:t>
            </a:r>
            <a:endParaRPr lang="en-US" sz="2400" dirty="0"/>
          </a:p>
        </p:txBody>
      </p:sp>
      <p:sp>
        <p:nvSpPr>
          <p:cNvPr id="7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1540163"/>
            <a:ext cx="6527629" cy="714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rule </a:t>
            </a:r>
            <a:r>
              <a:rPr lang="en-US" sz="1800" dirty="0" smtClean="0">
                <a:latin typeface="Courier New" pitchFamily="49" charset="0"/>
              </a:rPr>
              <a:t>one; </a:t>
            </a:r>
            <a:endParaRPr lang="en-US" sz="1800" dirty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</a:pPr>
            <a:r>
              <a:rPr lang="en-US" sz="1800" dirty="0">
                <a:latin typeface="Courier New" pitchFamily="49" charset="0"/>
              </a:rPr>
              <a:t>  y &lt;= 3; x &lt;= 5; x &lt;= </a:t>
            </a:r>
            <a:r>
              <a:rPr lang="en-US" sz="1800" dirty="0" smtClean="0">
                <a:latin typeface="Courier New" pitchFamily="49" charset="0"/>
              </a:rPr>
              <a:t>7; </a:t>
            </a:r>
            <a:r>
              <a:rPr lang="en-US" sz="1800" b="1" dirty="0" err="1" smtClean="0">
                <a:latin typeface="Courier New" pitchFamily="49" charset="0"/>
              </a:rPr>
              <a:t>endrule</a:t>
            </a:r>
            <a:endParaRPr lang="en-US" sz="1800" b="1" dirty="0" smtClean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5049" y="1789926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Double write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83149" y="3252655"/>
            <a:ext cx="1971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Possibility of a double write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L04-</a:t>
            </a:r>
            <a:fld id="{4F9502F6-954B-46E9-AC05-33DEDF4CA0B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13, 2017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29783" y="2588457"/>
            <a:ext cx="2092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No double write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2354831"/>
            <a:ext cx="6527629" cy="675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rule </a:t>
            </a:r>
            <a:r>
              <a:rPr lang="en-US" sz="1800" dirty="0" smtClean="0">
                <a:latin typeface="Courier New" pitchFamily="49" charset="0"/>
              </a:rPr>
              <a:t>two; </a:t>
            </a:r>
            <a:endParaRPr lang="en-US" sz="1800" dirty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y &lt;= 3; </a:t>
            </a:r>
            <a:r>
              <a:rPr lang="en-US" sz="1800" b="1" dirty="0">
                <a:latin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</a:rPr>
              <a:t> (b) x &lt;= </a:t>
            </a:r>
            <a:r>
              <a:rPr lang="en-US" sz="1800" dirty="0" smtClean="0">
                <a:latin typeface="Courier New" pitchFamily="49" charset="0"/>
              </a:rPr>
              <a:t>7; </a:t>
            </a:r>
            <a:r>
              <a:rPr lang="en-US" sz="1800" b="1" dirty="0" smtClean="0">
                <a:latin typeface="Courier New" pitchFamily="49" charset="0"/>
              </a:rPr>
              <a:t>else</a:t>
            </a:r>
            <a:r>
              <a:rPr lang="en-US" sz="1800" dirty="0" smtClean="0">
                <a:latin typeface="Courier New" pitchFamily="49" charset="0"/>
              </a:rPr>
              <a:t> x </a:t>
            </a:r>
            <a:r>
              <a:rPr lang="en-US" sz="1800" dirty="0">
                <a:latin typeface="Courier New" pitchFamily="49" charset="0"/>
              </a:rPr>
              <a:t>&lt;= </a:t>
            </a:r>
            <a:r>
              <a:rPr lang="en-US" sz="1800" dirty="0" smtClean="0">
                <a:latin typeface="Courier New" pitchFamily="49" charset="0"/>
              </a:rPr>
              <a:t>5; </a:t>
            </a:r>
            <a:r>
              <a:rPr lang="en-US" sz="1800" b="1" dirty="0" err="1" smtClean="0">
                <a:latin typeface="Courier New" pitchFamily="49" charset="0"/>
              </a:rPr>
              <a:t>endrule</a:t>
            </a:r>
            <a:endParaRPr lang="en-US" sz="1800" b="1" dirty="0" smtClean="0">
              <a:latin typeface="Courier New" pitchFamily="49" charset="0"/>
            </a:endParaRPr>
          </a:p>
        </p:txBody>
      </p:sp>
      <p:sp>
        <p:nvSpPr>
          <p:cNvPr id="12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3134674"/>
            <a:ext cx="5680606" cy="682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rule </a:t>
            </a:r>
            <a:r>
              <a:rPr lang="en-US" sz="1800" dirty="0" smtClean="0">
                <a:latin typeface="Courier New" pitchFamily="49" charset="0"/>
              </a:rPr>
              <a:t>three; </a:t>
            </a:r>
            <a:endParaRPr lang="en-US" sz="1800" dirty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y </a:t>
            </a:r>
            <a:r>
              <a:rPr lang="en-US" sz="1800" dirty="0">
                <a:latin typeface="Courier New" pitchFamily="49" charset="0"/>
              </a:rPr>
              <a:t>&lt;= 3; </a:t>
            </a:r>
            <a:r>
              <a:rPr lang="en-US" sz="1800" dirty="0" smtClean="0">
                <a:latin typeface="Courier New" pitchFamily="49" charset="0"/>
              </a:rPr>
              <a:t>x </a:t>
            </a:r>
            <a:r>
              <a:rPr lang="en-US" sz="1800" dirty="0">
                <a:latin typeface="Courier New" pitchFamily="49" charset="0"/>
              </a:rPr>
              <a:t>&lt;= 5; </a:t>
            </a:r>
            <a:r>
              <a:rPr lang="en-US" sz="1800" b="1" dirty="0" smtClean="0">
                <a:latin typeface="Courier New" pitchFamily="49" charset="0"/>
              </a:rPr>
              <a:t>if</a:t>
            </a:r>
            <a:r>
              <a:rPr lang="en-US" sz="1800" dirty="0" smtClean="0">
                <a:latin typeface="Courier New" pitchFamily="49" charset="0"/>
              </a:rPr>
              <a:t> (b) </a:t>
            </a:r>
            <a:r>
              <a:rPr lang="en-US" sz="1800" dirty="0">
                <a:latin typeface="Courier New" pitchFamily="49" charset="0"/>
              </a:rPr>
              <a:t>x &lt;= </a:t>
            </a:r>
            <a:r>
              <a:rPr lang="en-US" sz="1800" dirty="0" smtClean="0">
                <a:latin typeface="Courier New" pitchFamily="49" charset="0"/>
              </a:rPr>
              <a:t>7; </a:t>
            </a:r>
            <a:r>
              <a:rPr lang="en-US" sz="1800" b="1" dirty="0" err="1" smtClean="0">
                <a:latin typeface="Courier New" pitchFamily="49" charset="0"/>
              </a:rPr>
              <a:t>endrule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endParaRPr lang="en-US" sz="1800" b="1" dirty="0" smtClean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</a:pPr>
            <a:endParaRPr lang="en-US" sz="18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6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Defining FIFOs and it’s uses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L04-</a:t>
            </a:r>
            <a:fld id="{2DBA8F0E-D6DA-4224-82EA-C9BF982C3C9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 Module Interface</a:t>
            </a:r>
            <a:endParaRPr lang="en-US" dirty="0"/>
          </a:p>
        </p:txBody>
      </p:sp>
      <p:sp>
        <p:nvSpPr>
          <p:cNvPr id="7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57864" y="1539874"/>
            <a:ext cx="7064402" cy="225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b="1" dirty="0" smtClean="0">
                <a:latin typeface="Courier New" pitchFamily="49" charset="0"/>
              </a:rPr>
              <a:t>interface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Fifo</a:t>
            </a:r>
            <a:r>
              <a:rPr lang="en-US" dirty="0" smtClean="0">
                <a:latin typeface="Courier New" pitchFamily="49" charset="0"/>
              </a:rPr>
              <a:t>#(numeric type size, type t);</a:t>
            </a:r>
            <a:endParaRPr lang="en-US" dirty="0">
              <a:latin typeface="Courier New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b="1" dirty="0" smtClean="0">
                <a:latin typeface="Courier New" pitchFamily="49" charset="0"/>
              </a:rPr>
              <a:t>  method </a:t>
            </a:r>
            <a:r>
              <a:rPr lang="en-US" dirty="0" err="1" smtClean="0">
                <a:latin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notFull</a:t>
            </a:r>
            <a:r>
              <a:rPr lang="en-US" dirty="0" smtClean="0">
                <a:latin typeface="Courier New" pitchFamily="49" charset="0"/>
              </a:rPr>
              <a:t>;</a:t>
            </a:r>
            <a:endParaRPr lang="en-US" dirty="0">
              <a:latin typeface="Courier New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b="1" dirty="0" smtClean="0">
                <a:latin typeface="Courier New" pitchFamily="49" charset="0"/>
              </a:rPr>
              <a:t>  method </a:t>
            </a:r>
            <a:r>
              <a:rPr lang="en-US" dirty="0" err="1">
                <a:latin typeface="Courier New" pitchFamily="49" charset="0"/>
              </a:rPr>
              <a:t>Bool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notEmpty</a:t>
            </a:r>
            <a:r>
              <a:rPr lang="en-US" dirty="0" smtClean="0">
                <a:latin typeface="Courier New" pitchFamily="49" charset="0"/>
              </a:rPr>
              <a:t>;</a:t>
            </a:r>
            <a:endParaRPr lang="en-US" dirty="0">
              <a:latin typeface="Courier New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b="1" dirty="0" smtClean="0">
                <a:latin typeface="Courier New" pitchFamily="49" charset="0"/>
              </a:rPr>
              <a:t>  method </a:t>
            </a:r>
            <a:r>
              <a:rPr lang="en-US" b="1" dirty="0">
                <a:latin typeface="Courier New" pitchFamily="49" charset="0"/>
              </a:rPr>
              <a:t>Action </a:t>
            </a:r>
            <a:r>
              <a:rPr lang="en-US" dirty="0" err="1">
                <a:latin typeface="Courier New" pitchFamily="49" charset="0"/>
              </a:rPr>
              <a:t>enq</a:t>
            </a:r>
            <a:r>
              <a:rPr lang="en-US" dirty="0">
                <a:latin typeface="Courier New" pitchFamily="49" charset="0"/>
              </a:rPr>
              <a:t>(t x</a:t>
            </a:r>
            <a:r>
              <a:rPr lang="en-US" dirty="0" smtClean="0">
                <a:latin typeface="Courier New" pitchFamily="49" charset="0"/>
              </a:rPr>
              <a:t>);</a:t>
            </a:r>
            <a:endParaRPr lang="en-US" dirty="0">
              <a:latin typeface="Courier New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b="1" dirty="0" smtClean="0">
                <a:latin typeface="Courier New" pitchFamily="49" charset="0"/>
              </a:rPr>
              <a:t>  method </a:t>
            </a:r>
            <a:r>
              <a:rPr lang="en-US" b="1" dirty="0">
                <a:latin typeface="Courier New" pitchFamily="49" charset="0"/>
              </a:rPr>
              <a:t>Action </a:t>
            </a:r>
            <a:r>
              <a:rPr lang="en-US" dirty="0" err="1" smtClean="0">
                <a:latin typeface="Courier New" pitchFamily="49" charset="0"/>
              </a:rPr>
              <a:t>deq</a:t>
            </a:r>
            <a:r>
              <a:rPr lang="en-US" dirty="0" smtClean="0">
                <a:latin typeface="Courier New" pitchFamily="49" charset="0"/>
              </a:rPr>
              <a:t>;</a:t>
            </a:r>
            <a:endParaRPr lang="en-US" dirty="0">
              <a:latin typeface="Courier New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b="1" dirty="0" smtClean="0">
                <a:latin typeface="Courier New" pitchFamily="49" charset="0"/>
              </a:rPr>
              <a:t>  method </a:t>
            </a:r>
            <a:r>
              <a:rPr lang="en-US" dirty="0">
                <a:latin typeface="Courier New" pitchFamily="49" charset="0"/>
              </a:rPr>
              <a:t>t </a:t>
            </a:r>
            <a:r>
              <a:rPr lang="en-US" dirty="0" smtClean="0">
                <a:latin typeface="Courier New" pitchFamily="49" charset="0"/>
              </a:rPr>
              <a:t>first;</a:t>
            </a:r>
            <a:endParaRPr lang="en-US" dirty="0">
              <a:latin typeface="Courier New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b="1" dirty="0" err="1" smtClean="0">
                <a:latin typeface="Courier New" pitchFamily="49" charset="0"/>
              </a:rPr>
              <a:t>endinterface</a:t>
            </a:r>
            <a:r>
              <a:rPr lang="en-US" b="1" dirty="0" smtClean="0">
                <a:latin typeface="Courier New" pitchFamily="49" charset="0"/>
              </a:rPr>
              <a:t> </a:t>
            </a:r>
            <a:endParaRPr lang="en-US" b="1" i="1" dirty="0">
              <a:latin typeface="Courier New" pitchFamily="49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880045" y="2566613"/>
            <a:ext cx="2685978" cy="3560123"/>
            <a:chOff x="5880045" y="2566613"/>
            <a:chExt cx="2685978" cy="3560123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6075230" y="2566613"/>
              <a:ext cx="1139825" cy="434975"/>
              <a:chOff x="1847" y="2079"/>
              <a:chExt cx="718" cy="274"/>
            </a:xfrm>
          </p:grpSpPr>
          <p:sp>
            <p:nvSpPr>
              <p:cNvPr id="25" name="Line 6"/>
              <p:cNvSpPr>
                <a:spLocks noChangeShapeType="1"/>
              </p:cNvSpPr>
              <p:nvPr/>
            </p:nvSpPr>
            <p:spPr bwMode="auto">
              <a:xfrm rot="10800000" flipH="1">
                <a:off x="1847" y="2284"/>
                <a:ext cx="71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6" name="Line 7"/>
              <p:cNvSpPr>
                <a:spLocks noChangeShapeType="1"/>
              </p:cNvSpPr>
              <p:nvPr/>
            </p:nvSpPr>
            <p:spPr bwMode="auto">
              <a:xfrm>
                <a:off x="2182" y="2215"/>
                <a:ext cx="107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" name="Text Box 8"/>
              <p:cNvSpPr txBox="1">
                <a:spLocks noChangeArrowheads="1"/>
              </p:cNvSpPr>
              <p:nvPr/>
            </p:nvSpPr>
            <p:spPr bwMode="auto">
              <a:xfrm>
                <a:off x="2174" y="2079"/>
                <a:ext cx="21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i="1" dirty="0" smtClean="0">
                    <a:latin typeface="+mn-lt"/>
                  </a:rPr>
                  <a:t>x</a:t>
                </a:r>
                <a:endParaRPr lang="en-US" i="1" dirty="0">
                  <a:latin typeface="+mn-lt"/>
                </a:endParaRPr>
              </a:p>
            </p:txBody>
          </p:sp>
        </p:grp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7213472" y="2773936"/>
              <a:ext cx="1352551" cy="3352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218234" y="2826324"/>
              <a:ext cx="317500" cy="6381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6073646" y="4337624"/>
              <a:ext cx="11398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rot="10800000" flipH="1">
              <a:off x="6076821" y="3139061"/>
              <a:ext cx="11398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6162546" y="2831086"/>
              <a:ext cx="4984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+mn-lt"/>
                </a:rPr>
                <a:t>en</a:t>
              </a:r>
              <a:endParaRPr lang="en-US" dirty="0">
                <a:latin typeface="+mn-lt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7218234" y="3510536"/>
              <a:ext cx="315913" cy="5254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rot="10800000" flipH="1">
              <a:off x="6084759" y="3658174"/>
              <a:ext cx="11398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6170484" y="3351786"/>
              <a:ext cx="4984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+mn-lt"/>
                </a:rPr>
                <a:t>en</a:t>
              </a:r>
              <a:endParaRPr lang="en-US" dirty="0">
                <a:latin typeface="+mn-lt"/>
              </a:endParaRP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7218234" y="4074099"/>
              <a:ext cx="328613" cy="5254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 rot="16200000">
              <a:off x="7026147" y="2964436"/>
              <a:ext cx="658813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dirty="0" err="1">
                  <a:latin typeface="+mn-lt"/>
                </a:rPr>
                <a:t>enq</a:t>
              </a:r>
              <a:endParaRPr lang="en-US" dirty="0">
                <a:latin typeface="+mn-lt"/>
              </a:endParaRP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 rot="16200000">
              <a:off x="7027735" y="3575623"/>
              <a:ext cx="6572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dirty="0" err="1">
                  <a:latin typeface="+mn-lt"/>
                </a:rPr>
                <a:t>deq</a:t>
              </a:r>
              <a:endParaRPr lang="en-US" dirty="0">
                <a:latin typeface="+mn-lt"/>
              </a:endParaRP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 rot="16200000">
              <a:off x="7469793" y="3995653"/>
              <a:ext cx="1135063" cy="723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dirty="0" err="1" smtClean="0">
                  <a:latin typeface="+mn-lt"/>
                </a:rPr>
                <a:t>Fifo</a:t>
              </a:r>
              <a:endParaRPr lang="en-US" dirty="0">
                <a:latin typeface="+mn-lt"/>
              </a:endParaRPr>
            </a:p>
            <a:p>
              <a:pPr algn="ctr">
                <a:buNone/>
              </a:pPr>
              <a:r>
                <a:rPr lang="en-US" dirty="0">
                  <a:latin typeface="+mn-lt"/>
                </a:rPr>
                <a:t>module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 rot="16200000">
              <a:off x="7030910" y="4158236"/>
              <a:ext cx="677863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+mn-lt"/>
                </a:rPr>
                <a:t>!full</a:t>
              </a:r>
              <a:endParaRPr lang="en-US" dirty="0">
                <a:latin typeface="+mn-lt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7154552" y="4564392"/>
              <a:ext cx="400050" cy="939800"/>
              <a:chOff x="4925763" y="4703642"/>
              <a:chExt cx="400050" cy="939800"/>
            </a:xfrm>
          </p:grpSpPr>
          <p:sp>
            <p:nvSpPr>
              <p:cNvPr id="29" name="Rectangle 23"/>
              <p:cNvSpPr>
                <a:spLocks noChangeArrowheads="1"/>
              </p:cNvSpPr>
              <p:nvPr/>
            </p:nvSpPr>
            <p:spPr bwMode="auto">
              <a:xfrm>
                <a:off x="4997200" y="4776978"/>
                <a:ext cx="328613" cy="76238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1" name="Text Box 10"/>
              <p:cNvSpPr txBox="1">
                <a:spLocks noChangeArrowheads="1"/>
              </p:cNvSpPr>
              <p:nvPr/>
            </p:nvSpPr>
            <p:spPr bwMode="auto">
              <a:xfrm rot="16200000">
                <a:off x="4655888" y="4973517"/>
                <a:ext cx="939800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atin typeface="+mn-lt"/>
                  </a:rPr>
                  <a:t>!</a:t>
                </a:r>
                <a:r>
                  <a:rPr lang="en-US" dirty="0" err="1" smtClean="0">
                    <a:latin typeface="+mn-lt"/>
                  </a:rPr>
                  <a:t>emty</a:t>
                </a:r>
                <a:endParaRPr lang="en-US" dirty="0">
                  <a:latin typeface="+mn-lt"/>
                </a:endParaRPr>
              </a:p>
            </p:txBody>
          </p:sp>
        </p:grp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H="1">
              <a:off x="6080483" y="4953587"/>
              <a:ext cx="1139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 flipH="1">
              <a:off x="6068579" y="5723101"/>
              <a:ext cx="11398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" name="Rectangle 23"/>
            <p:cNvSpPr>
              <a:spLocks noChangeArrowheads="1"/>
            </p:cNvSpPr>
            <p:nvPr/>
          </p:nvSpPr>
          <p:spPr bwMode="auto">
            <a:xfrm>
              <a:off x="7213167" y="5459576"/>
              <a:ext cx="328613" cy="5254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 rot="16200000">
              <a:off x="7023511" y="5542002"/>
              <a:ext cx="6880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+mn-lt"/>
                </a:rPr>
                <a:t>first</a:t>
              </a:r>
              <a:endParaRPr lang="en-US" dirty="0">
                <a:latin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31645" y="3999326"/>
              <a:ext cx="10534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notFull</a:t>
              </a:r>
              <a:endParaRPr lang="en-US" i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880045" y="4618809"/>
              <a:ext cx="14285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notEmpty</a:t>
              </a:r>
              <a:endParaRPr lang="en-US" i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47969" y="5370820"/>
              <a:ext cx="6880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first</a:t>
              </a:r>
              <a:endParaRPr lang="en-US" i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08028" y="4525025"/>
            <a:ext cx="4719758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</a:t>
            </a:r>
            <a:r>
              <a:rPr lang="en-US" dirty="0" smtClean="0"/>
              <a:t> should be called only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notFull</a:t>
            </a:r>
            <a:r>
              <a:rPr lang="en-US" dirty="0" smtClean="0"/>
              <a:t> returns True;</a:t>
            </a:r>
          </a:p>
          <a:p>
            <a:r>
              <a:rPr lang="en-US" dirty="0" smtClean="0"/>
              <a:t>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en-US" dirty="0"/>
              <a:t>should be called only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notEmpty</a:t>
            </a:r>
            <a:r>
              <a:rPr lang="en-US" dirty="0" smtClean="0"/>
              <a:t> </a:t>
            </a:r>
            <a:r>
              <a:rPr lang="en-US" dirty="0"/>
              <a:t>returns </a:t>
            </a:r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L04-</a:t>
            </a:r>
            <a:fld id="{4F9502F6-954B-46E9-AC05-33DEDF4CA0B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57865" y="1492982"/>
            <a:ext cx="5779448" cy="523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module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mkFifo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Fifo</a:t>
            </a:r>
            <a:r>
              <a:rPr lang="en-US" sz="1800" dirty="0" smtClean="0">
                <a:latin typeface="Courier New" pitchFamily="49" charset="0"/>
              </a:rPr>
              <a:t>#(1, t));</a:t>
            </a:r>
            <a:endParaRPr lang="en-US" sz="1800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Reg</a:t>
            </a:r>
            <a:r>
              <a:rPr lang="en-US" sz="1800" dirty="0">
                <a:latin typeface="Courier New" pitchFamily="49" charset="0"/>
              </a:rPr>
              <a:t>#(t)    </a:t>
            </a:r>
            <a:r>
              <a:rPr lang="en-US" sz="1800" dirty="0" smtClean="0">
                <a:latin typeface="Courier New" pitchFamily="49" charset="0"/>
              </a:rPr>
              <a:t>d  </a:t>
            </a:r>
            <a:r>
              <a:rPr lang="en-US" sz="1800" dirty="0">
                <a:latin typeface="Courier New" pitchFamily="49" charset="0"/>
              </a:rPr>
              <a:t>&lt;- </a:t>
            </a:r>
            <a:r>
              <a:rPr lang="en-US" sz="1800" dirty="0" err="1" smtClean="0">
                <a:latin typeface="Courier New" pitchFamily="49" charset="0"/>
              </a:rPr>
              <a:t>mkRegU</a:t>
            </a:r>
            <a:r>
              <a:rPr lang="en-US" sz="1800" dirty="0" smtClean="0">
                <a:latin typeface="Courier New" pitchFamily="49" charset="0"/>
              </a:rPr>
              <a:t>; </a:t>
            </a:r>
            <a:endParaRPr lang="en-US" sz="1800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Reg</a:t>
            </a:r>
            <a:r>
              <a:rPr lang="en-US" sz="1800" dirty="0">
                <a:latin typeface="Courier New" pitchFamily="49" charset="0"/>
              </a:rPr>
              <a:t>#(</a:t>
            </a:r>
            <a:r>
              <a:rPr lang="en-US" sz="1800" dirty="0" err="1">
                <a:latin typeface="Courier New" pitchFamily="49" charset="0"/>
              </a:rPr>
              <a:t>Bool</a:t>
            </a:r>
            <a:r>
              <a:rPr lang="en-US" sz="1800" dirty="0">
                <a:latin typeface="Courier New" pitchFamily="49" charset="0"/>
              </a:rPr>
              <a:t>) </a:t>
            </a:r>
            <a:r>
              <a:rPr lang="en-US" sz="1800" dirty="0" smtClean="0">
                <a:latin typeface="Courier New" pitchFamily="49" charset="0"/>
              </a:rPr>
              <a:t>v  </a:t>
            </a:r>
            <a:r>
              <a:rPr lang="en-US" sz="1800" dirty="0">
                <a:latin typeface="Courier New" pitchFamily="49" charset="0"/>
              </a:rPr>
              <a:t>&lt;- </a:t>
            </a:r>
            <a:r>
              <a:rPr lang="en-US" sz="1800" dirty="0" err="1">
                <a:latin typeface="Courier New" pitchFamily="49" charset="0"/>
              </a:rPr>
              <a:t>mkReg</a:t>
            </a:r>
            <a:r>
              <a:rPr lang="en-US" sz="1800" dirty="0">
                <a:latin typeface="Courier New" pitchFamily="49" charset="0"/>
              </a:rPr>
              <a:t>(False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</a:rPr>
              <a:t>method </a:t>
            </a:r>
            <a:r>
              <a:rPr lang="en-US" sz="1800" dirty="0" err="1" smtClean="0">
                <a:latin typeface="Courier New" pitchFamily="49" charset="0"/>
              </a:rPr>
              <a:t>Bool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notFull</a:t>
            </a:r>
            <a:r>
              <a:rPr lang="en-US" sz="1800" dirty="0" smtClean="0">
                <a:latin typeface="Courier New" pitchFamily="49" charset="0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return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!v;</a:t>
            </a:r>
            <a:endParaRPr lang="en-US" sz="1800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endmethod</a:t>
            </a:r>
            <a:endParaRPr lang="en-US" sz="1800" b="1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</a:rPr>
              <a:t>method </a:t>
            </a:r>
            <a:r>
              <a:rPr lang="en-US" sz="1800" dirty="0" err="1">
                <a:latin typeface="Courier New" pitchFamily="49" charset="0"/>
              </a:rPr>
              <a:t>Bool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notEmpty</a:t>
            </a:r>
            <a:r>
              <a:rPr lang="en-US" sz="1800" dirty="0" smtClean="0">
                <a:latin typeface="Courier New" pitchFamily="49" charset="0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return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v;</a:t>
            </a:r>
            <a:endParaRPr lang="en-US" sz="1800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endmethod</a:t>
            </a:r>
            <a:endParaRPr lang="en-US" sz="1800" dirty="0" smtClean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</a:rPr>
              <a:t>method Action </a:t>
            </a:r>
            <a:r>
              <a:rPr lang="en-US" sz="1800" dirty="0" err="1">
                <a:latin typeface="Courier New" pitchFamily="49" charset="0"/>
              </a:rPr>
              <a:t>enq</a:t>
            </a:r>
            <a:r>
              <a:rPr lang="en-US" sz="1800" dirty="0">
                <a:latin typeface="Courier New" pitchFamily="49" charset="0"/>
              </a:rPr>
              <a:t>(t x</a:t>
            </a:r>
            <a:r>
              <a:rPr lang="en-US" sz="1800" dirty="0" smtClean="0">
                <a:latin typeface="Courier New" pitchFamily="49" charset="0"/>
              </a:rPr>
              <a:t>);</a:t>
            </a:r>
            <a:endParaRPr lang="en-US" sz="1800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</a:rPr>
              <a:t>v &lt;= True; d &lt;= x;</a:t>
            </a:r>
            <a:endParaRPr lang="en-US" sz="1800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endmethod</a:t>
            </a:r>
            <a:endParaRPr lang="en-US" sz="1800" b="1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 method Action </a:t>
            </a:r>
            <a:r>
              <a:rPr lang="en-US" sz="1800" dirty="0" err="1" smtClean="0">
                <a:latin typeface="Courier New" pitchFamily="49" charset="0"/>
              </a:rPr>
              <a:t>deq</a:t>
            </a:r>
            <a:r>
              <a:rPr lang="en-US" sz="1800" dirty="0" smtClean="0">
                <a:latin typeface="Courier New" pitchFamily="49" charset="0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</a:rPr>
              <a:t>v &lt;= False;</a:t>
            </a:r>
            <a:endParaRPr lang="en-US" sz="1800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endmethod</a:t>
            </a:r>
            <a:endParaRPr lang="en-US" sz="1800" b="1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 method </a:t>
            </a:r>
            <a:r>
              <a:rPr lang="en-US" sz="1800" dirty="0">
                <a:latin typeface="Courier New" pitchFamily="49" charset="0"/>
              </a:rPr>
              <a:t>t </a:t>
            </a:r>
            <a:r>
              <a:rPr lang="en-US" sz="1800" dirty="0" smtClean="0">
                <a:latin typeface="Courier New" pitchFamily="49" charset="0"/>
              </a:rPr>
              <a:t>first;</a:t>
            </a:r>
            <a:endParaRPr lang="en-US" sz="1800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return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d;</a:t>
            </a:r>
            <a:endParaRPr lang="en-US" sz="1800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endmethod</a:t>
            </a:r>
            <a:endParaRPr lang="en-US" sz="1800" b="1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err="1" smtClean="0">
                <a:latin typeface="Courier New" pitchFamily="49" charset="0"/>
              </a:rPr>
              <a:t>endmodule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endParaRPr lang="en-US" sz="1800" b="1" i="1" dirty="0">
              <a:latin typeface="Courier New" pitchFamily="49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Implementation:</a:t>
            </a:r>
            <a:br>
              <a:rPr lang="en-US" dirty="0" smtClean="0"/>
            </a:br>
            <a:r>
              <a:rPr lang="en-US" dirty="0" smtClean="0"/>
              <a:t>One-Element </a:t>
            </a:r>
            <a:r>
              <a:rPr lang="en-US" dirty="0"/>
              <a:t>FIFO </a:t>
            </a:r>
            <a:endParaRPr lang="en-US" dirty="0" smtClean="0"/>
          </a:p>
        </p:txBody>
      </p:sp>
      <p:grpSp>
        <p:nvGrpSpPr>
          <p:cNvPr id="32" name="Group 31"/>
          <p:cNvGrpSpPr/>
          <p:nvPr/>
        </p:nvGrpSpPr>
        <p:grpSpPr>
          <a:xfrm>
            <a:off x="5880045" y="2566613"/>
            <a:ext cx="2685978" cy="3560123"/>
            <a:chOff x="5880045" y="2566613"/>
            <a:chExt cx="2685978" cy="3560123"/>
          </a:xfrm>
        </p:grpSpPr>
        <p:grpSp>
          <p:nvGrpSpPr>
            <p:cNvPr id="39" name="Group 5"/>
            <p:cNvGrpSpPr>
              <a:grpSpLocks/>
            </p:cNvGrpSpPr>
            <p:nvPr/>
          </p:nvGrpSpPr>
          <p:grpSpPr bwMode="auto">
            <a:xfrm>
              <a:off x="6075230" y="2566613"/>
              <a:ext cx="1139825" cy="434975"/>
              <a:chOff x="1847" y="2079"/>
              <a:chExt cx="718" cy="274"/>
            </a:xfrm>
          </p:grpSpPr>
          <p:sp>
            <p:nvSpPr>
              <p:cNvPr id="63" name="Line 6"/>
              <p:cNvSpPr>
                <a:spLocks noChangeShapeType="1"/>
              </p:cNvSpPr>
              <p:nvPr/>
            </p:nvSpPr>
            <p:spPr bwMode="auto">
              <a:xfrm rot="10800000" flipH="1">
                <a:off x="1847" y="2284"/>
                <a:ext cx="71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4" name="Line 7"/>
              <p:cNvSpPr>
                <a:spLocks noChangeShapeType="1"/>
              </p:cNvSpPr>
              <p:nvPr/>
            </p:nvSpPr>
            <p:spPr bwMode="auto">
              <a:xfrm>
                <a:off x="2182" y="2215"/>
                <a:ext cx="107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5" name="Text Box 8"/>
              <p:cNvSpPr txBox="1">
                <a:spLocks noChangeArrowheads="1"/>
              </p:cNvSpPr>
              <p:nvPr/>
            </p:nvSpPr>
            <p:spPr bwMode="auto">
              <a:xfrm>
                <a:off x="2174" y="2079"/>
                <a:ext cx="21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i="1" dirty="0" smtClean="0">
                    <a:latin typeface="+mn-lt"/>
                  </a:rPr>
                  <a:t>x</a:t>
                </a:r>
                <a:endParaRPr lang="en-US" i="1" dirty="0">
                  <a:latin typeface="+mn-lt"/>
                </a:endParaRPr>
              </a:p>
            </p:txBody>
          </p:sp>
        </p:grp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7213472" y="2773936"/>
              <a:ext cx="1352551" cy="3352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7218234" y="2826324"/>
              <a:ext cx="317500" cy="6381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" name="Line 14"/>
            <p:cNvSpPr>
              <a:spLocks noChangeShapeType="1"/>
            </p:cNvSpPr>
            <p:nvPr/>
          </p:nvSpPr>
          <p:spPr bwMode="auto">
            <a:xfrm flipH="1">
              <a:off x="6073646" y="4337624"/>
              <a:ext cx="11398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 rot="10800000" flipH="1">
              <a:off x="6076821" y="3139061"/>
              <a:ext cx="11398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" name="Text Box 17"/>
            <p:cNvSpPr txBox="1">
              <a:spLocks noChangeArrowheads="1"/>
            </p:cNvSpPr>
            <p:nvPr/>
          </p:nvSpPr>
          <p:spPr bwMode="auto">
            <a:xfrm>
              <a:off x="6162546" y="2831086"/>
              <a:ext cx="4984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+mn-lt"/>
                </a:rPr>
                <a:t>en</a:t>
              </a:r>
              <a:endParaRPr lang="en-US" dirty="0">
                <a:latin typeface="+mn-lt"/>
              </a:endParaRPr>
            </a:p>
          </p:txBody>
        </p:sp>
        <p:sp>
          <p:nvSpPr>
            <p:cNvPr id="45" name="Rectangle 18"/>
            <p:cNvSpPr>
              <a:spLocks noChangeArrowheads="1"/>
            </p:cNvSpPr>
            <p:nvPr/>
          </p:nvSpPr>
          <p:spPr bwMode="auto">
            <a:xfrm>
              <a:off x="7218234" y="3510536"/>
              <a:ext cx="315913" cy="5254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" name="Line 21"/>
            <p:cNvSpPr>
              <a:spLocks noChangeShapeType="1"/>
            </p:cNvSpPr>
            <p:nvPr/>
          </p:nvSpPr>
          <p:spPr bwMode="auto">
            <a:xfrm rot="10800000" flipH="1">
              <a:off x="6084759" y="3658174"/>
              <a:ext cx="11398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" name="Text Box 22"/>
            <p:cNvSpPr txBox="1">
              <a:spLocks noChangeArrowheads="1"/>
            </p:cNvSpPr>
            <p:nvPr/>
          </p:nvSpPr>
          <p:spPr bwMode="auto">
            <a:xfrm>
              <a:off x="6170484" y="3351786"/>
              <a:ext cx="4984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+mn-lt"/>
                </a:rPr>
                <a:t>en</a:t>
              </a:r>
              <a:endParaRPr lang="en-US" dirty="0">
                <a:latin typeface="+mn-lt"/>
              </a:endParaRPr>
            </a:p>
          </p:txBody>
        </p:sp>
        <p:sp>
          <p:nvSpPr>
            <p:cNvPr id="48" name="Rectangle 23"/>
            <p:cNvSpPr>
              <a:spLocks noChangeArrowheads="1"/>
            </p:cNvSpPr>
            <p:nvPr/>
          </p:nvSpPr>
          <p:spPr bwMode="auto">
            <a:xfrm>
              <a:off x="7218234" y="4074099"/>
              <a:ext cx="328613" cy="5254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 rot="16200000">
              <a:off x="7026147" y="2964436"/>
              <a:ext cx="658813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dirty="0" err="1">
                  <a:latin typeface="+mn-lt"/>
                </a:rPr>
                <a:t>enq</a:t>
              </a:r>
              <a:endParaRPr lang="en-US" dirty="0">
                <a:latin typeface="+mn-lt"/>
              </a:endParaRPr>
            </a:p>
          </p:txBody>
        </p:sp>
        <p:sp>
          <p:nvSpPr>
            <p:cNvPr id="50" name="Text Box 25"/>
            <p:cNvSpPr txBox="1">
              <a:spLocks noChangeArrowheads="1"/>
            </p:cNvSpPr>
            <p:nvPr/>
          </p:nvSpPr>
          <p:spPr bwMode="auto">
            <a:xfrm rot="16200000">
              <a:off x="7027735" y="3575623"/>
              <a:ext cx="6572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dirty="0" err="1">
                  <a:latin typeface="+mn-lt"/>
                </a:rPr>
                <a:t>deq</a:t>
              </a:r>
              <a:endParaRPr lang="en-US" dirty="0">
                <a:latin typeface="+mn-lt"/>
              </a:endParaRPr>
            </a:p>
          </p:txBody>
        </p:sp>
        <p:sp>
          <p:nvSpPr>
            <p:cNvPr id="51" name="Text Box 26"/>
            <p:cNvSpPr txBox="1">
              <a:spLocks noChangeArrowheads="1"/>
            </p:cNvSpPr>
            <p:nvPr/>
          </p:nvSpPr>
          <p:spPr bwMode="auto">
            <a:xfrm rot="16200000">
              <a:off x="7469793" y="3995653"/>
              <a:ext cx="1135063" cy="723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dirty="0" err="1" smtClean="0">
                  <a:latin typeface="+mn-lt"/>
                </a:rPr>
                <a:t>Fifo</a:t>
              </a:r>
              <a:endParaRPr lang="en-US" dirty="0">
                <a:latin typeface="+mn-lt"/>
              </a:endParaRPr>
            </a:p>
            <a:p>
              <a:pPr algn="ctr">
                <a:buNone/>
              </a:pPr>
              <a:r>
                <a:rPr lang="en-US" dirty="0">
                  <a:latin typeface="+mn-lt"/>
                </a:rPr>
                <a:t>module</a:t>
              </a:r>
            </a:p>
          </p:txBody>
        </p:sp>
        <p:sp>
          <p:nvSpPr>
            <p:cNvPr id="52" name="Text Box 11"/>
            <p:cNvSpPr txBox="1">
              <a:spLocks noChangeArrowheads="1"/>
            </p:cNvSpPr>
            <p:nvPr/>
          </p:nvSpPr>
          <p:spPr bwMode="auto">
            <a:xfrm rot="16200000">
              <a:off x="7030910" y="4158236"/>
              <a:ext cx="677863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+mn-lt"/>
                </a:rPr>
                <a:t>!full</a:t>
              </a:r>
              <a:endParaRPr lang="en-US" dirty="0">
                <a:latin typeface="+mn-lt"/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7154552" y="4564392"/>
              <a:ext cx="400050" cy="939800"/>
              <a:chOff x="4925763" y="4703642"/>
              <a:chExt cx="400050" cy="939800"/>
            </a:xfrm>
          </p:grpSpPr>
          <p:sp>
            <p:nvSpPr>
              <p:cNvPr id="61" name="Rectangle 23"/>
              <p:cNvSpPr>
                <a:spLocks noChangeArrowheads="1"/>
              </p:cNvSpPr>
              <p:nvPr/>
            </p:nvSpPr>
            <p:spPr bwMode="auto">
              <a:xfrm>
                <a:off x="4997200" y="4776978"/>
                <a:ext cx="328613" cy="76238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" name="Text Box 10"/>
              <p:cNvSpPr txBox="1">
                <a:spLocks noChangeArrowheads="1"/>
              </p:cNvSpPr>
              <p:nvPr/>
            </p:nvSpPr>
            <p:spPr bwMode="auto">
              <a:xfrm rot="16200000">
                <a:off x="4655888" y="4973517"/>
                <a:ext cx="939800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atin typeface="+mn-lt"/>
                  </a:rPr>
                  <a:t>!</a:t>
                </a:r>
                <a:r>
                  <a:rPr lang="en-US" dirty="0" err="1" smtClean="0">
                    <a:latin typeface="+mn-lt"/>
                  </a:rPr>
                  <a:t>emty</a:t>
                </a:r>
                <a:endParaRPr lang="en-US" dirty="0">
                  <a:latin typeface="+mn-lt"/>
                </a:endParaRPr>
              </a:p>
            </p:txBody>
          </p:sp>
        </p:grpSp>
        <p:sp>
          <p:nvSpPr>
            <p:cNvPr id="54" name="Line 14"/>
            <p:cNvSpPr>
              <a:spLocks noChangeShapeType="1"/>
            </p:cNvSpPr>
            <p:nvPr/>
          </p:nvSpPr>
          <p:spPr bwMode="auto">
            <a:xfrm flipH="1">
              <a:off x="6080483" y="4953587"/>
              <a:ext cx="1139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Line 14"/>
            <p:cNvSpPr>
              <a:spLocks noChangeShapeType="1"/>
            </p:cNvSpPr>
            <p:nvPr/>
          </p:nvSpPr>
          <p:spPr bwMode="auto">
            <a:xfrm flipH="1">
              <a:off x="6068579" y="5723101"/>
              <a:ext cx="11398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" name="Rectangle 23"/>
            <p:cNvSpPr>
              <a:spLocks noChangeArrowheads="1"/>
            </p:cNvSpPr>
            <p:nvPr/>
          </p:nvSpPr>
          <p:spPr bwMode="auto">
            <a:xfrm>
              <a:off x="7213167" y="5459576"/>
              <a:ext cx="328613" cy="5254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" name="Text Box 11"/>
            <p:cNvSpPr txBox="1">
              <a:spLocks noChangeArrowheads="1"/>
            </p:cNvSpPr>
            <p:nvPr/>
          </p:nvSpPr>
          <p:spPr bwMode="auto">
            <a:xfrm rot="16200000">
              <a:off x="7023511" y="5542002"/>
              <a:ext cx="6880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+mn-lt"/>
                </a:rPr>
                <a:t>first</a:t>
              </a:r>
              <a:endParaRPr lang="en-US" dirty="0">
                <a:latin typeface="+mn-lt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131645" y="3999326"/>
              <a:ext cx="10534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notFull</a:t>
              </a:r>
              <a:endParaRPr lang="en-US" i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80045" y="4618809"/>
              <a:ext cx="14285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notEmpty</a:t>
              </a:r>
              <a:endParaRPr lang="en-US" i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347969" y="5370820"/>
              <a:ext cx="6880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first</a:t>
              </a:r>
              <a:endParaRPr lang="en-US" i="1" dirty="0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L04-</a:t>
            </a:r>
            <a:fld id="{4F9502F6-954B-46E9-AC05-33DEDF4CA0B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dirty="0" smtClean="0"/>
              <a:t>Combinational circuits</a:t>
            </a:r>
          </a:p>
        </p:txBody>
      </p:sp>
      <p:grpSp>
        <p:nvGrpSpPr>
          <p:cNvPr id="7" name="Group 258"/>
          <p:cNvGrpSpPr>
            <a:grpSpLocks/>
          </p:cNvGrpSpPr>
          <p:nvPr/>
        </p:nvGrpSpPr>
        <p:grpSpPr bwMode="auto">
          <a:xfrm>
            <a:off x="5159753" y="3535901"/>
            <a:ext cx="2825750" cy="2106613"/>
            <a:chOff x="3792" y="929"/>
            <a:chExt cx="1780" cy="1327"/>
          </a:xfrm>
        </p:grpSpPr>
        <p:grpSp>
          <p:nvGrpSpPr>
            <p:cNvPr id="8" name="Group 257"/>
            <p:cNvGrpSpPr>
              <a:grpSpLocks/>
            </p:cNvGrpSpPr>
            <p:nvPr/>
          </p:nvGrpSpPr>
          <p:grpSpPr bwMode="auto">
            <a:xfrm>
              <a:off x="3932" y="1159"/>
              <a:ext cx="926" cy="1097"/>
              <a:chOff x="3932" y="1159"/>
              <a:chExt cx="926" cy="1097"/>
            </a:xfrm>
          </p:grpSpPr>
          <p:sp>
            <p:nvSpPr>
              <p:cNvPr id="6210" name="Freeform 135"/>
              <p:cNvSpPr>
                <a:spLocks/>
              </p:cNvSpPr>
              <p:nvPr/>
            </p:nvSpPr>
            <p:spPr bwMode="auto">
              <a:xfrm flipV="1">
                <a:off x="4148" y="1465"/>
                <a:ext cx="482" cy="791"/>
              </a:xfrm>
              <a:custGeom>
                <a:avLst/>
                <a:gdLst>
                  <a:gd name="T0" fmla="*/ 0 w 961"/>
                  <a:gd name="T1" fmla="*/ 0 h 1652"/>
                  <a:gd name="T2" fmla="*/ 481 w 961"/>
                  <a:gd name="T3" fmla="*/ 147 h 1652"/>
                  <a:gd name="T4" fmla="*/ 481 w 961"/>
                  <a:gd name="T5" fmla="*/ 570 h 1652"/>
                  <a:gd name="T6" fmla="*/ 0 w 961"/>
                  <a:gd name="T7" fmla="*/ 791 h 1652"/>
                  <a:gd name="T8" fmla="*/ 0 w 961"/>
                  <a:gd name="T9" fmla="*/ 460 h 1652"/>
                  <a:gd name="T10" fmla="*/ 96 w 961"/>
                  <a:gd name="T11" fmla="*/ 386 h 1652"/>
                  <a:gd name="T12" fmla="*/ 0 w 961"/>
                  <a:gd name="T13" fmla="*/ 331 h 1652"/>
                  <a:gd name="T14" fmla="*/ 0 w 961"/>
                  <a:gd name="T15" fmla="*/ 0 h 165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1"/>
                  <a:gd name="T25" fmla="*/ 0 h 1652"/>
                  <a:gd name="T26" fmla="*/ 961 w 961"/>
                  <a:gd name="T27" fmla="*/ 1652 h 165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1" h="1652">
                    <a:moveTo>
                      <a:pt x="0" y="0"/>
                    </a:moveTo>
                    <a:lnTo>
                      <a:pt x="960" y="307"/>
                    </a:lnTo>
                    <a:lnTo>
                      <a:pt x="960" y="1190"/>
                    </a:lnTo>
                    <a:lnTo>
                      <a:pt x="0" y="1651"/>
                    </a:lnTo>
                    <a:lnTo>
                      <a:pt x="0" y="960"/>
                    </a:lnTo>
                    <a:lnTo>
                      <a:pt x="192" y="806"/>
                    </a:lnTo>
                    <a:lnTo>
                      <a:pt x="0" y="691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en-US" dirty="0"/>
              </a:p>
            </p:txBody>
          </p:sp>
          <p:sp>
            <p:nvSpPr>
              <p:cNvPr id="6211" name="Line 136"/>
              <p:cNvSpPr>
                <a:spLocks noChangeShapeType="1"/>
              </p:cNvSpPr>
              <p:nvPr/>
            </p:nvSpPr>
            <p:spPr bwMode="auto">
              <a:xfrm flipV="1">
                <a:off x="3932" y="2049"/>
                <a:ext cx="22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 dirty="0"/>
              </a:p>
            </p:txBody>
          </p:sp>
          <p:sp>
            <p:nvSpPr>
              <p:cNvPr id="6212" name="Line 137"/>
              <p:cNvSpPr>
                <a:spLocks noChangeShapeType="1"/>
              </p:cNvSpPr>
              <p:nvPr/>
            </p:nvSpPr>
            <p:spPr bwMode="auto">
              <a:xfrm flipV="1">
                <a:off x="3932" y="1634"/>
                <a:ext cx="20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 dirty="0"/>
              </a:p>
            </p:txBody>
          </p:sp>
          <p:sp>
            <p:nvSpPr>
              <p:cNvPr id="6213" name="Line 138"/>
              <p:cNvSpPr>
                <a:spLocks noChangeShapeType="1"/>
              </p:cNvSpPr>
              <p:nvPr/>
            </p:nvSpPr>
            <p:spPr bwMode="auto">
              <a:xfrm flipV="1">
                <a:off x="4634" y="2004"/>
                <a:ext cx="2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 dirty="0"/>
              </a:p>
            </p:txBody>
          </p:sp>
          <p:sp>
            <p:nvSpPr>
              <p:cNvPr id="6214" name="Line 139"/>
              <p:cNvSpPr>
                <a:spLocks noChangeShapeType="1"/>
              </p:cNvSpPr>
              <p:nvPr/>
            </p:nvSpPr>
            <p:spPr bwMode="auto">
              <a:xfrm flipV="1">
                <a:off x="4634" y="1770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 dirty="0"/>
              </a:p>
            </p:txBody>
          </p:sp>
          <p:sp>
            <p:nvSpPr>
              <p:cNvPr id="6215" name="Line 140"/>
              <p:cNvSpPr>
                <a:spLocks noChangeShapeType="1"/>
              </p:cNvSpPr>
              <p:nvPr/>
            </p:nvSpPr>
            <p:spPr bwMode="auto">
              <a:xfrm>
                <a:off x="4379" y="1159"/>
                <a:ext cx="0" cy="41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 dirty="0"/>
              </a:p>
            </p:txBody>
          </p:sp>
        </p:grpSp>
        <p:sp>
          <p:nvSpPr>
            <p:cNvPr id="6204" name="Rectangle 141"/>
            <p:cNvSpPr>
              <a:spLocks noChangeArrowheads="1"/>
            </p:cNvSpPr>
            <p:nvPr/>
          </p:nvSpPr>
          <p:spPr bwMode="auto">
            <a:xfrm>
              <a:off x="4231" y="929"/>
              <a:ext cx="1341" cy="7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73025" tIns="36512" rIns="73025" bIns="36512">
              <a:spAutoFit/>
            </a:bodyPr>
            <a:lstStyle/>
            <a:p>
              <a:pPr defTabSz="585788" eaLnBrk="0" hangingPunct="0">
                <a:buNone/>
              </a:pPr>
              <a:r>
                <a:rPr lang="en-US" sz="1400" b="0" dirty="0" err="1">
                  <a:solidFill>
                    <a:srgbClr val="56127A"/>
                  </a:solidFill>
                  <a:latin typeface="Verdana" pitchFamily="34" charset="0"/>
                </a:rPr>
                <a:t>OpSelect</a:t>
              </a:r>
              <a:endParaRPr lang="en-US" sz="1400" b="0">
                <a:solidFill>
                  <a:srgbClr val="56127A"/>
                </a:solidFill>
                <a:latin typeface="Verdana" pitchFamily="34" charset="0"/>
              </a:endParaRPr>
            </a:p>
            <a:p>
              <a:pPr defTabSz="585788"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    </a:t>
              </a:r>
              <a:r>
                <a:rPr lang="en-US" sz="1200" b="0">
                  <a:solidFill>
                    <a:srgbClr val="56127A"/>
                  </a:solidFill>
                  <a:latin typeface="Verdana" pitchFamily="34" charset="0"/>
                </a:rPr>
                <a:t> - Add, Sub, ...</a:t>
              </a:r>
            </a:p>
            <a:p>
              <a:pPr defTabSz="585788" eaLnBrk="0" hangingPunct="0">
                <a:buNone/>
              </a:pPr>
              <a:r>
                <a:rPr lang="en-US" sz="1200" b="0">
                  <a:solidFill>
                    <a:srgbClr val="56127A"/>
                  </a:solidFill>
                  <a:latin typeface="Verdana" pitchFamily="34" charset="0"/>
                </a:rPr>
                <a:t>     - And, Or, Xor, Not, ...</a:t>
              </a:r>
            </a:p>
            <a:p>
              <a:pPr defTabSz="585788" eaLnBrk="0" hangingPunct="0">
                <a:buNone/>
              </a:pPr>
              <a:r>
                <a:rPr lang="en-US" sz="1200" b="0">
                  <a:solidFill>
                    <a:srgbClr val="56127A"/>
                  </a:solidFill>
                  <a:latin typeface="Verdana" pitchFamily="34" charset="0"/>
                </a:rPr>
                <a:t>     - GT, LT, EQ, Zero, ...</a:t>
              </a:r>
            </a:p>
            <a:p>
              <a:pPr defTabSz="585788" eaLnBrk="0" hangingPunct="0">
                <a:buNone/>
              </a:pPr>
              <a:r>
                <a:rPr lang="en-US" sz="1200" b="0">
                  <a:solidFill>
                    <a:srgbClr val="56127A"/>
                  </a:solidFill>
                  <a:latin typeface="Verdana" pitchFamily="34" charset="0"/>
                </a:rPr>
                <a:t>    </a:t>
              </a:r>
            </a:p>
          </p:txBody>
        </p:sp>
        <p:sp>
          <p:nvSpPr>
            <p:cNvPr id="6205" name="Rectangle 142"/>
            <p:cNvSpPr>
              <a:spLocks noChangeArrowheads="1"/>
            </p:cNvSpPr>
            <p:nvPr/>
          </p:nvSpPr>
          <p:spPr bwMode="auto">
            <a:xfrm>
              <a:off x="4856" y="1677"/>
              <a:ext cx="443" cy="16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73025" tIns="36512" rIns="73025" bIns="36512">
              <a:spAutoFit/>
            </a:bodyPr>
            <a:lstStyle/>
            <a:p>
              <a:pPr defTabSz="585788"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Result</a:t>
              </a:r>
            </a:p>
          </p:txBody>
        </p:sp>
        <p:sp>
          <p:nvSpPr>
            <p:cNvPr id="6206" name="Rectangle 143"/>
            <p:cNvSpPr>
              <a:spLocks noChangeArrowheads="1"/>
            </p:cNvSpPr>
            <p:nvPr/>
          </p:nvSpPr>
          <p:spPr bwMode="auto">
            <a:xfrm>
              <a:off x="4856" y="1893"/>
              <a:ext cx="483" cy="16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73025" tIns="36512" rIns="73025" bIns="36512">
              <a:spAutoFit/>
            </a:bodyPr>
            <a:lstStyle/>
            <a:p>
              <a:pPr defTabSz="585788"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Comp?</a:t>
              </a:r>
            </a:p>
          </p:txBody>
        </p:sp>
        <p:sp>
          <p:nvSpPr>
            <p:cNvPr id="6207" name="Rectangle 144"/>
            <p:cNvSpPr>
              <a:spLocks noChangeArrowheads="1"/>
            </p:cNvSpPr>
            <p:nvPr/>
          </p:nvSpPr>
          <p:spPr bwMode="auto">
            <a:xfrm>
              <a:off x="3795" y="1536"/>
              <a:ext cx="171" cy="16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73025" tIns="36512" rIns="73025" bIns="36512">
              <a:spAutoFit/>
            </a:bodyPr>
            <a:lstStyle/>
            <a:p>
              <a:pPr defTabSz="585788"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6208" name="Rectangle 145"/>
            <p:cNvSpPr>
              <a:spLocks noChangeArrowheads="1"/>
            </p:cNvSpPr>
            <p:nvPr/>
          </p:nvSpPr>
          <p:spPr bwMode="auto">
            <a:xfrm>
              <a:off x="3792" y="1968"/>
              <a:ext cx="171" cy="16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73025" tIns="36512" rIns="73025" bIns="36512">
              <a:spAutoFit/>
            </a:bodyPr>
            <a:lstStyle/>
            <a:p>
              <a:pPr defTabSz="585788"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B</a:t>
              </a:r>
            </a:p>
          </p:txBody>
        </p:sp>
        <p:sp>
          <p:nvSpPr>
            <p:cNvPr id="6209" name="Rectangle 146"/>
            <p:cNvSpPr>
              <a:spLocks noChangeArrowheads="1"/>
            </p:cNvSpPr>
            <p:nvPr/>
          </p:nvSpPr>
          <p:spPr bwMode="auto">
            <a:xfrm>
              <a:off x="4211" y="1731"/>
              <a:ext cx="401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800" b="0">
                  <a:solidFill>
                    <a:srgbClr val="56127A"/>
                  </a:solidFill>
                  <a:latin typeface="Verdana" pitchFamily="34" charset="0"/>
                </a:rPr>
                <a:t>ALU</a:t>
              </a:r>
            </a:p>
          </p:txBody>
        </p:sp>
      </p:grpSp>
      <p:grpSp>
        <p:nvGrpSpPr>
          <p:cNvPr id="9" name="Group 252"/>
          <p:cNvGrpSpPr>
            <a:grpSpLocks/>
          </p:cNvGrpSpPr>
          <p:nvPr/>
        </p:nvGrpSpPr>
        <p:grpSpPr bwMode="auto">
          <a:xfrm>
            <a:off x="2099480" y="1777148"/>
            <a:ext cx="1543050" cy="1479551"/>
            <a:chOff x="270" y="1296"/>
            <a:chExt cx="972" cy="932"/>
          </a:xfrm>
        </p:grpSpPr>
        <p:sp>
          <p:nvSpPr>
            <p:cNvPr id="6187" name="Line 101"/>
            <p:cNvSpPr>
              <a:spLocks noChangeShapeType="1"/>
            </p:cNvSpPr>
            <p:nvPr/>
          </p:nvSpPr>
          <p:spPr bwMode="auto">
            <a:xfrm>
              <a:off x="1003" y="185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88" name="Freeform 102"/>
            <p:cNvSpPr>
              <a:spLocks/>
            </p:cNvSpPr>
            <p:nvPr/>
          </p:nvSpPr>
          <p:spPr bwMode="auto">
            <a:xfrm>
              <a:off x="861" y="1385"/>
              <a:ext cx="1" cy="260"/>
            </a:xfrm>
            <a:custGeom>
              <a:avLst/>
              <a:gdLst>
                <a:gd name="T0" fmla="*/ 0 w 1"/>
                <a:gd name="T1" fmla="*/ 0 h 385"/>
                <a:gd name="T2" fmla="*/ 0 w 1"/>
                <a:gd name="T3" fmla="*/ 0 h 385"/>
                <a:gd name="T4" fmla="*/ 0 w 1"/>
                <a:gd name="T5" fmla="*/ 259 h 385"/>
                <a:gd name="T6" fmla="*/ 0 60000 65536"/>
                <a:gd name="T7" fmla="*/ 0 60000 65536"/>
                <a:gd name="T8" fmla="*/ 0 60000 65536"/>
                <a:gd name="T9" fmla="*/ 0 w 1"/>
                <a:gd name="T10" fmla="*/ 0 h 385"/>
                <a:gd name="T11" fmla="*/ 1 w 1"/>
                <a:gd name="T12" fmla="*/ 385 h 3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85">
                  <a:moveTo>
                    <a:pt x="0" y="0"/>
                  </a:moveTo>
                  <a:lnTo>
                    <a:pt x="0" y="0"/>
                  </a:lnTo>
                  <a:lnTo>
                    <a:pt x="0" y="38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89" name="Rectangle 103"/>
            <p:cNvSpPr>
              <a:spLocks noChangeArrowheads="1"/>
            </p:cNvSpPr>
            <p:nvPr/>
          </p:nvSpPr>
          <p:spPr bwMode="auto">
            <a:xfrm>
              <a:off x="601" y="1296"/>
              <a:ext cx="292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Sel</a:t>
              </a:r>
            </a:p>
          </p:txBody>
        </p:sp>
        <p:sp>
          <p:nvSpPr>
            <p:cNvPr id="6190" name="Rectangle 104"/>
            <p:cNvSpPr>
              <a:spLocks noChangeArrowheads="1"/>
            </p:cNvSpPr>
            <p:nvPr/>
          </p:nvSpPr>
          <p:spPr bwMode="auto">
            <a:xfrm>
              <a:off x="1038" y="1673"/>
              <a:ext cx="204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O</a:t>
              </a:r>
            </a:p>
          </p:txBody>
        </p:sp>
        <p:sp>
          <p:nvSpPr>
            <p:cNvPr id="6191" name="Line 105"/>
            <p:cNvSpPr>
              <a:spLocks noChangeShapeType="1"/>
            </p:cNvSpPr>
            <p:nvPr/>
          </p:nvSpPr>
          <p:spPr bwMode="auto">
            <a:xfrm>
              <a:off x="458" y="1677"/>
              <a:ext cx="2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92" name="Rectangle 106"/>
            <p:cNvSpPr>
              <a:spLocks noChangeArrowheads="1"/>
            </p:cNvSpPr>
            <p:nvPr/>
          </p:nvSpPr>
          <p:spPr bwMode="auto">
            <a:xfrm>
              <a:off x="270" y="1529"/>
              <a:ext cx="322" cy="6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A</a:t>
              </a:r>
              <a:r>
                <a:rPr lang="en-US" sz="1400" b="0" baseline="-25000">
                  <a:solidFill>
                    <a:srgbClr val="56127A"/>
                  </a:solidFill>
                  <a:latin typeface="Verdana" pitchFamily="34" charset="0"/>
                </a:rPr>
                <a:t>0</a:t>
              </a:r>
            </a:p>
            <a:p>
              <a:pPr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A</a:t>
              </a:r>
              <a:r>
                <a:rPr lang="en-US" sz="1400" b="0" baseline="-25000">
                  <a:solidFill>
                    <a:srgbClr val="56127A"/>
                  </a:solidFill>
                  <a:latin typeface="Verdana" pitchFamily="34" charset="0"/>
                </a:rPr>
                <a:t>1</a:t>
              </a:r>
            </a:p>
            <a:p>
              <a:pPr eaLnBrk="0" hangingPunct="0">
                <a:buNone/>
              </a:pPr>
              <a:endParaRPr lang="en-US" sz="1400" b="0" baseline="-25000">
                <a:solidFill>
                  <a:srgbClr val="56127A"/>
                </a:solidFill>
                <a:latin typeface="Verdana" pitchFamily="34" charset="0"/>
              </a:endParaRPr>
            </a:p>
            <a:p>
              <a:pPr eaLnBrk="0" hangingPunct="0">
                <a:buNone/>
              </a:pPr>
              <a:endParaRPr lang="en-US" sz="1400" b="0" baseline="-25000">
                <a:solidFill>
                  <a:srgbClr val="56127A"/>
                </a:solidFill>
                <a:latin typeface="Verdana" pitchFamily="34" charset="0"/>
              </a:endParaRPr>
            </a:p>
            <a:p>
              <a:pPr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A</a:t>
              </a:r>
              <a:r>
                <a:rPr lang="en-US" sz="1400" b="0" baseline="-25000">
                  <a:solidFill>
                    <a:srgbClr val="56127A"/>
                  </a:solidFill>
                  <a:latin typeface="Verdana" pitchFamily="34" charset="0"/>
                </a:rPr>
                <a:t>n-1</a:t>
              </a:r>
            </a:p>
          </p:txBody>
        </p:sp>
        <p:sp>
          <p:nvSpPr>
            <p:cNvPr id="6193" name="Line 107"/>
            <p:cNvSpPr>
              <a:spLocks noChangeShapeType="1"/>
            </p:cNvSpPr>
            <p:nvPr/>
          </p:nvSpPr>
          <p:spPr bwMode="auto">
            <a:xfrm>
              <a:off x="458" y="1774"/>
              <a:ext cx="2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94" name="Line 108"/>
            <p:cNvSpPr>
              <a:spLocks noChangeShapeType="1"/>
            </p:cNvSpPr>
            <p:nvPr/>
          </p:nvSpPr>
          <p:spPr bwMode="auto">
            <a:xfrm>
              <a:off x="458" y="2066"/>
              <a:ext cx="2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95" name="Rectangle 109"/>
            <p:cNvSpPr>
              <a:spLocks noChangeArrowheads="1"/>
            </p:cNvSpPr>
            <p:nvPr/>
          </p:nvSpPr>
          <p:spPr bwMode="auto">
            <a:xfrm>
              <a:off x="698" y="1781"/>
              <a:ext cx="348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Mux</a:t>
              </a:r>
            </a:p>
          </p:txBody>
        </p:sp>
        <p:sp>
          <p:nvSpPr>
            <p:cNvPr id="6196" name="AutoShape 114"/>
            <p:cNvSpPr>
              <a:spLocks noChangeArrowheads="1"/>
            </p:cNvSpPr>
            <p:nvPr/>
          </p:nvSpPr>
          <p:spPr bwMode="auto">
            <a:xfrm rot="-5400000">
              <a:off x="592" y="1723"/>
              <a:ext cx="547" cy="285"/>
            </a:xfrm>
            <a:prstGeom prst="flowChartManualOperation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grpSp>
          <p:nvGrpSpPr>
            <p:cNvPr id="10" name="Group 229"/>
            <p:cNvGrpSpPr>
              <a:grpSpLocks/>
            </p:cNvGrpSpPr>
            <p:nvPr/>
          </p:nvGrpSpPr>
          <p:grpSpPr bwMode="auto">
            <a:xfrm>
              <a:off x="483" y="1675"/>
              <a:ext cx="177" cy="355"/>
              <a:chOff x="4287" y="1898"/>
              <a:chExt cx="251" cy="524"/>
            </a:xfrm>
          </p:grpSpPr>
          <p:sp>
            <p:nvSpPr>
              <p:cNvPr id="6200" name="Rectangle 230"/>
              <p:cNvSpPr>
                <a:spLocks noChangeArrowheads="1"/>
              </p:cNvSpPr>
              <p:nvPr/>
            </p:nvSpPr>
            <p:spPr bwMode="auto">
              <a:xfrm>
                <a:off x="4287" y="1898"/>
                <a:ext cx="246" cy="34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buNone/>
                </a:pPr>
                <a:r>
                  <a:rPr lang="en-US" b="0">
                    <a:solidFill>
                      <a:srgbClr val="56127A"/>
                    </a:solidFill>
                    <a:latin typeface="Verdana" pitchFamily="34" charset="0"/>
                  </a:rPr>
                  <a:t>.</a:t>
                </a:r>
              </a:p>
            </p:txBody>
          </p:sp>
          <p:sp>
            <p:nvSpPr>
              <p:cNvPr id="6201" name="Rectangle 231"/>
              <p:cNvSpPr>
                <a:spLocks noChangeArrowheads="1"/>
              </p:cNvSpPr>
              <p:nvPr/>
            </p:nvSpPr>
            <p:spPr bwMode="auto">
              <a:xfrm>
                <a:off x="4292" y="1985"/>
                <a:ext cx="246" cy="34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buNone/>
                </a:pPr>
                <a:r>
                  <a:rPr lang="en-US" b="0">
                    <a:solidFill>
                      <a:srgbClr val="56127A"/>
                    </a:solidFill>
                    <a:latin typeface="Verdana" pitchFamily="34" charset="0"/>
                  </a:rPr>
                  <a:t>.</a:t>
                </a:r>
              </a:p>
            </p:txBody>
          </p:sp>
          <p:sp>
            <p:nvSpPr>
              <p:cNvPr id="6202" name="Rectangle 232"/>
              <p:cNvSpPr>
                <a:spLocks noChangeArrowheads="1"/>
              </p:cNvSpPr>
              <p:nvPr/>
            </p:nvSpPr>
            <p:spPr bwMode="auto">
              <a:xfrm>
                <a:off x="4293" y="2081"/>
                <a:ext cx="222" cy="34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buNone/>
                </a:pPr>
                <a:r>
                  <a:rPr lang="en-US" b="0">
                    <a:solidFill>
                      <a:srgbClr val="56127A"/>
                    </a:solidFill>
                    <a:latin typeface="Verdana" pitchFamily="34" charset="0"/>
                  </a:rPr>
                  <a:t>.</a:t>
                </a:r>
              </a:p>
            </p:txBody>
          </p:sp>
        </p:grpSp>
        <p:sp>
          <p:nvSpPr>
            <p:cNvPr id="6198" name="Freeform 248"/>
            <p:cNvSpPr>
              <a:spLocks/>
            </p:cNvSpPr>
            <p:nvPr/>
          </p:nvSpPr>
          <p:spPr bwMode="auto">
            <a:xfrm>
              <a:off x="821" y="1488"/>
              <a:ext cx="72" cy="68"/>
            </a:xfrm>
            <a:custGeom>
              <a:avLst/>
              <a:gdLst>
                <a:gd name="T0" fmla="*/ 72 w 72"/>
                <a:gd name="T1" fmla="*/ 0 h 68"/>
                <a:gd name="T2" fmla="*/ 0 w 72"/>
                <a:gd name="T3" fmla="*/ 68 h 68"/>
                <a:gd name="T4" fmla="*/ 0 60000 65536"/>
                <a:gd name="T5" fmla="*/ 0 60000 65536"/>
                <a:gd name="T6" fmla="*/ 0 w 72"/>
                <a:gd name="T7" fmla="*/ 0 h 68"/>
                <a:gd name="T8" fmla="*/ 72 w 72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" h="68">
                  <a:moveTo>
                    <a:pt x="72" y="0"/>
                  </a:moveTo>
                  <a:lnTo>
                    <a:pt x="0" y="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99" name="Rectangle 249"/>
            <p:cNvSpPr>
              <a:spLocks noChangeArrowheads="1"/>
            </p:cNvSpPr>
            <p:nvPr/>
          </p:nvSpPr>
          <p:spPr bwMode="auto">
            <a:xfrm>
              <a:off x="843" y="1444"/>
              <a:ext cx="312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000" b="0">
                  <a:solidFill>
                    <a:srgbClr val="56127A"/>
                  </a:solidFill>
                  <a:latin typeface="Verdana" pitchFamily="34" charset="0"/>
                </a:rPr>
                <a:t>lg(n)</a:t>
              </a:r>
            </a:p>
          </p:txBody>
        </p:sp>
      </p:grpSp>
      <p:grpSp>
        <p:nvGrpSpPr>
          <p:cNvPr id="11" name="Group 275"/>
          <p:cNvGrpSpPr>
            <a:grpSpLocks/>
          </p:cNvGrpSpPr>
          <p:nvPr/>
        </p:nvGrpSpPr>
        <p:grpSpPr bwMode="auto">
          <a:xfrm>
            <a:off x="5535873" y="1817781"/>
            <a:ext cx="1724025" cy="1428749"/>
            <a:chOff x="1656" y="1317"/>
            <a:chExt cx="1086" cy="900"/>
          </a:xfrm>
        </p:grpSpPr>
        <p:sp>
          <p:nvSpPr>
            <p:cNvPr id="6171" name="Rectangle 247"/>
            <p:cNvSpPr>
              <a:spLocks noChangeArrowheads="1"/>
            </p:cNvSpPr>
            <p:nvPr/>
          </p:nvSpPr>
          <p:spPr bwMode="auto">
            <a:xfrm>
              <a:off x="1796" y="1317"/>
              <a:ext cx="292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Sel</a:t>
              </a:r>
            </a:p>
          </p:txBody>
        </p:sp>
        <p:sp>
          <p:nvSpPr>
            <p:cNvPr id="6172" name="AutoShape 245"/>
            <p:cNvSpPr>
              <a:spLocks noChangeArrowheads="1"/>
            </p:cNvSpPr>
            <p:nvPr/>
          </p:nvSpPr>
          <p:spPr bwMode="auto">
            <a:xfrm rot="5400000" flipH="1">
              <a:off x="1720" y="1775"/>
              <a:ext cx="665" cy="190"/>
            </a:xfrm>
            <a:prstGeom prst="flowChartManualOperation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73" name="Rectangle 244"/>
            <p:cNvSpPr>
              <a:spLocks noChangeArrowheads="1"/>
            </p:cNvSpPr>
            <p:nvPr/>
          </p:nvSpPr>
          <p:spPr bwMode="auto">
            <a:xfrm flipH="1">
              <a:off x="2404" y="1521"/>
              <a:ext cx="338" cy="69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200" b="0">
                  <a:solidFill>
                    <a:srgbClr val="56127A"/>
                  </a:solidFill>
                  <a:latin typeface="Verdana" pitchFamily="34" charset="0"/>
                </a:rPr>
                <a:t>O</a:t>
              </a:r>
              <a:r>
                <a:rPr lang="en-US" sz="1200" b="0" baseline="-25000">
                  <a:solidFill>
                    <a:srgbClr val="56127A"/>
                  </a:solidFill>
                  <a:latin typeface="Verdana" pitchFamily="34" charset="0"/>
                </a:rPr>
                <a:t>0</a:t>
              </a:r>
            </a:p>
            <a:p>
              <a:pPr eaLnBrk="0" hangingPunct="0">
                <a:buNone/>
              </a:pPr>
              <a:r>
                <a:rPr lang="en-US" sz="1200" b="0">
                  <a:solidFill>
                    <a:srgbClr val="56127A"/>
                  </a:solidFill>
                  <a:latin typeface="Verdana" pitchFamily="34" charset="0"/>
                </a:rPr>
                <a:t>O</a:t>
              </a:r>
              <a:r>
                <a:rPr lang="en-US" sz="1200" b="0" baseline="-25000">
                  <a:solidFill>
                    <a:srgbClr val="56127A"/>
                  </a:solidFill>
                  <a:latin typeface="Verdana" pitchFamily="34" charset="0"/>
                </a:rPr>
                <a:t>1</a:t>
              </a:r>
            </a:p>
            <a:p>
              <a:pPr eaLnBrk="0" hangingPunct="0">
                <a:buNone/>
              </a:pPr>
              <a:endParaRPr lang="en-US" sz="1200" b="0" baseline="-25000">
                <a:solidFill>
                  <a:srgbClr val="56127A"/>
                </a:solidFill>
                <a:latin typeface="Verdana" pitchFamily="34" charset="0"/>
              </a:endParaRPr>
            </a:p>
            <a:p>
              <a:pPr eaLnBrk="0" hangingPunct="0">
                <a:buNone/>
              </a:pPr>
              <a:endParaRPr lang="en-US" sz="1200" b="0" baseline="-25000">
                <a:solidFill>
                  <a:srgbClr val="56127A"/>
                </a:solidFill>
                <a:latin typeface="Verdana" pitchFamily="34" charset="0"/>
              </a:endParaRPr>
            </a:p>
            <a:p>
              <a:pPr eaLnBrk="0" hangingPunct="0">
                <a:buNone/>
              </a:pPr>
              <a:endParaRPr lang="en-US" sz="1200" b="0" baseline="-25000">
                <a:solidFill>
                  <a:srgbClr val="56127A"/>
                </a:solidFill>
                <a:latin typeface="Verdana" pitchFamily="34" charset="0"/>
              </a:endParaRPr>
            </a:p>
            <a:p>
              <a:pPr eaLnBrk="0" hangingPunct="0">
                <a:buNone/>
              </a:pPr>
              <a:r>
                <a:rPr lang="en-US" sz="1200" b="0">
                  <a:solidFill>
                    <a:srgbClr val="56127A"/>
                  </a:solidFill>
                  <a:latin typeface="Verdana" pitchFamily="34" charset="0"/>
                </a:rPr>
                <a:t>O</a:t>
              </a:r>
              <a:r>
                <a:rPr lang="en-US" sz="1200" b="0" baseline="-25000">
                  <a:solidFill>
                    <a:srgbClr val="56127A"/>
                  </a:solidFill>
                  <a:latin typeface="Verdana" pitchFamily="34" charset="0"/>
                </a:rPr>
                <a:t>n-1</a:t>
              </a:r>
            </a:p>
          </p:txBody>
        </p:sp>
        <p:sp>
          <p:nvSpPr>
            <p:cNvPr id="6174" name="Line 234"/>
            <p:cNvSpPr>
              <a:spLocks noChangeShapeType="1"/>
            </p:cNvSpPr>
            <p:nvPr/>
          </p:nvSpPr>
          <p:spPr bwMode="auto">
            <a:xfrm flipH="1">
              <a:off x="1698" y="1864"/>
              <a:ext cx="249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75" name="Rectangle 235"/>
            <p:cNvSpPr>
              <a:spLocks noChangeArrowheads="1"/>
            </p:cNvSpPr>
            <p:nvPr/>
          </p:nvSpPr>
          <p:spPr bwMode="auto">
            <a:xfrm flipH="1">
              <a:off x="1656" y="1695"/>
              <a:ext cx="193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6176" name="Line 236"/>
            <p:cNvSpPr>
              <a:spLocks noChangeShapeType="1"/>
            </p:cNvSpPr>
            <p:nvPr/>
          </p:nvSpPr>
          <p:spPr bwMode="auto">
            <a:xfrm flipH="1">
              <a:off x="2146" y="1607"/>
              <a:ext cx="28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77" name="Line 237"/>
            <p:cNvSpPr>
              <a:spLocks noChangeShapeType="1"/>
            </p:cNvSpPr>
            <p:nvPr/>
          </p:nvSpPr>
          <p:spPr bwMode="auto">
            <a:xfrm flipH="1">
              <a:off x="2146" y="1721"/>
              <a:ext cx="28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78" name="Line 238"/>
            <p:cNvSpPr>
              <a:spLocks noChangeShapeType="1"/>
            </p:cNvSpPr>
            <p:nvPr/>
          </p:nvSpPr>
          <p:spPr bwMode="auto">
            <a:xfrm flipH="1">
              <a:off x="2146" y="2106"/>
              <a:ext cx="28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79" name="Rectangle 239"/>
            <p:cNvSpPr>
              <a:spLocks noChangeArrowheads="1"/>
            </p:cNvSpPr>
            <p:nvPr/>
          </p:nvSpPr>
          <p:spPr bwMode="auto">
            <a:xfrm rot="16200000" flipH="1">
              <a:off x="1751" y="1718"/>
              <a:ext cx="649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Demux</a:t>
              </a:r>
            </a:p>
          </p:txBody>
        </p:sp>
        <p:grpSp>
          <p:nvGrpSpPr>
            <p:cNvPr id="12" name="Group 240"/>
            <p:cNvGrpSpPr>
              <a:grpSpLocks/>
            </p:cNvGrpSpPr>
            <p:nvPr/>
          </p:nvGrpSpPr>
          <p:grpSpPr bwMode="auto">
            <a:xfrm>
              <a:off x="2248" y="1628"/>
              <a:ext cx="177" cy="355"/>
              <a:chOff x="4287" y="1898"/>
              <a:chExt cx="251" cy="524"/>
            </a:xfrm>
          </p:grpSpPr>
          <p:sp>
            <p:nvSpPr>
              <p:cNvPr id="6184" name="Rectangle 241"/>
              <p:cNvSpPr>
                <a:spLocks noChangeArrowheads="1"/>
              </p:cNvSpPr>
              <p:nvPr/>
            </p:nvSpPr>
            <p:spPr bwMode="auto">
              <a:xfrm>
                <a:off x="4287" y="1898"/>
                <a:ext cx="246" cy="34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buNone/>
                </a:pPr>
                <a:r>
                  <a:rPr lang="en-US" b="0">
                    <a:solidFill>
                      <a:srgbClr val="56127A"/>
                    </a:solidFill>
                    <a:latin typeface="Verdana" pitchFamily="34" charset="0"/>
                  </a:rPr>
                  <a:t>.</a:t>
                </a:r>
              </a:p>
            </p:txBody>
          </p:sp>
          <p:sp>
            <p:nvSpPr>
              <p:cNvPr id="6185" name="Rectangle 242"/>
              <p:cNvSpPr>
                <a:spLocks noChangeArrowheads="1"/>
              </p:cNvSpPr>
              <p:nvPr/>
            </p:nvSpPr>
            <p:spPr bwMode="auto">
              <a:xfrm>
                <a:off x="4292" y="1985"/>
                <a:ext cx="246" cy="34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buNone/>
                </a:pPr>
                <a:r>
                  <a:rPr lang="en-US" b="0">
                    <a:solidFill>
                      <a:srgbClr val="56127A"/>
                    </a:solidFill>
                    <a:latin typeface="Verdana" pitchFamily="34" charset="0"/>
                  </a:rPr>
                  <a:t>.</a:t>
                </a:r>
              </a:p>
            </p:txBody>
          </p:sp>
          <p:sp>
            <p:nvSpPr>
              <p:cNvPr id="6186" name="Rectangle 243"/>
              <p:cNvSpPr>
                <a:spLocks noChangeArrowheads="1"/>
              </p:cNvSpPr>
              <p:nvPr/>
            </p:nvSpPr>
            <p:spPr bwMode="auto">
              <a:xfrm>
                <a:off x="4293" y="2081"/>
                <a:ext cx="222" cy="34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buNone/>
                </a:pPr>
                <a:r>
                  <a:rPr lang="en-US" b="0">
                    <a:solidFill>
                      <a:srgbClr val="56127A"/>
                    </a:solidFill>
                    <a:latin typeface="Verdana" pitchFamily="34" charset="0"/>
                  </a:rPr>
                  <a:t>.</a:t>
                </a:r>
              </a:p>
            </p:txBody>
          </p:sp>
        </p:grpSp>
        <p:sp>
          <p:nvSpPr>
            <p:cNvPr id="6181" name="Freeform 246"/>
            <p:cNvSpPr>
              <a:spLocks/>
            </p:cNvSpPr>
            <p:nvPr/>
          </p:nvSpPr>
          <p:spPr bwMode="auto">
            <a:xfrm>
              <a:off x="2063" y="1379"/>
              <a:ext cx="83" cy="226"/>
            </a:xfrm>
            <a:custGeom>
              <a:avLst/>
              <a:gdLst>
                <a:gd name="T0" fmla="*/ 0 w 1"/>
                <a:gd name="T1" fmla="*/ 0 h 385"/>
                <a:gd name="T2" fmla="*/ 0 w 1"/>
                <a:gd name="T3" fmla="*/ 0 h 385"/>
                <a:gd name="T4" fmla="*/ 0 w 1"/>
                <a:gd name="T5" fmla="*/ 225 h 385"/>
                <a:gd name="T6" fmla="*/ 0 60000 65536"/>
                <a:gd name="T7" fmla="*/ 0 60000 65536"/>
                <a:gd name="T8" fmla="*/ 0 60000 65536"/>
                <a:gd name="T9" fmla="*/ 0 w 1"/>
                <a:gd name="T10" fmla="*/ 0 h 385"/>
                <a:gd name="T11" fmla="*/ 1 w 1"/>
                <a:gd name="T12" fmla="*/ 385 h 3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85">
                  <a:moveTo>
                    <a:pt x="0" y="0"/>
                  </a:moveTo>
                  <a:lnTo>
                    <a:pt x="0" y="0"/>
                  </a:lnTo>
                  <a:lnTo>
                    <a:pt x="0" y="38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82" name="Freeform 250"/>
            <p:cNvSpPr>
              <a:spLocks/>
            </p:cNvSpPr>
            <p:nvPr/>
          </p:nvSpPr>
          <p:spPr bwMode="auto">
            <a:xfrm>
              <a:off x="2027" y="1446"/>
              <a:ext cx="72" cy="68"/>
            </a:xfrm>
            <a:custGeom>
              <a:avLst/>
              <a:gdLst>
                <a:gd name="T0" fmla="*/ 72 w 72"/>
                <a:gd name="T1" fmla="*/ 0 h 68"/>
                <a:gd name="T2" fmla="*/ 0 w 72"/>
                <a:gd name="T3" fmla="*/ 68 h 68"/>
                <a:gd name="T4" fmla="*/ 0 60000 65536"/>
                <a:gd name="T5" fmla="*/ 0 60000 65536"/>
                <a:gd name="T6" fmla="*/ 0 w 72"/>
                <a:gd name="T7" fmla="*/ 0 h 68"/>
                <a:gd name="T8" fmla="*/ 72 w 72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" h="68">
                  <a:moveTo>
                    <a:pt x="72" y="0"/>
                  </a:moveTo>
                  <a:lnTo>
                    <a:pt x="0" y="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83" name="Rectangle 251"/>
            <p:cNvSpPr>
              <a:spLocks noChangeArrowheads="1"/>
            </p:cNvSpPr>
            <p:nvPr/>
          </p:nvSpPr>
          <p:spPr bwMode="auto">
            <a:xfrm>
              <a:off x="2063" y="1386"/>
              <a:ext cx="312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000" b="0">
                  <a:solidFill>
                    <a:srgbClr val="56127A"/>
                  </a:solidFill>
                  <a:latin typeface="Verdana" pitchFamily="34" charset="0"/>
                </a:rPr>
                <a:t>lg(n)</a:t>
              </a:r>
            </a:p>
          </p:txBody>
        </p:sp>
      </p:grpSp>
      <p:grpSp>
        <p:nvGrpSpPr>
          <p:cNvPr id="13" name="Group 261"/>
          <p:cNvGrpSpPr>
            <a:grpSpLocks/>
          </p:cNvGrpSpPr>
          <p:nvPr/>
        </p:nvGrpSpPr>
        <p:grpSpPr bwMode="auto">
          <a:xfrm>
            <a:off x="2161349" y="3987856"/>
            <a:ext cx="1841500" cy="1125538"/>
            <a:chOff x="2737" y="1489"/>
            <a:chExt cx="1160" cy="709"/>
          </a:xfrm>
        </p:grpSpPr>
        <p:sp>
          <p:nvSpPr>
            <p:cNvPr id="6157" name="Line 116"/>
            <p:cNvSpPr>
              <a:spLocks noChangeShapeType="1"/>
            </p:cNvSpPr>
            <p:nvPr/>
          </p:nvSpPr>
          <p:spPr bwMode="auto">
            <a:xfrm flipH="1">
              <a:off x="2834" y="1845"/>
              <a:ext cx="24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58" name="Rectangle 119"/>
            <p:cNvSpPr>
              <a:spLocks noChangeArrowheads="1"/>
            </p:cNvSpPr>
            <p:nvPr/>
          </p:nvSpPr>
          <p:spPr bwMode="auto">
            <a:xfrm flipH="1">
              <a:off x="2737" y="1676"/>
              <a:ext cx="193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6159" name="Line 120"/>
            <p:cNvSpPr>
              <a:spLocks noChangeShapeType="1"/>
            </p:cNvSpPr>
            <p:nvPr/>
          </p:nvSpPr>
          <p:spPr bwMode="auto">
            <a:xfrm flipH="1">
              <a:off x="3282" y="1588"/>
              <a:ext cx="28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60" name="Line 121"/>
            <p:cNvSpPr>
              <a:spLocks noChangeShapeType="1"/>
            </p:cNvSpPr>
            <p:nvPr/>
          </p:nvSpPr>
          <p:spPr bwMode="auto">
            <a:xfrm flipH="1">
              <a:off x="3282" y="1702"/>
              <a:ext cx="28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61" name="Line 122"/>
            <p:cNvSpPr>
              <a:spLocks noChangeShapeType="1"/>
            </p:cNvSpPr>
            <p:nvPr/>
          </p:nvSpPr>
          <p:spPr bwMode="auto">
            <a:xfrm flipH="1">
              <a:off x="3282" y="2087"/>
              <a:ext cx="28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62" name="Rectangle 123"/>
            <p:cNvSpPr>
              <a:spLocks noChangeArrowheads="1"/>
            </p:cNvSpPr>
            <p:nvPr/>
          </p:nvSpPr>
          <p:spPr bwMode="auto">
            <a:xfrm rot="16200000" flipH="1">
              <a:off x="2887" y="1724"/>
              <a:ext cx="649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Decoder</a:t>
              </a:r>
            </a:p>
          </p:txBody>
        </p:sp>
        <p:grpSp>
          <p:nvGrpSpPr>
            <p:cNvPr id="14" name="Group 124"/>
            <p:cNvGrpSpPr>
              <a:grpSpLocks/>
            </p:cNvGrpSpPr>
            <p:nvPr/>
          </p:nvGrpSpPr>
          <p:grpSpPr bwMode="auto">
            <a:xfrm>
              <a:off x="3384" y="1609"/>
              <a:ext cx="177" cy="355"/>
              <a:chOff x="4287" y="1898"/>
              <a:chExt cx="251" cy="524"/>
            </a:xfrm>
          </p:grpSpPr>
          <p:sp>
            <p:nvSpPr>
              <p:cNvPr id="6168" name="Rectangle 125"/>
              <p:cNvSpPr>
                <a:spLocks noChangeArrowheads="1"/>
              </p:cNvSpPr>
              <p:nvPr/>
            </p:nvSpPr>
            <p:spPr bwMode="auto">
              <a:xfrm>
                <a:off x="4287" y="1898"/>
                <a:ext cx="246" cy="34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buNone/>
                </a:pPr>
                <a:r>
                  <a:rPr lang="en-US" b="0">
                    <a:solidFill>
                      <a:srgbClr val="56127A"/>
                    </a:solidFill>
                    <a:latin typeface="Verdana" pitchFamily="34" charset="0"/>
                  </a:rPr>
                  <a:t>.</a:t>
                </a:r>
              </a:p>
            </p:txBody>
          </p:sp>
          <p:sp>
            <p:nvSpPr>
              <p:cNvPr id="6169" name="Rectangle 126"/>
              <p:cNvSpPr>
                <a:spLocks noChangeArrowheads="1"/>
              </p:cNvSpPr>
              <p:nvPr/>
            </p:nvSpPr>
            <p:spPr bwMode="auto">
              <a:xfrm>
                <a:off x="4292" y="1985"/>
                <a:ext cx="246" cy="34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buNone/>
                </a:pPr>
                <a:r>
                  <a:rPr lang="en-US" b="0">
                    <a:solidFill>
                      <a:srgbClr val="56127A"/>
                    </a:solidFill>
                    <a:latin typeface="Verdana" pitchFamily="34" charset="0"/>
                  </a:rPr>
                  <a:t>.</a:t>
                </a:r>
              </a:p>
            </p:txBody>
          </p:sp>
          <p:sp>
            <p:nvSpPr>
              <p:cNvPr id="6170" name="Rectangle 127"/>
              <p:cNvSpPr>
                <a:spLocks noChangeArrowheads="1"/>
              </p:cNvSpPr>
              <p:nvPr/>
            </p:nvSpPr>
            <p:spPr bwMode="auto">
              <a:xfrm>
                <a:off x="4293" y="2081"/>
                <a:ext cx="222" cy="34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buNone/>
                </a:pPr>
                <a:r>
                  <a:rPr lang="en-US" b="0">
                    <a:solidFill>
                      <a:srgbClr val="56127A"/>
                    </a:solidFill>
                    <a:latin typeface="Verdana" pitchFamily="34" charset="0"/>
                  </a:rPr>
                  <a:t>.</a:t>
                </a:r>
              </a:p>
            </p:txBody>
          </p:sp>
        </p:grpSp>
        <p:sp>
          <p:nvSpPr>
            <p:cNvPr id="6164" name="Rectangle 128"/>
            <p:cNvSpPr>
              <a:spLocks noChangeArrowheads="1"/>
            </p:cNvSpPr>
            <p:nvPr/>
          </p:nvSpPr>
          <p:spPr bwMode="auto">
            <a:xfrm flipH="1">
              <a:off x="3539" y="1502"/>
              <a:ext cx="358" cy="69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200" b="0" dirty="0">
                  <a:solidFill>
                    <a:srgbClr val="56127A"/>
                  </a:solidFill>
                  <a:latin typeface="Verdana" pitchFamily="34" charset="0"/>
                </a:rPr>
                <a:t>O</a:t>
              </a:r>
              <a:r>
                <a:rPr lang="en-US" sz="1200" b="0" baseline="-25000" dirty="0">
                  <a:solidFill>
                    <a:srgbClr val="56127A"/>
                  </a:solidFill>
                  <a:latin typeface="Verdana" pitchFamily="34" charset="0"/>
                </a:rPr>
                <a:t>0</a:t>
              </a:r>
            </a:p>
            <a:p>
              <a:pPr eaLnBrk="0" hangingPunct="0">
                <a:buNone/>
              </a:pPr>
              <a:r>
                <a:rPr lang="en-US" sz="1200" b="0" dirty="0">
                  <a:solidFill>
                    <a:srgbClr val="56127A"/>
                  </a:solidFill>
                  <a:latin typeface="Verdana" pitchFamily="34" charset="0"/>
                </a:rPr>
                <a:t>O</a:t>
              </a:r>
              <a:r>
                <a:rPr lang="en-US" sz="1200" b="0" baseline="-25000" dirty="0">
                  <a:solidFill>
                    <a:srgbClr val="56127A"/>
                  </a:solidFill>
                  <a:latin typeface="Verdana" pitchFamily="34" charset="0"/>
                </a:rPr>
                <a:t>1</a:t>
              </a:r>
            </a:p>
            <a:p>
              <a:pPr eaLnBrk="0" hangingPunct="0">
                <a:buNone/>
              </a:pPr>
              <a:endParaRPr lang="en-US" sz="1200" b="0" baseline="-25000" dirty="0">
                <a:solidFill>
                  <a:srgbClr val="56127A"/>
                </a:solidFill>
                <a:latin typeface="Verdana" pitchFamily="34" charset="0"/>
              </a:endParaRPr>
            </a:p>
            <a:p>
              <a:pPr eaLnBrk="0" hangingPunct="0">
                <a:buNone/>
              </a:pPr>
              <a:endParaRPr lang="en-US" sz="1200" b="0" baseline="-25000" dirty="0">
                <a:solidFill>
                  <a:srgbClr val="56127A"/>
                </a:solidFill>
                <a:latin typeface="Verdana" pitchFamily="34" charset="0"/>
              </a:endParaRPr>
            </a:p>
            <a:p>
              <a:pPr eaLnBrk="0" hangingPunct="0">
                <a:buNone/>
              </a:pPr>
              <a:endParaRPr lang="en-US" sz="1200" b="0" baseline="-25000" dirty="0">
                <a:solidFill>
                  <a:srgbClr val="56127A"/>
                </a:solidFill>
                <a:latin typeface="Verdana" pitchFamily="34" charset="0"/>
              </a:endParaRPr>
            </a:p>
            <a:p>
              <a:pPr eaLnBrk="0" hangingPunct="0">
                <a:buNone/>
              </a:pPr>
              <a:r>
                <a:rPr lang="en-US" sz="1200" b="0" dirty="0">
                  <a:solidFill>
                    <a:srgbClr val="56127A"/>
                  </a:solidFill>
                  <a:latin typeface="Verdana" pitchFamily="34" charset="0"/>
                </a:rPr>
                <a:t>O</a:t>
              </a:r>
              <a:r>
                <a:rPr lang="en-US" sz="1200" b="0" baseline="-25000" dirty="0">
                  <a:solidFill>
                    <a:srgbClr val="56127A"/>
                  </a:solidFill>
                  <a:latin typeface="Verdana" pitchFamily="34" charset="0"/>
                </a:rPr>
                <a:t>n-1</a:t>
              </a:r>
            </a:p>
          </p:txBody>
        </p:sp>
        <p:sp>
          <p:nvSpPr>
            <p:cNvPr id="6165" name="AutoShape 129"/>
            <p:cNvSpPr>
              <a:spLocks noChangeArrowheads="1"/>
            </p:cNvSpPr>
            <p:nvPr/>
          </p:nvSpPr>
          <p:spPr bwMode="auto">
            <a:xfrm rot="5400000" flipH="1">
              <a:off x="2856" y="1756"/>
              <a:ext cx="665" cy="190"/>
            </a:xfrm>
            <a:prstGeom prst="flowChartManualOperation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66" name="Freeform 253"/>
            <p:cNvSpPr>
              <a:spLocks/>
            </p:cNvSpPr>
            <p:nvPr/>
          </p:nvSpPr>
          <p:spPr bwMode="auto">
            <a:xfrm>
              <a:off x="2911" y="1820"/>
              <a:ext cx="72" cy="68"/>
            </a:xfrm>
            <a:custGeom>
              <a:avLst/>
              <a:gdLst>
                <a:gd name="T0" fmla="*/ 72 w 72"/>
                <a:gd name="T1" fmla="*/ 0 h 68"/>
                <a:gd name="T2" fmla="*/ 0 w 72"/>
                <a:gd name="T3" fmla="*/ 68 h 68"/>
                <a:gd name="T4" fmla="*/ 0 60000 65536"/>
                <a:gd name="T5" fmla="*/ 0 60000 65536"/>
                <a:gd name="T6" fmla="*/ 0 w 72"/>
                <a:gd name="T7" fmla="*/ 0 h 68"/>
                <a:gd name="T8" fmla="*/ 72 w 72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" h="68">
                  <a:moveTo>
                    <a:pt x="72" y="0"/>
                  </a:moveTo>
                  <a:lnTo>
                    <a:pt x="0" y="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67" name="Rectangle 254"/>
            <p:cNvSpPr>
              <a:spLocks noChangeArrowheads="1"/>
            </p:cNvSpPr>
            <p:nvPr/>
          </p:nvSpPr>
          <p:spPr bwMode="auto">
            <a:xfrm>
              <a:off x="2806" y="1845"/>
              <a:ext cx="312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000" b="0">
                  <a:solidFill>
                    <a:srgbClr val="56127A"/>
                  </a:solidFill>
                  <a:latin typeface="Verdana" pitchFamily="34" charset="0"/>
                </a:rPr>
                <a:t>lg(n)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931003" y="5854110"/>
            <a:ext cx="5622167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en-US" dirty="0" smtClean="0"/>
              <a:t>Such circuits have no cycles (feedback) or state elements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L04-</a:t>
            </a:r>
            <a:fld id="{4F9502F6-954B-46E9-AC05-33DEDF4CA0B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2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Streaming a function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964280" y="1752600"/>
            <a:ext cx="3199433" cy="1463735"/>
            <a:chOff x="2964280" y="1752600"/>
            <a:chExt cx="3199433" cy="1463735"/>
          </a:xfrm>
        </p:grpSpPr>
        <p:sp>
          <p:nvSpPr>
            <p:cNvPr id="16388" name="Line 6"/>
            <p:cNvSpPr>
              <a:spLocks noChangeShapeType="1"/>
            </p:cNvSpPr>
            <p:nvPr/>
          </p:nvSpPr>
          <p:spPr bwMode="auto">
            <a:xfrm flipV="1">
              <a:off x="2964280" y="2278063"/>
              <a:ext cx="750887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2" name="Text Box 11"/>
            <p:cNvSpPr txBox="1">
              <a:spLocks noChangeArrowheads="1"/>
            </p:cNvSpPr>
            <p:nvPr/>
          </p:nvSpPr>
          <p:spPr bwMode="auto">
            <a:xfrm>
              <a:off x="3431183" y="2816225"/>
              <a:ext cx="6190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inQ</a:t>
              </a:r>
              <a:endParaRPr lang="en-US" baseline="-25000" dirty="0"/>
            </a:p>
          </p:txBody>
        </p:sp>
        <p:sp>
          <p:nvSpPr>
            <p:cNvPr id="16395" name="Line 16"/>
            <p:cNvSpPr>
              <a:spLocks noChangeShapeType="1"/>
            </p:cNvSpPr>
            <p:nvPr/>
          </p:nvSpPr>
          <p:spPr bwMode="auto">
            <a:xfrm>
              <a:off x="4906963" y="2260600"/>
              <a:ext cx="261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6" name="Line 17"/>
            <p:cNvSpPr>
              <a:spLocks noChangeShapeType="1"/>
            </p:cNvSpPr>
            <p:nvPr/>
          </p:nvSpPr>
          <p:spPr bwMode="auto">
            <a:xfrm flipV="1">
              <a:off x="3847108" y="2258490"/>
              <a:ext cx="377229" cy="2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397" name="Group 19"/>
            <p:cNvGrpSpPr>
              <a:grpSpLocks/>
            </p:cNvGrpSpPr>
            <p:nvPr/>
          </p:nvGrpSpPr>
          <p:grpSpPr bwMode="auto">
            <a:xfrm>
              <a:off x="4229100" y="1981200"/>
              <a:ext cx="666750" cy="542925"/>
              <a:chOff x="0" y="3126"/>
              <a:chExt cx="420" cy="342"/>
            </a:xfrm>
          </p:grpSpPr>
          <p:sp>
            <p:nvSpPr>
              <p:cNvPr id="16432" name="Text Box 20"/>
              <p:cNvSpPr txBox="1">
                <a:spLocks noChangeArrowheads="1"/>
              </p:cNvSpPr>
              <p:nvPr/>
            </p:nvSpPr>
            <p:spPr bwMode="auto">
              <a:xfrm>
                <a:off x="56" y="3180"/>
                <a:ext cx="21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dirty="0" smtClean="0">
                    <a:latin typeface="Courier New" pitchFamily="49" charset="0"/>
                  </a:rPr>
                  <a:t>f</a:t>
                </a:r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16433" name="Oval 21"/>
              <p:cNvSpPr>
                <a:spLocks noChangeArrowheads="1"/>
              </p:cNvSpPr>
              <p:nvPr/>
            </p:nvSpPr>
            <p:spPr bwMode="auto">
              <a:xfrm>
                <a:off x="0" y="3126"/>
                <a:ext cx="420" cy="34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399" name="Line 23"/>
            <p:cNvSpPr>
              <a:spLocks noChangeShapeType="1"/>
            </p:cNvSpPr>
            <p:nvPr/>
          </p:nvSpPr>
          <p:spPr bwMode="auto">
            <a:xfrm flipV="1">
              <a:off x="5299075" y="2258490"/>
              <a:ext cx="864638" cy="2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Text Box 33"/>
            <p:cNvSpPr txBox="1">
              <a:spLocks noChangeArrowheads="1"/>
            </p:cNvSpPr>
            <p:nvPr/>
          </p:nvSpPr>
          <p:spPr bwMode="auto">
            <a:xfrm>
              <a:off x="4883150" y="2816225"/>
              <a:ext cx="80502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outQ</a:t>
              </a:r>
              <a:endParaRPr lang="en-US" baseline="-25000" dirty="0"/>
            </a:p>
          </p:txBody>
        </p:sp>
        <p:grpSp>
          <p:nvGrpSpPr>
            <p:cNvPr id="16405" name="Group 42"/>
            <p:cNvGrpSpPr>
              <a:grpSpLocks/>
            </p:cNvGrpSpPr>
            <p:nvPr/>
          </p:nvGrpSpPr>
          <p:grpSpPr bwMode="auto">
            <a:xfrm>
              <a:off x="3426421" y="1752600"/>
              <a:ext cx="457200" cy="1076325"/>
              <a:chOff x="2278063" y="1752600"/>
              <a:chExt cx="457200" cy="1076326"/>
            </a:xfrm>
          </p:grpSpPr>
          <p:sp>
            <p:nvSpPr>
              <p:cNvPr id="16420" name="Rectangle 4"/>
              <p:cNvSpPr>
                <a:spLocks noChangeArrowheads="1"/>
              </p:cNvSpPr>
              <p:nvPr/>
            </p:nvSpPr>
            <p:spPr bwMode="auto">
              <a:xfrm>
                <a:off x="2590800" y="1752600"/>
                <a:ext cx="139700" cy="106680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421" name="Group 30"/>
              <p:cNvGrpSpPr>
                <a:grpSpLocks/>
              </p:cNvGrpSpPr>
              <p:nvPr/>
            </p:nvGrpSpPr>
            <p:grpSpPr bwMode="auto">
              <a:xfrm>
                <a:off x="2278063" y="1760538"/>
                <a:ext cx="457200" cy="1068388"/>
                <a:chOff x="4705" y="285"/>
                <a:chExt cx="288" cy="673"/>
              </a:xfrm>
            </p:grpSpPr>
            <p:sp>
              <p:nvSpPr>
                <p:cNvPr id="16422" name="Freeform 31"/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2147483647 h 144"/>
                    <a:gd name="T6" fmla="*/ 0 w 288"/>
                    <a:gd name="T7" fmla="*/ 2147483647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3" name="Line 32"/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406" name="Group 47"/>
            <p:cNvGrpSpPr>
              <a:grpSpLocks/>
            </p:cNvGrpSpPr>
            <p:nvPr/>
          </p:nvGrpSpPr>
          <p:grpSpPr bwMode="auto">
            <a:xfrm>
              <a:off x="4878388" y="1752600"/>
              <a:ext cx="457200" cy="1076325"/>
              <a:chOff x="2278063" y="1752600"/>
              <a:chExt cx="457200" cy="1076326"/>
            </a:xfrm>
          </p:grpSpPr>
          <p:sp>
            <p:nvSpPr>
              <p:cNvPr id="16416" name="Rectangle 4"/>
              <p:cNvSpPr>
                <a:spLocks noChangeArrowheads="1"/>
              </p:cNvSpPr>
              <p:nvPr/>
            </p:nvSpPr>
            <p:spPr bwMode="auto">
              <a:xfrm>
                <a:off x="2590800" y="1752600"/>
                <a:ext cx="139700" cy="106680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417" name="Group 30"/>
              <p:cNvGrpSpPr>
                <a:grpSpLocks/>
              </p:cNvGrpSpPr>
              <p:nvPr/>
            </p:nvGrpSpPr>
            <p:grpSpPr bwMode="auto">
              <a:xfrm>
                <a:off x="2278063" y="1760538"/>
                <a:ext cx="457200" cy="1068388"/>
                <a:chOff x="4705" y="285"/>
                <a:chExt cx="288" cy="673"/>
              </a:xfrm>
            </p:grpSpPr>
            <p:sp>
              <p:nvSpPr>
                <p:cNvPr id="16418" name="Freeform 31"/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2147483647 h 144"/>
                    <a:gd name="T6" fmla="*/ 0 w 288"/>
                    <a:gd name="T7" fmla="*/ 2147483647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19" name="Line 32"/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8" name="Text Box 37"/>
          <p:cNvSpPr txBox="1">
            <a:spLocks noChangeArrowheads="1"/>
          </p:cNvSpPr>
          <p:nvPr/>
        </p:nvSpPr>
        <p:spPr bwMode="auto">
          <a:xfrm>
            <a:off x="1035361" y="3206925"/>
            <a:ext cx="7682651" cy="132343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stream;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inQ.notEmpty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outQ.notFull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outQ.enq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inQ.first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inQ.deq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L04-</a:t>
            </a:r>
            <a:fld id="{4F9502F6-954B-46E9-AC05-33DEDF4CA0B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13, 2017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392698" y="3452884"/>
            <a:ext cx="3731433" cy="1760994"/>
            <a:chOff x="3392698" y="3452884"/>
            <a:chExt cx="3731433" cy="1760994"/>
          </a:xfrm>
        </p:grpSpPr>
        <p:sp>
          <p:nvSpPr>
            <p:cNvPr id="5" name="TextBox 4"/>
            <p:cNvSpPr txBox="1"/>
            <p:nvPr/>
          </p:nvSpPr>
          <p:spPr>
            <a:xfrm>
              <a:off x="3392698" y="4813768"/>
              <a:ext cx="3731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Boolean </a:t>
              </a:r>
              <a:r>
                <a:rPr lang="en-US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&amp; (“AND”) operation</a:t>
              </a:r>
            </a:p>
          </p:txBody>
        </p:sp>
        <p:sp>
          <p:nvSpPr>
            <p:cNvPr id="6" name="Freeform 5"/>
            <p:cNvSpPr/>
            <p:nvPr/>
          </p:nvSpPr>
          <p:spPr bwMode="auto">
            <a:xfrm>
              <a:off x="3834939" y="3452884"/>
              <a:ext cx="450775" cy="423080"/>
            </a:xfrm>
            <a:custGeom>
              <a:avLst/>
              <a:gdLst>
                <a:gd name="connsiteX0" fmla="*/ 88792 w 450775"/>
                <a:gd name="connsiteY0" fmla="*/ 395785 h 423080"/>
                <a:gd name="connsiteX1" fmla="*/ 122912 w 450775"/>
                <a:gd name="connsiteY1" fmla="*/ 409432 h 423080"/>
                <a:gd name="connsiteX2" fmla="*/ 320804 w 450775"/>
                <a:gd name="connsiteY2" fmla="*/ 409432 h 423080"/>
                <a:gd name="connsiteX3" fmla="*/ 341276 w 450775"/>
                <a:gd name="connsiteY3" fmla="*/ 402609 h 423080"/>
                <a:gd name="connsiteX4" fmla="*/ 354924 w 450775"/>
                <a:gd name="connsiteY4" fmla="*/ 382137 h 423080"/>
                <a:gd name="connsiteX5" fmla="*/ 375395 w 450775"/>
                <a:gd name="connsiteY5" fmla="*/ 368489 h 423080"/>
                <a:gd name="connsiteX6" fmla="*/ 402691 w 450775"/>
                <a:gd name="connsiteY6" fmla="*/ 327546 h 423080"/>
                <a:gd name="connsiteX7" fmla="*/ 416339 w 450775"/>
                <a:gd name="connsiteY7" fmla="*/ 300250 h 423080"/>
                <a:gd name="connsiteX8" fmla="*/ 436810 w 450775"/>
                <a:gd name="connsiteY8" fmla="*/ 279779 h 423080"/>
                <a:gd name="connsiteX9" fmla="*/ 450458 w 450775"/>
                <a:gd name="connsiteY9" fmla="*/ 238835 h 423080"/>
                <a:gd name="connsiteX10" fmla="*/ 436810 w 450775"/>
                <a:gd name="connsiteY10" fmla="*/ 156949 h 423080"/>
                <a:gd name="connsiteX11" fmla="*/ 429986 w 450775"/>
                <a:gd name="connsiteY11" fmla="*/ 136477 h 423080"/>
                <a:gd name="connsiteX12" fmla="*/ 395867 w 450775"/>
                <a:gd name="connsiteY12" fmla="*/ 102358 h 423080"/>
                <a:gd name="connsiteX13" fmla="*/ 375395 w 450775"/>
                <a:gd name="connsiteY13" fmla="*/ 81886 h 423080"/>
                <a:gd name="connsiteX14" fmla="*/ 354924 w 450775"/>
                <a:gd name="connsiteY14" fmla="*/ 75062 h 423080"/>
                <a:gd name="connsiteX15" fmla="*/ 307157 w 450775"/>
                <a:gd name="connsiteY15" fmla="*/ 54591 h 423080"/>
                <a:gd name="connsiteX16" fmla="*/ 266213 w 450775"/>
                <a:gd name="connsiteY16" fmla="*/ 34119 h 423080"/>
                <a:gd name="connsiteX17" fmla="*/ 245742 w 450775"/>
                <a:gd name="connsiteY17" fmla="*/ 20471 h 423080"/>
                <a:gd name="connsiteX18" fmla="*/ 204798 w 450775"/>
                <a:gd name="connsiteY18" fmla="*/ 13647 h 423080"/>
                <a:gd name="connsiteX19" fmla="*/ 157031 w 450775"/>
                <a:gd name="connsiteY19" fmla="*/ 0 h 423080"/>
                <a:gd name="connsiteX20" fmla="*/ 61497 w 450775"/>
                <a:gd name="connsiteY20" fmla="*/ 6823 h 423080"/>
                <a:gd name="connsiteX21" fmla="*/ 41025 w 450775"/>
                <a:gd name="connsiteY21" fmla="*/ 13647 h 423080"/>
                <a:gd name="connsiteX22" fmla="*/ 13730 w 450775"/>
                <a:gd name="connsiteY22" fmla="*/ 40943 h 423080"/>
                <a:gd name="connsiteX23" fmla="*/ 82 w 450775"/>
                <a:gd name="connsiteY23" fmla="*/ 81886 h 423080"/>
                <a:gd name="connsiteX24" fmla="*/ 13730 w 450775"/>
                <a:gd name="connsiteY24" fmla="*/ 218364 h 423080"/>
                <a:gd name="connsiteX25" fmla="*/ 34201 w 450775"/>
                <a:gd name="connsiteY25" fmla="*/ 313898 h 423080"/>
                <a:gd name="connsiteX26" fmla="*/ 41025 w 450775"/>
                <a:gd name="connsiteY26" fmla="*/ 334370 h 423080"/>
                <a:gd name="connsiteX27" fmla="*/ 81968 w 450775"/>
                <a:gd name="connsiteY27" fmla="*/ 354841 h 423080"/>
                <a:gd name="connsiteX28" fmla="*/ 116088 w 450775"/>
                <a:gd name="connsiteY28" fmla="*/ 388961 h 423080"/>
                <a:gd name="connsiteX29" fmla="*/ 129736 w 450775"/>
                <a:gd name="connsiteY29" fmla="*/ 409432 h 423080"/>
                <a:gd name="connsiteX30" fmla="*/ 143383 w 450775"/>
                <a:gd name="connsiteY30" fmla="*/ 423080 h 42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50775" h="423080">
                  <a:moveTo>
                    <a:pt x="88792" y="395785"/>
                  </a:moveTo>
                  <a:cubicBezTo>
                    <a:pt x="100165" y="400334"/>
                    <a:pt x="111443" y="405131"/>
                    <a:pt x="122912" y="409432"/>
                  </a:cubicBezTo>
                  <a:cubicBezTo>
                    <a:pt x="191813" y="435269"/>
                    <a:pt x="199686" y="414090"/>
                    <a:pt x="320804" y="409432"/>
                  </a:cubicBezTo>
                  <a:cubicBezTo>
                    <a:pt x="327628" y="407158"/>
                    <a:pt x="335659" y="407102"/>
                    <a:pt x="341276" y="402609"/>
                  </a:cubicBezTo>
                  <a:cubicBezTo>
                    <a:pt x="347680" y="397486"/>
                    <a:pt x="349125" y="387936"/>
                    <a:pt x="354924" y="382137"/>
                  </a:cubicBezTo>
                  <a:cubicBezTo>
                    <a:pt x="360723" y="376338"/>
                    <a:pt x="368571" y="373038"/>
                    <a:pt x="375395" y="368489"/>
                  </a:cubicBezTo>
                  <a:cubicBezTo>
                    <a:pt x="384494" y="354841"/>
                    <a:pt x="395356" y="342217"/>
                    <a:pt x="402691" y="327546"/>
                  </a:cubicBezTo>
                  <a:cubicBezTo>
                    <a:pt x="407240" y="318447"/>
                    <a:pt x="410426" y="308528"/>
                    <a:pt x="416339" y="300250"/>
                  </a:cubicBezTo>
                  <a:cubicBezTo>
                    <a:pt x="421948" y="292397"/>
                    <a:pt x="429986" y="286603"/>
                    <a:pt x="436810" y="279779"/>
                  </a:cubicBezTo>
                  <a:cubicBezTo>
                    <a:pt x="441359" y="266131"/>
                    <a:pt x="452823" y="253026"/>
                    <a:pt x="450458" y="238835"/>
                  </a:cubicBezTo>
                  <a:cubicBezTo>
                    <a:pt x="445909" y="211540"/>
                    <a:pt x="442237" y="184083"/>
                    <a:pt x="436810" y="156949"/>
                  </a:cubicBezTo>
                  <a:cubicBezTo>
                    <a:pt x="435399" y="149896"/>
                    <a:pt x="433203" y="142911"/>
                    <a:pt x="429986" y="136477"/>
                  </a:cubicBezTo>
                  <a:cubicBezTo>
                    <a:pt x="415689" y="107882"/>
                    <a:pt x="419263" y="121855"/>
                    <a:pt x="395867" y="102358"/>
                  </a:cubicBezTo>
                  <a:cubicBezTo>
                    <a:pt x="388453" y="96180"/>
                    <a:pt x="383425" y="87239"/>
                    <a:pt x="375395" y="81886"/>
                  </a:cubicBezTo>
                  <a:cubicBezTo>
                    <a:pt x="369410" y="77896"/>
                    <a:pt x="361357" y="78279"/>
                    <a:pt x="354924" y="75062"/>
                  </a:cubicBezTo>
                  <a:cubicBezTo>
                    <a:pt x="307801" y="51501"/>
                    <a:pt x="363961" y="68793"/>
                    <a:pt x="307157" y="54591"/>
                  </a:cubicBezTo>
                  <a:cubicBezTo>
                    <a:pt x="248482" y="15475"/>
                    <a:pt x="322722" y="62374"/>
                    <a:pt x="266213" y="34119"/>
                  </a:cubicBezTo>
                  <a:cubicBezTo>
                    <a:pt x="258878" y="30451"/>
                    <a:pt x="253522" y="23064"/>
                    <a:pt x="245742" y="20471"/>
                  </a:cubicBezTo>
                  <a:cubicBezTo>
                    <a:pt x="232616" y="16096"/>
                    <a:pt x="218446" y="15922"/>
                    <a:pt x="204798" y="13647"/>
                  </a:cubicBezTo>
                  <a:cubicBezTo>
                    <a:pt x="195140" y="10428"/>
                    <a:pt x="165605" y="0"/>
                    <a:pt x="157031" y="0"/>
                  </a:cubicBezTo>
                  <a:cubicBezTo>
                    <a:pt x="125105" y="0"/>
                    <a:pt x="93342" y="4549"/>
                    <a:pt x="61497" y="6823"/>
                  </a:cubicBezTo>
                  <a:cubicBezTo>
                    <a:pt x="54673" y="9098"/>
                    <a:pt x="46111" y="8561"/>
                    <a:pt x="41025" y="13647"/>
                  </a:cubicBezTo>
                  <a:cubicBezTo>
                    <a:pt x="4630" y="50042"/>
                    <a:pt x="68320" y="22745"/>
                    <a:pt x="13730" y="40943"/>
                  </a:cubicBezTo>
                  <a:cubicBezTo>
                    <a:pt x="9181" y="54591"/>
                    <a:pt x="-1021" y="67542"/>
                    <a:pt x="82" y="81886"/>
                  </a:cubicBezTo>
                  <a:cubicBezTo>
                    <a:pt x="4446" y="138622"/>
                    <a:pt x="4715" y="167275"/>
                    <a:pt x="13730" y="218364"/>
                  </a:cubicBezTo>
                  <a:cubicBezTo>
                    <a:pt x="17348" y="238866"/>
                    <a:pt x="26549" y="287117"/>
                    <a:pt x="34201" y="313898"/>
                  </a:cubicBezTo>
                  <a:cubicBezTo>
                    <a:pt x="36177" y="320814"/>
                    <a:pt x="36531" y="328753"/>
                    <a:pt x="41025" y="334370"/>
                  </a:cubicBezTo>
                  <a:cubicBezTo>
                    <a:pt x="50644" y="346394"/>
                    <a:pt x="68484" y="350346"/>
                    <a:pt x="81968" y="354841"/>
                  </a:cubicBezTo>
                  <a:cubicBezTo>
                    <a:pt x="118360" y="409429"/>
                    <a:pt x="70597" y="343472"/>
                    <a:pt x="116088" y="388961"/>
                  </a:cubicBezTo>
                  <a:cubicBezTo>
                    <a:pt x="121887" y="394760"/>
                    <a:pt x="124613" y="403028"/>
                    <a:pt x="129736" y="409432"/>
                  </a:cubicBezTo>
                  <a:cubicBezTo>
                    <a:pt x="133755" y="414456"/>
                    <a:pt x="138834" y="418531"/>
                    <a:pt x="143383" y="423080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4169391" y="3903260"/>
              <a:ext cx="921224" cy="914400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3487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7152" y="192386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Streaming a module</a:t>
            </a:r>
          </a:p>
        </p:txBody>
      </p:sp>
      <p:sp>
        <p:nvSpPr>
          <p:cNvPr id="16395" name="Line 16"/>
          <p:cNvSpPr>
            <a:spLocks noChangeShapeType="1"/>
          </p:cNvSpPr>
          <p:nvPr/>
        </p:nvSpPr>
        <p:spPr bwMode="auto">
          <a:xfrm>
            <a:off x="6657050" y="2260600"/>
            <a:ext cx="261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23"/>
          <p:cNvSpPr>
            <a:spLocks noChangeShapeType="1"/>
          </p:cNvSpPr>
          <p:nvPr/>
        </p:nvSpPr>
        <p:spPr bwMode="auto">
          <a:xfrm flipV="1">
            <a:off x="7049162" y="2258490"/>
            <a:ext cx="864638" cy="21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Text Box 33"/>
          <p:cNvSpPr txBox="1">
            <a:spLocks noChangeArrowheads="1"/>
          </p:cNvSpPr>
          <p:nvPr/>
        </p:nvSpPr>
        <p:spPr bwMode="auto">
          <a:xfrm>
            <a:off x="6633237" y="2816225"/>
            <a:ext cx="8050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outQ</a:t>
            </a:r>
            <a:endParaRPr lang="en-US" baseline="-25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62476" y="1752600"/>
            <a:ext cx="1260057" cy="1463735"/>
            <a:chOff x="1462476" y="1752600"/>
            <a:chExt cx="1260057" cy="1463735"/>
          </a:xfrm>
        </p:grpSpPr>
        <p:sp>
          <p:nvSpPr>
            <p:cNvPr id="16388" name="Line 6"/>
            <p:cNvSpPr>
              <a:spLocks noChangeShapeType="1"/>
            </p:cNvSpPr>
            <p:nvPr/>
          </p:nvSpPr>
          <p:spPr bwMode="auto">
            <a:xfrm flipV="1">
              <a:off x="1462476" y="2278063"/>
              <a:ext cx="750887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2" name="Text Box 11"/>
            <p:cNvSpPr txBox="1">
              <a:spLocks noChangeArrowheads="1"/>
            </p:cNvSpPr>
            <p:nvPr/>
          </p:nvSpPr>
          <p:spPr bwMode="auto">
            <a:xfrm>
              <a:off x="1929379" y="2816225"/>
              <a:ext cx="6190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inQ</a:t>
              </a:r>
              <a:endParaRPr lang="en-US" baseline="-25000" dirty="0"/>
            </a:p>
          </p:txBody>
        </p:sp>
        <p:sp>
          <p:nvSpPr>
            <p:cNvPr id="16396" name="Line 17"/>
            <p:cNvSpPr>
              <a:spLocks noChangeShapeType="1"/>
            </p:cNvSpPr>
            <p:nvPr/>
          </p:nvSpPr>
          <p:spPr bwMode="auto">
            <a:xfrm flipV="1">
              <a:off x="2345304" y="2258490"/>
              <a:ext cx="377229" cy="2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05" name="Group 42"/>
            <p:cNvGrpSpPr>
              <a:grpSpLocks/>
            </p:cNvGrpSpPr>
            <p:nvPr/>
          </p:nvGrpSpPr>
          <p:grpSpPr bwMode="auto">
            <a:xfrm>
              <a:off x="1924617" y="1752600"/>
              <a:ext cx="457200" cy="1076325"/>
              <a:chOff x="2278063" y="1752600"/>
              <a:chExt cx="457200" cy="1076326"/>
            </a:xfrm>
          </p:grpSpPr>
          <p:sp>
            <p:nvSpPr>
              <p:cNvPr id="16420" name="Rectangle 4"/>
              <p:cNvSpPr>
                <a:spLocks noChangeArrowheads="1"/>
              </p:cNvSpPr>
              <p:nvPr/>
            </p:nvSpPr>
            <p:spPr bwMode="auto">
              <a:xfrm>
                <a:off x="2590800" y="1752600"/>
                <a:ext cx="139700" cy="106680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421" name="Group 30"/>
              <p:cNvGrpSpPr>
                <a:grpSpLocks/>
              </p:cNvGrpSpPr>
              <p:nvPr/>
            </p:nvGrpSpPr>
            <p:grpSpPr bwMode="auto">
              <a:xfrm>
                <a:off x="2278063" y="1760538"/>
                <a:ext cx="457200" cy="1068388"/>
                <a:chOff x="4705" y="285"/>
                <a:chExt cx="288" cy="673"/>
              </a:xfrm>
            </p:grpSpPr>
            <p:sp>
              <p:nvSpPr>
                <p:cNvPr id="16422" name="Freeform 31"/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2147483647 h 144"/>
                    <a:gd name="T6" fmla="*/ 0 w 288"/>
                    <a:gd name="T7" fmla="*/ 2147483647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3" name="Line 32"/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6406" name="Group 47"/>
          <p:cNvGrpSpPr>
            <a:grpSpLocks/>
          </p:cNvGrpSpPr>
          <p:nvPr/>
        </p:nvGrpSpPr>
        <p:grpSpPr bwMode="auto">
          <a:xfrm>
            <a:off x="6628475" y="1752600"/>
            <a:ext cx="457200" cy="1076325"/>
            <a:chOff x="2278063" y="1752600"/>
            <a:chExt cx="457200" cy="1076326"/>
          </a:xfrm>
        </p:grpSpPr>
        <p:sp>
          <p:nvSpPr>
            <p:cNvPr id="16416" name="Rectangle 4"/>
            <p:cNvSpPr>
              <a:spLocks noChangeArrowheads="1"/>
            </p:cNvSpPr>
            <p:nvPr/>
          </p:nvSpPr>
          <p:spPr bwMode="auto">
            <a:xfrm>
              <a:off x="2590800" y="1752600"/>
              <a:ext cx="139700" cy="10668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17" name="Group 30"/>
            <p:cNvGrpSpPr>
              <a:grpSpLocks/>
            </p:cNvGrpSpPr>
            <p:nvPr/>
          </p:nvGrpSpPr>
          <p:grpSpPr bwMode="auto">
            <a:xfrm>
              <a:off x="2278063" y="1760538"/>
              <a:ext cx="457200" cy="1068388"/>
              <a:chOff x="4705" y="285"/>
              <a:chExt cx="288" cy="673"/>
            </a:xfrm>
          </p:grpSpPr>
          <p:sp>
            <p:nvSpPr>
              <p:cNvPr id="16418" name="Freeform 31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2147483647 h 144"/>
                  <a:gd name="T6" fmla="*/ 0 w 288"/>
                  <a:gd name="T7" fmla="*/ 2147483647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9" name="Line 32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8" name="Text Box 37"/>
          <p:cNvSpPr txBox="1">
            <a:spLocks noChangeArrowheads="1"/>
          </p:cNvSpPr>
          <p:nvPr/>
        </p:nvSpPr>
        <p:spPr bwMode="auto">
          <a:xfrm>
            <a:off x="961948" y="3373225"/>
            <a:ext cx="7682651" cy="132343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invokeGCD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inQ.notEmpty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gcd.busy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gcd.start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inQ.first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inQ.deq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959646" y="1406116"/>
            <a:ext cx="1418639" cy="1800225"/>
            <a:chOff x="4582507" y="1499493"/>
            <a:chExt cx="1418639" cy="1800225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4595555" y="1499493"/>
              <a:ext cx="1403709" cy="180022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582507" y="1604169"/>
              <a:ext cx="345772" cy="633413"/>
              <a:chOff x="4570395" y="1604169"/>
              <a:chExt cx="345772" cy="633413"/>
            </a:xfrm>
          </p:grpSpPr>
          <p:sp>
            <p:nvSpPr>
              <p:cNvPr id="35" name="Rectangle 9"/>
              <p:cNvSpPr>
                <a:spLocks noChangeArrowheads="1"/>
              </p:cNvSpPr>
              <p:nvPr/>
            </p:nvSpPr>
            <p:spPr bwMode="auto">
              <a:xfrm>
                <a:off x="4584642" y="1604169"/>
                <a:ext cx="331525" cy="63341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45" name="Text Box 29"/>
              <p:cNvSpPr txBox="1">
                <a:spLocks noChangeArrowheads="1"/>
              </p:cNvSpPr>
              <p:nvPr/>
            </p:nvSpPr>
            <p:spPr bwMode="auto">
              <a:xfrm rot="16200000">
                <a:off x="4422759" y="1755082"/>
                <a:ext cx="60305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 smtClean="0">
                    <a:latin typeface="+mn-lt"/>
                    <a:cs typeface="Arial" charset="0"/>
                  </a:rPr>
                  <a:t>start</a:t>
                </a:r>
                <a:endParaRPr lang="en-US" sz="1400" dirty="0">
                  <a:latin typeface="+mn-lt"/>
                  <a:cs typeface="Arial" charset="0"/>
                </a:endParaRPr>
              </a:p>
            </p:txBody>
          </p:sp>
        </p:grpSp>
        <p:sp>
          <p:nvSpPr>
            <p:cNvPr id="51" name="Text Box 32"/>
            <p:cNvSpPr txBox="1">
              <a:spLocks noChangeArrowheads="1"/>
            </p:cNvSpPr>
            <p:nvPr/>
          </p:nvSpPr>
          <p:spPr bwMode="auto">
            <a:xfrm>
              <a:off x="5026579" y="2104601"/>
              <a:ext cx="58702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400" dirty="0" smtClean="0">
                  <a:latin typeface="+mn-lt"/>
                  <a:cs typeface="Arial" charset="0"/>
                </a:rPr>
                <a:t>GCD</a:t>
              </a:r>
              <a:endParaRPr lang="en-US" sz="1400" dirty="0">
                <a:latin typeface="+mn-lt"/>
                <a:cs typeface="Arial" charset="0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4582507" y="2507365"/>
              <a:ext cx="345773" cy="633413"/>
              <a:chOff x="4570394" y="1604169"/>
              <a:chExt cx="345773" cy="633413"/>
            </a:xfrm>
          </p:grpSpPr>
          <p:sp>
            <p:nvSpPr>
              <p:cNvPr id="63" name="Rectangle 9"/>
              <p:cNvSpPr>
                <a:spLocks noChangeArrowheads="1"/>
              </p:cNvSpPr>
              <p:nvPr/>
            </p:nvSpPr>
            <p:spPr bwMode="auto">
              <a:xfrm>
                <a:off x="4584642" y="1604169"/>
                <a:ext cx="331525" cy="63341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" name="Text Box 29"/>
              <p:cNvSpPr txBox="1">
                <a:spLocks noChangeArrowheads="1"/>
              </p:cNvSpPr>
              <p:nvPr/>
            </p:nvSpPr>
            <p:spPr bwMode="auto">
              <a:xfrm rot="16200000">
                <a:off x="4419552" y="1755082"/>
                <a:ext cx="609462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 smtClean="0">
                    <a:latin typeface="+mn-lt"/>
                    <a:cs typeface="Arial" charset="0"/>
                  </a:rPr>
                  <a:t>busy</a:t>
                </a:r>
                <a:endParaRPr lang="en-US" sz="1400" dirty="0">
                  <a:latin typeface="+mn-lt"/>
                  <a:cs typeface="Arial" charset="0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5655373" y="1561959"/>
              <a:ext cx="345772" cy="696024"/>
              <a:chOff x="4570395" y="1560959"/>
              <a:chExt cx="345772" cy="696024"/>
            </a:xfrm>
          </p:grpSpPr>
          <p:sp>
            <p:nvSpPr>
              <p:cNvPr id="66" name="Rectangle 9"/>
              <p:cNvSpPr>
                <a:spLocks noChangeArrowheads="1"/>
              </p:cNvSpPr>
              <p:nvPr/>
            </p:nvSpPr>
            <p:spPr bwMode="auto">
              <a:xfrm>
                <a:off x="4584642" y="1604169"/>
                <a:ext cx="331525" cy="63341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7" name="Text Box 29"/>
              <p:cNvSpPr txBox="1">
                <a:spLocks noChangeArrowheads="1"/>
              </p:cNvSpPr>
              <p:nvPr/>
            </p:nvSpPr>
            <p:spPr bwMode="auto">
              <a:xfrm rot="16200000">
                <a:off x="4376272" y="1755082"/>
                <a:ext cx="696024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 smtClean="0">
                    <a:latin typeface="+mn-lt"/>
                    <a:cs typeface="Arial" charset="0"/>
                  </a:rPr>
                  <a:t>result</a:t>
                </a:r>
                <a:endParaRPr lang="en-US" sz="1400" dirty="0">
                  <a:latin typeface="+mn-lt"/>
                  <a:cs typeface="Arial" charset="0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5655375" y="2465956"/>
              <a:ext cx="345771" cy="694422"/>
              <a:chOff x="4570396" y="1561760"/>
              <a:chExt cx="345771" cy="694422"/>
            </a:xfrm>
          </p:grpSpPr>
          <p:sp>
            <p:nvSpPr>
              <p:cNvPr id="69" name="Rectangle 9"/>
              <p:cNvSpPr>
                <a:spLocks noChangeArrowheads="1"/>
              </p:cNvSpPr>
              <p:nvPr/>
            </p:nvSpPr>
            <p:spPr bwMode="auto">
              <a:xfrm>
                <a:off x="4584642" y="1604169"/>
                <a:ext cx="331525" cy="63341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70" name="Text Box 29"/>
              <p:cNvSpPr txBox="1">
                <a:spLocks noChangeArrowheads="1"/>
              </p:cNvSpPr>
              <p:nvPr/>
            </p:nvSpPr>
            <p:spPr bwMode="auto">
              <a:xfrm rot="16200000">
                <a:off x="4377074" y="1755082"/>
                <a:ext cx="694422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 smtClean="0">
                    <a:latin typeface="+mn-lt"/>
                    <a:cs typeface="Arial" charset="0"/>
                  </a:rPr>
                  <a:t>ready</a:t>
                </a:r>
                <a:endParaRPr lang="en-US" sz="1400" dirty="0">
                  <a:latin typeface="+mn-lt"/>
                  <a:cs typeface="Arial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2719656" y="1889802"/>
            <a:ext cx="1051886" cy="783888"/>
            <a:chOff x="2767880" y="1943156"/>
            <a:chExt cx="1051886" cy="783888"/>
          </a:xfrm>
        </p:grpSpPr>
        <p:sp>
          <p:nvSpPr>
            <p:cNvPr id="10" name="Oval 9"/>
            <p:cNvSpPr/>
            <p:nvPr/>
          </p:nvSpPr>
          <p:spPr bwMode="auto">
            <a:xfrm>
              <a:off x="2767880" y="1943156"/>
              <a:ext cx="1051886" cy="783888"/>
            </a:xfrm>
            <a:prstGeom prst="ellipse">
              <a:avLst/>
            </a:prstGeom>
            <a:noFill/>
            <a:ln w="190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19403" y="2016259"/>
              <a:ext cx="9379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/>
                <a:t>invoke</a:t>
              </a:r>
            </a:p>
            <a:p>
              <a:pPr algn="ctr"/>
              <a:r>
                <a:rPr lang="en-US" sz="1800" dirty="0" smtClean="0"/>
                <a:t>GCD</a:t>
              </a:r>
              <a:endParaRPr lang="en-US" sz="18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594876" y="1866546"/>
            <a:ext cx="1051886" cy="783888"/>
            <a:chOff x="2767880" y="1943156"/>
            <a:chExt cx="1051886" cy="783888"/>
          </a:xfrm>
        </p:grpSpPr>
        <p:sp>
          <p:nvSpPr>
            <p:cNvPr id="76" name="Oval 75"/>
            <p:cNvSpPr/>
            <p:nvPr/>
          </p:nvSpPr>
          <p:spPr bwMode="auto">
            <a:xfrm>
              <a:off x="2767880" y="1943156"/>
              <a:ext cx="1051886" cy="783888"/>
            </a:xfrm>
            <a:prstGeom prst="ellipse">
              <a:avLst/>
            </a:prstGeom>
            <a:noFill/>
            <a:ln w="190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867429" y="2016259"/>
              <a:ext cx="8418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/>
                <a:t>get</a:t>
              </a:r>
            </a:p>
            <a:p>
              <a:pPr algn="ctr"/>
              <a:r>
                <a:rPr lang="en-US" sz="1800" dirty="0" smtClean="0"/>
                <a:t>result</a:t>
              </a:r>
              <a:endParaRPr lang="en-US" sz="1800" dirty="0"/>
            </a:p>
          </p:txBody>
        </p:sp>
      </p:grpSp>
      <p:cxnSp>
        <p:nvCxnSpPr>
          <p:cNvPr id="16" name="Straight Arrow Connector 15"/>
          <p:cNvCxnSpPr>
            <a:endCxn id="45" idx="0"/>
          </p:cNvCxnSpPr>
          <p:nvPr/>
        </p:nvCxnSpPr>
        <p:spPr bwMode="auto">
          <a:xfrm flipV="1">
            <a:off x="3633377" y="1815594"/>
            <a:ext cx="326270" cy="195630"/>
          </a:xfrm>
          <a:prstGeom prst="straightConnector1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5372329" y="2561268"/>
            <a:ext cx="326270" cy="195630"/>
          </a:xfrm>
          <a:prstGeom prst="straightConnector1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>
            <a:off x="5391852" y="1811812"/>
            <a:ext cx="326270" cy="195630"/>
          </a:xfrm>
          <a:prstGeom prst="straightConnector1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>
            <a:off x="3655230" y="2569470"/>
            <a:ext cx="326270" cy="195630"/>
          </a:xfrm>
          <a:prstGeom prst="straightConnector1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84" name="Text Box 37"/>
          <p:cNvSpPr txBox="1">
            <a:spLocks noChangeArrowheads="1"/>
          </p:cNvSpPr>
          <p:nvPr/>
        </p:nvSpPr>
        <p:spPr bwMode="auto">
          <a:xfrm>
            <a:off x="961948" y="4797019"/>
            <a:ext cx="7682651" cy="132343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getResult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outQ.notFull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&amp;&amp;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gcd.ready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 &lt;-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gcd.result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outQ.enq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end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488864" y="5425844"/>
            <a:ext cx="5791351" cy="717691"/>
            <a:chOff x="2488864" y="5425844"/>
            <a:chExt cx="5791351" cy="717691"/>
          </a:xfrm>
        </p:grpSpPr>
        <p:sp>
          <p:nvSpPr>
            <p:cNvPr id="2" name="Freeform 1"/>
            <p:cNvSpPr/>
            <p:nvPr/>
          </p:nvSpPr>
          <p:spPr bwMode="auto">
            <a:xfrm>
              <a:off x="2488864" y="5425844"/>
              <a:ext cx="2617686" cy="448116"/>
            </a:xfrm>
            <a:custGeom>
              <a:avLst/>
              <a:gdLst>
                <a:gd name="connsiteX0" fmla="*/ 90834 w 2617686"/>
                <a:gd name="connsiteY0" fmla="*/ 381504 h 448116"/>
                <a:gd name="connsiteX1" fmla="*/ 72667 w 2617686"/>
                <a:gd name="connsiteY1" fmla="*/ 302781 h 448116"/>
                <a:gd name="connsiteX2" fmla="*/ 54500 w 2617686"/>
                <a:gd name="connsiteY2" fmla="*/ 181669 h 448116"/>
                <a:gd name="connsiteX3" fmla="*/ 72667 w 2617686"/>
                <a:gd name="connsiteY3" fmla="*/ 66612 h 448116"/>
                <a:gd name="connsiteX4" fmla="*/ 84778 w 2617686"/>
                <a:gd name="connsiteY4" fmla="*/ 48445 h 448116"/>
                <a:gd name="connsiteX5" fmla="*/ 230113 w 2617686"/>
                <a:gd name="connsiteY5" fmla="*/ 36333 h 448116"/>
                <a:gd name="connsiteX6" fmla="*/ 811454 w 2617686"/>
                <a:gd name="connsiteY6" fmla="*/ 0 h 448116"/>
                <a:gd name="connsiteX7" fmla="*/ 1913578 w 2617686"/>
                <a:gd name="connsiteY7" fmla="*/ 6055 h 448116"/>
                <a:gd name="connsiteX8" fmla="*/ 1931745 w 2617686"/>
                <a:gd name="connsiteY8" fmla="*/ 12111 h 448116"/>
                <a:gd name="connsiteX9" fmla="*/ 1986246 w 2617686"/>
                <a:gd name="connsiteY9" fmla="*/ 18167 h 448116"/>
                <a:gd name="connsiteX10" fmla="*/ 2107359 w 2617686"/>
                <a:gd name="connsiteY10" fmla="*/ 36333 h 448116"/>
                <a:gd name="connsiteX11" fmla="*/ 2161859 w 2617686"/>
                <a:gd name="connsiteY11" fmla="*/ 54500 h 448116"/>
                <a:gd name="connsiteX12" fmla="*/ 2186082 w 2617686"/>
                <a:gd name="connsiteY12" fmla="*/ 66612 h 448116"/>
                <a:gd name="connsiteX13" fmla="*/ 2234527 w 2617686"/>
                <a:gd name="connsiteY13" fmla="*/ 72667 h 448116"/>
                <a:gd name="connsiteX14" fmla="*/ 2270861 w 2617686"/>
                <a:gd name="connsiteY14" fmla="*/ 78723 h 448116"/>
                <a:gd name="connsiteX15" fmla="*/ 2313250 w 2617686"/>
                <a:gd name="connsiteY15" fmla="*/ 90834 h 448116"/>
                <a:gd name="connsiteX16" fmla="*/ 2361695 w 2617686"/>
                <a:gd name="connsiteY16" fmla="*/ 102945 h 448116"/>
                <a:gd name="connsiteX17" fmla="*/ 2398029 w 2617686"/>
                <a:gd name="connsiteY17" fmla="*/ 127168 h 448116"/>
                <a:gd name="connsiteX18" fmla="*/ 2434362 w 2617686"/>
                <a:gd name="connsiteY18" fmla="*/ 139279 h 448116"/>
                <a:gd name="connsiteX19" fmla="*/ 2476752 w 2617686"/>
                <a:gd name="connsiteY19" fmla="*/ 169557 h 448116"/>
                <a:gd name="connsiteX20" fmla="*/ 2549419 w 2617686"/>
                <a:gd name="connsiteY20" fmla="*/ 218002 h 448116"/>
                <a:gd name="connsiteX21" fmla="*/ 2561531 w 2617686"/>
                <a:gd name="connsiteY21" fmla="*/ 242225 h 448116"/>
                <a:gd name="connsiteX22" fmla="*/ 2591809 w 2617686"/>
                <a:gd name="connsiteY22" fmla="*/ 278559 h 448116"/>
                <a:gd name="connsiteX23" fmla="*/ 2603920 w 2617686"/>
                <a:gd name="connsiteY23" fmla="*/ 296726 h 448116"/>
                <a:gd name="connsiteX24" fmla="*/ 2609976 w 2617686"/>
                <a:gd name="connsiteY24" fmla="*/ 333059 h 448116"/>
                <a:gd name="connsiteX25" fmla="*/ 2609976 w 2617686"/>
                <a:gd name="connsiteY25" fmla="*/ 411782 h 448116"/>
                <a:gd name="connsiteX26" fmla="*/ 2579698 w 2617686"/>
                <a:gd name="connsiteY26" fmla="*/ 423894 h 448116"/>
                <a:gd name="connsiteX27" fmla="*/ 2513086 w 2617686"/>
                <a:gd name="connsiteY27" fmla="*/ 448116 h 448116"/>
                <a:gd name="connsiteX28" fmla="*/ 2204249 w 2617686"/>
                <a:gd name="connsiteY28" fmla="*/ 436005 h 448116"/>
                <a:gd name="connsiteX29" fmla="*/ 2149748 w 2617686"/>
                <a:gd name="connsiteY29" fmla="*/ 429949 h 448116"/>
                <a:gd name="connsiteX30" fmla="*/ 2052858 w 2617686"/>
                <a:gd name="connsiteY30" fmla="*/ 423894 h 448116"/>
                <a:gd name="connsiteX31" fmla="*/ 1986246 w 2617686"/>
                <a:gd name="connsiteY31" fmla="*/ 405727 h 448116"/>
                <a:gd name="connsiteX32" fmla="*/ 1913578 w 2617686"/>
                <a:gd name="connsiteY32" fmla="*/ 399671 h 448116"/>
                <a:gd name="connsiteX33" fmla="*/ 1828800 w 2617686"/>
                <a:gd name="connsiteY33" fmla="*/ 387560 h 448116"/>
                <a:gd name="connsiteX34" fmla="*/ 1774299 w 2617686"/>
                <a:gd name="connsiteY34" fmla="*/ 381504 h 448116"/>
                <a:gd name="connsiteX35" fmla="*/ 1689520 w 2617686"/>
                <a:gd name="connsiteY35" fmla="*/ 363337 h 448116"/>
                <a:gd name="connsiteX36" fmla="*/ 1647131 w 2617686"/>
                <a:gd name="connsiteY36" fmla="*/ 351226 h 448116"/>
                <a:gd name="connsiteX37" fmla="*/ 1550241 w 2617686"/>
                <a:gd name="connsiteY37" fmla="*/ 345171 h 448116"/>
                <a:gd name="connsiteX38" fmla="*/ 629785 w 2617686"/>
                <a:gd name="connsiteY38" fmla="*/ 357282 h 448116"/>
                <a:gd name="connsiteX39" fmla="*/ 351226 w 2617686"/>
                <a:gd name="connsiteY39" fmla="*/ 363337 h 448116"/>
                <a:gd name="connsiteX40" fmla="*/ 314892 w 2617686"/>
                <a:gd name="connsiteY40" fmla="*/ 369393 h 448116"/>
                <a:gd name="connsiteX41" fmla="*/ 254336 w 2617686"/>
                <a:gd name="connsiteY41" fmla="*/ 375449 h 448116"/>
                <a:gd name="connsiteX42" fmla="*/ 127168 w 2617686"/>
                <a:gd name="connsiteY42" fmla="*/ 363337 h 448116"/>
                <a:gd name="connsiteX43" fmla="*/ 84778 w 2617686"/>
                <a:gd name="connsiteY43" fmla="*/ 327004 h 448116"/>
                <a:gd name="connsiteX44" fmla="*/ 0 w 2617686"/>
                <a:gd name="connsiteY44" fmla="*/ 320948 h 448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617686" h="448116">
                  <a:moveTo>
                    <a:pt x="90834" y="381504"/>
                  </a:moveTo>
                  <a:cubicBezTo>
                    <a:pt x="71997" y="334412"/>
                    <a:pt x="81092" y="364564"/>
                    <a:pt x="72667" y="302781"/>
                  </a:cubicBezTo>
                  <a:cubicBezTo>
                    <a:pt x="62278" y="226597"/>
                    <a:pt x="63762" y="237236"/>
                    <a:pt x="54500" y="181669"/>
                  </a:cubicBezTo>
                  <a:cubicBezTo>
                    <a:pt x="60556" y="143317"/>
                    <a:pt x="64062" y="104474"/>
                    <a:pt x="72667" y="66612"/>
                  </a:cubicBezTo>
                  <a:cubicBezTo>
                    <a:pt x="74280" y="59515"/>
                    <a:pt x="77631" y="49819"/>
                    <a:pt x="84778" y="48445"/>
                  </a:cubicBezTo>
                  <a:cubicBezTo>
                    <a:pt x="132516" y="39264"/>
                    <a:pt x="181730" y="41053"/>
                    <a:pt x="230113" y="36333"/>
                  </a:cubicBezTo>
                  <a:cubicBezTo>
                    <a:pt x="588962" y="1324"/>
                    <a:pt x="395296" y="15133"/>
                    <a:pt x="811454" y="0"/>
                  </a:cubicBezTo>
                  <a:lnTo>
                    <a:pt x="1913578" y="6055"/>
                  </a:lnTo>
                  <a:cubicBezTo>
                    <a:pt x="1919961" y="6124"/>
                    <a:pt x="1925449" y="11062"/>
                    <a:pt x="1931745" y="12111"/>
                  </a:cubicBezTo>
                  <a:cubicBezTo>
                    <a:pt x="1949775" y="15116"/>
                    <a:pt x="1968191" y="15316"/>
                    <a:pt x="1986246" y="18167"/>
                  </a:cubicBezTo>
                  <a:cubicBezTo>
                    <a:pt x="2125184" y="40105"/>
                    <a:pt x="1968678" y="22467"/>
                    <a:pt x="2107359" y="36333"/>
                  </a:cubicBezTo>
                  <a:cubicBezTo>
                    <a:pt x="2145119" y="61509"/>
                    <a:pt x="2102525" y="36700"/>
                    <a:pt x="2161859" y="54500"/>
                  </a:cubicBezTo>
                  <a:cubicBezTo>
                    <a:pt x="2170506" y="57094"/>
                    <a:pt x="2177324" y="64423"/>
                    <a:pt x="2186082" y="66612"/>
                  </a:cubicBezTo>
                  <a:cubicBezTo>
                    <a:pt x="2201870" y="70559"/>
                    <a:pt x="2218417" y="70366"/>
                    <a:pt x="2234527" y="72667"/>
                  </a:cubicBezTo>
                  <a:cubicBezTo>
                    <a:pt x="2246682" y="74403"/>
                    <a:pt x="2258821" y="76315"/>
                    <a:pt x="2270861" y="78723"/>
                  </a:cubicBezTo>
                  <a:cubicBezTo>
                    <a:pt x="2308672" y="86286"/>
                    <a:pt x="2281515" y="82179"/>
                    <a:pt x="2313250" y="90834"/>
                  </a:cubicBezTo>
                  <a:cubicBezTo>
                    <a:pt x="2329309" y="95213"/>
                    <a:pt x="2361695" y="102945"/>
                    <a:pt x="2361695" y="102945"/>
                  </a:cubicBezTo>
                  <a:cubicBezTo>
                    <a:pt x="2373806" y="111019"/>
                    <a:pt x="2384220" y="122565"/>
                    <a:pt x="2398029" y="127168"/>
                  </a:cubicBezTo>
                  <a:lnTo>
                    <a:pt x="2434362" y="139279"/>
                  </a:lnTo>
                  <a:cubicBezTo>
                    <a:pt x="2504282" y="209199"/>
                    <a:pt x="2397045" y="105792"/>
                    <a:pt x="2476752" y="169557"/>
                  </a:cubicBezTo>
                  <a:cubicBezTo>
                    <a:pt x="2541555" y="221399"/>
                    <a:pt x="2482346" y="195644"/>
                    <a:pt x="2549419" y="218002"/>
                  </a:cubicBezTo>
                  <a:cubicBezTo>
                    <a:pt x="2553456" y="226076"/>
                    <a:pt x="2556746" y="234570"/>
                    <a:pt x="2561531" y="242225"/>
                  </a:cubicBezTo>
                  <a:cubicBezTo>
                    <a:pt x="2590976" y="289335"/>
                    <a:pt x="2568120" y="248946"/>
                    <a:pt x="2591809" y="278559"/>
                  </a:cubicBezTo>
                  <a:cubicBezTo>
                    <a:pt x="2596355" y="284242"/>
                    <a:pt x="2599883" y="290670"/>
                    <a:pt x="2603920" y="296726"/>
                  </a:cubicBezTo>
                  <a:cubicBezTo>
                    <a:pt x="2605939" y="308837"/>
                    <a:pt x="2607780" y="320979"/>
                    <a:pt x="2609976" y="333059"/>
                  </a:cubicBezTo>
                  <a:cubicBezTo>
                    <a:pt x="2614480" y="357830"/>
                    <a:pt x="2624806" y="387064"/>
                    <a:pt x="2609976" y="411782"/>
                  </a:cubicBezTo>
                  <a:cubicBezTo>
                    <a:pt x="2604383" y="421103"/>
                    <a:pt x="2589914" y="420179"/>
                    <a:pt x="2579698" y="423894"/>
                  </a:cubicBezTo>
                  <a:cubicBezTo>
                    <a:pt x="2494145" y="455005"/>
                    <a:pt x="2588345" y="418013"/>
                    <a:pt x="2513086" y="448116"/>
                  </a:cubicBezTo>
                  <a:lnTo>
                    <a:pt x="2204249" y="436005"/>
                  </a:lnTo>
                  <a:cubicBezTo>
                    <a:pt x="2185993" y="435092"/>
                    <a:pt x="2167969" y="431407"/>
                    <a:pt x="2149748" y="429949"/>
                  </a:cubicBezTo>
                  <a:cubicBezTo>
                    <a:pt x="2117491" y="427369"/>
                    <a:pt x="2085155" y="425912"/>
                    <a:pt x="2052858" y="423894"/>
                  </a:cubicBezTo>
                  <a:cubicBezTo>
                    <a:pt x="2030654" y="417838"/>
                    <a:pt x="2008921" y="409670"/>
                    <a:pt x="1986246" y="405727"/>
                  </a:cubicBezTo>
                  <a:cubicBezTo>
                    <a:pt x="1962299" y="401562"/>
                    <a:pt x="1937724" y="402457"/>
                    <a:pt x="1913578" y="399671"/>
                  </a:cubicBezTo>
                  <a:cubicBezTo>
                    <a:pt x="1885220" y="396399"/>
                    <a:pt x="1857106" y="391252"/>
                    <a:pt x="1828800" y="387560"/>
                  </a:cubicBezTo>
                  <a:cubicBezTo>
                    <a:pt x="1810675" y="385196"/>
                    <a:pt x="1792307" y="384636"/>
                    <a:pt x="1774299" y="381504"/>
                  </a:cubicBezTo>
                  <a:cubicBezTo>
                    <a:pt x="1745825" y="376552"/>
                    <a:pt x="1717635" y="370031"/>
                    <a:pt x="1689520" y="363337"/>
                  </a:cubicBezTo>
                  <a:cubicBezTo>
                    <a:pt x="1675225" y="359933"/>
                    <a:pt x="1661703" y="353127"/>
                    <a:pt x="1647131" y="351226"/>
                  </a:cubicBezTo>
                  <a:cubicBezTo>
                    <a:pt x="1615043" y="347041"/>
                    <a:pt x="1582538" y="347189"/>
                    <a:pt x="1550241" y="345171"/>
                  </a:cubicBezTo>
                  <a:lnTo>
                    <a:pt x="629785" y="357282"/>
                  </a:lnTo>
                  <a:lnTo>
                    <a:pt x="351226" y="363337"/>
                  </a:lnTo>
                  <a:cubicBezTo>
                    <a:pt x="338957" y="363809"/>
                    <a:pt x="327076" y="367870"/>
                    <a:pt x="314892" y="369393"/>
                  </a:cubicBezTo>
                  <a:cubicBezTo>
                    <a:pt x="294763" y="371909"/>
                    <a:pt x="274521" y="373430"/>
                    <a:pt x="254336" y="375449"/>
                  </a:cubicBezTo>
                  <a:cubicBezTo>
                    <a:pt x="211947" y="371412"/>
                    <a:pt x="168922" y="371688"/>
                    <a:pt x="127168" y="363337"/>
                  </a:cubicBezTo>
                  <a:cubicBezTo>
                    <a:pt x="107696" y="359443"/>
                    <a:pt x="100236" y="335838"/>
                    <a:pt x="84778" y="327004"/>
                  </a:cubicBezTo>
                  <a:cubicBezTo>
                    <a:pt x="65612" y="316052"/>
                    <a:pt x="9119" y="320948"/>
                    <a:pt x="0" y="320948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666999" y="5743425"/>
              <a:ext cx="26132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Action value method</a:t>
              </a:r>
              <a:endParaRPr lang="en-US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7" name="Straight Connector 6"/>
            <p:cNvCxnSpPr>
              <a:endCxn id="3" idx="1"/>
            </p:cNvCxnSpPr>
            <p:nvPr/>
          </p:nvCxnSpPr>
          <p:spPr bwMode="auto">
            <a:xfrm>
              <a:off x="5046759" y="5809289"/>
              <a:ext cx="620240" cy="134191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L04-</a:t>
            </a:r>
            <a:fld id="{4F9502F6-954B-46E9-AC05-33DEDF4CA0B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84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8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506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93177" y="2968961"/>
            <a:ext cx="6285853" cy="241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rule </a:t>
            </a:r>
            <a:r>
              <a:rPr lang="en-US" sz="1800" dirty="0" smtClean="0">
                <a:latin typeface="Courier New" pitchFamily="49" charset="0"/>
              </a:rPr>
              <a:t>switch;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if</a:t>
            </a:r>
            <a:r>
              <a:rPr lang="en-US" sz="1800" dirty="0" smtClean="0">
                <a:latin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</a:rPr>
              <a:t>inQ.first.color</a:t>
            </a:r>
            <a:r>
              <a:rPr lang="en-US" sz="1800" dirty="0" smtClean="0">
                <a:latin typeface="Courier New" pitchFamily="49" charset="0"/>
              </a:rPr>
              <a:t> == Red) </a:t>
            </a:r>
            <a:r>
              <a:rPr lang="en-US" sz="1800" b="1" dirty="0" smtClean="0">
                <a:latin typeface="Courier New" pitchFamily="49" charset="0"/>
              </a:rPr>
              <a:t>begin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redQ.enq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inQ.first.value</a:t>
            </a:r>
            <a:r>
              <a:rPr lang="en-US" sz="1800" dirty="0" smtClean="0">
                <a:latin typeface="Courier New" pitchFamily="49" charset="0"/>
              </a:rPr>
              <a:t>); </a:t>
            </a:r>
            <a:r>
              <a:rPr lang="en-US" sz="1800" dirty="0" err="1" smtClean="0">
                <a:latin typeface="Courier New" pitchFamily="49" charset="0"/>
              </a:rPr>
              <a:t>inQ.deq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	 </a:t>
            </a:r>
            <a:r>
              <a:rPr lang="en-US" sz="1800" b="1" dirty="0" smtClean="0">
                <a:latin typeface="Courier New" pitchFamily="49" charset="0"/>
              </a:rPr>
              <a:t>end</a:t>
            </a:r>
            <a:r>
              <a:rPr lang="en-US" sz="1800" dirty="0" smtClean="0">
                <a:latin typeface="Courier New" pitchFamily="49" charset="0"/>
              </a:rPr>
              <a:t>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else begin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greenQ.enq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inQ.first.value</a:t>
            </a:r>
            <a:r>
              <a:rPr lang="en-US" sz="1800" dirty="0" smtClean="0">
                <a:latin typeface="Courier New" pitchFamily="49" charset="0"/>
              </a:rPr>
              <a:t>); </a:t>
            </a:r>
            <a:r>
              <a:rPr lang="en-US" sz="1800" dirty="0" err="1" smtClean="0">
                <a:latin typeface="Courier New" pitchFamily="49" charset="0"/>
              </a:rPr>
              <a:t>inQ.deq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</a:rPr>
              <a:t>end;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</a:pP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endrule</a:t>
            </a:r>
            <a:endParaRPr lang="en-US" sz="1800" b="1" dirty="0" smtClean="0">
              <a:latin typeface="Courier New" pitchFamily="49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545727" y="304800"/>
            <a:ext cx="7772400" cy="1143000"/>
          </a:xfrm>
        </p:spPr>
        <p:txBody>
          <a:bodyPr/>
          <a:lstStyle/>
          <a:p>
            <a:r>
              <a:rPr lang="en-US" dirty="0" smtClean="0"/>
              <a:t>Switch</a:t>
            </a:r>
            <a:br>
              <a:rPr lang="en-US" dirty="0" smtClean="0"/>
            </a:br>
            <a:r>
              <a:rPr lang="en-US" sz="2400" dirty="0" smtClean="0"/>
              <a:t>red messages go into </a:t>
            </a:r>
            <a:r>
              <a:rPr lang="en-US" sz="2400" dirty="0" err="1" smtClean="0"/>
              <a:t>redQ</a:t>
            </a:r>
            <a:r>
              <a:rPr lang="en-US" sz="2400" dirty="0" smtClean="0"/>
              <a:t>, green into </a:t>
            </a:r>
            <a:r>
              <a:rPr lang="en-US" sz="2400" dirty="0" err="1" smtClean="0"/>
              <a:t>greenQ</a:t>
            </a:r>
            <a:endParaRPr lang="en-US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063583" y="5443541"/>
            <a:ext cx="53724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code is not correct because it does not include tests for empty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inQ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or full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redQ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or full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greenQ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conditions!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L04-</a:t>
            </a:r>
            <a:fld id="{4F9502F6-954B-46E9-AC05-33DEDF4CA0B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13, 2017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2646095" y="1615036"/>
            <a:ext cx="4049185" cy="1247495"/>
            <a:chOff x="2725608" y="1615036"/>
            <a:chExt cx="4049185" cy="1247495"/>
          </a:xfrm>
        </p:grpSpPr>
        <p:cxnSp>
          <p:nvCxnSpPr>
            <p:cNvPr id="38" name="Straight Arrow Connector 37"/>
            <p:cNvCxnSpPr>
              <a:stCxn id="64" idx="3"/>
            </p:cNvCxnSpPr>
            <p:nvPr/>
          </p:nvCxnSpPr>
          <p:spPr bwMode="auto">
            <a:xfrm flipV="1">
              <a:off x="3375066" y="2196807"/>
              <a:ext cx="316064" cy="530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Straight Arrow Connector 38"/>
            <p:cNvCxnSpPr>
              <a:endCxn id="57" idx="1"/>
            </p:cNvCxnSpPr>
            <p:nvPr/>
          </p:nvCxnSpPr>
          <p:spPr bwMode="auto">
            <a:xfrm flipV="1">
              <a:off x="4717335" y="1861527"/>
              <a:ext cx="505665" cy="20005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Straight Arrow Connector 40"/>
            <p:cNvCxnSpPr>
              <a:endCxn id="51" idx="1"/>
            </p:cNvCxnSpPr>
            <p:nvPr/>
          </p:nvCxnSpPr>
          <p:spPr bwMode="auto">
            <a:xfrm>
              <a:off x="4777354" y="2369550"/>
              <a:ext cx="445646" cy="24649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pSp>
          <p:nvGrpSpPr>
            <p:cNvPr id="43" name="Group 42"/>
            <p:cNvGrpSpPr/>
            <p:nvPr/>
          </p:nvGrpSpPr>
          <p:grpSpPr>
            <a:xfrm>
              <a:off x="2725608" y="1623043"/>
              <a:ext cx="649458" cy="825555"/>
              <a:chOff x="2725608" y="1623043"/>
              <a:chExt cx="649458" cy="825555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802572" y="1955617"/>
                <a:ext cx="572494" cy="492981"/>
                <a:chOff x="2886323" y="3204376"/>
                <a:chExt cx="572494" cy="492981"/>
              </a:xfrm>
            </p:grpSpPr>
            <p:sp>
              <p:nvSpPr>
                <p:cNvPr id="63" name="Rectangle 62"/>
                <p:cNvSpPr/>
                <p:nvPr/>
              </p:nvSpPr>
              <p:spPr bwMode="auto">
                <a:xfrm>
                  <a:off x="3029447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 bwMode="auto">
                <a:xfrm>
                  <a:off x="3244132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cxnSp>
              <p:nvCxnSpPr>
                <p:cNvPr id="65" name="Straight Connector 64"/>
                <p:cNvCxnSpPr>
                  <a:stCxn id="64" idx="0"/>
                </p:cNvCxnSpPr>
                <p:nvPr/>
              </p:nvCxnSpPr>
              <p:spPr bwMode="auto">
                <a:xfrm flipH="1">
                  <a:off x="2886323" y="3204376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6" name="Straight Connector 65"/>
                <p:cNvCxnSpPr>
                  <a:stCxn id="64" idx="2"/>
                </p:cNvCxnSpPr>
                <p:nvPr/>
              </p:nvCxnSpPr>
              <p:spPr bwMode="auto">
                <a:xfrm flipH="1">
                  <a:off x="2886323" y="3697357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62" name="TextBox 61"/>
              <p:cNvSpPr txBox="1"/>
              <p:nvPr/>
            </p:nvSpPr>
            <p:spPr>
              <a:xfrm>
                <a:off x="2725608" y="1623043"/>
                <a:ext cx="6190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inQ</a:t>
                </a:r>
                <a:endParaRPr lang="en-US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5079876" y="1615036"/>
              <a:ext cx="1368241" cy="492981"/>
              <a:chOff x="4431927" y="1615036"/>
              <a:chExt cx="1368241" cy="492981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4431927" y="1615036"/>
                <a:ext cx="572494" cy="492981"/>
                <a:chOff x="2886323" y="3204376"/>
                <a:chExt cx="572494" cy="492981"/>
              </a:xfrm>
            </p:grpSpPr>
            <p:sp>
              <p:nvSpPr>
                <p:cNvPr id="57" name="Rectangle 56"/>
                <p:cNvSpPr/>
                <p:nvPr/>
              </p:nvSpPr>
              <p:spPr bwMode="auto">
                <a:xfrm>
                  <a:off x="3029447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 bwMode="auto">
                <a:xfrm>
                  <a:off x="3244132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cxnSp>
              <p:nvCxnSpPr>
                <p:cNvPr id="59" name="Straight Connector 58"/>
                <p:cNvCxnSpPr>
                  <a:stCxn id="58" idx="0"/>
                </p:cNvCxnSpPr>
                <p:nvPr/>
              </p:nvCxnSpPr>
              <p:spPr bwMode="auto">
                <a:xfrm flipH="1">
                  <a:off x="2886323" y="3204376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0" name="Straight Connector 59"/>
                <p:cNvCxnSpPr>
                  <a:stCxn id="58" idx="2"/>
                </p:cNvCxnSpPr>
                <p:nvPr/>
              </p:nvCxnSpPr>
              <p:spPr bwMode="auto">
                <a:xfrm flipH="1">
                  <a:off x="2886323" y="3697357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56" name="TextBox 55"/>
              <p:cNvSpPr txBox="1"/>
              <p:nvPr/>
            </p:nvSpPr>
            <p:spPr>
              <a:xfrm>
                <a:off x="4991933" y="1661472"/>
                <a:ext cx="8082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redQ</a:t>
                </a:r>
                <a:endParaRPr lang="en-US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079876" y="2369550"/>
              <a:ext cx="1694917" cy="492981"/>
              <a:chOff x="4431927" y="2369550"/>
              <a:chExt cx="1694917" cy="492981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4431927" y="2369550"/>
                <a:ext cx="572494" cy="492981"/>
                <a:chOff x="2886323" y="3204376"/>
                <a:chExt cx="572494" cy="492981"/>
              </a:xfrm>
            </p:grpSpPr>
            <p:sp>
              <p:nvSpPr>
                <p:cNvPr id="51" name="Rectangle 50"/>
                <p:cNvSpPr/>
                <p:nvPr/>
              </p:nvSpPr>
              <p:spPr bwMode="auto">
                <a:xfrm>
                  <a:off x="3029447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 bwMode="auto">
                <a:xfrm>
                  <a:off x="3244132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cxnSp>
              <p:nvCxnSpPr>
                <p:cNvPr id="53" name="Straight Connector 52"/>
                <p:cNvCxnSpPr>
                  <a:stCxn id="52" idx="0"/>
                </p:cNvCxnSpPr>
                <p:nvPr/>
              </p:nvCxnSpPr>
              <p:spPr bwMode="auto">
                <a:xfrm flipH="1">
                  <a:off x="2886323" y="3204376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4" name="Straight Connector 53"/>
                <p:cNvCxnSpPr>
                  <a:stCxn id="52" idx="2"/>
                </p:cNvCxnSpPr>
                <p:nvPr/>
              </p:nvCxnSpPr>
              <p:spPr bwMode="auto">
                <a:xfrm flipH="1">
                  <a:off x="2886323" y="3697357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50" name="TextBox 49"/>
              <p:cNvSpPr txBox="1"/>
              <p:nvPr/>
            </p:nvSpPr>
            <p:spPr>
              <a:xfrm>
                <a:off x="5004421" y="2451248"/>
                <a:ext cx="11224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greenQ</a:t>
                </a:r>
                <a:endParaRPr lang="en-US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3783171" y="1998336"/>
              <a:ext cx="9941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switch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706144" y="1959091"/>
              <a:ext cx="1071210" cy="504935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67" name="Freeform 66"/>
          <p:cNvSpPr/>
          <p:nvPr/>
        </p:nvSpPr>
        <p:spPr bwMode="auto">
          <a:xfrm>
            <a:off x="3878409" y="1751846"/>
            <a:ext cx="1157735" cy="180910"/>
          </a:xfrm>
          <a:custGeom>
            <a:avLst/>
            <a:gdLst>
              <a:gd name="connsiteX0" fmla="*/ 0 w 1180848"/>
              <a:gd name="connsiteY0" fmla="*/ 248281 h 302362"/>
              <a:gd name="connsiteX1" fmla="*/ 750898 w 1180848"/>
              <a:gd name="connsiteY1" fmla="*/ 284615 h 302362"/>
              <a:gd name="connsiteX2" fmla="*/ 1180848 w 1180848"/>
              <a:gd name="connsiteY2" fmla="*/ 0 h 30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0848" h="302362">
                <a:moveTo>
                  <a:pt x="0" y="248281"/>
                </a:moveTo>
                <a:cubicBezTo>
                  <a:pt x="277045" y="287138"/>
                  <a:pt x="554090" y="325995"/>
                  <a:pt x="750898" y="284615"/>
                </a:cubicBezTo>
                <a:cubicBezTo>
                  <a:pt x="947706" y="243235"/>
                  <a:pt x="1064277" y="121617"/>
                  <a:pt x="1180848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8" name="Freeform 67"/>
          <p:cNvSpPr/>
          <p:nvPr/>
        </p:nvSpPr>
        <p:spPr bwMode="auto">
          <a:xfrm flipV="1">
            <a:off x="3856590" y="2509820"/>
            <a:ext cx="1157735" cy="180910"/>
          </a:xfrm>
          <a:custGeom>
            <a:avLst/>
            <a:gdLst>
              <a:gd name="connsiteX0" fmla="*/ 0 w 1180848"/>
              <a:gd name="connsiteY0" fmla="*/ 248281 h 302362"/>
              <a:gd name="connsiteX1" fmla="*/ 750898 w 1180848"/>
              <a:gd name="connsiteY1" fmla="*/ 284615 h 302362"/>
              <a:gd name="connsiteX2" fmla="*/ 1180848 w 1180848"/>
              <a:gd name="connsiteY2" fmla="*/ 0 h 30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0848" h="302362">
                <a:moveTo>
                  <a:pt x="0" y="248281"/>
                </a:moveTo>
                <a:cubicBezTo>
                  <a:pt x="277045" y="287138"/>
                  <a:pt x="554090" y="325995"/>
                  <a:pt x="750898" y="284615"/>
                </a:cubicBezTo>
                <a:cubicBezTo>
                  <a:pt x="947706" y="243235"/>
                  <a:pt x="1064277" y="121617"/>
                  <a:pt x="1180848" y="0"/>
                </a:cubicBezTo>
              </a:path>
            </a:pathLst>
          </a:cu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3140690" y="2108017"/>
            <a:ext cx="107343" cy="18225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2919853" y="2105679"/>
            <a:ext cx="107343" cy="18225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695280" y="1784299"/>
            <a:ext cx="23458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red messages go into </a:t>
            </a:r>
            <a:r>
              <a:rPr lang="en-US" sz="1800" dirty="0" err="1"/>
              <a:t>redQ</a:t>
            </a:r>
            <a:r>
              <a:rPr lang="en-US" sz="1800" dirty="0"/>
              <a:t>, green into </a:t>
            </a:r>
            <a:r>
              <a:rPr lang="en-US" sz="1800" dirty="0" err="1"/>
              <a:t>greenQ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093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5506" grpId="0" build="p"/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with empty/full tests on queues - 1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725608" y="1615036"/>
            <a:ext cx="4049185" cy="1247495"/>
            <a:chOff x="2725608" y="1615036"/>
            <a:chExt cx="4049185" cy="1247495"/>
          </a:xfrm>
        </p:grpSpPr>
        <p:cxnSp>
          <p:nvCxnSpPr>
            <p:cNvPr id="60" name="Straight Arrow Connector 59"/>
            <p:cNvCxnSpPr>
              <a:stCxn id="83" idx="3"/>
            </p:cNvCxnSpPr>
            <p:nvPr/>
          </p:nvCxnSpPr>
          <p:spPr bwMode="auto">
            <a:xfrm flipV="1">
              <a:off x="3375066" y="2196807"/>
              <a:ext cx="316064" cy="530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1" name="Straight Arrow Connector 60"/>
            <p:cNvCxnSpPr>
              <a:endCxn id="76" idx="1"/>
            </p:cNvCxnSpPr>
            <p:nvPr/>
          </p:nvCxnSpPr>
          <p:spPr bwMode="auto">
            <a:xfrm flipV="1">
              <a:off x="4717335" y="1861527"/>
              <a:ext cx="505665" cy="20005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" name="Straight Arrow Connector 61"/>
            <p:cNvCxnSpPr>
              <a:endCxn id="70" idx="1"/>
            </p:cNvCxnSpPr>
            <p:nvPr/>
          </p:nvCxnSpPr>
          <p:spPr bwMode="auto">
            <a:xfrm>
              <a:off x="4777354" y="2369550"/>
              <a:ext cx="445646" cy="24649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pSp>
          <p:nvGrpSpPr>
            <p:cNvPr id="63" name="Group 62"/>
            <p:cNvGrpSpPr/>
            <p:nvPr/>
          </p:nvGrpSpPr>
          <p:grpSpPr>
            <a:xfrm>
              <a:off x="2725608" y="1623043"/>
              <a:ext cx="649458" cy="825555"/>
              <a:chOff x="2725608" y="1623043"/>
              <a:chExt cx="649458" cy="825555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2802572" y="1955617"/>
                <a:ext cx="572494" cy="492981"/>
                <a:chOff x="2886323" y="3204376"/>
                <a:chExt cx="572494" cy="492981"/>
              </a:xfrm>
            </p:grpSpPr>
            <p:sp>
              <p:nvSpPr>
                <p:cNvPr id="82" name="Rectangle 81"/>
                <p:cNvSpPr/>
                <p:nvPr/>
              </p:nvSpPr>
              <p:spPr bwMode="auto">
                <a:xfrm>
                  <a:off x="3029447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auto">
                <a:xfrm>
                  <a:off x="3244132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cxnSp>
              <p:nvCxnSpPr>
                <p:cNvPr id="84" name="Straight Connector 83"/>
                <p:cNvCxnSpPr>
                  <a:stCxn id="83" idx="0"/>
                </p:cNvCxnSpPr>
                <p:nvPr/>
              </p:nvCxnSpPr>
              <p:spPr bwMode="auto">
                <a:xfrm flipH="1">
                  <a:off x="2886323" y="3204376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5" name="Straight Connector 84"/>
                <p:cNvCxnSpPr>
                  <a:stCxn id="83" idx="2"/>
                </p:cNvCxnSpPr>
                <p:nvPr/>
              </p:nvCxnSpPr>
              <p:spPr bwMode="auto">
                <a:xfrm flipH="1">
                  <a:off x="2886323" y="3697357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81" name="TextBox 80"/>
              <p:cNvSpPr txBox="1"/>
              <p:nvPr/>
            </p:nvSpPr>
            <p:spPr>
              <a:xfrm>
                <a:off x="2725608" y="1623043"/>
                <a:ext cx="6190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inQ</a:t>
                </a:r>
                <a:endParaRPr lang="en-US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079876" y="1615036"/>
              <a:ext cx="1368241" cy="492981"/>
              <a:chOff x="4431927" y="1615036"/>
              <a:chExt cx="1368241" cy="492981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4431927" y="1615036"/>
                <a:ext cx="572494" cy="492981"/>
                <a:chOff x="2886323" y="3204376"/>
                <a:chExt cx="572494" cy="492981"/>
              </a:xfrm>
            </p:grpSpPr>
            <p:sp>
              <p:nvSpPr>
                <p:cNvPr id="76" name="Rectangle 75"/>
                <p:cNvSpPr/>
                <p:nvPr/>
              </p:nvSpPr>
              <p:spPr bwMode="auto">
                <a:xfrm>
                  <a:off x="3029447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 bwMode="auto">
                <a:xfrm>
                  <a:off x="3244132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cxnSp>
              <p:nvCxnSpPr>
                <p:cNvPr id="78" name="Straight Connector 77"/>
                <p:cNvCxnSpPr>
                  <a:stCxn id="77" idx="0"/>
                </p:cNvCxnSpPr>
                <p:nvPr/>
              </p:nvCxnSpPr>
              <p:spPr bwMode="auto">
                <a:xfrm flipH="1">
                  <a:off x="2886323" y="3204376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9" name="Straight Connector 78"/>
                <p:cNvCxnSpPr>
                  <a:stCxn id="77" idx="2"/>
                </p:cNvCxnSpPr>
                <p:nvPr/>
              </p:nvCxnSpPr>
              <p:spPr bwMode="auto">
                <a:xfrm flipH="1">
                  <a:off x="2886323" y="3697357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75" name="TextBox 74"/>
              <p:cNvSpPr txBox="1"/>
              <p:nvPr/>
            </p:nvSpPr>
            <p:spPr>
              <a:xfrm>
                <a:off x="4991933" y="1661472"/>
                <a:ext cx="8082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redQ</a:t>
                </a:r>
                <a:endParaRPr lang="en-US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5079876" y="2369550"/>
              <a:ext cx="1694917" cy="492981"/>
              <a:chOff x="4431927" y="2369550"/>
              <a:chExt cx="1694917" cy="492981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4431927" y="2369550"/>
                <a:ext cx="572494" cy="492981"/>
                <a:chOff x="2886323" y="3204376"/>
                <a:chExt cx="572494" cy="492981"/>
              </a:xfrm>
            </p:grpSpPr>
            <p:sp>
              <p:nvSpPr>
                <p:cNvPr id="70" name="Rectangle 69"/>
                <p:cNvSpPr/>
                <p:nvPr/>
              </p:nvSpPr>
              <p:spPr bwMode="auto">
                <a:xfrm>
                  <a:off x="3029447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 bwMode="auto">
                <a:xfrm>
                  <a:off x="3244132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cxnSp>
              <p:nvCxnSpPr>
                <p:cNvPr id="72" name="Straight Connector 71"/>
                <p:cNvCxnSpPr>
                  <a:stCxn id="71" idx="0"/>
                </p:cNvCxnSpPr>
                <p:nvPr/>
              </p:nvCxnSpPr>
              <p:spPr bwMode="auto">
                <a:xfrm flipH="1">
                  <a:off x="2886323" y="3204376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3" name="Straight Connector 72"/>
                <p:cNvCxnSpPr>
                  <a:stCxn id="71" idx="2"/>
                </p:cNvCxnSpPr>
                <p:nvPr/>
              </p:nvCxnSpPr>
              <p:spPr bwMode="auto">
                <a:xfrm flipH="1">
                  <a:off x="2886323" y="3697357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69" name="TextBox 68"/>
              <p:cNvSpPr txBox="1"/>
              <p:nvPr/>
            </p:nvSpPr>
            <p:spPr>
              <a:xfrm>
                <a:off x="5004421" y="2451248"/>
                <a:ext cx="11224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greenQ</a:t>
                </a:r>
                <a:endParaRPr lang="en-US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3783171" y="1998336"/>
              <a:ext cx="9941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switch</a:t>
              </a:r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06144" y="1959091"/>
              <a:ext cx="1071210" cy="504935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86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93177" y="2750953"/>
            <a:ext cx="7816132" cy="241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rule </a:t>
            </a:r>
            <a:r>
              <a:rPr lang="en-US" sz="1800" dirty="0" smtClean="0">
                <a:latin typeface="Courier New" pitchFamily="49" charset="0"/>
              </a:rPr>
              <a:t>switch;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if</a:t>
            </a:r>
            <a:r>
              <a:rPr lang="en-US" sz="1800" dirty="0" smtClean="0">
                <a:latin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</a:rPr>
              <a:t>inQ.first.color</a:t>
            </a:r>
            <a:r>
              <a:rPr lang="en-US" sz="1800" dirty="0" smtClean="0">
                <a:latin typeface="Courier New" pitchFamily="49" charset="0"/>
              </a:rPr>
              <a:t> == Red) </a:t>
            </a:r>
            <a:r>
              <a:rPr lang="en-US" sz="1800" b="1" dirty="0" smtClean="0">
                <a:latin typeface="Courier New" pitchFamily="49" charset="0"/>
              </a:rPr>
              <a:t>begin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redQ.enq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inQ.first.value</a:t>
            </a:r>
            <a:r>
              <a:rPr lang="en-US" sz="1800" dirty="0" smtClean="0">
                <a:latin typeface="Courier New" pitchFamily="49" charset="0"/>
              </a:rPr>
              <a:t>); </a:t>
            </a:r>
            <a:r>
              <a:rPr lang="en-US" sz="1800" dirty="0" err="1" smtClean="0">
                <a:latin typeface="Courier New" pitchFamily="49" charset="0"/>
              </a:rPr>
              <a:t>inQ.deq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	 </a:t>
            </a:r>
            <a:r>
              <a:rPr lang="en-US" sz="1800" b="1" dirty="0" smtClean="0">
                <a:latin typeface="Courier New" pitchFamily="49" charset="0"/>
              </a:rPr>
              <a:t>end</a:t>
            </a:r>
            <a:r>
              <a:rPr lang="en-US" sz="1800" dirty="0" smtClean="0">
                <a:latin typeface="Courier New" pitchFamily="49" charset="0"/>
              </a:rPr>
              <a:t>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else begin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greenQ.enq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inQ.first.value</a:t>
            </a:r>
            <a:r>
              <a:rPr lang="en-US" sz="1800" dirty="0" smtClean="0">
                <a:latin typeface="Courier New" pitchFamily="49" charset="0"/>
              </a:rPr>
              <a:t>); </a:t>
            </a:r>
            <a:r>
              <a:rPr lang="en-US" sz="1800" dirty="0" err="1" smtClean="0">
                <a:latin typeface="Courier New" pitchFamily="49" charset="0"/>
              </a:rPr>
              <a:t>inQ.deq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</a:rPr>
              <a:t>end</a:t>
            </a:r>
            <a:endParaRPr lang="en-US" sz="1800" b="1" dirty="0" smtClean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</a:pP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endrule</a:t>
            </a:r>
            <a:endParaRPr lang="en-US" sz="1800" b="1" dirty="0" smtClean="0">
              <a:latin typeface="Courier New" pitchFamily="49" charset="0"/>
            </a:endParaRPr>
          </a:p>
        </p:txBody>
      </p:sp>
      <p:sp>
        <p:nvSpPr>
          <p:cNvPr id="4" name="Freeform 3"/>
          <p:cNvSpPr/>
          <p:nvPr/>
        </p:nvSpPr>
        <p:spPr bwMode="auto">
          <a:xfrm>
            <a:off x="1385460" y="3064143"/>
            <a:ext cx="1702911" cy="302781"/>
          </a:xfrm>
          <a:custGeom>
            <a:avLst/>
            <a:gdLst>
              <a:gd name="connsiteX0" fmla="*/ 176892 w 1702911"/>
              <a:gd name="connsiteY0" fmla="*/ 260392 h 302781"/>
              <a:gd name="connsiteX1" fmla="*/ 182948 w 1702911"/>
              <a:gd name="connsiteY1" fmla="*/ 102946 h 302781"/>
              <a:gd name="connsiteX2" fmla="*/ 195059 w 1702911"/>
              <a:gd name="connsiteY2" fmla="*/ 84779 h 302781"/>
              <a:gd name="connsiteX3" fmla="*/ 225337 w 1702911"/>
              <a:gd name="connsiteY3" fmla="*/ 60556 h 302781"/>
              <a:gd name="connsiteX4" fmla="*/ 237449 w 1702911"/>
              <a:gd name="connsiteY4" fmla="*/ 48445 h 302781"/>
              <a:gd name="connsiteX5" fmla="*/ 291949 w 1702911"/>
              <a:gd name="connsiteY5" fmla="*/ 36334 h 302781"/>
              <a:gd name="connsiteX6" fmla="*/ 304061 w 1702911"/>
              <a:gd name="connsiteY6" fmla="*/ 18167 h 302781"/>
              <a:gd name="connsiteX7" fmla="*/ 340394 w 1702911"/>
              <a:gd name="connsiteY7" fmla="*/ 12111 h 302781"/>
              <a:gd name="connsiteX8" fmla="*/ 394895 w 1702911"/>
              <a:gd name="connsiteY8" fmla="*/ 0 h 302781"/>
              <a:gd name="connsiteX9" fmla="*/ 794566 w 1702911"/>
              <a:gd name="connsiteY9" fmla="*/ 6056 h 302781"/>
              <a:gd name="connsiteX10" fmla="*/ 812733 w 1702911"/>
              <a:gd name="connsiteY10" fmla="*/ 12111 h 302781"/>
              <a:gd name="connsiteX11" fmla="*/ 843012 w 1702911"/>
              <a:gd name="connsiteY11" fmla="*/ 18167 h 302781"/>
              <a:gd name="connsiteX12" fmla="*/ 861178 w 1702911"/>
              <a:gd name="connsiteY12" fmla="*/ 30278 h 302781"/>
              <a:gd name="connsiteX13" fmla="*/ 982291 w 1702911"/>
              <a:gd name="connsiteY13" fmla="*/ 42389 h 302781"/>
              <a:gd name="connsiteX14" fmla="*/ 1000458 w 1702911"/>
              <a:gd name="connsiteY14" fmla="*/ 48445 h 302781"/>
              <a:gd name="connsiteX15" fmla="*/ 1115515 w 1702911"/>
              <a:gd name="connsiteY15" fmla="*/ 66612 h 302781"/>
              <a:gd name="connsiteX16" fmla="*/ 1200294 w 1702911"/>
              <a:gd name="connsiteY16" fmla="*/ 72668 h 302781"/>
              <a:gd name="connsiteX17" fmla="*/ 1672633 w 1702911"/>
              <a:gd name="connsiteY17" fmla="*/ 78723 h 302781"/>
              <a:gd name="connsiteX18" fmla="*/ 1684744 w 1702911"/>
              <a:gd name="connsiteY18" fmla="*/ 96890 h 302781"/>
              <a:gd name="connsiteX19" fmla="*/ 1702911 w 1702911"/>
              <a:gd name="connsiteY19" fmla="*/ 115057 h 302781"/>
              <a:gd name="connsiteX20" fmla="*/ 1696855 w 1702911"/>
              <a:gd name="connsiteY20" fmla="*/ 133224 h 302781"/>
              <a:gd name="connsiteX21" fmla="*/ 1690800 w 1702911"/>
              <a:gd name="connsiteY21" fmla="*/ 175613 h 302781"/>
              <a:gd name="connsiteX22" fmla="*/ 1684744 w 1702911"/>
              <a:gd name="connsiteY22" fmla="*/ 199836 h 302781"/>
              <a:gd name="connsiteX23" fmla="*/ 1666577 w 1702911"/>
              <a:gd name="connsiteY23" fmla="*/ 211947 h 302781"/>
              <a:gd name="connsiteX24" fmla="*/ 1648410 w 1702911"/>
              <a:gd name="connsiteY24" fmla="*/ 248281 h 302781"/>
              <a:gd name="connsiteX25" fmla="*/ 1599965 w 1702911"/>
              <a:gd name="connsiteY25" fmla="*/ 272503 h 302781"/>
              <a:gd name="connsiteX26" fmla="*/ 1575743 w 1702911"/>
              <a:gd name="connsiteY26" fmla="*/ 278559 h 302781"/>
              <a:gd name="connsiteX27" fmla="*/ 1503075 w 1702911"/>
              <a:gd name="connsiteY27" fmla="*/ 302781 h 302781"/>
              <a:gd name="connsiteX28" fmla="*/ 1339573 w 1702911"/>
              <a:gd name="connsiteY28" fmla="*/ 296726 h 302781"/>
              <a:gd name="connsiteX29" fmla="*/ 1272961 w 1702911"/>
              <a:gd name="connsiteY29" fmla="*/ 284615 h 302781"/>
              <a:gd name="connsiteX30" fmla="*/ 1236627 w 1702911"/>
              <a:gd name="connsiteY30" fmla="*/ 278559 h 302781"/>
              <a:gd name="connsiteX31" fmla="*/ 1151849 w 1702911"/>
              <a:gd name="connsiteY31" fmla="*/ 260392 h 302781"/>
              <a:gd name="connsiteX32" fmla="*/ 824845 w 1702911"/>
              <a:gd name="connsiteY32" fmla="*/ 248281 h 302781"/>
              <a:gd name="connsiteX33" fmla="*/ 279838 w 1702911"/>
              <a:gd name="connsiteY33" fmla="*/ 266448 h 302781"/>
              <a:gd name="connsiteX34" fmla="*/ 158725 w 1702911"/>
              <a:gd name="connsiteY34" fmla="*/ 272503 h 302781"/>
              <a:gd name="connsiteX35" fmla="*/ 37613 w 1702911"/>
              <a:gd name="connsiteY35" fmla="*/ 254336 h 302781"/>
              <a:gd name="connsiteX36" fmla="*/ 1279 w 1702911"/>
              <a:gd name="connsiteY36" fmla="*/ 230114 h 302781"/>
              <a:gd name="connsiteX37" fmla="*/ 13390 w 1702911"/>
              <a:gd name="connsiteY37" fmla="*/ 211947 h 30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702911" h="302781">
                <a:moveTo>
                  <a:pt x="176892" y="260392"/>
                </a:moveTo>
                <a:cubicBezTo>
                  <a:pt x="163781" y="194830"/>
                  <a:pt x="164508" y="213590"/>
                  <a:pt x="182948" y="102946"/>
                </a:cubicBezTo>
                <a:cubicBezTo>
                  <a:pt x="184144" y="95767"/>
                  <a:pt x="189913" y="89925"/>
                  <a:pt x="195059" y="84779"/>
                </a:cubicBezTo>
                <a:cubicBezTo>
                  <a:pt x="204198" y="75640"/>
                  <a:pt x="215524" y="68967"/>
                  <a:pt x="225337" y="60556"/>
                </a:cubicBezTo>
                <a:cubicBezTo>
                  <a:pt x="229672" y="56840"/>
                  <a:pt x="232342" y="50998"/>
                  <a:pt x="237449" y="48445"/>
                </a:cubicBezTo>
                <a:cubicBezTo>
                  <a:pt x="243154" y="45592"/>
                  <a:pt x="288758" y="36972"/>
                  <a:pt x="291949" y="36334"/>
                </a:cubicBezTo>
                <a:cubicBezTo>
                  <a:pt x="295986" y="30278"/>
                  <a:pt x="297551" y="21422"/>
                  <a:pt x="304061" y="18167"/>
                </a:cubicBezTo>
                <a:cubicBezTo>
                  <a:pt x="315043" y="12676"/>
                  <a:pt x="328354" y="14519"/>
                  <a:pt x="340394" y="12111"/>
                </a:cubicBezTo>
                <a:cubicBezTo>
                  <a:pt x="358643" y="8461"/>
                  <a:pt x="376728" y="4037"/>
                  <a:pt x="394895" y="0"/>
                </a:cubicBezTo>
                <a:lnTo>
                  <a:pt x="794566" y="6056"/>
                </a:lnTo>
                <a:cubicBezTo>
                  <a:pt x="800946" y="6241"/>
                  <a:pt x="806540" y="10563"/>
                  <a:pt x="812733" y="12111"/>
                </a:cubicBezTo>
                <a:cubicBezTo>
                  <a:pt x="822719" y="14607"/>
                  <a:pt x="832919" y="16148"/>
                  <a:pt x="843012" y="18167"/>
                </a:cubicBezTo>
                <a:cubicBezTo>
                  <a:pt x="849067" y="22204"/>
                  <a:pt x="854207" y="28187"/>
                  <a:pt x="861178" y="30278"/>
                </a:cubicBezTo>
                <a:cubicBezTo>
                  <a:pt x="881411" y="36348"/>
                  <a:pt x="978231" y="42077"/>
                  <a:pt x="982291" y="42389"/>
                </a:cubicBezTo>
                <a:cubicBezTo>
                  <a:pt x="988347" y="44408"/>
                  <a:pt x="994238" y="47010"/>
                  <a:pt x="1000458" y="48445"/>
                </a:cubicBezTo>
                <a:cubicBezTo>
                  <a:pt x="1047964" y="59408"/>
                  <a:pt x="1068059" y="62485"/>
                  <a:pt x="1115515" y="66612"/>
                </a:cubicBezTo>
                <a:cubicBezTo>
                  <a:pt x="1143740" y="69067"/>
                  <a:pt x="1171969" y="72052"/>
                  <a:pt x="1200294" y="72668"/>
                </a:cubicBezTo>
                <a:lnTo>
                  <a:pt x="1672633" y="78723"/>
                </a:lnTo>
                <a:cubicBezTo>
                  <a:pt x="1676670" y="84779"/>
                  <a:pt x="1680085" y="91299"/>
                  <a:pt x="1684744" y="96890"/>
                </a:cubicBezTo>
                <a:cubicBezTo>
                  <a:pt x="1690227" y="103469"/>
                  <a:pt x="1700203" y="106932"/>
                  <a:pt x="1702911" y="115057"/>
                </a:cubicBezTo>
                <a:lnTo>
                  <a:pt x="1696855" y="133224"/>
                </a:lnTo>
                <a:cubicBezTo>
                  <a:pt x="1694837" y="147354"/>
                  <a:pt x="1693353" y="161570"/>
                  <a:pt x="1690800" y="175613"/>
                </a:cubicBezTo>
                <a:cubicBezTo>
                  <a:pt x="1689311" y="183802"/>
                  <a:pt x="1689361" y="192911"/>
                  <a:pt x="1684744" y="199836"/>
                </a:cubicBezTo>
                <a:cubicBezTo>
                  <a:pt x="1680707" y="205892"/>
                  <a:pt x="1672633" y="207910"/>
                  <a:pt x="1666577" y="211947"/>
                </a:cubicBezTo>
                <a:cubicBezTo>
                  <a:pt x="1662338" y="224663"/>
                  <a:pt x="1659366" y="238890"/>
                  <a:pt x="1648410" y="248281"/>
                </a:cubicBezTo>
                <a:cubicBezTo>
                  <a:pt x="1633251" y="261275"/>
                  <a:pt x="1618130" y="267313"/>
                  <a:pt x="1599965" y="272503"/>
                </a:cubicBezTo>
                <a:cubicBezTo>
                  <a:pt x="1591963" y="274789"/>
                  <a:pt x="1583687" y="276077"/>
                  <a:pt x="1575743" y="278559"/>
                </a:cubicBezTo>
                <a:cubicBezTo>
                  <a:pt x="1551372" y="286175"/>
                  <a:pt x="1503075" y="302781"/>
                  <a:pt x="1503075" y="302781"/>
                </a:cubicBezTo>
                <a:cubicBezTo>
                  <a:pt x="1448574" y="300763"/>
                  <a:pt x="1394017" y="299929"/>
                  <a:pt x="1339573" y="296726"/>
                </a:cubicBezTo>
                <a:cubicBezTo>
                  <a:pt x="1295973" y="294161"/>
                  <a:pt x="1306933" y="291409"/>
                  <a:pt x="1272961" y="284615"/>
                </a:cubicBezTo>
                <a:cubicBezTo>
                  <a:pt x="1260921" y="282207"/>
                  <a:pt x="1248738" y="280578"/>
                  <a:pt x="1236627" y="278559"/>
                </a:cubicBezTo>
                <a:cubicBezTo>
                  <a:pt x="1199523" y="253823"/>
                  <a:pt x="1226894" y="267897"/>
                  <a:pt x="1151849" y="260392"/>
                </a:cubicBezTo>
                <a:cubicBezTo>
                  <a:pt x="986363" y="243842"/>
                  <a:pt x="1218437" y="257027"/>
                  <a:pt x="824845" y="248281"/>
                </a:cubicBezTo>
                <a:lnTo>
                  <a:pt x="279838" y="266448"/>
                </a:lnTo>
                <a:cubicBezTo>
                  <a:pt x="239443" y="267917"/>
                  <a:pt x="199096" y="274522"/>
                  <a:pt x="158725" y="272503"/>
                </a:cubicBezTo>
                <a:cubicBezTo>
                  <a:pt x="117954" y="270464"/>
                  <a:pt x="37613" y="254336"/>
                  <a:pt x="37613" y="254336"/>
                </a:cubicBezTo>
                <a:cubicBezTo>
                  <a:pt x="25502" y="246262"/>
                  <a:pt x="-6795" y="242225"/>
                  <a:pt x="1279" y="230114"/>
                </a:cubicBezTo>
                <a:lnTo>
                  <a:pt x="13390" y="211947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7" name="Freeform 86"/>
          <p:cNvSpPr/>
          <p:nvPr/>
        </p:nvSpPr>
        <p:spPr bwMode="auto">
          <a:xfrm>
            <a:off x="2416267" y="3346205"/>
            <a:ext cx="1702911" cy="302781"/>
          </a:xfrm>
          <a:custGeom>
            <a:avLst/>
            <a:gdLst>
              <a:gd name="connsiteX0" fmla="*/ 176892 w 1702911"/>
              <a:gd name="connsiteY0" fmla="*/ 260392 h 302781"/>
              <a:gd name="connsiteX1" fmla="*/ 182948 w 1702911"/>
              <a:gd name="connsiteY1" fmla="*/ 102946 h 302781"/>
              <a:gd name="connsiteX2" fmla="*/ 195059 w 1702911"/>
              <a:gd name="connsiteY2" fmla="*/ 84779 h 302781"/>
              <a:gd name="connsiteX3" fmla="*/ 225337 w 1702911"/>
              <a:gd name="connsiteY3" fmla="*/ 60556 h 302781"/>
              <a:gd name="connsiteX4" fmla="*/ 237449 w 1702911"/>
              <a:gd name="connsiteY4" fmla="*/ 48445 h 302781"/>
              <a:gd name="connsiteX5" fmla="*/ 291949 w 1702911"/>
              <a:gd name="connsiteY5" fmla="*/ 36334 h 302781"/>
              <a:gd name="connsiteX6" fmla="*/ 304061 w 1702911"/>
              <a:gd name="connsiteY6" fmla="*/ 18167 h 302781"/>
              <a:gd name="connsiteX7" fmla="*/ 340394 w 1702911"/>
              <a:gd name="connsiteY7" fmla="*/ 12111 h 302781"/>
              <a:gd name="connsiteX8" fmla="*/ 394895 w 1702911"/>
              <a:gd name="connsiteY8" fmla="*/ 0 h 302781"/>
              <a:gd name="connsiteX9" fmla="*/ 794566 w 1702911"/>
              <a:gd name="connsiteY9" fmla="*/ 6056 h 302781"/>
              <a:gd name="connsiteX10" fmla="*/ 812733 w 1702911"/>
              <a:gd name="connsiteY10" fmla="*/ 12111 h 302781"/>
              <a:gd name="connsiteX11" fmla="*/ 843012 w 1702911"/>
              <a:gd name="connsiteY11" fmla="*/ 18167 h 302781"/>
              <a:gd name="connsiteX12" fmla="*/ 861178 w 1702911"/>
              <a:gd name="connsiteY12" fmla="*/ 30278 h 302781"/>
              <a:gd name="connsiteX13" fmla="*/ 982291 w 1702911"/>
              <a:gd name="connsiteY13" fmla="*/ 42389 h 302781"/>
              <a:gd name="connsiteX14" fmla="*/ 1000458 w 1702911"/>
              <a:gd name="connsiteY14" fmla="*/ 48445 h 302781"/>
              <a:gd name="connsiteX15" fmla="*/ 1115515 w 1702911"/>
              <a:gd name="connsiteY15" fmla="*/ 66612 h 302781"/>
              <a:gd name="connsiteX16" fmla="*/ 1200294 w 1702911"/>
              <a:gd name="connsiteY16" fmla="*/ 72668 h 302781"/>
              <a:gd name="connsiteX17" fmla="*/ 1672633 w 1702911"/>
              <a:gd name="connsiteY17" fmla="*/ 78723 h 302781"/>
              <a:gd name="connsiteX18" fmla="*/ 1684744 w 1702911"/>
              <a:gd name="connsiteY18" fmla="*/ 96890 h 302781"/>
              <a:gd name="connsiteX19" fmla="*/ 1702911 w 1702911"/>
              <a:gd name="connsiteY19" fmla="*/ 115057 h 302781"/>
              <a:gd name="connsiteX20" fmla="*/ 1696855 w 1702911"/>
              <a:gd name="connsiteY20" fmla="*/ 133224 h 302781"/>
              <a:gd name="connsiteX21" fmla="*/ 1690800 w 1702911"/>
              <a:gd name="connsiteY21" fmla="*/ 175613 h 302781"/>
              <a:gd name="connsiteX22" fmla="*/ 1684744 w 1702911"/>
              <a:gd name="connsiteY22" fmla="*/ 199836 h 302781"/>
              <a:gd name="connsiteX23" fmla="*/ 1666577 w 1702911"/>
              <a:gd name="connsiteY23" fmla="*/ 211947 h 302781"/>
              <a:gd name="connsiteX24" fmla="*/ 1648410 w 1702911"/>
              <a:gd name="connsiteY24" fmla="*/ 248281 h 302781"/>
              <a:gd name="connsiteX25" fmla="*/ 1599965 w 1702911"/>
              <a:gd name="connsiteY25" fmla="*/ 272503 h 302781"/>
              <a:gd name="connsiteX26" fmla="*/ 1575743 w 1702911"/>
              <a:gd name="connsiteY26" fmla="*/ 278559 h 302781"/>
              <a:gd name="connsiteX27" fmla="*/ 1503075 w 1702911"/>
              <a:gd name="connsiteY27" fmla="*/ 302781 h 302781"/>
              <a:gd name="connsiteX28" fmla="*/ 1339573 w 1702911"/>
              <a:gd name="connsiteY28" fmla="*/ 296726 h 302781"/>
              <a:gd name="connsiteX29" fmla="*/ 1272961 w 1702911"/>
              <a:gd name="connsiteY29" fmla="*/ 284615 h 302781"/>
              <a:gd name="connsiteX30" fmla="*/ 1236627 w 1702911"/>
              <a:gd name="connsiteY30" fmla="*/ 278559 h 302781"/>
              <a:gd name="connsiteX31" fmla="*/ 1151849 w 1702911"/>
              <a:gd name="connsiteY31" fmla="*/ 260392 h 302781"/>
              <a:gd name="connsiteX32" fmla="*/ 824845 w 1702911"/>
              <a:gd name="connsiteY32" fmla="*/ 248281 h 302781"/>
              <a:gd name="connsiteX33" fmla="*/ 279838 w 1702911"/>
              <a:gd name="connsiteY33" fmla="*/ 266448 h 302781"/>
              <a:gd name="connsiteX34" fmla="*/ 158725 w 1702911"/>
              <a:gd name="connsiteY34" fmla="*/ 272503 h 302781"/>
              <a:gd name="connsiteX35" fmla="*/ 37613 w 1702911"/>
              <a:gd name="connsiteY35" fmla="*/ 254336 h 302781"/>
              <a:gd name="connsiteX36" fmla="*/ 1279 w 1702911"/>
              <a:gd name="connsiteY36" fmla="*/ 230114 h 302781"/>
              <a:gd name="connsiteX37" fmla="*/ 13390 w 1702911"/>
              <a:gd name="connsiteY37" fmla="*/ 211947 h 30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702911" h="302781">
                <a:moveTo>
                  <a:pt x="176892" y="260392"/>
                </a:moveTo>
                <a:cubicBezTo>
                  <a:pt x="163781" y="194830"/>
                  <a:pt x="164508" y="213590"/>
                  <a:pt x="182948" y="102946"/>
                </a:cubicBezTo>
                <a:cubicBezTo>
                  <a:pt x="184144" y="95767"/>
                  <a:pt x="189913" y="89925"/>
                  <a:pt x="195059" y="84779"/>
                </a:cubicBezTo>
                <a:cubicBezTo>
                  <a:pt x="204198" y="75640"/>
                  <a:pt x="215524" y="68967"/>
                  <a:pt x="225337" y="60556"/>
                </a:cubicBezTo>
                <a:cubicBezTo>
                  <a:pt x="229672" y="56840"/>
                  <a:pt x="232342" y="50998"/>
                  <a:pt x="237449" y="48445"/>
                </a:cubicBezTo>
                <a:cubicBezTo>
                  <a:pt x="243154" y="45592"/>
                  <a:pt x="288758" y="36972"/>
                  <a:pt x="291949" y="36334"/>
                </a:cubicBezTo>
                <a:cubicBezTo>
                  <a:pt x="295986" y="30278"/>
                  <a:pt x="297551" y="21422"/>
                  <a:pt x="304061" y="18167"/>
                </a:cubicBezTo>
                <a:cubicBezTo>
                  <a:pt x="315043" y="12676"/>
                  <a:pt x="328354" y="14519"/>
                  <a:pt x="340394" y="12111"/>
                </a:cubicBezTo>
                <a:cubicBezTo>
                  <a:pt x="358643" y="8461"/>
                  <a:pt x="376728" y="4037"/>
                  <a:pt x="394895" y="0"/>
                </a:cubicBezTo>
                <a:lnTo>
                  <a:pt x="794566" y="6056"/>
                </a:lnTo>
                <a:cubicBezTo>
                  <a:pt x="800946" y="6241"/>
                  <a:pt x="806540" y="10563"/>
                  <a:pt x="812733" y="12111"/>
                </a:cubicBezTo>
                <a:cubicBezTo>
                  <a:pt x="822719" y="14607"/>
                  <a:pt x="832919" y="16148"/>
                  <a:pt x="843012" y="18167"/>
                </a:cubicBezTo>
                <a:cubicBezTo>
                  <a:pt x="849067" y="22204"/>
                  <a:pt x="854207" y="28187"/>
                  <a:pt x="861178" y="30278"/>
                </a:cubicBezTo>
                <a:cubicBezTo>
                  <a:pt x="881411" y="36348"/>
                  <a:pt x="978231" y="42077"/>
                  <a:pt x="982291" y="42389"/>
                </a:cubicBezTo>
                <a:cubicBezTo>
                  <a:pt x="988347" y="44408"/>
                  <a:pt x="994238" y="47010"/>
                  <a:pt x="1000458" y="48445"/>
                </a:cubicBezTo>
                <a:cubicBezTo>
                  <a:pt x="1047964" y="59408"/>
                  <a:pt x="1068059" y="62485"/>
                  <a:pt x="1115515" y="66612"/>
                </a:cubicBezTo>
                <a:cubicBezTo>
                  <a:pt x="1143740" y="69067"/>
                  <a:pt x="1171969" y="72052"/>
                  <a:pt x="1200294" y="72668"/>
                </a:cubicBezTo>
                <a:lnTo>
                  <a:pt x="1672633" y="78723"/>
                </a:lnTo>
                <a:cubicBezTo>
                  <a:pt x="1676670" y="84779"/>
                  <a:pt x="1680085" y="91299"/>
                  <a:pt x="1684744" y="96890"/>
                </a:cubicBezTo>
                <a:cubicBezTo>
                  <a:pt x="1690227" y="103469"/>
                  <a:pt x="1700203" y="106932"/>
                  <a:pt x="1702911" y="115057"/>
                </a:cubicBezTo>
                <a:lnTo>
                  <a:pt x="1696855" y="133224"/>
                </a:lnTo>
                <a:cubicBezTo>
                  <a:pt x="1694837" y="147354"/>
                  <a:pt x="1693353" y="161570"/>
                  <a:pt x="1690800" y="175613"/>
                </a:cubicBezTo>
                <a:cubicBezTo>
                  <a:pt x="1689311" y="183802"/>
                  <a:pt x="1689361" y="192911"/>
                  <a:pt x="1684744" y="199836"/>
                </a:cubicBezTo>
                <a:cubicBezTo>
                  <a:pt x="1680707" y="205892"/>
                  <a:pt x="1672633" y="207910"/>
                  <a:pt x="1666577" y="211947"/>
                </a:cubicBezTo>
                <a:cubicBezTo>
                  <a:pt x="1662338" y="224663"/>
                  <a:pt x="1659366" y="238890"/>
                  <a:pt x="1648410" y="248281"/>
                </a:cubicBezTo>
                <a:cubicBezTo>
                  <a:pt x="1633251" y="261275"/>
                  <a:pt x="1618130" y="267313"/>
                  <a:pt x="1599965" y="272503"/>
                </a:cubicBezTo>
                <a:cubicBezTo>
                  <a:pt x="1591963" y="274789"/>
                  <a:pt x="1583687" y="276077"/>
                  <a:pt x="1575743" y="278559"/>
                </a:cubicBezTo>
                <a:cubicBezTo>
                  <a:pt x="1551372" y="286175"/>
                  <a:pt x="1503075" y="302781"/>
                  <a:pt x="1503075" y="302781"/>
                </a:cubicBezTo>
                <a:cubicBezTo>
                  <a:pt x="1448574" y="300763"/>
                  <a:pt x="1394017" y="299929"/>
                  <a:pt x="1339573" y="296726"/>
                </a:cubicBezTo>
                <a:cubicBezTo>
                  <a:pt x="1295973" y="294161"/>
                  <a:pt x="1306933" y="291409"/>
                  <a:pt x="1272961" y="284615"/>
                </a:cubicBezTo>
                <a:cubicBezTo>
                  <a:pt x="1260921" y="282207"/>
                  <a:pt x="1248738" y="280578"/>
                  <a:pt x="1236627" y="278559"/>
                </a:cubicBezTo>
                <a:cubicBezTo>
                  <a:pt x="1199523" y="253823"/>
                  <a:pt x="1226894" y="267897"/>
                  <a:pt x="1151849" y="260392"/>
                </a:cubicBezTo>
                <a:cubicBezTo>
                  <a:pt x="986363" y="243842"/>
                  <a:pt x="1218437" y="257027"/>
                  <a:pt x="824845" y="248281"/>
                </a:cubicBezTo>
                <a:lnTo>
                  <a:pt x="279838" y="266448"/>
                </a:lnTo>
                <a:cubicBezTo>
                  <a:pt x="239443" y="267917"/>
                  <a:pt x="199096" y="274522"/>
                  <a:pt x="158725" y="272503"/>
                </a:cubicBezTo>
                <a:cubicBezTo>
                  <a:pt x="117954" y="270464"/>
                  <a:pt x="37613" y="254336"/>
                  <a:pt x="37613" y="254336"/>
                </a:cubicBezTo>
                <a:cubicBezTo>
                  <a:pt x="25502" y="246262"/>
                  <a:pt x="-6795" y="242225"/>
                  <a:pt x="1279" y="230114"/>
                </a:cubicBezTo>
                <a:lnTo>
                  <a:pt x="13390" y="211947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8" name="Freeform 87"/>
          <p:cNvSpPr/>
          <p:nvPr/>
        </p:nvSpPr>
        <p:spPr bwMode="auto">
          <a:xfrm>
            <a:off x="4890813" y="3369923"/>
            <a:ext cx="1509988" cy="302781"/>
          </a:xfrm>
          <a:custGeom>
            <a:avLst/>
            <a:gdLst>
              <a:gd name="connsiteX0" fmla="*/ 176892 w 1702911"/>
              <a:gd name="connsiteY0" fmla="*/ 260392 h 302781"/>
              <a:gd name="connsiteX1" fmla="*/ 182948 w 1702911"/>
              <a:gd name="connsiteY1" fmla="*/ 102946 h 302781"/>
              <a:gd name="connsiteX2" fmla="*/ 195059 w 1702911"/>
              <a:gd name="connsiteY2" fmla="*/ 84779 h 302781"/>
              <a:gd name="connsiteX3" fmla="*/ 225337 w 1702911"/>
              <a:gd name="connsiteY3" fmla="*/ 60556 h 302781"/>
              <a:gd name="connsiteX4" fmla="*/ 237449 w 1702911"/>
              <a:gd name="connsiteY4" fmla="*/ 48445 h 302781"/>
              <a:gd name="connsiteX5" fmla="*/ 291949 w 1702911"/>
              <a:gd name="connsiteY5" fmla="*/ 36334 h 302781"/>
              <a:gd name="connsiteX6" fmla="*/ 304061 w 1702911"/>
              <a:gd name="connsiteY6" fmla="*/ 18167 h 302781"/>
              <a:gd name="connsiteX7" fmla="*/ 340394 w 1702911"/>
              <a:gd name="connsiteY7" fmla="*/ 12111 h 302781"/>
              <a:gd name="connsiteX8" fmla="*/ 394895 w 1702911"/>
              <a:gd name="connsiteY8" fmla="*/ 0 h 302781"/>
              <a:gd name="connsiteX9" fmla="*/ 794566 w 1702911"/>
              <a:gd name="connsiteY9" fmla="*/ 6056 h 302781"/>
              <a:gd name="connsiteX10" fmla="*/ 812733 w 1702911"/>
              <a:gd name="connsiteY10" fmla="*/ 12111 h 302781"/>
              <a:gd name="connsiteX11" fmla="*/ 843012 w 1702911"/>
              <a:gd name="connsiteY11" fmla="*/ 18167 h 302781"/>
              <a:gd name="connsiteX12" fmla="*/ 861178 w 1702911"/>
              <a:gd name="connsiteY12" fmla="*/ 30278 h 302781"/>
              <a:gd name="connsiteX13" fmla="*/ 982291 w 1702911"/>
              <a:gd name="connsiteY13" fmla="*/ 42389 h 302781"/>
              <a:gd name="connsiteX14" fmla="*/ 1000458 w 1702911"/>
              <a:gd name="connsiteY14" fmla="*/ 48445 h 302781"/>
              <a:gd name="connsiteX15" fmla="*/ 1115515 w 1702911"/>
              <a:gd name="connsiteY15" fmla="*/ 66612 h 302781"/>
              <a:gd name="connsiteX16" fmla="*/ 1200294 w 1702911"/>
              <a:gd name="connsiteY16" fmla="*/ 72668 h 302781"/>
              <a:gd name="connsiteX17" fmla="*/ 1672633 w 1702911"/>
              <a:gd name="connsiteY17" fmla="*/ 78723 h 302781"/>
              <a:gd name="connsiteX18" fmla="*/ 1684744 w 1702911"/>
              <a:gd name="connsiteY18" fmla="*/ 96890 h 302781"/>
              <a:gd name="connsiteX19" fmla="*/ 1702911 w 1702911"/>
              <a:gd name="connsiteY19" fmla="*/ 115057 h 302781"/>
              <a:gd name="connsiteX20" fmla="*/ 1696855 w 1702911"/>
              <a:gd name="connsiteY20" fmla="*/ 133224 h 302781"/>
              <a:gd name="connsiteX21" fmla="*/ 1690800 w 1702911"/>
              <a:gd name="connsiteY21" fmla="*/ 175613 h 302781"/>
              <a:gd name="connsiteX22" fmla="*/ 1684744 w 1702911"/>
              <a:gd name="connsiteY22" fmla="*/ 199836 h 302781"/>
              <a:gd name="connsiteX23" fmla="*/ 1666577 w 1702911"/>
              <a:gd name="connsiteY23" fmla="*/ 211947 h 302781"/>
              <a:gd name="connsiteX24" fmla="*/ 1648410 w 1702911"/>
              <a:gd name="connsiteY24" fmla="*/ 248281 h 302781"/>
              <a:gd name="connsiteX25" fmla="*/ 1599965 w 1702911"/>
              <a:gd name="connsiteY25" fmla="*/ 272503 h 302781"/>
              <a:gd name="connsiteX26" fmla="*/ 1575743 w 1702911"/>
              <a:gd name="connsiteY26" fmla="*/ 278559 h 302781"/>
              <a:gd name="connsiteX27" fmla="*/ 1503075 w 1702911"/>
              <a:gd name="connsiteY27" fmla="*/ 302781 h 302781"/>
              <a:gd name="connsiteX28" fmla="*/ 1339573 w 1702911"/>
              <a:gd name="connsiteY28" fmla="*/ 296726 h 302781"/>
              <a:gd name="connsiteX29" fmla="*/ 1272961 w 1702911"/>
              <a:gd name="connsiteY29" fmla="*/ 284615 h 302781"/>
              <a:gd name="connsiteX30" fmla="*/ 1236627 w 1702911"/>
              <a:gd name="connsiteY30" fmla="*/ 278559 h 302781"/>
              <a:gd name="connsiteX31" fmla="*/ 1151849 w 1702911"/>
              <a:gd name="connsiteY31" fmla="*/ 260392 h 302781"/>
              <a:gd name="connsiteX32" fmla="*/ 824845 w 1702911"/>
              <a:gd name="connsiteY32" fmla="*/ 248281 h 302781"/>
              <a:gd name="connsiteX33" fmla="*/ 279838 w 1702911"/>
              <a:gd name="connsiteY33" fmla="*/ 266448 h 302781"/>
              <a:gd name="connsiteX34" fmla="*/ 158725 w 1702911"/>
              <a:gd name="connsiteY34" fmla="*/ 272503 h 302781"/>
              <a:gd name="connsiteX35" fmla="*/ 37613 w 1702911"/>
              <a:gd name="connsiteY35" fmla="*/ 254336 h 302781"/>
              <a:gd name="connsiteX36" fmla="*/ 1279 w 1702911"/>
              <a:gd name="connsiteY36" fmla="*/ 230114 h 302781"/>
              <a:gd name="connsiteX37" fmla="*/ 13390 w 1702911"/>
              <a:gd name="connsiteY37" fmla="*/ 211947 h 30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702911" h="302781">
                <a:moveTo>
                  <a:pt x="176892" y="260392"/>
                </a:moveTo>
                <a:cubicBezTo>
                  <a:pt x="163781" y="194830"/>
                  <a:pt x="164508" y="213590"/>
                  <a:pt x="182948" y="102946"/>
                </a:cubicBezTo>
                <a:cubicBezTo>
                  <a:pt x="184144" y="95767"/>
                  <a:pt x="189913" y="89925"/>
                  <a:pt x="195059" y="84779"/>
                </a:cubicBezTo>
                <a:cubicBezTo>
                  <a:pt x="204198" y="75640"/>
                  <a:pt x="215524" y="68967"/>
                  <a:pt x="225337" y="60556"/>
                </a:cubicBezTo>
                <a:cubicBezTo>
                  <a:pt x="229672" y="56840"/>
                  <a:pt x="232342" y="50998"/>
                  <a:pt x="237449" y="48445"/>
                </a:cubicBezTo>
                <a:cubicBezTo>
                  <a:pt x="243154" y="45592"/>
                  <a:pt x="288758" y="36972"/>
                  <a:pt x="291949" y="36334"/>
                </a:cubicBezTo>
                <a:cubicBezTo>
                  <a:pt x="295986" y="30278"/>
                  <a:pt x="297551" y="21422"/>
                  <a:pt x="304061" y="18167"/>
                </a:cubicBezTo>
                <a:cubicBezTo>
                  <a:pt x="315043" y="12676"/>
                  <a:pt x="328354" y="14519"/>
                  <a:pt x="340394" y="12111"/>
                </a:cubicBezTo>
                <a:cubicBezTo>
                  <a:pt x="358643" y="8461"/>
                  <a:pt x="376728" y="4037"/>
                  <a:pt x="394895" y="0"/>
                </a:cubicBezTo>
                <a:lnTo>
                  <a:pt x="794566" y="6056"/>
                </a:lnTo>
                <a:cubicBezTo>
                  <a:pt x="800946" y="6241"/>
                  <a:pt x="806540" y="10563"/>
                  <a:pt x="812733" y="12111"/>
                </a:cubicBezTo>
                <a:cubicBezTo>
                  <a:pt x="822719" y="14607"/>
                  <a:pt x="832919" y="16148"/>
                  <a:pt x="843012" y="18167"/>
                </a:cubicBezTo>
                <a:cubicBezTo>
                  <a:pt x="849067" y="22204"/>
                  <a:pt x="854207" y="28187"/>
                  <a:pt x="861178" y="30278"/>
                </a:cubicBezTo>
                <a:cubicBezTo>
                  <a:pt x="881411" y="36348"/>
                  <a:pt x="978231" y="42077"/>
                  <a:pt x="982291" y="42389"/>
                </a:cubicBezTo>
                <a:cubicBezTo>
                  <a:pt x="988347" y="44408"/>
                  <a:pt x="994238" y="47010"/>
                  <a:pt x="1000458" y="48445"/>
                </a:cubicBezTo>
                <a:cubicBezTo>
                  <a:pt x="1047964" y="59408"/>
                  <a:pt x="1068059" y="62485"/>
                  <a:pt x="1115515" y="66612"/>
                </a:cubicBezTo>
                <a:cubicBezTo>
                  <a:pt x="1143740" y="69067"/>
                  <a:pt x="1171969" y="72052"/>
                  <a:pt x="1200294" y="72668"/>
                </a:cubicBezTo>
                <a:lnTo>
                  <a:pt x="1672633" y="78723"/>
                </a:lnTo>
                <a:cubicBezTo>
                  <a:pt x="1676670" y="84779"/>
                  <a:pt x="1680085" y="91299"/>
                  <a:pt x="1684744" y="96890"/>
                </a:cubicBezTo>
                <a:cubicBezTo>
                  <a:pt x="1690227" y="103469"/>
                  <a:pt x="1700203" y="106932"/>
                  <a:pt x="1702911" y="115057"/>
                </a:cubicBezTo>
                <a:lnTo>
                  <a:pt x="1696855" y="133224"/>
                </a:lnTo>
                <a:cubicBezTo>
                  <a:pt x="1694837" y="147354"/>
                  <a:pt x="1693353" y="161570"/>
                  <a:pt x="1690800" y="175613"/>
                </a:cubicBezTo>
                <a:cubicBezTo>
                  <a:pt x="1689311" y="183802"/>
                  <a:pt x="1689361" y="192911"/>
                  <a:pt x="1684744" y="199836"/>
                </a:cubicBezTo>
                <a:cubicBezTo>
                  <a:pt x="1680707" y="205892"/>
                  <a:pt x="1672633" y="207910"/>
                  <a:pt x="1666577" y="211947"/>
                </a:cubicBezTo>
                <a:cubicBezTo>
                  <a:pt x="1662338" y="224663"/>
                  <a:pt x="1659366" y="238890"/>
                  <a:pt x="1648410" y="248281"/>
                </a:cubicBezTo>
                <a:cubicBezTo>
                  <a:pt x="1633251" y="261275"/>
                  <a:pt x="1618130" y="267313"/>
                  <a:pt x="1599965" y="272503"/>
                </a:cubicBezTo>
                <a:cubicBezTo>
                  <a:pt x="1591963" y="274789"/>
                  <a:pt x="1583687" y="276077"/>
                  <a:pt x="1575743" y="278559"/>
                </a:cubicBezTo>
                <a:cubicBezTo>
                  <a:pt x="1551372" y="286175"/>
                  <a:pt x="1503075" y="302781"/>
                  <a:pt x="1503075" y="302781"/>
                </a:cubicBezTo>
                <a:cubicBezTo>
                  <a:pt x="1448574" y="300763"/>
                  <a:pt x="1394017" y="299929"/>
                  <a:pt x="1339573" y="296726"/>
                </a:cubicBezTo>
                <a:cubicBezTo>
                  <a:pt x="1295973" y="294161"/>
                  <a:pt x="1306933" y="291409"/>
                  <a:pt x="1272961" y="284615"/>
                </a:cubicBezTo>
                <a:cubicBezTo>
                  <a:pt x="1260921" y="282207"/>
                  <a:pt x="1248738" y="280578"/>
                  <a:pt x="1236627" y="278559"/>
                </a:cubicBezTo>
                <a:cubicBezTo>
                  <a:pt x="1199523" y="253823"/>
                  <a:pt x="1226894" y="267897"/>
                  <a:pt x="1151849" y="260392"/>
                </a:cubicBezTo>
                <a:cubicBezTo>
                  <a:pt x="986363" y="243842"/>
                  <a:pt x="1218437" y="257027"/>
                  <a:pt x="824845" y="248281"/>
                </a:cubicBezTo>
                <a:lnTo>
                  <a:pt x="279838" y="266448"/>
                </a:lnTo>
                <a:cubicBezTo>
                  <a:pt x="239443" y="267917"/>
                  <a:pt x="199096" y="274522"/>
                  <a:pt x="158725" y="272503"/>
                </a:cubicBezTo>
                <a:cubicBezTo>
                  <a:pt x="117954" y="270464"/>
                  <a:pt x="37613" y="254336"/>
                  <a:pt x="37613" y="254336"/>
                </a:cubicBezTo>
                <a:cubicBezTo>
                  <a:pt x="25502" y="246262"/>
                  <a:pt x="-6795" y="242225"/>
                  <a:pt x="1279" y="230114"/>
                </a:cubicBezTo>
                <a:lnTo>
                  <a:pt x="13390" y="211947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9" name="Freeform 88"/>
          <p:cNvSpPr/>
          <p:nvPr/>
        </p:nvSpPr>
        <p:spPr bwMode="auto">
          <a:xfrm>
            <a:off x="5152214" y="4193066"/>
            <a:ext cx="1509988" cy="302781"/>
          </a:xfrm>
          <a:custGeom>
            <a:avLst/>
            <a:gdLst>
              <a:gd name="connsiteX0" fmla="*/ 176892 w 1702911"/>
              <a:gd name="connsiteY0" fmla="*/ 260392 h 302781"/>
              <a:gd name="connsiteX1" fmla="*/ 182948 w 1702911"/>
              <a:gd name="connsiteY1" fmla="*/ 102946 h 302781"/>
              <a:gd name="connsiteX2" fmla="*/ 195059 w 1702911"/>
              <a:gd name="connsiteY2" fmla="*/ 84779 h 302781"/>
              <a:gd name="connsiteX3" fmla="*/ 225337 w 1702911"/>
              <a:gd name="connsiteY3" fmla="*/ 60556 h 302781"/>
              <a:gd name="connsiteX4" fmla="*/ 237449 w 1702911"/>
              <a:gd name="connsiteY4" fmla="*/ 48445 h 302781"/>
              <a:gd name="connsiteX5" fmla="*/ 291949 w 1702911"/>
              <a:gd name="connsiteY5" fmla="*/ 36334 h 302781"/>
              <a:gd name="connsiteX6" fmla="*/ 304061 w 1702911"/>
              <a:gd name="connsiteY6" fmla="*/ 18167 h 302781"/>
              <a:gd name="connsiteX7" fmla="*/ 340394 w 1702911"/>
              <a:gd name="connsiteY7" fmla="*/ 12111 h 302781"/>
              <a:gd name="connsiteX8" fmla="*/ 394895 w 1702911"/>
              <a:gd name="connsiteY8" fmla="*/ 0 h 302781"/>
              <a:gd name="connsiteX9" fmla="*/ 794566 w 1702911"/>
              <a:gd name="connsiteY9" fmla="*/ 6056 h 302781"/>
              <a:gd name="connsiteX10" fmla="*/ 812733 w 1702911"/>
              <a:gd name="connsiteY10" fmla="*/ 12111 h 302781"/>
              <a:gd name="connsiteX11" fmla="*/ 843012 w 1702911"/>
              <a:gd name="connsiteY11" fmla="*/ 18167 h 302781"/>
              <a:gd name="connsiteX12" fmla="*/ 861178 w 1702911"/>
              <a:gd name="connsiteY12" fmla="*/ 30278 h 302781"/>
              <a:gd name="connsiteX13" fmla="*/ 982291 w 1702911"/>
              <a:gd name="connsiteY13" fmla="*/ 42389 h 302781"/>
              <a:gd name="connsiteX14" fmla="*/ 1000458 w 1702911"/>
              <a:gd name="connsiteY14" fmla="*/ 48445 h 302781"/>
              <a:gd name="connsiteX15" fmla="*/ 1115515 w 1702911"/>
              <a:gd name="connsiteY15" fmla="*/ 66612 h 302781"/>
              <a:gd name="connsiteX16" fmla="*/ 1200294 w 1702911"/>
              <a:gd name="connsiteY16" fmla="*/ 72668 h 302781"/>
              <a:gd name="connsiteX17" fmla="*/ 1672633 w 1702911"/>
              <a:gd name="connsiteY17" fmla="*/ 78723 h 302781"/>
              <a:gd name="connsiteX18" fmla="*/ 1684744 w 1702911"/>
              <a:gd name="connsiteY18" fmla="*/ 96890 h 302781"/>
              <a:gd name="connsiteX19" fmla="*/ 1702911 w 1702911"/>
              <a:gd name="connsiteY19" fmla="*/ 115057 h 302781"/>
              <a:gd name="connsiteX20" fmla="*/ 1696855 w 1702911"/>
              <a:gd name="connsiteY20" fmla="*/ 133224 h 302781"/>
              <a:gd name="connsiteX21" fmla="*/ 1690800 w 1702911"/>
              <a:gd name="connsiteY21" fmla="*/ 175613 h 302781"/>
              <a:gd name="connsiteX22" fmla="*/ 1684744 w 1702911"/>
              <a:gd name="connsiteY22" fmla="*/ 199836 h 302781"/>
              <a:gd name="connsiteX23" fmla="*/ 1666577 w 1702911"/>
              <a:gd name="connsiteY23" fmla="*/ 211947 h 302781"/>
              <a:gd name="connsiteX24" fmla="*/ 1648410 w 1702911"/>
              <a:gd name="connsiteY24" fmla="*/ 248281 h 302781"/>
              <a:gd name="connsiteX25" fmla="*/ 1599965 w 1702911"/>
              <a:gd name="connsiteY25" fmla="*/ 272503 h 302781"/>
              <a:gd name="connsiteX26" fmla="*/ 1575743 w 1702911"/>
              <a:gd name="connsiteY26" fmla="*/ 278559 h 302781"/>
              <a:gd name="connsiteX27" fmla="*/ 1503075 w 1702911"/>
              <a:gd name="connsiteY27" fmla="*/ 302781 h 302781"/>
              <a:gd name="connsiteX28" fmla="*/ 1339573 w 1702911"/>
              <a:gd name="connsiteY28" fmla="*/ 296726 h 302781"/>
              <a:gd name="connsiteX29" fmla="*/ 1272961 w 1702911"/>
              <a:gd name="connsiteY29" fmla="*/ 284615 h 302781"/>
              <a:gd name="connsiteX30" fmla="*/ 1236627 w 1702911"/>
              <a:gd name="connsiteY30" fmla="*/ 278559 h 302781"/>
              <a:gd name="connsiteX31" fmla="*/ 1151849 w 1702911"/>
              <a:gd name="connsiteY31" fmla="*/ 260392 h 302781"/>
              <a:gd name="connsiteX32" fmla="*/ 824845 w 1702911"/>
              <a:gd name="connsiteY32" fmla="*/ 248281 h 302781"/>
              <a:gd name="connsiteX33" fmla="*/ 279838 w 1702911"/>
              <a:gd name="connsiteY33" fmla="*/ 266448 h 302781"/>
              <a:gd name="connsiteX34" fmla="*/ 158725 w 1702911"/>
              <a:gd name="connsiteY34" fmla="*/ 272503 h 302781"/>
              <a:gd name="connsiteX35" fmla="*/ 37613 w 1702911"/>
              <a:gd name="connsiteY35" fmla="*/ 254336 h 302781"/>
              <a:gd name="connsiteX36" fmla="*/ 1279 w 1702911"/>
              <a:gd name="connsiteY36" fmla="*/ 230114 h 302781"/>
              <a:gd name="connsiteX37" fmla="*/ 13390 w 1702911"/>
              <a:gd name="connsiteY37" fmla="*/ 211947 h 30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702911" h="302781">
                <a:moveTo>
                  <a:pt x="176892" y="260392"/>
                </a:moveTo>
                <a:cubicBezTo>
                  <a:pt x="163781" y="194830"/>
                  <a:pt x="164508" y="213590"/>
                  <a:pt x="182948" y="102946"/>
                </a:cubicBezTo>
                <a:cubicBezTo>
                  <a:pt x="184144" y="95767"/>
                  <a:pt x="189913" y="89925"/>
                  <a:pt x="195059" y="84779"/>
                </a:cubicBezTo>
                <a:cubicBezTo>
                  <a:pt x="204198" y="75640"/>
                  <a:pt x="215524" y="68967"/>
                  <a:pt x="225337" y="60556"/>
                </a:cubicBezTo>
                <a:cubicBezTo>
                  <a:pt x="229672" y="56840"/>
                  <a:pt x="232342" y="50998"/>
                  <a:pt x="237449" y="48445"/>
                </a:cubicBezTo>
                <a:cubicBezTo>
                  <a:pt x="243154" y="45592"/>
                  <a:pt x="288758" y="36972"/>
                  <a:pt x="291949" y="36334"/>
                </a:cubicBezTo>
                <a:cubicBezTo>
                  <a:pt x="295986" y="30278"/>
                  <a:pt x="297551" y="21422"/>
                  <a:pt x="304061" y="18167"/>
                </a:cubicBezTo>
                <a:cubicBezTo>
                  <a:pt x="315043" y="12676"/>
                  <a:pt x="328354" y="14519"/>
                  <a:pt x="340394" y="12111"/>
                </a:cubicBezTo>
                <a:cubicBezTo>
                  <a:pt x="358643" y="8461"/>
                  <a:pt x="376728" y="4037"/>
                  <a:pt x="394895" y="0"/>
                </a:cubicBezTo>
                <a:lnTo>
                  <a:pt x="794566" y="6056"/>
                </a:lnTo>
                <a:cubicBezTo>
                  <a:pt x="800946" y="6241"/>
                  <a:pt x="806540" y="10563"/>
                  <a:pt x="812733" y="12111"/>
                </a:cubicBezTo>
                <a:cubicBezTo>
                  <a:pt x="822719" y="14607"/>
                  <a:pt x="832919" y="16148"/>
                  <a:pt x="843012" y="18167"/>
                </a:cubicBezTo>
                <a:cubicBezTo>
                  <a:pt x="849067" y="22204"/>
                  <a:pt x="854207" y="28187"/>
                  <a:pt x="861178" y="30278"/>
                </a:cubicBezTo>
                <a:cubicBezTo>
                  <a:pt x="881411" y="36348"/>
                  <a:pt x="978231" y="42077"/>
                  <a:pt x="982291" y="42389"/>
                </a:cubicBezTo>
                <a:cubicBezTo>
                  <a:pt x="988347" y="44408"/>
                  <a:pt x="994238" y="47010"/>
                  <a:pt x="1000458" y="48445"/>
                </a:cubicBezTo>
                <a:cubicBezTo>
                  <a:pt x="1047964" y="59408"/>
                  <a:pt x="1068059" y="62485"/>
                  <a:pt x="1115515" y="66612"/>
                </a:cubicBezTo>
                <a:cubicBezTo>
                  <a:pt x="1143740" y="69067"/>
                  <a:pt x="1171969" y="72052"/>
                  <a:pt x="1200294" y="72668"/>
                </a:cubicBezTo>
                <a:lnTo>
                  <a:pt x="1672633" y="78723"/>
                </a:lnTo>
                <a:cubicBezTo>
                  <a:pt x="1676670" y="84779"/>
                  <a:pt x="1680085" y="91299"/>
                  <a:pt x="1684744" y="96890"/>
                </a:cubicBezTo>
                <a:cubicBezTo>
                  <a:pt x="1690227" y="103469"/>
                  <a:pt x="1700203" y="106932"/>
                  <a:pt x="1702911" y="115057"/>
                </a:cubicBezTo>
                <a:lnTo>
                  <a:pt x="1696855" y="133224"/>
                </a:lnTo>
                <a:cubicBezTo>
                  <a:pt x="1694837" y="147354"/>
                  <a:pt x="1693353" y="161570"/>
                  <a:pt x="1690800" y="175613"/>
                </a:cubicBezTo>
                <a:cubicBezTo>
                  <a:pt x="1689311" y="183802"/>
                  <a:pt x="1689361" y="192911"/>
                  <a:pt x="1684744" y="199836"/>
                </a:cubicBezTo>
                <a:cubicBezTo>
                  <a:pt x="1680707" y="205892"/>
                  <a:pt x="1672633" y="207910"/>
                  <a:pt x="1666577" y="211947"/>
                </a:cubicBezTo>
                <a:cubicBezTo>
                  <a:pt x="1662338" y="224663"/>
                  <a:pt x="1659366" y="238890"/>
                  <a:pt x="1648410" y="248281"/>
                </a:cubicBezTo>
                <a:cubicBezTo>
                  <a:pt x="1633251" y="261275"/>
                  <a:pt x="1618130" y="267313"/>
                  <a:pt x="1599965" y="272503"/>
                </a:cubicBezTo>
                <a:cubicBezTo>
                  <a:pt x="1591963" y="274789"/>
                  <a:pt x="1583687" y="276077"/>
                  <a:pt x="1575743" y="278559"/>
                </a:cubicBezTo>
                <a:cubicBezTo>
                  <a:pt x="1551372" y="286175"/>
                  <a:pt x="1503075" y="302781"/>
                  <a:pt x="1503075" y="302781"/>
                </a:cubicBezTo>
                <a:cubicBezTo>
                  <a:pt x="1448574" y="300763"/>
                  <a:pt x="1394017" y="299929"/>
                  <a:pt x="1339573" y="296726"/>
                </a:cubicBezTo>
                <a:cubicBezTo>
                  <a:pt x="1295973" y="294161"/>
                  <a:pt x="1306933" y="291409"/>
                  <a:pt x="1272961" y="284615"/>
                </a:cubicBezTo>
                <a:cubicBezTo>
                  <a:pt x="1260921" y="282207"/>
                  <a:pt x="1248738" y="280578"/>
                  <a:pt x="1236627" y="278559"/>
                </a:cubicBezTo>
                <a:cubicBezTo>
                  <a:pt x="1199523" y="253823"/>
                  <a:pt x="1226894" y="267897"/>
                  <a:pt x="1151849" y="260392"/>
                </a:cubicBezTo>
                <a:cubicBezTo>
                  <a:pt x="986363" y="243842"/>
                  <a:pt x="1218437" y="257027"/>
                  <a:pt x="824845" y="248281"/>
                </a:cubicBezTo>
                <a:lnTo>
                  <a:pt x="279838" y="266448"/>
                </a:lnTo>
                <a:cubicBezTo>
                  <a:pt x="239443" y="267917"/>
                  <a:pt x="199096" y="274522"/>
                  <a:pt x="158725" y="272503"/>
                </a:cubicBezTo>
                <a:cubicBezTo>
                  <a:pt x="117954" y="270464"/>
                  <a:pt x="37613" y="254336"/>
                  <a:pt x="37613" y="254336"/>
                </a:cubicBezTo>
                <a:cubicBezTo>
                  <a:pt x="25502" y="246262"/>
                  <a:pt x="-6795" y="242225"/>
                  <a:pt x="1279" y="230114"/>
                </a:cubicBezTo>
                <a:lnTo>
                  <a:pt x="13390" y="211947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5907" y="5625883"/>
            <a:ext cx="7039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and </a:t>
            </a:r>
            <a:r>
              <a:rPr lang="en-US" dirty="0" err="1" smtClean="0"/>
              <a:t>deq</a:t>
            </a:r>
            <a:r>
              <a:rPr lang="en-US" dirty="0" smtClean="0"/>
              <a:t> operations can be performed only if </a:t>
            </a:r>
            <a:r>
              <a:rPr lang="en-US" dirty="0" err="1" smtClean="0"/>
              <a:t>inQ</a:t>
            </a:r>
            <a:r>
              <a:rPr lang="en-US" dirty="0" smtClean="0"/>
              <a:t> is not empty  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L04-</a:t>
            </a:r>
            <a:fld id="{4F9502F6-954B-46E9-AC05-33DEDF4CA0B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8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7" grpId="0" animBg="1"/>
      <p:bldP spid="88" grpId="0" animBg="1"/>
      <p:bldP spid="89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with empty/full tests on queues -2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725608" y="1615036"/>
            <a:ext cx="4049185" cy="1247495"/>
            <a:chOff x="2725608" y="1615036"/>
            <a:chExt cx="4049185" cy="1247495"/>
          </a:xfrm>
        </p:grpSpPr>
        <p:cxnSp>
          <p:nvCxnSpPr>
            <p:cNvPr id="60" name="Straight Arrow Connector 59"/>
            <p:cNvCxnSpPr>
              <a:stCxn id="83" idx="3"/>
            </p:cNvCxnSpPr>
            <p:nvPr/>
          </p:nvCxnSpPr>
          <p:spPr bwMode="auto">
            <a:xfrm flipV="1">
              <a:off x="3375066" y="2196807"/>
              <a:ext cx="316064" cy="530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1" name="Straight Arrow Connector 60"/>
            <p:cNvCxnSpPr>
              <a:endCxn id="76" idx="1"/>
            </p:cNvCxnSpPr>
            <p:nvPr/>
          </p:nvCxnSpPr>
          <p:spPr bwMode="auto">
            <a:xfrm flipV="1">
              <a:off x="4717335" y="1861527"/>
              <a:ext cx="505665" cy="20005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" name="Straight Arrow Connector 61"/>
            <p:cNvCxnSpPr>
              <a:endCxn id="70" idx="1"/>
            </p:cNvCxnSpPr>
            <p:nvPr/>
          </p:nvCxnSpPr>
          <p:spPr bwMode="auto">
            <a:xfrm>
              <a:off x="4777354" y="2369550"/>
              <a:ext cx="445646" cy="24649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pSp>
          <p:nvGrpSpPr>
            <p:cNvPr id="63" name="Group 62"/>
            <p:cNvGrpSpPr/>
            <p:nvPr/>
          </p:nvGrpSpPr>
          <p:grpSpPr>
            <a:xfrm>
              <a:off x="2725608" y="1623043"/>
              <a:ext cx="649458" cy="825555"/>
              <a:chOff x="2725608" y="1623043"/>
              <a:chExt cx="649458" cy="825555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2802572" y="1955617"/>
                <a:ext cx="572494" cy="492981"/>
                <a:chOff x="2886323" y="3204376"/>
                <a:chExt cx="572494" cy="492981"/>
              </a:xfrm>
            </p:grpSpPr>
            <p:sp>
              <p:nvSpPr>
                <p:cNvPr id="82" name="Rectangle 81"/>
                <p:cNvSpPr/>
                <p:nvPr/>
              </p:nvSpPr>
              <p:spPr bwMode="auto">
                <a:xfrm>
                  <a:off x="3029447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auto">
                <a:xfrm>
                  <a:off x="3244132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cxnSp>
              <p:nvCxnSpPr>
                <p:cNvPr id="84" name="Straight Connector 83"/>
                <p:cNvCxnSpPr>
                  <a:stCxn id="83" idx="0"/>
                </p:cNvCxnSpPr>
                <p:nvPr/>
              </p:nvCxnSpPr>
              <p:spPr bwMode="auto">
                <a:xfrm flipH="1">
                  <a:off x="2886323" y="3204376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5" name="Straight Connector 84"/>
                <p:cNvCxnSpPr>
                  <a:stCxn id="83" idx="2"/>
                </p:cNvCxnSpPr>
                <p:nvPr/>
              </p:nvCxnSpPr>
              <p:spPr bwMode="auto">
                <a:xfrm flipH="1">
                  <a:off x="2886323" y="3697357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81" name="TextBox 80"/>
              <p:cNvSpPr txBox="1"/>
              <p:nvPr/>
            </p:nvSpPr>
            <p:spPr>
              <a:xfrm>
                <a:off x="2725608" y="1623043"/>
                <a:ext cx="6190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inQ</a:t>
                </a:r>
                <a:endParaRPr lang="en-US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079876" y="1615036"/>
              <a:ext cx="1368241" cy="492981"/>
              <a:chOff x="4431927" y="1615036"/>
              <a:chExt cx="1368241" cy="492981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4431927" y="1615036"/>
                <a:ext cx="572494" cy="492981"/>
                <a:chOff x="2886323" y="3204376"/>
                <a:chExt cx="572494" cy="492981"/>
              </a:xfrm>
            </p:grpSpPr>
            <p:sp>
              <p:nvSpPr>
                <p:cNvPr id="76" name="Rectangle 75"/>
                <p:cNvSpPr/>
                <p:nvPr/>
              </p:nvSpPr>
              <p:spPr bwMode="auto">
                <a:xfrm>
                  <a:off x="3029447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 bwMode="auto">
                <a:xfrm>
                  <a:off x="3244132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cxnSp>
              <p:nvCxnSpPr>
                <p:cNvPr id="78" name="Straight Connector 77"/>
                <p:cNvCxnSpPr>
                  <a:stCxn id="77" idx="0"/>
                </p:cNvCxnSpPr>
                <p:nvPr/>
              </p:nvCxnSpPr>
              <p:spPr bwMode="auto">
                <a:xfrm flipH="1">
                  <a:off x="2886323" y="3204376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9" name="Straight Connector 78"/>
                <p:cNvCxnSpPr>
                  <a:stCxn id="77" idx="2"/>
                </p:cNvCxnSpPr>
                <p:nvPr/>
              </p:nvCxnSpPr>
              <p:spPr bwMode="auto">
                <a:xfrm flipH="1">
                  <a:off x="2886323" y="3697357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75" name="TextBox 74"/>
              <p:cNvSpPr txBox="1"/>
              <p:nvPr/>
            </p:nvSpPr>
            <p:spPr>
              <a:xfrm>
                <a:off x="4991933" y="1661472"/>
                <a:ext cx="8082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redQ</a:t>
                </a:r>
                <a:endParaRPr lang="en-US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5079876" y="2369550"/>
              <a:ext cx="1694917" cy="492981"/>
              <a:chOff x="4431927" y="2369550"/>
              <a:chExt cx="1694917" cy="492981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4431927" y="2369550"/>
                <a:ext cx="572494" cy="492981"/>
                <a:chOff x="2886323" y="3204376"/>
                <a:chExt cx="572494" cy="492981"/>
              </a:xfrm>
            </p:grpSpPr>
            <p:sp>
              <p:nvSpPr>
                <p:cNvPr id="70" name="Rectangle 69"/>
                <p:cNvSpPr/>
                <p:nvPr/>
              </p:nvSpPr>
              <p:spPr bwMode="auto">
                <a:xfrm>
                  <a:off x="3029447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 bwMode="auto">
                <a:xfrm>
                  <a:off x="3244132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cxnSp>
              <p:nvCxnSpPr>
                <p:cNvPr id="72" name="Straight Connector 71"/>
                <p:cNvCxnSpPr>
                  <a:stCxn id="71" idx="0"/>
                </p:cNvCxnSpPr>
                <p:nvPr/>
              </p:nvCxnSpPr>
              <p:spPr bwMode="auto">
                <a:xfrm flipH="1">
                  <a:off x="2886323" y="3204376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3" name="Straight Connector 72"/>
                <p:cNvCxnSpPr>
                  <a:stCxn id="71" idx="2"/>
                </p:cNvCxnSpPr>
                <p:nvPr/>
              </p:nvCxnSpPr>
              <p:spPr bwMode="auto">
                <a:xfrm flipH="1">
                  <a:off x="2886323" y="3697357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69" name="TextBox 68"/>
              <p:cNvSpPr txBox="1"/>
              <p:nvPr/>
            </p:nvSpPr>
            <p:spPr>
              <a:xfrm>
                <a:off x="5004421" y="2451248"/>
                <a:ext cx="11224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greenQ</a:t>
                </a:r>
                <a:endParaRPr lang="en-US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3783171" y="1998336"/>
              <a:ext cx="9941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switch</a:t>
              </a:r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06144" y="1959091"/>
              <a:ext cx="1071210" cy="504935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86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898" y="2720678"/>
            <a:ext cx="7816132" cy="26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rule </a:t>
            </a:r>
            <a:r>
              <a:rPr lang="en-US" sz="1800" dirty="0" smtClean="0">
                <a:latin typeface="Courier New" pitchFamily="49" charset="0"/>
              </a:rPr>
              <a:t>switch;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inQ.notEmpty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if</a:t>
            </a:r>
            <a:r>
              <a:rPr lang="en-US" sz="1800" dirty="0" smtClean="0">
                <a:latin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</a:rPr>
              <a:t>inQ.first.color</a:t>
            </a:r>
            <a:r>
              <a:rPr lang="en-US" sz="1800" dirty="0" smtClean="0">
                <a:latin typeface="Courier New" pitchFamily="49" charset="0"/>
              </a:rPr>
              <a:t> == Red) </a:t>
            </a:r>
            <a:r>
              <a:rPr lang="en-US" sz="1800" b="1" dirty="0" smtClean="0">
                <a:latin typeface="Courier New" pitchFamily="49" charset="0"/>
              </a:rPr>
              <a:t>begin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redQ.enq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inQ.first.value</a:t>
            </a:r>
            <a:r>
              <a:rPr lang="en-US" sz="1800" dirty="0" smtClean="0">
                <a:latin typeface="Courier New" pitchFamily="49" charset="0"/>
              </a:rPr>
              <a:t>); </a:t>
            </a:r>
            <a:r>
              <a:rPr lang="en-US" sz="1800" dirty="0" err="1" smtClean="0">
                <a:latin typeface="Courier New" pitchFamily="49" charset="0"/>
              </a:rPr>
              <a:t>inQ.deq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	 </a:t>
            </a:r>
            <a:r>
              <a:rPr lang="en-US" sz="1800" b="1" dirty="0" smtClean="0">
                <a:latin typeface="Courier New" pitchFamily="49" charset="0"/>
              </a:rPr>
              <a:t>end</a:t>
            </a:r>
            <a:r>
              <a:rPr lang="en-US" sz="1800" dirty="0" smtClean="0">
                <a:latin typeface="Courier New" pitchFamily="49" charset="0"/>
              </a:rPr>
              <a:t>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else begin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greenQ.enq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inQ.first.value</a:t>
            </a:r>
            <a:r>
              <a:rPr lang="en-US" sz="1800" dirty="0" smtClean="0">
                <a:latin typeface="Courier New" pitchFamily="49" charset="0"/>
              </a:rPr>
              <a:t>); </a:t>
            </a:r>
            <a:r>
              <a:rPr lang="en-US" sz="1800" dirty="0" err="1" smtClean="0">
                <a:latin typeface="Courier New" pitchFamily="49" charset="0"/>
              </a:rPr>
              <a:t>inQ.deq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b="1" dirty="0" smtClean="0">
                <a:latin typeface="Courier New" pitchFamily="49" charset="0"/>
              </a:rPr>
              <a:t>end</a:t>
            </a:r>
            <a:endParaRPr lang="en-US" sz="1800" b="1" dirty="0" smtClean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</a:pP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endrule</a:t>
            </a:r>
            <a:endParaRPr lang="en-US" sz="1800" b="1" dirty="0" smtClean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9906" y="5644050"/>
            <a:ext cx="6285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When can an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enq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operation be performed on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redQ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?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8" name="Freeform 37"/>
          <p:cNvSpPr/>
          <p:nvPr/>
        </p:nvSpPr>
        <p:spPr bwMode="auto">
          <a:xfrm>
            <a:off x="1143235" y="3625703"/>
            <a:ext cx="1527298" cy="302781"/>
          </a:xfrm>
          <a:custGeom>
            <a:avLst/>
            <a:gdLst>
              <a:gd name="connsiteX0" fmla="*/ 176892 w 1702911"/>
              <a:gd name="connsiteY0" fmla="*/ 260392 h 302781"/>
              <a:gd name="connsiteX1" fmla="*/ 182948 w 1702911"/>
              <a:gd name="connsiteY1" fmla="*/ 102946 h 302781"/>
              <a:gd name="connsiteX2" fmla="*/ 195059 w 1702911"/>
              <a:gd name="connsiteY2" fmla="*/ 84779 h 302781"/>
              <a:gd name="connsiteX3" fmla="*/ 225337 w 1702911"/>
              <a:gd name="connsiteY3" fmla="*/ 60556 h 302781"/>
              <a:gd name="connsiteX4" fmla="*/ 237449 w 1702911"/>
              <a:gd name="connsiteY4" fmla="*/ 48445 h 302781"/>
              <a:gd name="connsiteX5" fmla="*/ 291949 w 1702911"/>
              <a:gd name="connsiteY5" fmla="*/ 36334 h 302781"/>
              <a:gd name="connsiteX6" fmla="*/ 304061 w 1702911"/>
              <a:gd name="connsiteY6" fmla="*/ 18167 h 302781"/>
              <a:gd name="connsiteX7" fmla="*/ 340394 w 1702911"/>
              <a:gd name="connsiteY7" fmla="*/ 12111 h 302781"/>
              <a:gd name="connsiteX8" fmla="*/ 394895 w 1702911"/>
              <a:gd name="connsiteY8" fmla="*/ 0 h 302781"/>
              <a:gd name="connsiteX9" fmla="*/ 794566 w 1702911"/>
              <a:gd name="connsiteY9" fmla="*/ 6056 h 302781"/>
              <a:gd name="connsiteX10" fmla="*/ 812733 w 1702911"/>
              <a:gd name="connsiteY10" fmla="*/ 12111 h 302781"/>
              <a:gd name="connsiteX11" fmla="*/ 843012 w 1702911"/>
              <a:gd name="connsiteY11" fmla="*/ 18167 h 302781"/>
              <a:gd name="connsiteX12" fmla="*/ 861178 w 1702911"/>
              <a:gd name="connsiteY12" fmla="*/ 30278 h 302781"/>
              <a:gd name="connsiteX13" fmla="*/ 982291 w 1702911"/>
              <a:gd name="connsiteY13" fmla="*/ 42389 h 302781"/>
              <a:gd name="connsiteX14" fmla="*/ 1000458 w 1702911"/>
              <a:gd name="connsiteY14" fmla="*/ 48445 h 302781"/>
              <a:gd name="connsiteX15" fmla="*/ 1115515 w 1702911"/>
              <a:gd name="connsiteY15" fmla="*/ 66612 h 302781"/>
              <a:gd name="connsiteX16" fmla="*/ 1200294 w 1702911"/>
              <a:gd name="connsiteY16" fmla="*/ 72668 h 302781"/>
              <a:gd name="connsiteX17" fmla="*/ 1672633 w 1702911"/>
              <a:gd name="connsiteY17" fmla="*/ 78723 h 302781"/>
              <a:gd name="connsiteX18" fmla="*/ 1684744 w 1702911"/>
              <a:gd name="connsiteY18" fmla="*/ 96890 h 302781"/>
              <a:gd name="connsiteX19" fmla="*/ 1702911 w 1702911"/>
              <a:gd name="connsiteY19" fmla="*/ 115057 h 302781"/>
              <a:gd name="connsiteX20" fmla="*/ 1696855 w 1702911"/>
              <a:gd name="connsiteY20" fmla="*/ 133224 h 302781"/>
              <a:gd name="connsiteX21" fmla="*/ 1690800 w 1702911"/>
              <a:gd name="connsiteY21" fmla="*/ 175613 h 302781"/>
              <a:gd name="connsiteX22" fmla="*/ 1684744 w 1702911"/>
              <a:gd name="connsiteY22" fmla="*/ 199836 h 302781"/>
              <a:gd name="connsiteX23" fmla="*/ 1666577 w 1702911"/>
              <a:gd name="connsiteY23" fmla="*/ 211947 h 302781"/>
              <a:gd name="connsiteX24" fmla="*/ 1648410 w 1702911"/>
              <a:gd name="connsiteY24" fmla="*/ 248281 h 302781"/>
              <a:gd name="connsiteX25" fmla="*/ 1599965 w 1702911"/>
              <a:gd name="connsiteY25" fmla="*/ 272503 h 302781"/>
              <a:gd name="connsiteX26" fmla="*/ 1575743 w 1702911"/>
              <a:gd name="connsiteY26" fmla="*/ 278559 h 302781"/>
              <a:gd name="connsiteX27" fmla="*/ 1503075 w 1702911"/>
              <a:gd name="connsiteY27" fmla="*/ 302781 h 302781"/>
              <a:gd name="connsiteX28" fmla="*/ 1339573 w 1702911"/>
              <a:gd name="connsiteY28" fmla="*/ 296726 h 302781"/>
              <a:gd name="connsiteX29" fmla="*/ 1272961 w 1702911"/>
              <a:gd name="connsiteY29" fmla="*/ 284615 h 302781"/>
              <a:gd name="connsiteX30" fmla="*/ 1236627 w 1702911"/>
              <a:gd name="connsiteY30" fmla="*/ 278559 h 302781"/>
              <a:gd name="connsiteX31" fmla="*/ 1151849 w 1702911"/>
              <a:gd name="connsiteY31" fmla="*/ 260392 h 302781"/>
              <a:gd name="connsiteX32" fmla="*/ 824845 w 1702911"/>
              <a:gd name="connsiteY32" fmla="*/ 248281 h 302781"/>
              <a:gd name="connsiteX33" fmla="*/ 279838 w 1702911"/>
              <a:gd name="connsiteY33" fmla="*/ 266448 h 302781"/>
              <a:gd name="connsiteX34" fmla="*/ 158725 w 1702911"/>
              <a:gd name="connsiteY34" fmla="*/ 272503 h 302781"/>
              <a:gd name="connsiteX35" fmla="*/ 37613 w 1702911"/>
              <a:gd name="connsiteY35" fmla="*/ 254336 h 302781"/>
              <a:gd name="connsiteX36" fmla="*/ 1279 w 1702911"/>
              <a:gd name="connsiteY36" fmla="*/ 230114 h 302781"/>
              <a:gd name="connsiteX37" fmla="*/ 13390 w 1702911"/>
              <a:gd name="connsiteY37" fmla="*/ 211947 h 30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702911" h="302781">
                <a:moveTo>
                  <a:pt x="176892" y="260392"/>
                </a:moveTo>
                <a:cubicBezTo>
                  <a:pt x="163781" y="194830"/>
                  <a:pt x="164508" y="213590"/>
                  <a:pt x="182948" y="102946"/>
                </a:cubicBezTo>
                <a:cubicBezTo>
                  <a:pt x="184144" y="95767"/>
                  <a:pt x="189913" y="89925"/>
                  <a:pt x="195059" y="84779"/>
                </a:cubicBezTo>
                <a:cubicBezTo>
                  <a:pt x="204198" y="75640"/>
                  <a:pt x="215524" y="68967"/>
                  <a:pt x="225337" y="60556"/>
                </a:cubicBezTo>
                <a:cubicBezTo>
                  <a:pt x="229672" y="56840"/>
                  <a:pt x="232342" y="50998"/>
                  <a:pt x="237449" y="48445"/>
                </a:cubicBezTo>
                <a:cubicBezTo>
                  <a:pt x="243154" y="45592"/>
                  <a:pt x="288758" y="36972"/>
                  <a:pt x="291949" y="36334"/>
                </a:cubicBezTo>
                <a:cubicBezTo>
                  <a:pt x="295986" y="30278"/>
                  <a:pt x="297551" y="21422"/>
                  <a:pt x="304061" y="18167"/>
                </a:cubicBezTo>
                <a:cubicBezTo>
                  <a:pt x="315043" y="12676"/>
                  <a:pt x="328354" y="14519"/>
                  <a:pt x="340394" y="12111"/>
                </a:cubicBezTo>
                <a:cubicBezTo>
                  <a:pt x="358643" y="8461"/>
                  <a:pt x="376728" y="4037"/>
                  <a:pt x="394895" y="0"/>
                </a:cubicBezTo>
                <a:lnTo>
                  <a:pt x="794566" y="6056"/>
                </a:lnTo>
                <a:cubicBezTo>
                  <a:pt x="800946" y="6241"/>
                  <a:pt x="806540" y="10563"/>
                  <a:pt x="812733" y="12111"/>
                </a:cubicBezTo>
                <a:cubicBezTo>
                  <a:pt x="822719" y="14607"/>
                  <a:pt x="832919" y="16148"/>
                  <a:pt x="843012" y="18167"/>
                </a:cubicBezTo>
                <a:cubicBezTo>
                  <a:pt x="849067" y="22204"/>
                  <a:pt x="854207" y="28187"/>
                  <a:pt x="861178" y="30278"/>
                </a:cubicBezTo>
                <a:cubicBezTo>
                  <a:pt x="881411" y="36348"/>
                  <a:pt x="978231" y="42077"/>
                  <a:pt x="982291" y="42389"/>
                </a:cubicBezTo>
                <a:cubicBezTo>
                  <a:pt x="988347" y="44408"/>
                  <a:pt x="994238" y="47010"/>
                  <a:pt x="1000458" y="48445"/>
                </a:cubicBezTo>
                <a:cubicBezTo>
                  <a:pt x="1047964" y="59408"/>
                  <a:pt x="1068059" y="62485"/>
                  <a:pt x="1115515" y="66612"/>
                </a:cubicBezTo>
                <a:cubicBezTo>
                  <a:pt x="1143740" y="69067"/>
                  <a:pt x="1171969" y="72052"/>
                  <a:pt x="1200294" y="72668"/>
                </a:cubicBezTo>
                <a:lnTo>
                  <a:pt x="1672633" y="78723"/>
                </a:lnTo>
                <a:cubicBezTo>
                  <a:pt x="1676670" y="84779"/>
                  <a:pt x="1680085" y="91299"/>
                  <a:pt x="1684744" y="96890"/>
                </a:cubicBezTo>
                <a:cubicBezTo>
                  <a:pt x="1690227" y="103469"/>
                  <a:pt x="1700203" y="106932"/>
                  <a:pt x="1702911" y="115057"/>
                </a:cubicBezTo>
                <a:lnTo>
                  <a:pt x="1696855" y="133224"/>
                </a:lnTo>
                <a:cubicBezTo>
                  <a:pt x="1694837" y="147354"/>
                  <a:pt x="1693353" y="161570"/>
                  <a:pt x="1690800" y="175613"/>
                </a:cubicBezTo>
                <a:cubicBezTo>
                  <a:pt x="1689311" y="183802"/>
                  <a:pt x="1689361" y="192911"/>
                  <a:pt x="1684744" y="199836"/>
                </a:cubicBezTo>
                <a:cubicBezTo>
                  <a:pt x="1680707" y="205892"/>
                  <a:pt x="1672633" y="207910"/>
                  <a:pt x="1666577" y="211947"/>
                </a:cubicBezTo>
                <a:cubicBezTo>
                  <a:pt x="1662338" y="224663"/>
                  <a:pt x="1659366" y="238890"/>
                  <a:pt x="1648410" y="248281"/>
                </a:cubicBezTo>
                <a:cubicBezTo>
                  <a:pt x="1633251" y="261275"/>
                  <a:pt x="1618130" y="267313"/>
                  <a:pt x="1599965" y="272503"/>
                </a:cubicBezTo>
                <a:cubicBezTo>
                  <a:pt x="1591963" y="274789"/>
                  <a:pt x="1583687" y="276077"/>
                  <a:pt x="1575743" y="278559"/>
                </a:cubicBezTo>
                <a:cubicBezTo>
                  <a:pt x="1551372" y="286175"/>
                  <a:pt x="1503075" y="302781"/>
                  <a:pt x="1503075" y="302781"/>
                </a:cubicBezTo>
                <a:cubicBezTo>
                  <a:pt x="1448574" y="300763"/>
                  <a:pt x="1394017" y="299929"/>
                  <a:pt x="1339573" y="296726"/>
                </a:cubicBezTo>
                <a:cubicBezTo>
                  <a:pt x="1295973" y="294161"/>
                  <a:pt x="1306933" y="291409"/>
                  <a:pt x="1272961" y="284615"/>
                </a:cubicBezTo>
                <a:cubicBezTo>
                  <a:pt x="1260921" y="282207"/>
                  <a:pt x="1248738" y="280578"/>
                  <a:pt x="1236627" y="278559"/>
                </a:cubicBezTo>
                <a:cubicBezTo>
                  <a:pt x="1199523" y="253823"/>
                  <a:pt x="1226894" y="267897"/>
                  <a:pt x="1151849" y="260392"/>
                </a:cubicBezTo>
                <a:cubicBezTo>
                  <a:pt x="986363" y="243842"/>
                  <a:pt x="1218437" y="257027"/>
                  <a:pt x="824845" y="248281"/>
                </a:cubicBezTo>
                <a:lnTo>
                  <a:pt x="279838" y="266448"/>
                </a:lnTo>
                <a:cubicBezTo>
                  <a:pt x="239443" y="267917"/>
                  <a:pt x="199096" y="274522"/>
                  <a:pt x="158725" y="272503"/>
                </a:cubicBezTo>
                <a:cubicBezTo>
                  <a:pt x="117954" y="270464"/>
                  <a:pt x="37613" y="254336"/>
                  <a:pt x="37613" y="254336"/>
                </a:cubicBezTo>
                <a:cubicBezTo>
                  <a:pt x="25502" y="246262"/>
                  <a:pt x="-6795" y="242225"/>
                  <a:pt x="1279" y="230114"/>
                </a:cubicBezTo>
                <a:lnTo>
                  <a:pt x="13390" y="211947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L04-</a:t>
            </a:r>
            <a:fld id="{4F9502F6-954B-46E9-AC05-33DEDF4CA0BF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3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with empty/full tests on queues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725608" y="1615036"/>
            <a:ext cx="4049185" cy="1247495"/>
            <a:chOff x="2725608" y="1615036"/>
            <a:chExt cx="4049185" cy="1247495"/>
          </a:xfrm>
        </p:grpSpPr>
        <p:cxnSp>
          <p:nvCxnSpPr>
            <p:cNvPr id="60" name="Straight Arrow Connector 59"/>
            <p:cNvCxnSpPr>
              <a:stCxn id="83" idx="3"/>
            </p:cNvCxnSpPr>
            <p:nvPr/>
          </p:nvCxnSpPr>
          <p:spPr bwMode="auto">
            <a:xfrm flipV="1">
              <a:off x="3375066" y="2196807"/>
              <a:ext cx="316064" cy="530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1" name="Straight Arrow Connector 60"/>
            <p:cNvCxnSpPr>
              <a:endCxn id="76" idx="1"/>
            </p:cNvCxnSpPr>
            <p:nvPr/>
          </p:nvCxnSpPr>
          <p:spPr bwMode="auto">
            <a:xfrm flipV="1">
              <a:off x="4717335" y="1861527"/>
              <a:ext cx="505665" cy="20005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" name="Straight Arrow Connector 61"/>
            <p:cNvCxnSpPr>
              <a:endCxn id="70" idx="1"/>
            </p:cNvCxnSpPr>
            <p:nvPr/>
          </p:nvCxnSpPr>
          <p:spPr bwMode="auto">
            <a:xfrm>
              <a:off x="4777354" y="2369550"/>
              <a:ext cx="445646" cy="24649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pSp>
          <p:nvGrpSpPr>
            <p:cNvPr id="63" name="Group 62"/>
            <p:cNvGrpSpPr/>
            <p:nvPr/>
          </p:nvGrpSpPr>
          <p:grpSpPr>
            <a:xfrm>
              <a:off x="2725608" y="1623043"/>
              <a:ext cx="649458" cy="825555"/>
              <a:chOff x="2725608" y="1623043"/>
              <a:chExt cx="649458" cy="825555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2802572" y="1955617"/>
                <a:ext cx="572494" cy="492981"/>
                <a:chOff x="2886323" y="3204376"/>
                <a:chExt cx="572494" cy="492981"/>
              </a:xfrm>
            </p:grpSpPr>
            <p:sp>
              <p:nvSpPr>
                <p:cNvPr id="82" name="Rectangle 81"/>
                <p:cNvSpPr/>
                <p:nvPr/>
              </p:nvSpPr>
              <p:spPr bwMode="auto">
                <a:xfrm>
                  <a:off x="3029447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auto">
                <a:xfrm>
                  <a:off x="3244132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cxnSp>
              <p:nvCxnSpPr>
                <p:cNvPr id="84" name="Straight Connector 83"/>
                <p:cNvCxnSpPr>
                  <a:stCxn id="83" idx="0"/>
                </p:cNvCxnSpPr>
                <p:nvPr/>
              </p:nvCxnSpPr>
              <p:spPr bwMode="auto">
                <a:xfrm flipH="1">
                  <a:off x="2886323" y="3204376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5" name="Straight Connector 84"/>
                <p:cNvCxnSpPr>
                  <a:stCxn id="83" idx="2"/>
                </p:cNvCxnSpPr>
                <p:nvPr/>
              </p:nvCxnSpPr>
              <p:spPr bwMode="auto">
                <a:xfrm flipH="1">
                  <a:off x="2886323" y="3697357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81" name="TextBox 80"/>
              <p:cNvSpPr txBox="1"/>
              <p:nvPr/>
            </p:nvSpPr>
            <p:spPr>
              <a:xfrm>
                <a:off x="2725608" y="1623043"/>
                <a:ext cx="6190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inQ</a:t>
                </a:r>
                <a:endParaRPr lang="en-US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079876" y="1615036"/>
              <a:ext cx="1368241" cy="492981"/>
              <a:chOff x="4431927" y="1615036"/>
              <a:chExt cx="1368241" cy="492981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4431927" y="1615036"/>
                <a:ext cx="572494" cy="492981"/>
                <a:chOff x="2886323" y="3204376"/>
                <a:chExt cx="572494" cy="492981"/>
              </a:xfrm>
            </p:grpSpPr>
            <p:sp>
              <p:nvSpPr>
                <p:cNvPr id="76" name="Rectangle 75"/>
                <p:cNvSpPr/>
                <p:nvPr/>
              </p:nvSpPr>
              <p:spPr bwMode="auto">
                <a:xfrm>
                  <a:off x="3029447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 bwMode="auto">
                <a:xfrm>
                  <a:off x="3244132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cxnSp>
              <p:nvCxnSpPr>
                <p:cNvPr id="78" name="Straight Connector 77"/>
                <p:cNvCxnSpPr>
                  <a:stCxn id="77" idx="0"/>
                </p:cNvCxnSpPr>
                <p:nvPr/>
              </p:nvCxnSpPr>
              <p:spPr bwMode="auto">
                <a:xfrm flipH="1">
                  <a:off x="2886323" y="3204376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9" name="Straight Connector 78"/>
                <p:cNvCxnSpPr>
                  <a:stCxn id="77" idx="2"/>
                </p:cNvCxnSpPr>
                <p:nvPr/>
              </p:nvCxnSpPr>
              <p:spPr bwMode="auto">
                <a:xfrm flipH="1">
                  <a:off x="2886323" y="3697357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75" name="TextBox 74"/>
              <p:cNvSpPr txBox="1"/>
              <p:nvPr/>
            </p:nvSpPr>
            <p:spPr>
              <a:xfrm>
                <a:off x="4991933" y="1661472"/>
                <a:ext cx="8082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redQ</a:t>
                </a:r>
                <a:endParaRPr lang="en-US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5079876" y="2369550"/>
              <a:ext cx="1694917" cy="492981"/>
              <a:chOff x="4431927" y="2369550"/>
              <a:chExt cx="1694917" cy="492981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4431927" y="2369550"/>
                <a:ext cx="572494" cy="492981"/>
                <a:chOff x="2886323" y="3204376"/>
                <a:chExt cx="572494" cy="492981"/>
              </a:xfrm>
            </p:grpSpPr>
            <p:sp>
              <p:nvSpPr>
                <p:cNvPr id="70" name="Rectangle 69"/>
                <p:cNvSpPr/>
                <p:nvPr/>
              </p:nvSpPr>
              <p:spPr bwMode="auto">
                <a:xfrm>
                  <a:off x="3029447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 bwMode="auto">
                <a:xfrm>
                  <a:off x="3244132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cxnSp>
              <p:nvCxnSpPr>
                <p:cNvPr id="72" name="Straight Connector 71"/>
                <p:cNvCxnSpPr>
                  <a:stCxn id="71" idx="0"/>
                </p:cNvCxnSpPr>
                <p:nvPr/>
              </p:nvCxnSpPr>
              <p:spPr bwMode="auto">
                <a:xfrm flipH="1">
                  <a:off x="2886323" y="3204376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3" name="Straight Connector 72"/>
                <p:cNvCxnSpPr>
                  <a:stCxn id="71" idx="2"/>
                </p:cNvCxnSpPr>
                <p:nvPr/>
              </p:nvCxnSpPr>
              <p:spPr bwMode="auto">
                <a:xfrm flipH="1">
                  <a:off x="2886323" y="3697357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69" name="TextBox 68"/>
              <p:cNvSpPr txBox="1"/>
              <p:nvPr/>
            </p:nvSpPr>
            <p:spPr>
              <a:xfrm>
                <a:off x="5004421" y="2451248"/>
                <a:ext cx="11224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greenQ</a:t>
                </a:r>
                <a:endParaRPr lang="en-US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3783171" y="1998336"/>
              <a:ext cx="9941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switch</a:t>
              </a:r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06144" y="1959091"/>
              <a:ext cx="1071210" cy="504935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86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93177" y="2757001"/>
            <a:ext cx="7816132" cy="3819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rule </a:t>
            </a:r>
            <a:r>
              <a:rPr lang="en-US" sz="1800" dirty="0" smtClean="0">
                <a:latin typeface="Courier New" pitchFamily="49" charset="0"/>
              </a:rPr>
              <a:t>switch;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inQ.notEmpty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if</a:t>
            </a:r>
            <a:r>
              <a:rPr lang="en-US" sz="1800" dirty="0" smtClean="0">
                <a:latin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</a:rPr>
              <a:t>inQ.first.color</a:t>
            </a:r>
            <a:r>
              <a:rPr lang="en-US" sz="1800" dirty="0" smtClean="0">
                <a:latin typeface="Courier New" pitchFamily="49" charset="0"/>
              </a:rPr>
              <a:t> == Red) </a:t>
            </a:r>
            <a:r>
              <a:rPr lang="en-US" sz="1800" b="1" dirty="0" smtClean="0">
                <a:latin typeface="Courier New" pitchFamily="49" charset="0"/>
              </a:rPr>
              <a:t>begin</a:t>
            </a:r>
            <a:r>
              <a:rPr lang="en-US" sz="1800" b="1" baseline="-25000" dirty="0" smtClean="0">
                <a:latin typeface="Courier New" pitchFamily="49" charset="0"/>
              </a:rPr>
              <a:t>1</a:t>
            </a:r>
            <a:endParaRPr lang="en-US" sz="1800" b="1" dirty="0" smtClean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if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</a:rPr>
              <a:t>redQ.notFull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begin</a:t>
            </a:r>
            <a:r>
              <a:rPr lang="en-US" sz="1800" b="1" baseline="-25000" dirty="0" smtClean="0">
                <a:solidFill>
                  <a:srgbClr val="FF0000"/>
                </a:solidFill>
                <a:latin typeface="Courier New" pitchFamily="49" charset="0"/>
              </a:rPr>
              <a:t>2</a:t>
            </a:r>
            <a:endParaRPr lang="en-US" sz="18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redQ.enq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inQ.first.value</a:t>
            </a:r>
            <a:r>
              <a:rPr lang="en-US" sz="1800" dirty="0" smtClean="0">
                <a:latin typeface="Courier New" pitchFamily="49" charset="0"/>
              </a:rPr>
              <a:t>); </a:t>
            </a:r>
            <a:r>
              <a:rPr lang="en-US" sz="1800" dirty="0" err="1" smtClean="0">
                <a:latin typeface="Courier New" pitchFamily="49" charset="0"/>
              </a:rPr>
              <a:t>inQ.deq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end</a:t>
            </a:r>
            <a:r>
              <a:rPr lang="en-US" sz="1800" b="1" baseline="-25000" dirty="0" smtClean="0">
                <a:solidFill>
                  <a:srgbClr val="FF0000"/>
                </a:solidFill>
                <a:latin typeface="Courier New" pitchFamily="49" charset="0"/>
              </a:rPr>
              <a:t>2</a:t>
            </a:r>
            <a:r>
              <a:rPr lang="en-US" sz="1800" dirty="0" smtClean="0">
                <a:latin typeface="Courier New" pitchFamily="49" charset="0"/>
              </a:rPr>
              <a:t>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</a:rPr>
              <a:t>end</a:t>
            </a:r>
            <a:r>
              <a:rPr lang="en-US" sz="1800" b="1" baseline="-25000" dirty="0" smtClean="0">
                <a:latin typeface="Courier New" pitchFamily="49" charset="0"/>
              </a:rPr>
              <a:t>1</a:t>
            </a:r>
            <a:r>
              <a:rPr lang="en-US" sz="1800" dirty="0" smtClean="0">
                <a:latin typeface="Courier New" pitchFamily="49" charset="0"/>
              </a:rPr>
              <a:t>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else begin</a:t>
            </a:r>
            <a:r>
              <a:rPr lang="en-US" sz="1800" b="1" baseline="-25000" dirty="0" smtClean="0">
                <a:latin typeface="Courier New" pitchFamily="49" charset="0"/>
              </a:rPr>
              <a:t>3</a:t>
            </a:r>
            <a:r>
              <a:rPr lang="en-US" sz="1800" b="1" dirty="0" smtClean="0">
                <a:latin typeface="Courier New" pitchFamily="49" charset="0"/>
              </a:rPr>
              <a:t>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if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greenQ.notFull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begin</a:t>
            </a:r>
            <a:r>
              <a:rPr lang="en-US" sz="1800" b="1" baseline="-25000" dirty="0" smtClean="0">
                <a:solidFill>
                  <a:srgbClr val="FF0000"/>
                </a:solidFill>
                <a:latin typeface="Courier New" pitchFamily="49" charset="0"/>
              </a:rPr>
              <a:t>4</a:t>
            </a:r>
            <a:endParaRPr lang="en-US" sz="1800" b="1" dirty="0" smtClean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greenQ.enq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inQ.first.value</a:t>
            </a:r>
            <a:r>
              <a:rPr lang="en-US" sz="1800" dirty="0" smtClean="0">
                <a:latin typeface="Courier New" pitchFamily="49" charset="0"/>
              </a:rPr>
              <a:t>); </a:t>
            </a:r>
            <a:r>
              <a:rPr lang="en-US" sz="1800" dirty="0" err="1" smtClean="0">
                <a:latin typeface="Courier New" pitchFamily="49" charset="0"/>
              </a:rPr>
              <a:t>inQ.deq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end</a:t>
            </a:r>
            <a:r>
              <a:rPr lang="en-US" sz="1800" b="1" baseline="-25000" dirty="0" smtClean="0">
                <a:solidFill>
                  <a:srgbClr val="FF0000"/>
                </a:solidFill>
                <a:latin typeface="Courier New" pitchFamily="49" charset="0"/>
              </a:rPr>
              <a:t>4</a:t>
            </a:r>
            <a:r>
              <a:rPr lang="en-US" sz="1800" dirty="0" smtClean="0">
                <a:latin typeface="Courier New" pitchFamily="49" charset="0"/>
              </a:rPr>
              <a:t>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b="1" dirty="0" smtClean="0">
                <a:latin typeface="Courier New" pitchFamily="49" charset="0"/>
              </a:rPr>
              <a:t>end</a:t>
            </a:r>
            <a:r>
              <a:rPr lang="en-US" sz="1800" b="1" baseline="-25000" dirty="0" smtClean="0">
                <a:latin typeface="Courier New" pitchFamily="49" charset="0"/>
              </a:rPr>
              <a:t>3</a:t>
            </a:r>
            <a:endParaRPr lang="en-US" sz="1800" b="1" dirty="0" smtClean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</a:pP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endrule</a:t>
            </a:r>
            <a:endParaRPr lang="en-US" sz="1800" b="1" dirty="0" smtClean="0">
              <a:latin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L04-</a:t>
            </a:r>
            <a:fld id="{4F9502F6-954B-46E9-AC05-33DEDF4CA0BF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1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optimization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725608" y="1615036"/>
            <a:ext cx="4049185" cy="1247495"/>
            <a:chOff x="2725608" y="1615036"/>
            <a:chExt cx="4049185" cy="1247495"/>
          </a:xfrm>
        </p:grpSpPr>
        <p:cxnSp>
          <p:nvCxnSpPr>
            <p:cNvPr id="60" name="Straight Arrow Connector 59"/>
            <p:cNvCxnSpPr>
              <a:stCxn id="83" idx="3"/>
            </p:cNvCxnSpPr>
            <p:nvPr/>
          </p:nvCxnSpPr>
          <p:spPr bwMode="auto">
            <a:xfrm flipV="1">
              <a:off x="3375066" y="2196807"/>
              <a:ext cx="316064" cy="530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1" name="Straight Arrow Connector 60"/>
            <p:cNvCxnSpPr>
              <a:endCxn id="76" idx="1"/>
            </p:cNvCxnSpPr>
            <p:nvPr/>
          </p:nvCxnSpPr>
          <p:spPr bwMode="auto">
            <a:xfrm flipV="1">
              <a:off x="4717335" y="1861527"/>
              <a:ext cx="505665" cy="20005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" name="Straight Arrow Connector 61"/>
            <p:cNvCxnSpPr>
              <a:endCxn id="70" idx="1"/>
            </p:cNvCxnSpPr>
            <p:nvPr/>
          </p:nvCxnSpPr>
          <p:spPr bwMode="auto">
            <a:xfrm>
              <a:off x="4777354" y="2369550"/>
              <a:ext cx="445646" cy="24649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pSp>
          <p:nvGrpSpPr>
            <p:cNvPr id="63" name="Group 62"/>
            <p:cNvGrpSpPr/>
            <p:nvPr/>
          </p:nvGrpSpPr>
          <p:grpSpPr>
            <a:xfrm>
              <a:off x="2725608" y="1623043"/>
              <a:ext cx="649458" cy="825555"/>
              <a:chOff x="2725608" y="1623043"/>
              <a:chExt cx="649458" cy="825555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2802572" y="1955617"/>
                <a:ext cx="572494" cy="492981"/>
                <a:chOff x="2886323" y="3204376"/>
                <a:chExt cx="572494" cy="492981"/>
              </a:xfrm>
            </p:grpSpPr>
            <p:sp>
              <p:nvSpPr>
                <p:cNvPr id="82" name="Rectangle 81"/>
                <p:cNvSpPr/>
                <p:nvPr/>
              </p:nvSpPr>
              <p:spPr bwMode="auto">
                <a:xfrm>
                  <a:off x="3029447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auto">
                <a:xfrm>
                  <a:off x="3244132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cxnSp>
              <p:nvCxnSpPr>
                <p:cNvPr id="84" name="Straight Connector 83"/>
                <p:cNvCxnSpPr>
                  <a:stCxn id="83" idx="0"/>
                </p:cNvCxnSpPr>
                <p:nvPr/>
              </p:nvCxnSpPr>
              <p:spPr bwMode="auto">
                <a:xfrm flipH="1">
                  <a:off x="2886323" y="3204376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5" name="Straight Connector 84"/>
                <p:cNvCxnSpPr>
                  <a:stCxn id="83" idx="2"/>
                </p:cNvCxnSpPr>
                <p:nvPr/>
              </p:nvCxnSpPr>
              <p:spPr bwMode="auto">
                <a:xfrm flipH="1">
                  <a:off x="2886323" y="3697357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81" name="TextBox 80"/>
              <p:cNvSpPr txBox="1"/>
              <p:nvPr/>
            </p:nvSpPr>
            <p:spPr>
              <a:xfrm>
                <a:off x="2725608" y="1623043"/>
                <a:ext cx="6190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inQ</a:t>
                </a:r>
                <a:endParaRPr lang="en-US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079876" y="1615036"/>
              <a:ext cx="1368241" cy="492981"/>
              <a:chOff x="4431927" y="1615036"/>
              <a:chExt cx="1368241" cy="492981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4431927" y="1615036"/>
                <a:ext cx="572494" cy="492981"/>
                <a:chOff x="2886323" y="3204376"/>
                <a:chExt cx="572494" cy="492981"/>
              </a:xfrm>
            </p:grpSpPr>
            <p:sp>
              <p:nvSpPr>
                <p:cNvPr id="76" name="Rectangle 75"/>
                <p:cNvSpPr/>
                <p:nvPr/>
              </p:nvSpPr>
              <p:spPr bwMode="auto">
                <a:xfrm>
                  <a:off x="3029447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 bwMode="auto">
                <a:xfrm>
                  <a:off x="3244132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cxnSp>
              <p:nvCxnSpPr>
                <p:cNvPr id="78" name="Straight Connector 77"/>
                <p:cNvCxnSpPr>
                  <a:stCxn id="77" idx="0"/>
                </p:cNvCxnSpPr>
                <p:nvPr/>
              </p:nvCxnSpPr>
              <p:spPr bwMode="auto">
                <a:xfrm flipH="1">
                  <a:off x="2886323" y="3204376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9" name="Straight Connector 78"/>
                <p:cNvCxnSpPr>
                  <a:stCxn id="77" idx="2"/>
                </p:cNvCxnSpPr>
                <p:nvPr/>
              </p:nvCxnSpPr>
              <p:spPr bwMode="auto">
                <a:xfrm flipH="1">
                  <a:off x="2886323" y="3697357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75" name="TextBox 74"/>
              <p:cNvSpPr txBox="1"/>
              <p:nvPr/>
            </p:nvSpPr>
            <p:spPr>
              <a:xfrm>
                <a:off x="4991933" y="1661472"/>
                <a:ext cx="8082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redQ</a:t>
                </a:r>
                <a:endParaRPr lang="en-US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5079876" y="2369550"/>
              <a:ext cx="1694917" cy="492981"/>
              <a:chOff x="4431927" y="2369550"/>
              <a:chExt cx="1694917" cy="492981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4431927" y="2369550"/>
                <a:ext cx="572494" cy="492981"/>
                <a:chOff x="2886323" y="3204376"/>
                <a:chExt cx="572494" cy="492981"/>
              </a:xfrm>
            </p:grpSpPr>
            <p:sp>
              <p:nvSpPr>
                <p:cNvPr id="70" name="Rectangle 69"/>
                <p:cNvSpPr/>
                <p:nvPr/>
              </p:nvSpPr>
              <p:spPr bwMode="auto">
                <a:xfrm>
                  <a:off x="3029447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 bwMode="auto">
                <a:xfrm>
                  <a:off x="3244132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cxnSp>
              <p:nvCxnSpPr>
                <p:cNvPr id="72" name="Straight Connector 71"/>
                <p:cNvCxnSpPr>
                  <a:stCxn id="71" idx="0"/>
                </p:cNvCxnSpPr>
                <p:nvPr/>
              </p:nvCxnSpPr>
              <p:spPr bwMode="auto">
                <a:xfrm flipH="1">
                  <a:off x="2886323" y="3204376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3" name="Straight Connector 72"/>
                <p:cNvCxnSpPr>
                  <a:stCxn id="71" idx="2"/>
                </p:cNvCxnSpPr>
                <p:nvPr/>
              </p:nvCxnSpPr>
              <p:spPr bwMode="auto">
                <a:xfrm flipH="1">
                  <a:off x="2886323" y="3697357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69" name="TextBox 68"/>
              <p:cNvSpPr txBox="1"/>
              <p:nvPr/>
            </p:nvSpPr>
            <p:spPr>
              <a:xfrm>
                <a:off x="5004421" y="2451248"/>
                <a:ext cx="11224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greenQ</a:t>
                </a:r>
                <a:endParaRPr lang="en-US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3783171" y="1998336"/>
              <a:ext cx="9941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switch</a:t>
              </a:r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06144" y="1959091"/>
              <a:ext cx="1071210" cy="504935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86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09269" y="2725558"/>
            <a:ext cx="7816132" cy="3827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rule </a:t>
            </a:r>
            <a:r>
              <a:rPr lang="en-US" sz="1800" dirty="0" smtClean="0">
                <a:latin typeface="Courier New" pitchFamily="49" charset="0"/>
              </a:rPr>
              <a:t>switch;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</a:rPr>
              <a:t>inQ.notEmpty</a:t>
            </a:r>
            <a:r>
              <a:rPr lang="en-US" sz="1800" dirty="0" smtClean="0">
                <a:latin typeface="Courier New" pitchFamily="49" charset="0"/>
              </a:rPr>
              <a:t>)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if</a:t>
            </a:r>
            <a:r>
              <a:rPr lang="en-US" sz="1800" dirty="0" smtClean="0">
                <a:latin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</a:rPr>
              <a:t>inQ.first.color</a:t>
            </a:r>
            <a:r>
              <a:rPr lang="en-US" sz="1800" dirty="0" smtClean="0">
                <a:latin typeface="Courier New" pitchFamily="49" charset="0"/>
              </a:rPr>
              <a:t> == Red) </a:t>
            </a:r>
            <a:r>
              <a:rPr lang="en-US" sz="1800" b="1" dirty="0" smtClean="0">
                <a:latin typeface="Courier New" pitchFamily="49" charset="0"/>
              </a:rPr>
              <a:t>begin</a:t>
            </a:r>
            <a:r>
              <a:rPr lang="en-US" sz="1800" b="1" baseline="-25000" dirty="0" smtClean="0">
                <a:latin typeface="Courier New" pitchFamily="49" charset="0"/>
              </a:rPr>
              <a:t>1</a:t>
            </a:r>
            <a:endParaRPr lang="en-US" sz="1800" b="1" dirty="0" smtClean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if 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redQ.notFull</a:t>
            </a:r>
            <a:r>
              <a:rPr lang="en-US" sz="1800" dirty="0">
                <a:latin typeface="Courier New" pitchFamily="49" charset="0"/>
              </a:rPr>
              <a:t>) </a:t>
            </a:r>
            <a:r>
              <a:rPr lang="en-US" sz="1800" b="1" dirty="0" smtClean="0">
                <a:latin typeface="Courier New" pitchFamily="49" charset="0"/>
              </a:rPr>
              <a:t>begin</a:t>
            </a:r>
            <a:r>
              <a:rPr lang="en-US" sz="1800" b="1" baseline="-25000" dirty="0" smtClean="0">
                <a:latin typeface="Courier New" pitchFamily="49" charset="0"/>
              </a:rPr>
              <a:t>2</a:t>
            </a:r>
            <a:endParaRPr lang="en-US" sz="1800" b="1" dirty="0" smtClean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redQ.enq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inQ.first.value</a:t>
            </a:r>
            <a:r>
              <a:rPr lang="en-US" sz="1800" dirty="0" smtClean="0">
                <a:latin typeface="Courier New" pitchFamily="49" charset="0"/>
              </a:rPr>
              <a:t>); </a:t>
            </a:r>
            <a:r>
              <a:rPr lang="en-US" sz="1800" dirty="0" err="1" smtClean="0">
                <a:latin typeface="Courier New" pitchFamily="49" charset="0"/>
              </a:rPr>
              <a:t>inQ.deq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b="1" dirty="0" smtClean="0">
                <a:latin typeface="Courier New" pitchFamily="49" charset="0"/>
              </a:rPr>
              <a:t>end</a:t>
            </a:r>
            <a:r>
              <a:rPr lang="en-US" sz="1800" b="1" baseline="-25000" dirty="0" smtClean="0">
                <a:latin typeface="Courier New" pitchFamily="49" charset="0"/>
              </a:rPr>
              <a:t>2</a:t>
            </a:r>
            <a:r>
              <a:rPr lang="en-US" sz="1800" dirty="0" smtClean="0">
                <a:latin typeface="Courier New" pitchFamily="49" charset="0"/>
              </a:rPr>
              <a:t>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</a:rPr>
              <a:t>end</a:t>
            </a:r>
            <a:r>
              <a:rPr lang="en-US" sz="1800" b="1" baseline="-25000" dirty="0" smtClean="0">
                <a:latin typeface="Courier New" pitchFamily="49" charset="0"/>
              </a:rPr>
              <a:t>1</a:t>
            </a:r>
            <a:r>
              <a:rPr lang="en-US" sz="1800" dirty="0" smtClean="0">
                <a:latin typeface="Courier New" pitchFamily="49" charset="0"/>
              </a:rPr>
              <a:t>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else begin</a:t>
            </a:r>
            <a:r>
              <a:rPr lang="en-US" sz="1800" b="1" baseline="-25000" dirty="0" smtClean="0">
                <a:latin typeface="Courier New" pitchFamily="49" charset="0"/>
              </a:rPr>
              <a:t>3</a:t>
            </a:r>
            <a:r>
              <a:rPr lang="en-US" sz="1800" b="1" dirty="0" smtClean="0">
                <a:latin typeface="Courier New" pitchFamily="49" charset="0"/>
              </a:rPr>
              <a:t>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if 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greenQ.notFull</a:t>
            </a:r>
            <a:r>
              <a:rPr lang="en-US" sz="1800" dirty="0">
                <a:latin typeface="Courier New" pitchFamily="49" charset="0"/>
              </a:rPr>
              <a:t>) </a:t>
            </a:r>
            <a:r>
              <a:rPr lang="en-US" sz="1800" b="1" dirty="0" smtClean="0">
                <a:latin typeface="Courier New" pitchFamily="49" charset="0"/>
              </a:rPr>
              <a:t>begin</a:t>
            </a:r>
            <a:r>
              <a:rPr lang="en-US" sz="1800" b="1" baseline="-25000" dirty="0" smtClean="0">
                <a:latin typeface="Courier New" pitchFamily="49" charset="0"/>
              </a:rPr>
              <a:t>4</a:t>
            </a:r>
            <a:endParaRPr lang="en-US" sz="1800" b="1" dirty="0" smtClean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greenQ.enq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inQ.first.value</a:t>
            </a:r>
            <a:r>
              <a:rPr lang="en-US" sz="1800" dirty="0" smtClean="0">
                <a:latin typeface="Courier New" pitchFamily="49" charset="0"/>
              </a:rPr>
              <a:t>); </a:t>
            </a:r>
            <a:r>
              <a:rPr lang="en-US" sz="1800" dirty="0" err="1" smtClean="0">
                <a:latin typeface="Courier New" pitchFamily="49" charset="0"/>
              </a:rPr>
              <a:t>inQ.deq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b="1" dirty="0" smtClean="0">
                <a:latin typeface="Courier New" pitchFamily="49" charset="0"/>
              </a:rPr>
              <a:t>end</a:t>
            </a:r>
            <a:r>
              <a:rPr lang="en-US" sz="1800" b="1" baseline="-25000" dirty="0" smtClean="0">
                <a:latin typeface="Courier New" pitchFamily="49" charset="0"/>
              </a:rPr>
              <a:t>4</a:t>
            </a:r>
            <a:r>
              <a:rPr lang="en-US" sz="1800" dirty="0" smtClean="0">
                <a:latin typeface="Courier New" pitchFamily="49" charset="0"/>
              </a:rPr>
              <a:t>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b="1" dirty="0" smtClean="0">
                <a:latin typeface="Courier New" pitchFamily="49" charset="0"/>
              </a:rPr>
              <a:t>end</a:t>
            </a:r>
            <a:r>
              <a:rPr lang="en-US" sz="1800" b="1" baseline="-25000" dirty="0" smtClean="0">
                <a:latin typeface="Courier New" pitchFamily="49" charset="0"/>
              </a:rPr>
              <a:t>4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</a:pP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endrule</a:t>
            </a:r>
            <a:endParaRPr lang="en-US" sz="1800" b="1" dirty="0" smtClean="0">
              <a:latin typeface="Courier New" pitchFamily="49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5026841" y="4095189"/>
            <a:ext cx="1373959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5266000" y="5522440"/>
            <a:ext cx="1373959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739093" y="6185547"/>
            <a:ext cx="1563248" cy="66018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inQ.deq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err="1" smtClean="0">
                <a:latin typeface="Courier New" pitchFamily="49" charset="0"/>
              </a:rPr>
              <a:t>endrule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993123" y="3385095"/>
            <a:ext cx="5886072" cy="2827979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72517" y="6223414"/>
            <a:ext cx="3498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Can we move the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deq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here?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63049" y="3285907"/>
            <a:ext cx="2002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inQ</a:t>
            </a:r>
            <a:r>
              <a:rPr lang="en-US" i="1" dirty="0" smtClean="0"/>
              <a:t> value may get lost if </a:t>
            </a:r>
            <a:r>
              <a:rPr lang="en-US" i="1" dirty="0" err="1" smtClean="0"/>
              <a:t>redQ</a:t>
            </a:r>
            <a:r>
              <a:rPr lang="en-US" i="1" dirty="0" smtClean="0"/>
              <a:t> (or </a:t>
            </a:r>
            <a:r>
              <a:rPr lang="en-US" i="1" dirty="0" err="1" smtClean="0"/>
              <a:t>greenQ</a:t>
            </a:r>
            <a:r>
              <a:rPr lang="en-US" i="1" dirty="0" smtClean="0"/>
              <a:t>) is full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7378237" y="4965353"/>
            <a:ext cx="1453013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Atomicity violation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!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624840" y="315445"/>
            <a:ext cx="6341428" cy="1143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kern="0" dirty="0" smtClean="0"/>
              <a:t>A </a:t>
            </a:r>
            <a:r>
              <a:rPr lang="en-US" kern="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wrong</a:t>
            </a:r>
            <a:r>
              <a:rPr lang="en-US" kern="0" dirty="0" smtClean="0"/>
              <a:t> optimization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L04-</a:t>
            </a:r>
            <a:fld id="{4F9502F6-954B-46E9-AC05-33DEDF4CA0BF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5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" grpId="0" animBg="1"/>
      <p:bldP spid="37" grpId="0"/>
      <p:bldP spid="38" grpId="0"/>
      <p:bldP spid="4" grpId="0" animBg="1"/>
      <p:bldP spid="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219" y="1565786"/>
            <a:ext cx="7772400" cy="4377813"/>
          </a:xfrm>
        </p:spPr>
        <p:txBody>
          <a:bodyPr/>
          <a:lstStyle/>
          <a:p>
            <a:r>
              <a:rPr lang="en-US" sz="2400" dirty="0" smtClean="0"/>
              <a:t>These sample programs are not very complex and yet it would have been tedious to express these programs in a state table or as a circuit directly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meaning of </a:t>
            </a:r>
            <a:r>
              <a:rPr lang="en-US" sz="2400" dirty="0">
                <a:solidFill>
                  <a:srgbClr val="FF3333"/>
                </a:solidFill>
              </a:rPr>
              <a:t>double-write error</a:t>
            </a:r>
            <a:r>
              <a:rPr lang="en-US" sz="2400" dirty="0"/>
              <a:t>s is not standardized across </a:t>
            </a:r>
            <a:r>
              <a:rPr lang="en-US" sz="2400" dirty="0" smtClean="0"/>
              <a:t>Verilog tools</a:t>
            </a:r>
            <a:endParaRPr lang="en-US" sz="2400" dirty="0"/>
          </a:p>
          <a:p>
            <a:r>
              <a:rPr lang="en-US" sz="2400" dirty="0" smtClean="0"/>
              <a:t>Interface methods are not available in Verilog/VHDL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L04-</a:t>
            </a:r>
            <a:fld id="{4F9502F6-954B-46E9-AC05-33DEDF4CA0BF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9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305" y="353894"/>
            <a:ext cx="8232443" cy="1143000"/>
          </a:xfrm>
          <a:noFill/>
          <a:ln/>
        </p:spPr>
        <p:txBody>
          <a:bodyPr/>
          <a:lstStyle/>
          <a:p>
            <a:r>
              <a:rPr lang="en-US" sz="4000" dirty="0" smtClean="0"/>
              <a:t>Edge-Triggered Flip flop: the basic storage element </a:t>
            </a:r>
            <a:endParaRPr lang="en-US" sz="4000" dirty="0"/>
          </a:p>
        </p:txBody>
      </p:sp>
      <p:grpSp>
        <p:nvGrpSpPr>
          <p:cNvPr id="4" name="Group 3"/>
          <p:cNvGrpSpPr/>
          <p:nvPr/>
        </p:nvGrpSpPr>
        <p:grpSpPr>
          <a:xfrm>
            <a:off x="3073631" y="1961396"/>
            <a:ext cx="2495880" cy="847725"/>
            <a:chOff x="3073631" y="1961396"/>
            <a:chExt cx="2495880" cy="847725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3952470" y="1996321"/>
              <a:ext cx="812800" cy="8128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4219004" y="2197933"/>
              <a:ext cx="362280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/>
                <a:t>ff</a:t>
              </a:r>
            </a:p>
          </p:txBody>
        </p:sp>
        <p:sp>
          <p:nvSpPr>
            <p:cNvPr id="17413" name="Freeform 5"/>
            <p:cNvSpPr>
              <a:spLocks/>
            </p:cNvSpPr>
            <p:nvPr/>
          </p:nvSpPr>
          <p:spPr bwMode="auto">
            <a:xfrm>
              <a:off x="3965170" y="2440821"/>
              <a:ext cx="153987" cy="3063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96"/>
                </a:cxn>
                <a:cxn ang="0">
                  <a:pos x="0" y="192"/>
                </a:cxn>
              </a:cxnLst>
              <a:rect l="0" t="0" r="r" b="b"/>
              <a:pathLst>
                <a:path w="97" h="193">
                  <a:moveTo>
                    <a:pt x="0" y="0"/>
                  </a:moveTo>
                  <a:lnTo>
                    <a:pt x="96" y="96"/>
                  </a:lnTo>
                  <a:lnTo>
                    <a:pt x="0" y="19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>
              <a:off x="3419070" y="2593221"/>
              <a:ext cx="508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>
              <a:off x="4790670" y="2364621"/>
              <a:ext cx="508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7416" name="Line 8"/>
            <p:cNvSpPr>
              <a:spLocks noChangeShapeType="1"/>
            </p:cNvSpPr>
            <p:nvPr/>
          </p:nvSpPr>
          <p:spPr bwMode="auto">
            <a:xfrm>
              <a:off x="3419070" y="2212221"/>
              <a:ext cx="508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5205628" y="2113796"/>
              <a:ext cx="363883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Q</a:t>
              </a: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3073631" y="1961396"/>
              <a:ext cx="360677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D</a:t>
              </a: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3081646" y="2418596"/>
              <a:ext cx="344646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C</a:t>
              </a:r>
            </a:p>
          </p:txBody>
        </p:sp>
      </p:grpSp>
      <p:sp>
        <p:nvSpPr>
          <p:cNvPr id="17420" name="Freeform 12"/>
          <p:cNvSpPr>
            <a:spLocks/>
          </p:cNvSpPr>
          <p:nvPr/>
        </p:nvSpPr>
        <p:spPr bwMode="auto">
          <a:xfrm>
            <a:off x="2725932" y="3749386"/>
            <a:ext cx="3125787" cy="230187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240" y="144"/>
              </a:cxn>
              <a:cxn ang="0">
                <a:pos x="240" y="0"/>
              </a:cxn>
              <a:cxn ang="0">
                <a:pos x="528" y="0"/>
              </a:cxn>
              <a:cxn ang="0">
                <a:pos x="528" y="144"/>
              </a:cxn>
              <a:cxn ang="0">
                <a:pos x="816" y="144"/>
              </a:cxn>
              <a:cxn ang="0">
                <a:pos x="816" y="0"/>
              </a:cxn>
              <a:cxn ang="0">
                <a:pos x="1104" y="0"/>
              </a:cxn>
              <a:cxn ang="0">
                <a:pos x="1104" y="144"/>
              </a:cxn>
              <a:cxn ang="0">
                <a:pos x="1392" y="144"/>
              </a:cxn>
              <a:cxn ang="0">
                <a:pos x="1392" y="0"/>
              </a:cxn>
              <a:cxn ang="0">
                <a:pos x="1680" y="0"/>
              </a:cxn>
              <a:cxn ang="0">
                <a:pos x="1680" y="144"/>
              </a:cxn>
              <a:cxn ang="0">
                <a:pos x="1968" y="144"/>
              </a:cxn>
            </a:cxnLst>
            <a:rect l="0" t="0" r="r" b="b"/>
            <a:pathLst>
              <a:path w="1969" h="145">
                <a:moveTo>
                  <a:pt x="0" y="144"/>
                </a:moveTo>
                <a:lnTo>
                  <a:pt x="240" y="144"/>
                </a:lnTo>
                <a:lnTo>
                  <a:pt x="240" y="0"/>
                </a:lnTo>
                <a:lnTo>
                  <a:pt x="528" y="0"/>
                </a:lnTo>
                <a:lnTo>
                  <a:pt x="528" y="144"/>
                </a:lnTo>
                <a:lnTo>
                  <a:pt x="816" y="144"/>
                </a:lnTo>
                <a:lnTo>
                  <a:pt x="816" y="0"/>
                </a:lnTo>
                <a:lnTo>
                  <a:pt x="1104" y="0"/>
                </a:lnTo>
                <a:lnTo>
                  <a:pt x="1104" y="144"/>
                </a:lnTo>
                <a:lnTo>
                  <a:pt x="1392" y="144"/>
                </a:lnTo>
                <a:lnTo>
                  <a:pt x="1392" y="0"/>
                </a:lnTo>
                <a:lnTo>
                  <a:pt x="1680" y="0"/>
                </a:lnTo>
                <a:lnTo>
                  <a:pt x="1680" y="144"/>
                </a:lnTo>
                <a:lnTo>
                  <a:pt x="1968" y="14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7421" name="Freeform 13"/>
          <p:cNvSpPr>
            <a:spLocks/>
          </p:cNvSpPr>
          <p:nvPr/>
        </p:nvSpPr>
        <p:spPr bwMode="auto">
          <a:xfrm>
            <a:off x="2789238" y="4130386"/>
            <a:ext cx="3125787" cy="230187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96" y="144"/>
              </a:cxn>
              <a:cxn ang="0">
                <a:pos x="144" y="0"/>
              </a:cxn>
              <a:cxn ang="0">
                <a:pos x="576" y="0"/>
              </a:cxn>
              <a:cxn ang="0">
                <a:pos x="624" y="144"/>
              </a:cxn>
              <a:cxn ang="0">
                <a:pos x="816" y="144"/>
              </a:cxn>
              <a:cxn ang="0">
                <a:pos x="816" y="144"/>
              </a:cxn>
              <a:cxn ang="0">
                <a:pos x="1104" y="144"/>
              </a:cxn>
              <a:cxn ang="0">
                <a:pos x="1104" y="144"/>
              </a:cxn>
              <a:cxn ang="0">
                <a:pos x="1344" y="144"/>
              </a:cxn>
              <a:cxn ang="0">
                <a:pos x="1440" y="0"/>
              </a:cxn>
              <a:cxn ang="0">
                <a:pos x="1680" y="0"/>
              </a:cxn>
              <a:cxn ang="0">
                <a:pos x="1680" y="0"/>
              </a:cxn>
              <a:cxn ang="0">
                <a:pos x="1968" y="0"/>
              </a:cxn>
            </a:cxnLst>
            <a:rect l="0" t="0" r="r" b="b"/>
            <a:pathLst>
              <a:path w="1969" h="145">
                <a:moveTo>
                  <a:pt x="0" y="144"/>
                </a:moveTo>
                <a:lnTo>
                  <a:pt x="96" y="144"/>
                </a:lnTo>
                <a:lnTo>
                  <a:pt x="144" y="0"/>
                </a:lnTo>
                <a:lnTo>
                  <a:pt x="576" y="0"/>
                </a:lnTo>
                <a:lnTo>
                  <a:pt x="624" y="144"/>
                </a:lnTo>
                <a:lnTo>
                  <a:pt x="816" y="144"/>
                </a:lnTo>
                <a:lnTo>
                  <a:pt x="816" y="144"/>
                </a:lnTo>
                <a:lnTo>
                  <a:pt x="1104" y="144"/>
                </a:lnTo>
                <a:lnTo>
                  <a:pt x="1104" y="144"/>
                </a:lnTo>
                <a:lnTo>
                  <a:pt x="1344" y="144"/>
                </a:lnTo>
                <a:lnTo>
                  <a:pt x="1440" y="0"/>
                </a:lnTo>
                <a:lnTo>
                  <a:pt x="1680" y="0"/>
                </a:lnTo>
                <a:lnTo>
                  <a:pt x="1680" y="0"/>
                </a:lnTo>
                <a:lnTo>
                  <a:pt x="1968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7422" name="Freeform 14"/>
          <p:cNvSpPr>
            <a:spLocks/>
          </p:cNvSpPr>
          <p:nvPr/>
        </p:nvSpPr>
        <p:spPr bwMode="auto">
          <a:xfrm>
            <a:off x="2789238" y="4511386"/>
            <a:ext cx="3201987" cy="230187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240" y="144"/>
              </a:cxn>
              <a:cxn ang="0">
                <a:pos x="288" y="0"/>
              </a:cxn>
              <a:cxn ang="0">
                <a:pos x="528" y="0"/>
              </a:cxn>
              <a:cxn ang="0">
                <a:pos x="720" y="0"/>
              </a:cxn>
              <a:cxn ang="0">
                <a:pos x="816" y="0"/>
              </a:cxn>
              <a:cxn ang="0">
                <a:pos x="864" y="144"/>
              </a:cxn>
              <a:cxn ang="0">
                <a:pos x="1104" y="144"/>
              </a:cxn>
              <a:cxn ang="0">
                <a:pos x="1104" y="144"/>
              </a:cxn>
              <a:cxn ang="0">
                <a:pos x="1392" y="144"/>
              </a:cxn>
              <a:cxn ang="0">
                <a:pos x="1440" y="48"/>
              </a:cxn>
              <a:cxn ang="0">
                <a:pos x="1824" y="48"/>
              </a:cxn>
              <a:cxn ang="0">
                <a:pos x="1920" y="144"/>
              </a:cxn>
              <a:cxn ang="0">
                <a:pos x="2016" y="144"/>
              </a:cxn>
            </a:cxnLst>
            <a:rect l="0" t="0" r="r" b="b"/>
            <a:pathLst>
              <a:path w="2017" h="145">
                <a:moveTo>
                  <a:pt x="0" y="144"/>
                </a:moveTo>
                <a:lnTo>
                  <a:pt x="240" y="144"/>
                </a:lnTo>
                <a:lnTo>
                  <a:pt x="288" y="0"/>
                </a:lnTo>
                <a:lnTo>
                  <a:pt x="528" y="0"/>
                </a:lnTo>
                <a:lnTo>
                  <a:pt x="720" y="0"/>
                </a:lnTo>
                <a:lnTo>
                  <a:pt x="816" y="0"/>
                </a:lnTo>
                <a:lnTo>
                  <a:pt x="864" y="144"/>
                </a:lnTo>
                <a:lnTo>
                  <a:pt x="1104" y="144"/>
                </a:lnTo>
                <a:lnTo>
                  <a:pt x="1104" y="144"/>
                </a:lnTo>
                <a:lnTo>
                  <a:pt x="1392" y="144"/>
                </a:lnTo>
                <a:lnTo>
                  <a:pt x="1440" y="48"/>
                </a:lnTo>
                <a:lnTo>
                  <a:pt x="1824" y="48"/>
                </a:lnTo>
                <a:lnTo>
                  <a:pt x="1920" y="144"/>
                </a:lnTo>
                <a:lnTo>
                  <a:pt x="2016" y="14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7423" name="Freeform 15"/>
          <p:cNvSpPr>
            <a:spLocks/>
          </p:cNvSpPr>
          <p:nvPr/>
        </p:nvSpPr>
        <p:spPr bwMode="auto">
          <a:xfrm>
            <a:off x="5684838" y="4511386"/>
            <a:ext cx="306387" cy="77787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48" y="0"/>
              </a:cxn>
              <a:cxn ang="0">
                <a:pos x="192" y="0"/>
              </a:cxn>
            </a:cxnLst>
            <a:rect l="0" t="0" r="r" b="b"/>
            <a:pathLst>
              <a:path w="193" h="49">
                <a:moveTo>
                  <a:pt x="0" y="48"/>
                </a:moveTo>
                <a:lnTo>
                  <a:pt x="48" y="0"/>
                </a:lnTo>
                <a:lnTo>
                  <a:pt x="192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2464514" y="3727161"/>
            <a:ext cx="344646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buNone/>
            </a:pPr>
            <a:r>
              <a:rPr lang="en-US" sz="1800"/>
              <a:t>C</a:t>
            </a: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2456499" y="4108161"/>
            <a:ext cx="360677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buNone/>
            </a:pPr>
            <a:r>
              <a:rPr lang="en-US" sz="1800"/>
              <a:t>D</a:t>
            </a:r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2454896" y="4489161"/>
            <a:ext cx="363883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buNone/>
            </a:pPr>
            <a:r>
              <a:rPr lang="en-US" sz="1800"/>
              <a:t>Q</a:t>
            </a:r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6069510" y="4398693"/>
            <a:ext cx="165635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buNone/>
            </a:pPr>
            <a:r>
              <a:rPr lang="en-US" sz="1800" dirty="0" err="1">
                <a:solidFill>
                  <a:srgbClr val="FF0000"/>
                </a:solidFill>
              </a:rPr>
              <a:t>Metastability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1695902" y="5383177"/>
            <a:ext cx="6574521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buNone/>
            </a:pPr>
            <a:r>
              <a:rPr lang="en-US" i="1" dirty="0"/>
              <a:t>Data is sampled at the rising </a:t>
            </a:r>
            <a:r>
              <a:rPr lang="en-US" i="1" dirty="0" smtClean="0"/>
              <a:t>edge of the clock and must be stable at that time</a:t>
            </a:r>
            <a:endParaRPr lang="en-US" i="1" dirty="0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3148013" y="3423948"/>
            <a:ext cx="0" cy="15811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4060825" y="3420773"/>
            <a:ext cx="0" cy="15811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4960938" y="3473161"/>
            <a:ext cx="0" cy="15811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996418" y="3877579"/>
            <a:ext cx="235317" cy="694421"/>
            <a:chOff x="2996418" y="3877579"/>
            <a:chExt cx="235317" cy="694421"/>
          </a:xfrm>
        </p:grpSpPr>
        <p:sp>
          <p:nvSpPr>
            <p:cNvPr id="8" name="Freeform 7"/>
            <p:cNvSpPr/>
            <p:nvPr/>
          </p:nvSpPr>
          <p:spPr bwMode="auto">
            <a:xfrm>
              <a:off x="2996418" y="4255477"/>
              <a:ext cx="182880" cy="316523"/>
            </a:xfrm>
            <a:custGeom>
              <a:avLst/>
              <a:gdLst>
                <a:gd name="connsiteX0" fmla="*/ 0 w 182880"/>
                <a:gd name="connsiteY0" fmla="*/ 0 h 316523"/>
                <a:gd name="connsiteX1" fmla="*/ 182880 w 182880"/>
                <a:gd name="connsiteY1" fmla="*/ 316523 h 31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80" h="316523">
                  <a:moveTo>
                    <a:pt x="0" y="0"/>
                  </a:moveTo>
                  <a:lnTo>
                    <a:pt x="182880" y="316523"/>
                  </a:ln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3106739" y="3877579"/>
              <a:ext cx="124996" cy="634604"/>
            </a:xfrm>
            <a:custGeom>
              <a:avLst/>
              <a:gdLst>
                <a:gd name="connsiteX0" fmla="*/ 0 w 182880"/>
                <a:gd name="connsiteY0" fmla="*/ 0 h 316523"/>
                <a:gd name="connsiteX1" fmla="*/ 182880 w 182880"/>
                <a:gd name="connsiteY1" fmla="*/ 316523 h 31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80" h="316523">
                  <a:moveTo>
                    <a:pt x="0" y="0"/>
                  </a:moveTo>
                  <a:lnTo>
                    <a:pt x="182880" y="316523"/>
                  </a:ln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24356" y="3833604"/>
            <a:ext cx="384470" cy="707492"/>
            <a:chOff x="3724356" y="3833604"/>
            <a:chExt cx="384470" cy="707492"/>
          </a:xfrm>
        </p:grpSpPr>
        <p:sp>
          <p:nvSpPr>
            <p:cNvPr id="35" name="Freeform 34"/>
            <p:cNvSpPr/>
            <p:nvPr/>
          </p:nvSpPr>
          <p:spPr bwMode="auto">
            <a:xfrm>
              <a:off x="3724356" y="4171426"/>
              <a:ext cx="359491" cy="369670"/>
            </a:xfrm>
            <a:custGeom>
              <a:avLst/>
              <a:gdLst>
                <a:gd name="connsiteX0" fmla="*/ 0 w 182880"/>
                <a:gd name="connsiteY0" fmla="*/ 0 h 316523"/>
                <a:gd name="connsiteX1" fmla="*/ 182880 w 182880"/>
                <a:gd name="connsiteY1" fmla="*/ 316523 h 31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80" h="316523">
                  <a:moveTo>
                    <a:pt x="0" y="0"/>
                  </a:moveTo>
                  <a:lnTo>
                    <a:pt x="182880" y="316523"/>
                  </a:ln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4034643" y="3833604"/>
              <a:ext cx="74183" cy="677782"/>
            </a:xfrm>
            <a:custGeom>
              <a:avLst/>
              <a:gdLst>
                <a:gd name="connsiteX0" fmla="*/ 0 w 182880"/>
                <a:gd name="connsiteY0" fmla="*/ 0 h 316523"/>
                <a:gd name="connsiteX1" fmla="*/ 182880 w 182880"/>
                <a:gd name="connsiteY1" fmla="*/ 316523 h 31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80" h="316523">
                  <a:moveTo>
                    <a:pt x="0" y="0"/>
                  </a:moveTo>
                  <a:lnTo>
                    <a:pt x="182880" y="316523"/>
                  </a:ln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11" name="Oval 10"/>
          <p:cNvSpPr/>
          <p:nvPr/>
        </p:nvSpPr>
        <p:spPr bwMode="auto">
          <a:xfrm>
            <a:off x="4765270" y="3684952"/>
            <a:ext cx="378851" cy="78962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4913811" y="3381690"/>
            <a:ext cx="178574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Unstable data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6288804" y="3864479"/>
            <a:ext cx="224538" cy="549259"/>
          </a:xfrm>
          <a:prstGeom prst="downArrow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L04-</a:t>
            </a:r>
            <a:fld id="{4F9502F6-954B-46E9-AC05-33DEDF4CA0B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65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2" grpId="0" animBg="1"/>
      <p:bldP spid="17423" grpId="0" animBg="1"/>
      <p:bldP spid="17426" grpId="0"/>
      <p:bldP spid="17427" grpId="0"/>
      <p:bldP spid="17428" grpId="0"/>
      <p:bldP spid="11" grpId="0" animBg="1"/>
      <p:bldP spid="42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305" y="394837"/>
            <a:ext cx="8532695" cy="1143000"/>
          </a:xfrm>
          <a:noFill/>
          <a:ln/>
        </p:spPr>
        <p:txBody>
          <a:bodyPr/>
          <a:lstStyle/>
          <a:p>
            <a:r>
              <a:rPr lang="en-US" dirty="0"/>
              <a:t>Flip-flops with Write </a:t>
            </a:r>
            <a:r>
              <a:rPr lang="en-US" dirty="0" smtClean="0"/>
              <a:t>Enables:</a:t>
            </a:r>
            <a:br>
              <a:rPr lang="en-US" dirty="0" smtClean="0"/>
            </a:br>
            <a:r>
              <a:rPr lang="en-US" sz="2400" dirty="0" smtClean="0"/>
              <a:t>The building </a:t>
            </a:r>
            <a:r>
              <a:rPr lang="en-US" sz="2400" dirty="0"/>
              <a:t>block of </a:t>
            </a:r>
            <a:r>
              <a:rPr lang="en-US" sz="2400" dirty="0" smtClean="0"/>
              <a:t>Sequential </a:t>
            </a:r>
            <a:r>
              <a:rPr lang="en-US" sz="2400" dirty="0"/>
              <a:t>Circuits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92163" y="1606460"/>
            <a:ext cx="2495551" cy="1609725"/>
            <a:chOff x="499" y="840"/>
            <a:chExt cx="1572" cy="1014"/>
          </a:xfrm>
        </p:grpSpPr>
        <p:sp>
          <p:nvSpPr>
            <p:cNvPr id="18435" name="Rectangle 3"/>
            <p:cNvSpPr>
              <a:spLocks noChangeArrowheads="1"/>
            </p:cNvSpPr>
            <p:nvPr/>
          </p:nvSpPr>
          <p:spPr bwMode="auto">
            <a:xfrm>
              <a:off x="1053" y="1342"/>
              <a:ext cx="512" cy="51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 dirty="0"/>
            </a:p>
          </p:txBody>
        </p:sp>
        <p:sp>
          <p:nvSpPr>
            <p:cNvPr id="18436" name="Rectangle 4"/>
            <p:cNvSpPr>
              <a:spLocks noChangeArrowheads="1"/>
            </p:cNvSpPr>
            <p:nvPr/>
          </p:nvSpPr>
          <p:spPr bwMode="auto">
            <a:xfrm>
              <a:off x="1221" y="1469"/>
              <a:ext cx="22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dirty="0" err="1"/>
                <a:t>ff</a:t>
              </a:r>
              <a:endParaRPr lang="en-US" dirty="0"/>
            </a:p>
          </p:txBody>
        </p:sp>
        <p:sp>
          <p:nvSpPr>
            <p:cNvPr id="18437" name="Freeform 5"/>
            <p:cNvSpPr>
              <a:spLocks/>
            </p:cNvSpPr>
            <p:nvPr/>
          </p:nvSpPr>
          <p:spPr bwMode="auto">
            <a:xfrm>
              <a:off x="1061" y="1622"/>
              <a:ext cx="97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96"/>
                </a:cxn>
                <a:cxn ang="0">
                  <a:pos x="0" y="192"/>
                </a:cxn>
              </a:cxnLst>
              <a:rect l="0" t="0" r="r" b="b"/>
              <a:pathLst>
                <a:path w="97" h="193">
                  <a:moveTo>
                    <a:pt x="0" y="0"/>
                  </a:moveTo>
                  <a:lnTo>
                    <a:pt x="96" y="96"/>
                  </a:lnTo>
                  <a:lnTo>
                    <a:pt x="0" y="19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38" name="Line 6"/>
            <p:cNvSpPr>
              <a:spLocks noChangeShapeType="1"/>
            </p:cNvSpPr>
            <p:nvPr/>
          </p:nvSpPr>
          <p:spPr bwMode="auto">
            <a:xfrm>
              <a:off x="717" y="1718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39" name="Line 7"/>
            <p:cNvSpPr>
              <a:spLocks noChangeShapeType="1"/>
            </p:cNvSpPr>
            <p:nvPr/>
          </p:nvSpPr>
          <p:spPr bwMode="auto">
            <a:xfrm>
              <a:off x="1581" y="1574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>
              <a:off x="717" y="1478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42" y="1416"/>
              <a:ext cx="229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Q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99" y="1320"/>
              <a:ext cx="227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D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504" y="1608"/>
              <a:ext cx="217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C</a:t>
              </a:r>
            </a:p>
          </p:txBody>
        </p:sp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>
              <a:off x="1309" y="1034"/>
              <a:ext cx="0" cy="30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151" y="840"/>
              <a:ext cx="316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EN</a:t>
              </a: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326436" y="3708097"/>
            <a:ext cx="4503738" cy="1616075"/>
            <a:chOff x="124" y="2587"/>
            <a:chExt cx="2837" cy="1018"/>
          </a:xfrm>
        </p:grpSpPr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124" y="2657"/>
              <a:ext cx="2837" cy="938"/>
              <a:chOff x="124" y="2657"/>
              <a:chExt cx="2837" cy="938"/>
            </a:xfrm>
          </p:grpSpPr>
          <p:sp>
            <p:nvSpPr>
              <p:cNvPr id="18447" name="Freeform 15"/>
              <p:cNvSpPr>
                <a:spLocks/>
              </p:cNvSpPr>
              <p:nvPr/>
            </p:nvSpPr>
            <p:spPr bwMode="auto">
              <a:xfrm>
                <a:off x="444" y="2670"/>
                <a:ext cx="2422" cy="150"/>
              </a:xfrm>
              <a:custGeom>
                <a:avLst/>
                <a:gdLst/>
                <a:ahLst/>
                <a:cxnLst>
                  <a:cxn ang="0">
                    <a:pos x="0" y="149"/>
                  </a:cxn>
                  <a:cxn ang="0">
                    <a:pos x="295" y="149"/>
                  </a:cxn>
                  <a:cxn ang="0">
                    <a:pos x="295" y="0"/>
                  </a:cxn>
                  <a:cxn ang="0">
                    <a:pos x="650" y="0"/>
                  </a:cxn>
                  <a:cxn ang="0">
                    <a:pos x="650" y="149"/>
                  </a:cxn>
                  <a:cxn ang="0">
                    <a:pos x="1004" y="149"/>
                  </a:cxn>
                  <a:cxn ang="0">
                    <a:pos x="1004" y="0"/>
                  </a:cxn>
                  <a:cxn ang="0">
                    <a:pos x="1358" y="0"/>
                  </a:cxn>
                  <a:cxn ang="0">
                    <a:pos x="1358" y="149"/>
                  </a:cxn>
                  <a:cxn ang="0">
                    <a:pos x="1712" y="149"/>
                  </a:cxn>
                  <a:cxn ang="0">
                    <a:pos x="1712" y="0"/>
                  </a:cxn>
                  <a:cxn ang="0">
                    <a:pos x="2067" y="0"/>
                  </a:cxn>
                  <a:cxn ang="0">
                    <a:pos x="2067" y="149"/>
                  </a:cxn>
                  <a:cxn ang="0">
                    <a:pos x="2421" y="149"/>
                  </a:cxn>
                </a:cxnLst>
                <a:rect l="0" t="0" r="r" b="b"/>
                <a:pathLst>
                  <a:path w="2422" h="150">
                    <a:moveTo>
                      <a:pt x="0" y="149"/>
                    </a:moveTo>
                    <a:lnTo>
                      <a:pt x="295" y="149"/>
                    </a:lnTo>
                    <a:lnTo>
                      <a:pt x="295" y="0"/>
                    </a:lnTo>
                    <a:lnTo>
                      <a:pt x="650" y="0"/>
                    </a:lnTo>
                    <a:lnTo>
                      <a:pt x="650" y="149"/>
                    </a:lnTo>
                    <a:lnTo>
                      <a:pt x="1004" y="149"/>
                    </a:lnTo>
                    <a:lnTo>
                      <a:pt x="1004" y="0"/>
                    </a:lnTo>
                    <a:lnTo>
                      <a:pt x="1358" y="0"/>
                    </a:lnTo>
                    <a:lnTo>
                      <a:pt x="1358" y="149"/>
                    </a:lnTo>
                    <a:lnTo>
                      <a:pt x="1712" y="149"/>
                    </a:lnTo>
                    <a:lnTo>
                      <a:pt x="1712" y="0"/>
                    </a:lnTo>
                    <a:lnTo>
                      <a:pt x="2067" y="0"/>
                    </a:lnTo>
                    <a:lnTo>
                      <a:pt x="2067" y="149"/>
                    </a:lnTo>
                    <a:lnTo>
                      <a:pt x="2421" y="149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18448" name="Rectangle 16"/>
              <p:cNvSpPr>
                <a:spLocks noChangeArrowheads="1"/>
              </p:cNvSpPr>
              <p:nvPr/>
            </p:nvSpPr>
            <p:spPr bwMode="auto">
              <a:xfrm>
                <a:off x="232" y="2657"/>
                <a:ext cx="217" cy="21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buNone/>
                </a:pPr>
                <a:r>
                  <a:rPr lang="en-US" sz="1800"/>
                  <a:t>C</a:t>
                </a:r>
              </a:p>
            </p:txBody>
          </p:sp>
          <p:sp>
            <p:nvSpPr>
              <p:cNvPr id="18449" name="Rectangle 17"/>
              <p:cNvSpPr>
                <a:spLocks noChangeArrowheads="1"/>
              </p:cNvSpPr>
              <p:nvPr/>
            </p:nvSpPr>
            <p:spPr bwMode="auto">
              <a:xfrm>
                <a:off x="218" y="3134"/>
                <a:ext cx="227" cy="21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buNone/>
                </a:pPr>
                <a:r>
                  <a:rPr lang="en-US" sz="1800"/>
                  <a:t>D</a:t>
                </a:r>
              </a:p>
            </p:txBody>
          </p:sp>
          <p:sp>
            <p:nvSpPr>
              <p:cNvPr id="18450" name="Rectangle 18"/>
              <p:cNvSpPr>
                <a:spLocks noChangeArrowheads="1"/>
              </p:cNvSpPr>
              <p:nvPr/>
            </p:nvSpPr>
            <p:spPr bwMode="auto">
              <a:xfrm>
                <a:off x="217" y="3381"/>
                <a:ext cx="229" cy="21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buNone/>
                </a:pPr>
                <a:r>
                  <a:rPr lang="en-US" sz="1800"/>
                  <a:t>Q</a:t>
                </a:r>
              </a:p>
            </p:txBody>
          </p:sp>
          <p:sp>
            <p:nvSpPr>
              <p:cNvPr id="18451" name="Freeform 19"/>
              <p:cNvSpPr>
                <a:spLocks/>
              </p:cNvSpPr>
              <p:nvPr/>
            </p:nvSpPr>
            <p:spPr bwMode="auto">
              <a:xfrm>
                <a:off x="450" y="3387"/>
                <a:ext cx="2511" cy="157"/>
              </a:xfrm>
              <a:custGeom>
                <a:avLst/>
                <a:gdLst/>
                <a:ahLst/>
                <a:cxnLst>
                  <a:cxn ang="0">
                    <a:pos x="0" y="156"/>
                  </a:cxn>
                  <a:cxn ang="0">
                    <a:pos x="1053" y="156"/>
                  </a:cxn>
                  <a:cxn ang="0">
                    <a:pos x="1112" y="0"/>
                  </a:cxn>
                  <a:cxn ang="0">
                    <a:pos x="2510" y="0"/>
                  </a:cxn>
                </a:cxnLst>
                <a:rect l="0" t="0" r="r" b="b"/>
                <a:pathLst>
                  <a:path w="2511" h="157">
                    <a:moveTo>
                      <a:pt x="0" y="156"/>
                    </a:moveTo>
                    <a:lnTo>
                      <a:pt x="1053" y="156"/>
                    </a:lnTo>
                    <a:lnTo>
                      <a:pt x="1112" y="0"/>
                    </a:lnTo>
                    <a:lnTo>
                      <a:pt x="251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18452" name="Freeform 20"/>
              <p:cNvSpPr>
                <a:spLocks/>
              </p:cNvSpPr>
              <p:nvPr/>
            </p:nvSpPr>
            <p:spPr bwMode="auto">
              <a:xfrm>
                <a:off x="450" y="3140"/>
                <a:ext cx="2481" cy="149"/>
              </a:xfrm>
              <a:custGeom>
                <a:avLst/>
                <a:gdLst/>
                <a:ahLst/>
                <a:cxnLst>
                  <a:cxn ang="0">
                    <a:pos x="0" y="148"/>
                  </a:cxn>
                  <a:cxn ang="0">
                    <a:pos x="118" y="148"/>
                  </a:cxn>
                  <a:cxn ang="0">
                    <a:pos x="177" y="0"/>
                  </a:cxn>
                  <a:cxn ang="0">
                    <a:pos x="1476" y="0"/>
                  </a:cxn>
                  <a:cxn ang="0">
                    <a:pos x="1535" y="148"/>
                  </a:cxn>
                  <a:cxn ang="0">
                    <a:pos x="2480" y="148"/>
                  </a:cxn>
                </a:cxnLst>
                <a:rect l="0" t="0" r="r" b="b"/>
                <a:pathLst>
                  <a:path w="2481" h="149">
                    <a:moveTo>
                      <a:pt x="0" y="148"/>
                    </a:moveTo>
                    <a:lnTo>
                      <a:pt x="118" y="148"/>
                    </a:lnTo>
                    <a:lnTo>
                      <a:pt x="177" y="0"/>
                    </a:lnTo>
                    <a:lnTo>
                      <a:pt x="1476" y="0"/>
                    </a:lnTo>
                    <a:lnTo>
                      <a:pt x="1535" y="148"/>
                    </a:lnTo>
                    <a:lnTo>
                      <a:pt x="2480" y="14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18453" name="Freeform 21"/>
              <p:cNvSpPr>
                <a:spLocks/>
              </p:cNvSpPr>
              <p:nvPr/>
            </p:nvSpPr>
            <p:spPr bwMode="auto">
              <a:xfrm>
                <a:off x="509" y="2893"/>
                <a:ext cx="2363" cy="149"/>
              </a:xfrm>
              <a:custGeom>
                <a:avLst/>
                <a:gdLst/>
                <a:ahLst/>
                <a:cxnLst>
                  <a:cxn ang="0">
                    <a:pos x="0" y="148"/>
                  </a:cxn>
                  <a:cxn ang="0">
                    <a:pos x="768" y="148"/>
                  </a:cxn>
                  <a:cxn ang="0">
                    <a:pos x="827" y="0"/>
                  </a:cxn>
                  <a:cxn ang="0">
                    <a:pos x="1476" y="0"/>
                  </a:cxn>
                  <a:cxn ang="0">
                    <a:pos x="1535" y="148"/>
                  </a:cxn>
                  <a:cxn ang="0">
                    <a:pos x="2362" y="148"/>
                  </a:cxn>
                </a:cxnLst>
                <a:rect l="0" t="0" r="r" b="b"/>
                <a:pathLst>
                  <a:path w="2363" h="149">
                    <a:moveTo>
                      <a:pt x="0" y="148"/>
                    </a:moveTo>
                    <a:lnTo>
                      <a:pt x="768" y="148"/>
                    </a:lnTo>
                    <a:lnTo>
                      <a:pt x="827" y="0"/>
                    </a:lnTo>
                    <a:lnTo>
                      <a:pt x="1476" y="0"/>
                    </a:lnTo>
                    <a:lnTo>
                      <a:pt x="1535" y="148"/>
                    </a:lnTo>
                    <a:lnTo>
                      <a:pt x="2362" y="14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18454" name="Rectangle 22"/>
              <p:cNvSpPr>
                <a:spLocks noChangeArrowheads="1"/>
              </p:cNvSpPr>
              <p:nvPr/>
            </p:nvSpPr>
            <p:spPr bwMode="auto">
              <a:xfrm>
                <a:off x="124" y="2904"/>
                <a:ext cx="316" cy="21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buNone/>
                </a:pPr>
                <a:r>
                  <a:rPr lang="en-US" sz="1800"/>
                  <a:t>EN</a:t>
                </a:r>
              </a:p>
            </p:txBody>
          </p:sp>
        </p:grpSp>
        <p:sp>
          <p:nvSpPr>
            <p:cNvPr id="18456" name="Line 24"/>
            <p:cNvSpPr>
              <a:spLocks noChangeShapeType="1"/>
            </p:cNvSpPr>
            <p:nvPr/>
          </p:nvSpPr>
          <p:spPr bwMode="auto">
            <a:xfrm>
              <a:off x="739" y="2609"/>
              <a:ext cx="0" cy="9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57" name="Line 25"/>
            <p:cNvSpPr>
              <a:spLocks noChangeShapeType="1"/>
            </p:cNvSpPr>
            <p:nvPr/>
          </p:nvSpPr>
          <p:spPr bwMode="auto">
            <a:xfrm>
              <a:off x="1448" y="2598"/>
              <a:ext cx="0" cy="9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58" name="Line 26"/>
            <p:cNvSpPr>
              <a:spLocks noChangeShapeType="1"/>
            </p:cNvSpPr>
            <p:nvPr/>
          </p:nvSpPr>
          <p:spPr bwMode="auto">
            <a:xfrm>
              <a:off x="2157" y="2587"/>
              <a:ext cx="0" cy="9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393616" y="1390560"/>
            <a:ext cx="3257880" cy="1825625"/>
            <a:chOff x="5496562" y="3853901"/>
            <a:chExt cx="3257880" cy="1825625"/>
          </a:xfrm>
        </p:grpSpPr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7137400" y="4866726"/>
              <a:ext cx="812800" cy="8128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7403935" y="5068338"/>
              <a:ext cx="362280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dirty="0"/>
                <a:t>ff</a:t>
              </a:r>
            </a:p>
          </p:txBody>
        </p:sp>
        <p:sp>
          <p:nvSpPr>
            <p:cNvPr id="18462" name="Freeform 30"/>
            <p:cNvSpPr>
              <a:spLocks/>
            </p:cNvSpPr>
            <p:nvPr/>
          </p:nvSpPr>
          <p:spPr bwMode="auto">
            <a:xfrm>
              <a:off x="7150100" y="5311226"/>
              <a:ext cx="153988" cy="3063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96"/>
                </a:cxn>
                <a:cxn ang="0">
                  <a:pos x="0" y="192"/>
                </a:cxn>
              </a:cxnLst>
              <a:rect l="0" t="0" r="r" b="b"/>
              <a:pathLst>
                <a:path w="97" h="193">
                  <a:moveTo>
                    <a:pt x="0" y="0"/>
                  </a:moveTo>
                  <a:lnTo>
                    <a:pt x="96" y="96"/>
                  </a:lnTo>
                  <a:lnTo>
                    <a:pt x="0" y="19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63" name="Line 31"/>
            <p:cNvSpPr>
              <a:spLocks noChangeShapeType="1"/>
            </p:cNvSpPr>
            <p:nvPr/>
          </p:nvSpPr>
          <p:spPr bwMode="auto">
            <a:xfrm>
              <a:off x="5880100" y="5476326"/>
              <a:ext cx="12319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64" name="Line 32"/>
            <p:cNvSpPr>
              <a:spLocks noChangeShapeType="1"/>
            </p:cNvSpPr>
            <p:nvPr/>
          </p:nvSpPr>
          <p:spPr bwMode="auto">
            <a:xfrm>
              <a:off x="7975600" y="5235026"/>
              <a:ext cx="508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65" name="Line 33"/>
            <p:cNvSpPr>
              <a:spLocks noChangeShapeType="1"/>
            </p:cNvSpPr>
            <p:nvPr/>
          </p:nvSpPr>
          <p:spPr bwMode="auto">
            <a:xfrm>
              <a:off x="5867400" y="5235026"/>
              <a:ext cx="508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8390559" y="4984201"/>
              <a:ext cx="363883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Q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5496562" y="5009601"/>
              <a:ext cx="360677" cy="6576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D</a:t>
              </a:r>
            </a:p>
            <a:p>
              <a:pPr algn="ctr">
                <a:buNone/>
              </a:pPr>
              <a:r>
                <a:rPr lang="en-US" sz="1800"/>
                <a:t>C</a:t>
              </a:r>
            </a:p>
          </p:txBody>
        </p:sp>
        <p:sp>
          <p:nvSpPr>
            <p:cNvPr id="18468" name="Freeform 36"/>
            <p:cNvSpPr>
              <a:spLocks/>
            </p:cNvSpPr>
            <p:nvPr/>
          </p:nvSpPr>
          <p:spPr bwMode="auto">
            <a:xfrm>
              <a:off x="6388100" y="4701626"/>
              <a:ext cx="395288" cy="7000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40"/>
                </a:cxn>
                <a:cxn ang="0">
                  <a:pos x="248" y="376"/>
                </a:cxn>
                <a:cxn ang="0">
                  <a:pos x="248" y="64"/>
                </a:cxn>
                <a:cxn ang="0">
                  <a:pos x="0" y="0"/>
                </a:cxn>
              </a:cxnLst>
              <a:rect l="0" t="0" r="r" b="b"/>
              <a:pathLst>
                <a:path w="249" h="441">
                  <a:moveTo>
                    <a:pt x="0" y="0"/>
                  </a:moveTo>
                  <a:lnTo>
                    <a:pt x="0" y="440"/>
                  </a:lnTo>
                  <a:lnTo>
                    <a:pt x="248" y="376"/>
                  </a:lnTo>
                  <a:lnTo>
                    <a:pt x="248" y="64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69" name="Line 37"/>
            <p:cNvSpPr>
              <a:spLocks noChangeShapeType="1"/>
            </p:cNvSpPr>
            <p:nvPr/>
          </p:nvSpPr>
          <p:spPr bwMode="auto">
            <a:xfrm>
              <a:off x="6794500" y="5069926"/>
              <a:ext cx="330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70" name="Freeform 38"/>
            <p:cNvSpPr>
              <a:spLocks/>
            </p:cNvSpPr>
            <p:nvPr/>
          </p:nvSpPr>
          <p:spPr bwMode="auto">
            <a:xfrm>
              <a:off x="5969000" y="4371426"/>
              <a:ext cx="2135188" cy="865187"/>
            </a:xfrm>
            <a:custGeom>
              <a:avLst/>
              <a:gdLst/>
              <a:ahLst/>
              <a:cxnLst>
                <a:cxn ang="0">
                  <a:pos x="1344" y="544"/>
                </a:cxn>
                <a:cxn ang="0">
                  <a:pos x="1344" y="0"/>
                </a:cxn>
                <a:cxn ang="0">
                  <a:pos x="0" y="0"/>
                </a:cxn>
                <a:cxn ang="0">
                  <a:pos x="0" y="336"/>
                </a:cxn>
                <a:cxn ang="0">
                  <a:pos x="264" y="336"/>
                </a:cxn>
              </a:cxnLst>
              <a:rect l="0" t="0" r="r" b="b"/>
              <a:pathLst>
                <a:path w="1345" h="545">
                  <a:moveTo>
                    <a:pt x="1344" y="544"/>
                  </a:moveTo>
                  <a:lnTo>
                    <a:pt x="1344" y="0"/>
                  </a:lnTo>
                  <a:lnTo>
                    <a:pt x="0" y="0"/>
                  </a:lnTo>
                  <a:lnTo>
                    <a:pt x="0" y="336"/>
                  </a:lnTo>
                  <a:lnTo>
                    <a:pt x="264" y="33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71" name="Line 39"/>
            <p:cNvSpPr>
              <a:spLocks noChangeShapeType="1"/>
            </p:cNvSpPr>
            <p:nvPr/>
          </p:nvSpPr>
          <p:spPr bwMode="auto">
            <a:xfrm>
              <a:off x="6578600" y="4225376"/>
              <a:ext cx="0" cy="5207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6315030" y="3853901"/>
              <a:ext cx="501741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EN</a:t>
              </a:r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6348413" y="4747663"/>
              <a:ext cx="330220" cy="6576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 dirty="0"/>
                <a:t>0</a:t>
              </a:r>
            </a:p>
            <a:p>
              <a:pPr>
                <a:buNone/>
              </a:pPr>
              <a:r>
                <a:rPr lang="en-US" sz="1800" dirty="0"/>
                <a:t>1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545911" y="5741818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Data is captured only if EN is on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 bwMode="auto">
          <a:xfrm>
            <a:off x="4069383" y="2588328"/>
            <a:ext cx="890177" cy="407194"/>
          </a:xfrm>
          <a:prstGeom prst="rightArrow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6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830584"/>
              </p:ext>
            </p:extLst>
          </p:nvPr>
        </p:nvGraphicFramePr>
        <p:xfrm>
          <a:off x="5777154" y="3638552"/>
          <a:ext cx="2424756" cy="1676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61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61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6189">
                  <a:extLst>
                    <a:ext uri="{9D8B030D-6E8A-4147-A177-3AD203B41FA5}">
                      <a16:colId xmlns:a16="http://schemas.microsoft.com/office/drawing/2014/main" xmlns="" val="3516253409"/>
                    </a:ext>
                  </a:extLst>
                </a:gridCol>
                <a:gridCol w="606189">
                  <a:extLst>
                    <a:ext uri="{9D8B030D-6E8A-4147-A177-3AD203B41FA5}">
                      <a16:colId xmlns:a16="http://schemas.microsoft.com/office/drawing/2014/main" xmlns="" val="1003507933"/>
                    </a:ext>
                  </a:extLst>
                </a:gridCol>
              </a:tblGrid>
              <a:tr h="29642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EN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/>
                        <a:t>Q</a:t>
                      </a:r>
                      <a:r>
                        <a:rPr lang="en-US" sz="1600" b="0" baseline="30000" dirty="0" err="1" smtClean="0"/>
                        <a:t>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Q</a:t>
                      </a:r>
                      <a:r>
                        <a:rPr lang="en-US" sz="1600" b="0" baseline="30000" dirty="0" smtClean="0"/>
                        <a:t>t+1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269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X</a:t>
                      </a:r>
                      <a:endParaRPr lang="en-US" sz="1600" b="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269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X</a:t>
                      </a:r>
                      <a:endParaRPr lang="en-US" sz="1600" b="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269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/>
                        <a:t>0</a:t>
                      </a:r>
                      <a:endParaRPr lang="en-US" sz="1600" b="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X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269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X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64" name="Group 63"/>
          <p:cNvGrpSpPr/>
          <p:nvPr/>
        </p:nvGrpSpPr>
        <p:grpSpPr>
          <a:xfrm>
            <a:off x="8256062" y="3994302"/>
            <a:ext cx="833136" cy="644895"/>
            <a:chOff x="8391378" y="1922459"/>
            <a:chExt cx="833136" cy="644895"/>
          </a:xfrm>
        </p:grpSpPr>
        <p:sp>
          <p:nvSpPr>
            <p:cNvPr id="65" name="Right Brace 64"/>
            <p:cNvSpPr/>
            <p:nvPr/>
          </p:nvSpPr>
          <p:spPr bwMode="auto">
            <a:xfrm>
              <a:off x="8391378" y="1922459"/>
              <a:ext cx="154745" cy="644895"/>
            </a:xfrm>
            <a:prstGeom prst="rightBrac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546123" y="2039468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hold</a:t>
              </a:r>
              <a:endParaRPr lang="en-US" sz="18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256062" y="4639197"/>
            <a:ext cx="930920" cy="695460"/>
            <a:chOff x="8391378" y="1871894"/>
            <a:chExt cx="930920" cy="695460"/>
          </a:xfrm>
        </p:grpSpPr>
        <p:sp>
          <p:nvSpPr>
            <p:cNvPr id="68" name="Right Brace 67"/>
            <p:cNvSpPr/>
            <p:nvPr/>
          </p:nvSpPr>
          <p:spPr bwMode="auto">
            <a:xfrm>
              <a:off x="8391378" y="1922459"/>
              <a:ext cx="154745" cy="644895"/>
            </a:xfrm>
            <a:prstGeom prst="rightBrac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46123" y="1871894"/>
              <a:ext cx="7761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copy</a:t>
              </a:r>
            </a:p>
            <a:p>
              <a:r>
                <a:rPr lang="en-US" sz="1800" dirty="0" smtClean="0"/>
                <a:t>input</a:t>
              </a:r>
              <a:endParaRPr lang="en-US" sz="18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688199" y="5741818"/>
            <a:ext cx="2762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need to show clock explicitly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L04-</a:t>
            </a:r>
            <a:fld id="{4F9502F6-954B-46E9-AC05-33DEDF4CA0B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13, 2017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2310627" y="4038133"/>
            <a:ext cx="296217" cy="1019127"/>
            <a:chOff x="2996418" y="3877579"/>
            <a:chExt cx="235317" cy="694421"/>
          </a:xfrm>
        </p:grpSpPr>
        <p:sp>
          <p:nvSpPr>
            <p:cNvPr id="57" name="Freeform 56"/>
            <p:cNvSpPr/>
            <p:nvPr/>
          </p:nvSpPr>
          <p:spPr bwMode="auto">
            <a:xfrm>
              <a:off x="2996418" y="4255477"/>
              <a:ext cx="182880" cy="316523"/>
            </a:xfrm>
            <a:custGeom>
              <a:avLst/>
              <a:gdLst>
                <a:gd name="connsiteX0" fmla="*/ 0 w 182880"/>
                <a:gd name="connsiteY0" fmla="*/ 0 h 316523"/>
                <a:gd name="connsiteX1" fmla="*/ 182880 w 182880"/>
                <a:gd name="connsiteY1" fmla="*/ 316523 h 31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80" h="316523">
                  <a:moveTo>
                    <a:pt x="0" y="0"/>
                  </a:moveTo>
                  <a:lnTo>
                    <a:pt x="182880" y="316523"/>
                  </a:ln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8" name="Freeform 57"/>
            <p:cNvSpPr/>
            <p:nvPr/>
          </p:nvSpPr>
          <p:spPr bwMode="auto">
            <a:xfrm>
              <a:off x="3106739" y="3877579"/>
              <a:ext cx="124996" cy="634604"/>
            </a:xfrm>
            <a:custGeom>
              <a:avLst/>
              <a:gdLst>
                <a:gd name="connsiteX0" fmla="*/ 0 w 182880"/>
                <a:gd name="connsiteY0" fmla="*/ 0 h 316523"/>
                <a:gd name="connsiteX1" fmla="*/ 182880 w 182880"/>
                <a:gd name="connsiteY1" fmla="*/ 316523 h 31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80" h="316523">
                  <a:moveTo>
                    <a:pt x="0" y="0"/>
                  </a:moveTo>
                  <a:lnTo>
                    <a:pt x="182880" y="316523"/>
                  </a:ln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60" name="Freeform 59"/>
            <p:cNvSpPr/>
            <p:nvPr/>
          </p:nvSpPr>
          <p:spPr bwMode="auto">
            <a:xfrm>
              <a:off x="3009501" y="4000801"/>
              <a:ext cx="184400" cy="530328"/>
            </a:xfrm>
            <a:custGeom>
              <a:avLst/>
              <a:gdLst>
                <a:gd name="connsiteX0" fmla="*/ 0 w 182880"/>
                <a:gd name="connsiteY0" fmla="*/ 0 h 316523"/>
                <a:gd name="connsiteX1" fmla="*/ 182880 w 182880"/>
                <a:gd name="connsiteY1" fmla="*/ 316523 h 31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80" h="316523">
                  <a:moveTo>
                    <a:pt x="0" y="0"/>
                  </a:moveTo>
                  <a:lnTo>
                    <a:pt x="182880" y="316523"/>
                  </a:ln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3381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27100" y="304800"/>
            <a:ext cx="7162800" cy="1143000"/>
          </a:xfrm>
          <a:noFill/>
          <a:ln/>
        </p:spPr>
        <p:txBody>
          <a:bodyPr/>
          <a:lstStyle/>
          <a:p>
            <a:r>
              <a:rPr lang="en-US"/>
              <a:t>Registers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950913" y="4106863"/>
            <a:ext cx="6955431" cy="1782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buNone/>
            </a:pPr>
            <a:r>
              <a:rPr lang="en-US" i="1" dirty="0"/>
              <a:t>Register:</a:t>
            </a:r>
            <a:r>
              <a:rPr lang="en-US" dirty="0"/>
              <a:t>  A group of flip-flops with a common </a:t>
            </a:r>
          </a:p>
          <a:p>
            <a:pPr>
              <a:buNone/>
            </a:pPr>
            <a:r>
              <a:rPr lang="en-US" dirty="0"/>
              <a:t>                 clock and enable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i="1" dirty="0"/>
              <a:t>Register file:</a:t>
            </a:r>
            <a:r>
              <a:rPr lang="en-US" dirty="0"/>
              <a:t>  A group of registers with a common </a:t>
            </a:r>
          </a:p>
          <a:p>
            <a:pPr>
              <a:buNone/>
            </a:pPr>
            <a:r>
              <a:rPr lang="en-US" dirty="0"/>
              <a:t>                 clock, input and output port(s)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1374775" y="1497013"/>
            <a:ext cx="5094288" cy="1824037"/>
            <a:chOff x="866" y="943"/>
            <a:chExt cx="3209" cy="1149"/>
          </a:xfrm>
        </p:grpSpPr>
        <p:sp>
          <p:nvSpPr>
            <p:cNvPr id="19460" name="Rectangle 4"/>
            <p:cNvSpPr>
              <a:spLocks noChangeArrowheads="1"/>
            </p:cNvSpPr>
            <p:nvPr/>
          </p:nvSpPr>
          <p:spPr bwMode="auto">
            <a:xfrm>
              <a:off x="3774" y="1371"/>
              <a:ext cx="301" cy="3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3830" y="1424"/>
              <a:ext cx="174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ff</a:t>
              </a:r>
            </a:p>
          </p:txBody>
        </p:sp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>
              <a:off x="3939" y="1687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>
              <a:off x="3932" y="1169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3845" y="943"/>
              <a:ext cx="183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D</a:t>
              </a:r>
            </a:p>
          </p:txBody>
        </p:sp>
        <p:sp>
          <p:nvSpPr>
            <p:cNvPr id="19465" name="Freeform 9"/>
            <p:cNvSpPr>
              <a:spLocks/>
            </p:cNvSpPr>
            <p:nvPr/>
          </p:nvSpPr>
          <p:spPr bwMode="auto">
            <a:xfrm>
              <a:off x="1514" y="1549"/>
              <a:ext cx="58" cy="1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" y="58"/>
                </a:cxn>
                <a:cxn ang="0">
                  <a:pos x="0" y="115"/>
                </a:cxn>
              </a:cxnLst>
              <a:rect l="0" t="0" r="r" b="b"/>
              <a:pathLst>
                <a:path w="58" h="116">
                  <a:moveTo>
                    <a:pt x="0" y="0"/>
                  </a:moveTo>
                  <a:lnTo>
                    <a:pt x="57" y="58"/>
                  </a:lnTo>
                  <a:lnTo>
                    <a:pt x="0" y="115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3464" y="1371"/>
              <a:ext cx="301" cy="3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3520" y="1424"/>
              <a:ext cx="174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ff</a:t>
              </a:r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>
              <a:off x="3629" y="1687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>
              <a:off x="3622" y="1169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70" name="Rectangle 14"/>
            <p:cNvSpPr>
              <a:spLocks noChangeArrowheads="1"/>
            </p:cNvSpPr>
            <p:nvPr/>
          </p:nvSpPr>
          <p:spPr bwMode="auto">
            <a:xfrm>
              <a:off x="3535" y="943"/>
              <a:ext cx="183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D</a:t>
              </a:r>
            </a:p>
          </p:txBody>
        </p:sp>
        <p:sp>
          <p:nvSpPr>
            <p:cNvPr id="19471" name="Rectangle 15"/>
            <p:cNvSpPr>
              <a:spLocks noChangeArrowheads="1"/>
            </p:cNvSpPr>
            <p:nvPr/>
          </p:nvSpPr>
          <p:spPr bwMode="auto">
            <a:xfrm>
              <a:off x="3136" y="1371"/>
              <a:ext cx="301" cy="3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72" name="Rectangle 16"/>
            <p:cNvSpPr>
              <a:spLocks noChangeArrowheads="1"/>
            </p:cNvSpPr>
            <p:nvPr/>
          </p:nvSpPr>
          <p:spPr bwMode="auto">
            <a:xfrm>
              <a:off x="3192" y="1424"/>
              <a:ext cx="174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ff</a:t>
              </a:r>
            </a:p>
          </p:txBody>
        </p:sp>
        <p:sp>
          <p:nvSpPr>
            <p:cNvPr id="19473" name="Line 17"/>
            <p:cNvSpPr>
              <a:spLocks noChangeShapeType="1"/>
            </p:cNvSpPr>
            <p:nvPr/>
          </p:nvSpPr>
          <p:spPr bwMode="auto">
            <a:xfrm>
              <a:off x="3301" y="1687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74" name="Line 18"/>
            <p:cNvSpPr>
              <a:spLocks noChangeShapeType="1"/>
            </p:cNvSpPr>
            <p:nvPr/>
          </p:nvSpPr>
          <p:spPr bwMode="auto">
            <a:xfrm>
              <a:off x="3294" y="1169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75" name="Rectangle 19"/>
            <p:cNvSpPr>
              <a:spLocks noChangeArrowheads="1"/>
            </p:cNvSpPr>
            <p:nvPr/>
          </p:nvSpPr>
          <p:spPr bwMode="auto">
            <a:xfrm>
              <a:off x="3207" y="943"/>
              <a:ext cx="183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D</a:t>
              </a:r>
            </a:p>
          </p:txBody>
        </p:sp>
        <p:sp>
          <p:nvSpPr>
            <p:cNvPr id="19476" name="Rectangle 20"/>
            <p:cNvSpPr>
              <a:spLocks noChangeArrowheads="1"/>
            </p:cNvSpPr>
            <p:nvPr/>
          </p:nvSpPr>
          <p:spPr bwMode="auto">
            <a:xfrm>
              <a:off x="2808" y="1371"/>
              <a:ext cx="301" cy="3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77" name="Rectangle 21"/>
            <p:cNvSpPr>
              <a:spLocks noChangeArrowheads="1"/>
            </p:cNvSpPr>
            <p:nvPr/>
          </p:nvSpPr>
          <p:spPr bwMode="auto">
            <a:xfrm>
              <a:off x="2864" y="1424"/>
              <a:ext cx="174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ff</a:t>
              </a:r>
            </a:p>
          </p:txBody>
        </p:sp>
        <p:sp>
          <p:nvSpPr>
            <p:cNvPr id="19478" name="Line 22"/>
            <p:cNvSpPr>
              <a:spLocks noChangeShapeType="1"/>
            </p:cNvSpPr>
            <p:nvPr/>
          </p:nvSpPr>
          <p:spPr bwMode="auto">
            <a:xfrm>
              <a:off x="2973" y="1687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79" name="Line 23"/>
            <p:cNvSpPr>
              <a:spLocks noChangeShapeType="1"/>
            </p:cNvSpPr>
            <p:nvPr/>
          </p:nvSpPr>
          <p:spPr bwMode="auto">
            <a:xfrm>
              <a:off x="2966" y="1169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80" name="Rectangle 24"/>
            <p:cNvSpPr>
              <a:spLocks noChangeArrowheads="1"/>
            </p:cNvSpPr>
            <p:nvPr/>
          </p:nvSpPr>
          <p:spPr bwMode="auto">
            <a:xfrm>
              <a:off x="2879" y="943"/>
              <a:ext cx="183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D</a:t>
              </a:r>
            </a:p>
          </p:txBody>
        </p:sp>
        <p:sp>
          <p:nvSpPr>
            <p:cNvPr id="19481" name="Rectangle 25"/>
            <p:cNvSpPr>
              <a:spLocks noChangeArrowheads="1"/>
            </p:cNvSpPr>
            <p:nvPr/>
          </p:nvSpPr>
          <p:spPr bwMode="auto">
            <a:xfrm>
              <a:off x="2480" y="1371"/>
              <a:ext cx="301" cy="3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82" name="Rectangle 26"/>
            <p:cNvSpPr>
              <a:spLocks noChangeArrowheads="1"/>
            </p:cNvSpPr>
            <p:nvPr/>
          </p:nvSpPr>
          <p:spPr bwMode="auto">
            <a:xfrm>
              <a:off x="2536" y="1424"/>
              <a:ext cx="174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ff</a:t>
              </a:r>
            </a:p>
          </p:txBody>
        </p:sp>
        <p:sp>
          <p:nvSpPr>
            <p:cNvPr id="19483" name="Line 27"/>
            <p:cNvSpPr>
              <a:spLocks noChangeShapeType="1"/>
            </p:cNvSpPr>
            <p:nvPr/>
          </p:nvSpPr>
          <p:spPr bwMode="auto">
            <a:xfrm>
              <a:off x="2645" y="1687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84" name="Line 28"/>
            <p:cNvSpPr>
              <a:spLocks noChangeShapeType="1"/>
            </p:cNvSpPr>
            <p:nvPr/>
          </p:nvSpPr>
          <p:spPr bwMode="auto">
            <a:xfrm>
              <a:off x="2638" y="1169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85" name="Rectangle 29"/>
            <p:cNvSpPr>
              <a:spLocks noChangeArrowheads="1"/>
            </p:cNvSpPr>
            <p:nvPr/>
          </p:nvSpPr>
          <p:spPr bwMode="auto">
            <a:xfrm>
              <a:off x="2551" y="943"/>
              <a:ext cx="183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D</a:t>
              </a:r>
            </a:p>
          </p:txBody>
        </p:sp>
        <p:sp>
          <p:nvSpPr>
            <p:cNvPr id="19486" name="Rectangle 30"/>
            <p:cNvSpPr>
              <a:spLocks noChangeArrowheads="1"/>
            </p:cNvSpPr>
            <p:nvPr/>
          </p:nvSpPr>
          <p:spPr bwMode="auto">
            <a:xfrm>
              <a:off x="2152" y="1371"/>
              <a:ext cx="301" cy="3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87" name="Rectangle 31"/>
            <p:cNvSpPr>
              <a:spLocks noChangeArrowheads="1"/>
            </p:cNvSpPr>
            <p:nvPr/>
          </p:nvSpPr>
          <p:spPr bwMode="auto">
            <a:xfrm>
              <a:off x="2208" y="1424"/>
              <a:ext cx="174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ff</a:t>
              </a:r>
            </a:p>
          </p:txBody>
        </p:sp>
        <p:sp>
          <p:nvSpPr>
            <p:cNvPr id="19488" name="Line 32"/>
            <p:cNvSpPr>
              <a:spLocks noChangeShapeType="1"/>
            </p:cNvSpPr>
            <p:nvPr/>
          </p:nvSpPr>
          <p:spPr bwMode="auto">
            <a:xfrm>
              <a:off x="2317" y="1687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89" name="Line 33"/>
            <p:cNvSpPr>
              <a:spLocks noChangeShapeType="1"/>
            </p:cNvSpPr>
            <p:nvPr/>
          </p:nvSpPr>
          <p:spPr bwMode="auto">
            <a:xfrm>
              <a:off x="2310" y="1169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90" name="Rectangle 34"/>
            <p:cNvSpPr>
              <a:spLocks noChangeArrowheads="1"/>
            </p:cNvSpPr>
            <p:nvPr/>
          </p:nvSpPr>
          <p:spPr bwMode="auto">
            <a:xfrm>
              <a:off x="2223" y="943"/>
              <a:ext cx="183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D</a:t>
              </a:r>
            </a:p>
          </p:txBody>
        </p:sp>
        <p:sp>
          <p:nvSpPr>
            <p:cNvPr id="19491" name="Rectangle 35"/>
            <p:cNvSpPr>
              <a:spLocks noChangeArrowheads="1"/>
            </p:cNvSpPr>
            <p:nvPr/>
          </p:nvSpPr>
          <p:spPr bwMode="auto">
            <a:xfrm>
              <a:off x="1824" y="1371"/>
              <a:ext cx="301" cy="3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92" name="Rectangle 36"/>
            <p:cNvSpPr>
              <a:spLocks noChangeArrowheads="1"/>
            </p:cNvSpPr>
            <p:nvPr/>
          </p:nvSpPr>
          <p:spPr bwMode="auto">
            <a:xfrm>
              <a:off x="1880" y="1424"/>
              <a:ext cx="174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ff</a:t>
              </a:r>
            </a:p>
          </p:txBody>
        </p:sp>
        <p:sp>
          <p:nvSpPr>
            <p:cNvPr id="19493" name="Line 37"/>
            <p:cNvSpPr>
              <a:spLocks noChangeShapeType="1"/>
            </p:cNvSpPr>
            <p:nvPr/>
          </p:nvSpPr>
          <p:spPr bwMode="auto">
            <a:xfrm>
              <a:off x="1989" y="1687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94" name="Line 38"/>
            <p:cNvSpPr>
              <a:spLocks noChangeShapeType="1"/>
            </p:cNvSpPr>
            <p:nvPr/>
          </p:nvSpPr>
          <p:spPr bwMode="auto">
            <a:xfrm>
              <a:off x="1982" y="1169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95" name="Rectangle 39"/>
            <p:cNvSpPr>
              <a:spLocks noChangeArrowheads="1"/>
            </p:cNvSpPr>
            <p:nvPr/>
          </p:nvSpPr>
          <p:spPr bwMode="auto">
            <a:xfrm>
              <a:off x="1895" y="943"/>
              <a:ext cx="183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D</a:t>
              </a:r>
            </a:p>
          </p:txBody>
        </p:sp>
        <p:sp>
          <p:nvSpPr>
            <p:cNvPr id="19496" name="Rectangle 40"/>
            <p:cNvSpPr>
              <a:spLocks noChangeArrowheads="1"/>
            </p:cNvSpPr>
            <p:nvPr/>
          </p:nvSpPr>
          <p:spPr bwMode="auto">
            <a:xfrm>
              <a:off x="1496" y="1371"/>
              <a:ext cx="301" cy="3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97" name="Rectangle 41"/>
            <p:cNvSpPr>
              <a:spLocks noChangeArrowheads="1"/>
            </p:cNvSpPr>
            <p:nvPr/>
          </p:nvSpPr>
          <p:spPr bwMode="auto">
            <a:xfrm>
              <a:off x="1552" y="1424"/>
              <a:ext cx="174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 dirty="0" err="1"/>
                <a:t>ff</a:t>
              </a:r>
              <a:endParaRPr lang="en-US" sz="1800" dirty="0"/>
            </a:p>
          </p:txBody>
        </p:sp>
        <p:sp>
          <p:nvSpPr>
            <p:cNvPr id="19498" name="Line 42"/>
            <p:cNvSpPr>
              <a:spLocks noChangeShapeType="1"/>
            </p:cNvSpPr>
            <p:nvPr/>
          </p:nvSpPr>
          <p:spPr bwMode="auto">
            <a:xfrm>
              <a:off x="1661" y="1687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99" name="Line 43"/>
            <p:cNvSpPr>
              <a:spLocks noChangeShapeType="1"/>
            </p:cNvSpPr>
            <p:nvPr/>
          </p:nvSpPr>
          <p:spPr bwMode="auto">
            <a:xfrm>
              <a:off x="1654" y="1169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1571" y="1901"/>
              <a:ext cx="2481" cy="191"/>
              <a:chOff x="1571" y="1901"/>
              <a:chExt cx="2481" cy="191"/>
            </a:xfrm>
          </p:grpSpPr>
          <p:sp>
            <p:nvSpPr>
              <p:cNvPr id="19500" name="Rectangle 44"/>
              <p:cNvSpPr>
                <a:spLocks noChangeArrowheads="1"/>
              </p:cNvSpPr>
              <p:nvPr/>
            </p:nvSpPr>
            <p:spPr bwMode="auto">
              <a:xfrm>
                <a:off x="3867" y="1901"/>
                <a:ext cx="185" cy="1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55562" tIns="26988" rIns="55562" bIns="26988">
                <a:spAutoFit/>
              </a:bodyPr>
              <a:lstStyle/>
              <a:p>
                <a:pPr algn="ctr" defTabSz="330200">
                  <a:buNone/>
                </a:pPr>
                <a:r>
                  <a:rPr lang="en-US" sz="1800"/>
                  <a:t>Q</a:t>
                </a:r>
              </a:p>
            </p:txBody>
          </p:sp>
          <p:sp>
            <p:nvSpPr>
              <p:cNvPr id="19501" name="Rectangle 45"/>
              <p:cNvSpPr>
                <a:spLocks noChangeArrowheads="1"/>
              </p:cNvSpPr>
              <p:nvPr/>
            </p:nvSpPr>
            <p:spPr bwMode="auto">
              <a:xfrm>
                <a:off x="3539" y="1901"/>
                <a:ext cx="185" cy="1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55562" tIns="26988" rIns="55562" bIns="26988">
                <a:spAutoFit/>
              </a:bodyPr>
              <a:lstStyle/>
              <a:p>
                <a:pPr algn="ctr" defTabSz="330200">
                  <a:buNone/>
                </a:pPr>
                <a:r>
                  <a:rPr lang="en-US" sz="1800"/>
                  <a:t>Q</a:t>
                </a:r>
              </a:p>
            </p:txBody>
          </p:sp>
          <p:sp>
            <p:nvSpPr>
              <p:cNvPr id="19502" name="Rectangle 46"/>
              <p:cNvSpPr>
                <a:spLocks noChangeArrowheads="1"/>
              </p:cNvSpPr>
              <p:nvPr/>
            </p:nvSpPr>
            <p:spPr bwMode="auto">
              <a:xfrm>
                <a:off x="3211" y="1901"/>
                <a:ext cx="185" cy="1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55562" tIns="26988" rIns="55562" bIns="26988">
                <a:spAutoFit/>
              </a:bodyPr>
              <a:lstStyle/>
              <a:p>
                <a:pPr algn="ctr" defTabSz="330200">
                  <a:buNone/>
                </a:pPr>
                <a:r>
                  <a:rPr lang="en-US" sz="1800"/>
                  <a:t>Q</a:t>
                </a:r>
              </a:p>
            </p:txBody>
          </p:sp>
          <p:sp>
            <p:nvSpPr>
              <p:cNvPr id="19503" name="Rectangle 47"/>
              <p:cNvSpPr>
                <a:spLocks noChangeArrowheads="1"/>
              </p:cNvSpPr>
              <p:nvPr/>
            </p:nvSpPr>
            <p:spPr bwMode="auto">
              <a:xfrm>
                <a:off x="2883" y="1901"/>
                <a:ext cx="185" cy="1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55562" tIns="26988" rIns="55562" bIns="26988">
                <a:spAutoFit/>
              </a:bodyPr>
              <a:lstStyle/>
              <a:p>
                <a:pPr algn="ctr" defTabSz="330200">
                  <a:buNone/>
                </a:pPr>
                <a:r>
                  <a:rPr lang="en-US" sz="1800"/>
                  <a:t>Q</a:t>
                </a:r>
              </a:p>
            </p:txBody>
          </p:sp>
          <p:sp>
            <p:nvSpPr>
              <p:cNvPr id="19504" name="Rectangle 48"/>
              <p:cNvSpPr>
                <a:spLocks noChangeArrowheads="1"/>
              </p:cNvSpPr>
              <p:nvPr/>
            </p:nvSpPr>
            <p:spPr bwMode="auto">
              <a:xfrm>
                <a:off x="2555" y="1901"/>
                <a:ext cx="185" cy="1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55562" tIns="26988" rIns="55562" bIns="26988">
                <a:spAutoFit/>
              </a:bodyPr>
              <a:lstStyle/>
              <a:p>
                <a:pPr algn="ctr" defTabSz="330200">
                  <a:buNone/>
                </a:pPr>
                <a:r>
                  <a:rPr lang="en-US" sz="1800"/>
                  <a:t>Q</a:t>
                </a:r>
              </a:p>
            </p:txBody>
          </p:sp>
          <p:sp>
            <p:nvSpPr>
              <p:cNvPr id="19505" name="Rectangle 49"/>
              <p:cNvSpPr>
                <a:spLocks noChangeArrowheads="1"/>
              </p:cNvSpPr>
              <p:nvPr/>
            </p:nvSpPr>
            <p:spPr bwMode="auto">
              <a:xfrm>
                <a:off x="2227" y="1901"/>
                <a:ext cx="185" cy="1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55562" tIns="26988" rIns="55562" bIns="26988">
                <a:spAutoFit/>
              </a:bodyPr>
              <a:lstStyle/>
              <a:p>
                <a:pPr algn="ctr" defTabSz="330200">
                  <a:buNone/>
                </a:pPr>
                <a:r>
                  <a:rPr lang="en-US" sz="1800"/>
                  <a:t>Q</a:t>
                </a:r>
              </a:p>
            </p:txBody>
          </p:sp>
          <p:sp>
            <p:nvSpPr>
              <p:cNvPr id="19506" name="Rectangle 50"/>
              <p:cNvSpPr>
                <a:spLocks noChangeArrowheads="1"/>
              </p:cNvSpPr>
              <p:nvPr/>
            </p:nvSpPr>
            <p:spPr bwMode="auto">
              <a:xfrm>
                <a:off x="1899" y="1901"/>
                <a:ext cx="185" cy="1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55562" tIns="26988" rIns="55562" bIns="26988">
                <a:spAutoFit/>
              </a:bodyPr>
              <a:lstStyle/>
              <a:p>
                <a:pPr algn="ctr" defTabSz="330200">
                  <a:buNone/>
                </a:pPr>
                <a:r>
                  <a:rPr lang="en-US" sz="1800"/>
                  <a:t>Q</a:t>
                </a:r>
              </a:p>
            </p:txBody>
          </p:sp>
          <p:sp>
            <p:nvSpPr>
              <p:cNvPr id="19507" name="Rectangle 51"/>
              <p:cNvSpPr>
                <a:spLocks noChangeArrowheads="1"/>
              </p:cNvSpPr>
              <p:nvPr/>
            </p:nvSpPr>
            <p:spPr bwMode="auto">
              <a:xfrm>
                <a:off x="1571" y="1901"/>
                <a:ext cx="185" cy="1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55562" tIns="26988" rIns="55562" bIns="26988">
                <a:spAutoFit/>
              </a:bodyPr>
              <a:lstStyle/>
              <a:p>
                <a:pPr algn="ctr" defTabSz="330200">
                  <a:buNone/>
                </a:pPr>
                <a:r>
                  <a:rPr lang="en-US" sz="1800"/>
                  <a:t>Q</a:t>
                </a:r>
              </a:p>
            </p:txBody>
          </p:sp>
        </p:grpSp>
        <p:sp>
          <p:nvSpPr>
            <p:cNvPr id="19509" name="Rectangle 53"/>
            <p:cNvSpPr>
              <a:spLocks noChangeArrowheads="1"/>
            </p:cNvSpPr>
            <p:nvPr/>
          </p:nvSpPr>
          <p:spPr bwMode="auto">
            <a:xfrm>
              <a:off x="1567" y="943"/>
              <a:ext cx="183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D</a:t>
              </a:r>
            </a:p>
          </p:txBody>
        </p:sp>
        <p:sp>
          <p:nvSpPr>
            <p:cNvPr id="19510" name="Line 54"/>
            <p:cNvSpPr>
              <a:spLocks noChangeShapeType="1"/>
            </p:cNvSpPr>
            <p:nvPr/>
          </p:nvSpPr>
          <p:spPr bwMode="auto">
            <a:xfrm flipH="1">
              <a:off x="1292" y="1608"/>
              <a:ext cx="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511" name="Rectangle 55"/>
            <p:cNvSpPr>
              <a:spLocks noChangeArrowheads="1"/>
            </p:cNvSpPr>
            <p:nvPr/>
          </p:nvSpPr>
          <p:spPr bwMode="auto">
            <a:xfrm>
              <a:off x="891" y="1481"/>
              <a:ext cx="217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/>
                <a:t>C</a:t>
              </a:r>
            </a:p>
          </p:txBody>
        </p:sp>
        <p:sp>
          <p:nvSpPr>
            <p:cNvPr id="19512" name="Line 56"/>
            <p:cNvSpPr>
              <a:spLocks noChangeShapeType="1"/>
            </p:cNvSpPr>
            <p:nvPr/>
          </p:nvSpPr>
          <p:spPr bwMode="auto">
            <a:xfrm>
              <a:off x="1175" y="1424"/>
              <a:ext cx="31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513" name="Rectangle 57"/>
            <p:cNvSpPr>
              <a:spLocks noChangeArrowheads="1"/>
            </p:cNvSpPr>
            <p:nvPr/>
          </p:nvSpPr>
          <p:spPr bwMode="auto">
            <a:xfrm>
              <a:off x="866" y="1238"/>
              <a:ext cx="299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/>
                <a:t>En</a:t>
              </a:r>
            </a:p>
          </p:txBody>
        </p:sp>
      </p:grpSp>
      <p:sp>
        <p:nvSpPr>
          <p:cNvPr id="65" name="Freeform 5"/>
          <p:cNvSpPr>
            <a:spLocks/>
          </p:cNvSpPr>
          <p:nvPr/>
        </p:nvSpPr>
        <p:spPr bwMode="auto">
          <a:xfrm>
            <a:off x="2366185" y="2476103"/>
            <a:ext cx="74613" cy="15319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96"/>
              </a:cxn>
              <a:cxn ang="0">
                <a:pos x="0" y="192"/>
              </a:cxn>
            </a:cxnLst>
            <a:rect l="0" t="0" r="r" b="b"/>
            <a:pathLst>
              <a:path w="97" h="193">
                <a:moveTo>
                  <a:pt x="0" y="0"/>
                </a:moveTo>
                <a:lnTo>
                  <a:pt x="96" y="96"/>
                </a:lnTo>
                <a:lnTo>
                  <a:pt x="0" y="19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66" name="Freeform 5"/>
          <p:cNvSpPr>
            <a:spLocks/>
          </p:cNvSpPr>
          <p:nvPr/>
        </p:nvSpPr>
        <p:spPr bwMode="auto">
          <a:xfrm>
            <a:off x="2890740" y="2476103"/>
            <a:ext cx="74613" cy="15319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96"/>
              </a:cxn>
              <a:cxn ang="0">
                <a:pos x="0" y="192"/>
              </a:cxn>
            </a:cxnLst>
            <a:rect l="0" t="0" r="r" b="b"/>
            <a:pathLst>
              <a:path w="97" h="193">
                <a:moveTo>
                  <a:pt x="0" y="0"/>
                </a:moveTo>
                <a:lnTo>
                  <a:pt x="96" y="96"/>
                </a:lnTo>
                <a:lnTo>
                  <a:pt x="0" y="19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67" name="Freeform 5"/>
          <p:cNvSpPr>
            <a:spLocks/>
          </p:cNvSpPr>
          <p:nvPr/>
        </p:nvSpPr>
        <p:spPr bwMode="auto">
          <a:xfrm>
            <a:off x="3418218" y="2472051"/>
            <a:ext cx="74613" cy="15319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96"/>
              </a:cxn>
              <a:cxn ang="0">
                <a:pos x="0" y="192"/>
              </a:cxn>
            </a:cxnLst>
            <a:rect l="0" t="0" r="r" b="b"/>
            <a:pathLst>
              <a:path w="97" h="193">
                <a:moveTo>
                  <a:pt x="0" y="0"/>
                </a:moveTo>
                <a:lnTo>
                  <a:pt x="96" y="96"/>
                </a:lnTo>
                <a:lnTo>
                  <a:pt x="0" y="19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69" name="Freeform 5"/>
          <p:cNvSpPr>
            <a:spLocks/>
          </p:cNvSpPr>
          <p:nvPr/>
        </p:nvSpPr>
        <p:spPr bwMode="auto">
          <a:xfrm>
            <a:off x="3937000" y="2472051"/>
            <a:ext cx="74613" cy="15319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96"/>
              </a:cxn>
              <a:cxn ang="0">
                <a:pos x="0" y="192"/>
              </a:cxn>
            </a:cxnLst>
            <a:rect l="0" t="0" r="r" b="b"/>
            <a:pathLst>
              <a:path w="97" h="193">
                <a:moveTo>
                  <a:pt x="0" y="0"/>
                </a:moveTo>
                <a:lnTo>
                  <a:pt x="96" y="96"/>
                </a:lnTo>
                <a:lnTo>
                  <a:pt x="0" y="19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70" name="Freeform 5"/>
          <p:cNvSpPr>
            <a:spLocks/>
          </p:cNvSpPr>
          <p:nvPr/>
        </p:nvSpPr>
        <p:spPr bwMode="auto">
          <a:xfrm>
            <a:off x="4463901" y="2472051"/>
            <a:ext cx="74613" cy="15319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96"/>
              </a:cxn>
              <a:cxn ang="0">
                <a:pos x="0" y="192"/>
              </a:cxn>
            </a:cxnLst>
            <a:rect l="0" t="0" r="r" b="b"/>
            <a:pathLst>
              <a:path w="97" h="193">
                <a:moveTo>
                  <a:pt x="0" y="0"/>
                </a:moveTo>
                <a:lnTo>
                  <a:pt x="96" y="96"/>
                </a:lnTo>
                <a:lnTo>
                  <a:pt x="0" y="19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71" name="Freeform 5"/>
          <p:cNvSpPr>
            <a:spLocks/>
          </p:cNvSpPr>
          <p:nvPr/>
        </p:nvSpPr>
        <p:spPr bwMode="auto">
          <a:xfrm>
            <a:off x="4971254" y="2472051"/>
            <a:ext cx="74613" cy="15319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96"/>
              </a:cxn>
              <a:cxn ang="0">
                <a:pos x="0" y="192"/>
              </a:cxn>
            </a:cxnLst>
            <a:rect l="0" t="0" r="r" b="b"/>
            <a:pathLst>
              <a:path w="97" h="193">
                <a:moveTo>
                  <a:pt x="0" y="0"/>
                </a:moveTo>
                <a:lnTo>
                  <a:pt x="96" y="96"/>
                </a:lnTo>
                <a:lnTo>
                  <a:pt x="0" y="19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72" name="Freeform 5"/>
          <p:cNvSpPr>
            <a:spLocks/>
          </p:cNvSpPr>
          <p:nvPr/>
        </p:nvSpPr>
        <p:spPr bwMode="auto">
          <a:xfrm>
            <a:off x="5499100" y="2472051"/>
            <a:ext cx="74613" cy="15319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96"/>
              </a:cxn>
              <a:cxn ang="0">
                <a:pos x="0" y="192"/>
              </a:cxn>
            </a:cxnLst>
            <a:rect l="0" t="0" r="r" b="b"/>
            <a:pathLst>
              <a:path w="97" h="193">
                <a:moveTo>
                  <a:pt x="0" y="0"/>
                </a:moveTo>
                <a:lnTo>
                  <a:pt x="96" y="96"/>
                </a:lnTo>
                <a:lnTo>
                  <a:pt x="0" y="19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73" name="Freeform 5"/>
          <p:cNvSpPr>
            <a:spLocks/>
          </p:cNvSpPr>
          <p:nvPr/>
        </p:nvSpPr>
        <p:spPr bwMode="auto">
          <a:xfrm>
            <a:off x="5990501" y="2472051"/>
            <a:ext cx="74613" cy="15319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96"/>
              </a:cxn>
              <a:cxn ang="0">
                <a:pos x="0" y="192"/>
              </a:cxn>
            </a:cxnLst>
            <a:rect l="0" t="0" r="r" b="b"/>
            <a:pathLst>
              <a:path w="97" h="193">
                <a:moveTo>
                  <a:pt x="0" y="0"/>
                </a:moveTo>
                <a:lnTo>
                  <a:pt x="96" y="96"/>
                </a:lnTo>
                <a:lnTo>
                  <a:pt x="0" y="19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L04-</a:t>
            </a:r>
            <a:fld id="{4F9502F6-954B-46E9-AC05-33DEDF4CA0B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25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An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Modulo-4 counter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575175" y="185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486266"/>
              </p:ext>
            </p:extLst>
          </p:nvPr>
        </p:nvGraphicFramePr>
        <p:xfrm>
          <a:off x="654342" y="1705109"/>
          <a:ext cx="5016150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2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2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2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Prev</a:t>
                      </a:r>
                      <a:r>
                        <a:rPr lang="en-US" b="0" dirty="0" smtClean="0"/>
                        <a:t> State</a:t>
                      </a:r>
                      <a:endParaRPr lang="en-US" b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NextState</a:t>
                      </a:r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q1q0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bg1"/>
                          </a:solidFill>
                        </a:rPr>
                        <a:t>inc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= 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bg1"/>
                          </a:solidFill>
                        </a:rPr>
                        <a:t>inc</a:t>
                      </a:r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=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01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10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11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47956" y="4639112"/>
            <a:ext cx="68531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q0</a:t>
            </a:r>
            <a:r>
              <a:rPr lang="en-US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t+1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~inc</a:t>
            </a:r>
            <a:r>
              <a:rPr lang="en-US" dirty="0" smtClean="0">
                <a:latin typeface="Courier New"/>
                <a:cs typeface="Courier New"/>
                <a:sym typeface="Symbol"/>
              </a:rPr>
              <a:t>∙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q0</a:t>
            </a:r>
            <a:r>
              <a:rPr lang="en-US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 smtClean="0">
                <a:latin typeface="Courier New"/>
                <a:cs typeface="Courier New"/>
                <a:sym typeface="Symbol"/>
              </a:rPr>
              <a:t>∙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~q0</a:t>
            </a:r>
            <a:r>
              <a:rPr lang="en-US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</a:p>
          <a:p>
            <a:pPr font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dirty="0">
                <a:latin typeface="Courier New"/>
                <a:cs typeface="Courier New"/>
                <a:sym typeface="Symbol"/>
              </a:rPr>
              <a:t></a:t>
            </a:r>
            <a:r>
              <a:rPr lang="en-US" dirty="0">
                <a:latin typeface="Courier New"/>
                <a:cs typeface="Courier New"/>
                <a:sym typeface="Symbol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q0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font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q1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t+1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~inc</a:t>
            </a:r>
            <a:r>
              <a:rPr lang="en-US" dirty="0" smtClean="0">
                <a:latin typeface="Courier New"/>
                <a:cs typeface="Courier New"/>
                <a:sym typeface="Symbol"/>
              </a:rPr>
              <a:t>∙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 smtClean="0">
                <a:latin typeface="Courier New"/>
                <a:cs typeface="Courier New"/>
                <a:sym typeface="Symbol"/>
              </a:rPr>
              <a:t>∙~q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/>
                <a:cs typeface="Courier New"/>
                <a:sym typeface="Symbol"/>
              </a:rPr>
              <a:t>∙q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 smtClean="0">
                <a:latin typeface="Courier New"/>
                <a:cs typeface="Courier New"/>
                <a:sym typeface="Symbol"/>
              </a:rPr>
              <a:t>∙q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∙~q0</a:t>
            </a:r>
            <a:r>
              <a:rPr lang="en-US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font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1) ?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q0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dirty="0">
                <a:latin typeface="Courier New"/>
                <a:cs typeface="Courier New"/>
                <a:sym typeface="Symbol"/>
              </a:rPr>
              <a:t>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/>
                <a:cs typeface="Courier New"/>
                <a:sym typeface="Symbol"/>
              </a:rPr>
              <a:t>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/>
                <a:cs typeface="Courier New"/>
                <a:sym typeface="Symbol"/>
              </a:rPr>
              <a:t> : </a:t>
            </a:r>
            <a:r>
              <a:rPr lang="en-US" dirty="0" smtClean="0">
                <a:latin typeface="Courier New"/>
                <a:cs typeface="Courier New"/>
                <a:sym typeface="Symbol"/>
              </a:rPr>
              <a:t>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baseline="30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066829" y="1470363"/>
            <a:ext cx="2636297" cy="2524900"/>
            <a:chOff x="1941514" y="2282981"/>
            <a:chExt cx="2636297" cy="2524900"/>
          </a:xfrm>
        </p:grpSpPr>
        <p:sp>
          <p:nvSpPr>
            <p:cNvPr id="13" name="Oval 12"/>
            <p:cNvSpPr/>
            <p:nvPr/>
          </p:nvSpPr>
          <p:spPr bwMode="auto">
            <a:xfrm>
              <a:off x="2242937" y="2715398"/>
              <a:ext cx="587829" cy="587829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lang="en-US" sz="1600" dirty="0" smtClean="0">
                  <a:latin typeface="Verdana" pitchFamily="34" charset="0"/>
                </a:rPr>
                <a:t>00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688560" y="2715398"/>
              <a:ext cx="587829" cy="587829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lang="en-US" sz="1600" dirty="0" smtClean="0">
                  <a:latin typeface="Verdana" pitchFamily="34" charset="0"/>
                </a:rPr>
                <a:t>01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688559" y="3860575"/>
              <a:ext cx="587829" cy="587829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lang="en-US" sz="1600" dirty="0" smtClean="0">
                  <a:latin typeface="Verdana" pitchFamily="34" charset="0"/>
                </a:rPr>
                <a:t>10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242937" y="3860574"/>
              <a:ext cx="587829" cy="587829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lang="en-US" sz="1600" dirty="0" smtClean="0">
                  <a:latin typeface="Verdana" pitchFamily="34" charset="0"/>
                </a:rPr>
                <a:t>11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18" name="Straight Arrow Connector 17"/>
            <p:cNvCxnSpPr>
              <a:stCxn id="13" idx="6"/>
              <a:endCxn id="14" idx="2"/>
            </p:cNvCxnSpPr>
            <p:nvPr/>
          </p:nvCxnSpPr>
          <p:spPr bwMode="auto">
            <a:xfrm>
              <a:off x="2830766" y="3009313"/>
              <a:ext cx="85779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" name="Straight Arrow Connector 18"/>
            <p:cNvCxnSpPr>
              <a:stCxn id="14" idx="4"/>
              <a:endCxn id="16" idx="0"/>
            </p:cNvCxnSpPr>
            <p:nvPr/>
          </p:nvCxnSpPr>
          <p:spPr bwMode="auto">
            <a:xfrm flipH="1">
              <a:off x="3982474" y="3303227"/>
              <a:ext cx="1" cy="55734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Straight Arrow Connector 19"/>
            <p:cNvCxnSpPr>
              <a:stCxn id="16" idx="2"/>
              <a:endCxn id="17" idx="6"/>
            </p:cNvCxnSpPr>
            <p:nvPr/>
          </p:nvCxnSpPr>
          <p:spPr bwMode="auto">
            <a:xfrm flipH="1" flipV="1">
              <a:off x="2830766" y="4154489"/>
              <a:ext cx="857793" cy="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Straight Arrow Connector 20"/>
            <p:cNvCxnSpPr>
              <a:stCxn id="17" idx="0"/>
              <a:endCxn id="13" idx="4"/>
            </p:cNvCxnSpPr>
            <p:nvPr/>
          </p:nvCxnSpPr>
          <p:spPr bwMode="auto">
            <a:xfrm flipV="1">
              <a:off x="2536852" y="3303227"/>
              <a:ext cx="0" cy="55734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945313" y="2747701"/>
              <a:ext cx="628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 smtClean="0"/>
                <a:t>inc</a:t>
              </a:r>
              <a:r>
                <a:rPr lang="en-US" sz="1200" dirty="0" smtClean="0"/>
                <a:t>=1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45312" y="3879625"/>
              <a:ext cx="628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 smtClean="0"/>
                <a:t>inc</a:t>
              </a:r>
              <a:r>
                <a:rPr lang="en-US" sz="1200" dirty="0" smtClean="0"/>
                <a:t>=1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44375" y="3443400"/>
              <a:ext cx="628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 smtClean="0"/>
                <a:t>inc</a:t>
              </a:r>
              <a:r>
                <a:rPr lang="en-US" sz="1200" dirty="0" smtClean="0"/>
                <a:t>=1</a:t>
              </a:r>
              <a:endParaRPr 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65304" y="3443400"/>
              <a:ext cx="628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 smtClean="0"/>
                <a:t>inc</a:t>
              </a:r>
              <a:r>
                <a:rPr lang="en-US" sz="1200" dirty="0" smtClean="0"/>
                <a:t>=1</a:t>
              </a:r>
              <a:endParaRPr lang="en-US" sz="1200" dirty="0"/>
            </a:p>
          </p:txBody>
        </p:sp>
        <p:sp>
          <p:nvSpPr>
            <p:cNvPr id="26" name="Arc 25"/>
            <p:cNvSpPr/>
            <p:nvPr/>
          </p:nvSpPr>
          <p:spPr bwMode="auto">
            <a:xfrm>
              <a:off x="1941514" y="2421482"/>
              <a:ext cx="602846" cy="587830"/>
            </a:xfrm>
            <a:prstGeom prst="arc">
              <a:avLst>
                <a:gd name="adj1" fmla="val 5448875"/>
                <a:gd name="adj2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02119" y="2282982"/>
              <a:ext cx="628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 smtClean="0"/>
                <a:t>inc</a:t>
              </a:r>
              <a:r>
                <a:rPr lang="en-US" sz="1200" dirty="0" smtClean="0"/>
                <a:t>=0</a:t>
              </a:r>
              <a:endParaRPr lang="en-US" sz="1200" dirty="0"/>
            </a:p>
          </p:txBody>
        </p:sp>
        <p:sp>
          <p:nvSpPr>
            <p:cNvPr id="28" name="Arc 27"/>
            <p:cNvSpPr/>
            <p:nvPr/>
          </p:nvSpPr>
          <p:spPr bwMode="auto">
            <a:xfrm>
              <a:off x="3974965" y="2421482"/>
              <a:ext cx="602846" cy="587830"/>
            </a:xfrm>
            <a:prstGeom prst="arc">
              <a:avLst>
                <a:gd name="adj1" fmla="val 10838592"/>
                <a:gd name="adj2" fmla="val 5357845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9" name="Arc 28"/>
            <p:cNvSpPr/>
            <p:nvPr/>
          </p:nvSpPr>
          <p:spPr bwMode="auto">
            <a:xfrm>
              <a:off x="1941514" y="4137574"/>
              <a:ext cx="602846" cy="587830"/>
            </a:xfrm>
            <a:prstGeom prst="arc">
              <a:avLst>
                <a:gd name="adj1" fmla="val 135690"/>
                <a:gd name="adj2" fmla="val 16250636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0" name="Arc 29"/>
            <p:cNvSpPr/>
            <p:nvPr/>
          </p:nvSpPr>
          <p:spPr bwMode="auto">
            <a:xfrm>
              <a:off x="3974965" y="4137574"/>
              <a:ext cx="602846" cy="587830"/>
            </a:xfrm>
            <a:prstGeom prst="arc">
              <a:avLst>
                <a:gd name="adj1" fmla="val 16035365"/>
                <a:gd name="adj2" fmla="val 10628398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88512" y="2282981"/>
              <a:ext cx="628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 smtClean="0"/>
                <a:t>inc</a:t>
              </a:r>
              <a:r>
                <a:rPr lang="en-US" sz="1200" dirty="0" smtClean="0"/>
                <a:t>=0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02119" y="4530882"/>
              <a:ext cx="628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 smtClean="0"/>
                <a:t>inc</a:t>
              </a:r>
              <a:r>
                <a:rPr lang="en-US" sz="1200" dirty="0" smtClean="0"/>
                <a:t>=0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88512" y="4530881"/>
              <a:ext cx="628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 smtClean="0"/>
                <a:t>inc</a:t>
              </a:r>
              <a:r>
                <a:rPr lang="en-US" sz="1200" dirty="0" smtClean="0"/>
                <a:t>=0</a:t>
              </a:r>
              <a:endParaRPr lang="en-US" sz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066829" y="4036043"/>
            <a:ext cx="296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Finite State Machine (FSM) representation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http://csg.csail.mit.edu/6.175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L04-</a:t>
            </a:r>
            <a:fld id="{4F9502F6-954B-46E9-AC05-33DEDF4CA0B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63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Finite State Machines (FSM) and  Sequential </a:t>
            </a:r>
            <a:r>
              <a:rPr lang="en-US" sz="4000" dirty="0" err="1" smtClean="0"/>
              <a:t>Ckts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17518"/>
            <a:ext cx="7772400" cy="5219712"/>
          </a:xfrm>
        </p:spPr>
        <p:txBody>
          <a:bodyPr/>
          <a:lstStyle/>
          <a:p>
            <a:r>
              <a:rPr lang="en-US" sz="2400" dirty="0" smtClean="0"/>
              <a:t>FSMs are a mathematical object like the Boolean Algebra</a:t>
            </a:r>
          </a:p>
          <a:p>
            <a:pPr lvl="1"/>
            <a:r>
              <a:rPr lang="en-US" sz="2000" dirty="0"/>
              <a:t>A computer (in fact any digital hardware) is an FSM</a:t>
            </a:r>
            <a:endParaRPr lang="en-US" sz="1600" dirty="0"/>
          </a:p>
          <a:p>
            <a:r>
              <a:rPr lang="en-US" sz="2400" dirty="0" smtClean="0"/>
              <a:t>Synchronous Sequential Circuits is a method to implement FSMs in hardware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endParaRPr lang="en-US" sz="2400" dirty="0"/>
          </a:p>
          <a:p>
            <a:pPr marL="57150" indent="0">
              <a:buNone/>
            </a:pPr>
            <a:endParaRPr lang="en-US" sz="2400" dirty="0" smtClean="0"/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en-US" sz="2400" dirty="0" smtClean="0"/>
              <a:t>Large </a:t>
            </a:r>
            <a:r>
              <a:rPr lang="en-US" sz="2400" dirty="0"/>
              <a:t>circuits </a:t>
            </a:r>
            <a:r>
              <a:rPr lang="en-US" sz="2400" dirty="0" smtClean="0"/>
              <a:t>need to </a:t>
            </a:r>
            <a:r>
              <a:rPr lang="en-US" sz="2400" dirty="0"/>
              <a:t>be described </a:t>
            </a:r>
            <a:r>
              <a:rPr lang="en-US" sz="2400" dirty="0" smtClean="0"/>
              <a:t>as </a:t>
            </a:r>
            <a:r>
              <a:rPr lang="en-US" sz="2400" dirty="0"/>
              <a:t>a </a:t>
            </a:r>
            <a:r>
              <a:rPr lang="en-US" sz="2400" i="1" dirty="0"/>
              <a:t>collection of cooperating FSMs</a:t>
            </a:r>
          </a:p>
          <a:p>
            <a:pPr lvl="1"/>
            <a:r>
              <a:rPr lang="en-US" sz="2000" dirty="0" smtClean="0"/>
              <a:t>State </a:t>
            </a:r>
            <a:r>
              <a:rPr lang="en-US" sz="2000" dirty="0"/>
              <a:t>diagrams and next-state tables </a:t>
            </a:r>
            <a:r>
              <a:rPr lang="en-US" sz="2000" dirty="0" smtClean="0"/>
              <a:t>are not suitable for such descriptions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267817" y="3514796"/>
            <a:ext cx="6711351" cy="1604513"/>
            <a:chOff x="1190445" y="3493698"/>
            <a:chExt cx="6711351" cy="1604513"/>
          </a:xfrm>
        </p:grpSpPr>
        <p:grpSp>
          <p:nvGrpSpPr>
            <p:cNvPr id="4" name="Group 3"/>
            <p:cNvGrpSpPr/>
            <p:nvPr/>
          </p:nvGrpSpPr>
          <p:grpSpPr>
            <a:xfrm>
              <a:off x="1264626" y="3565319"/>
              <a:ext cx="6509879" cy="1438003"/>
              <a:chOff x="884497" y="4426897"/>
              <a:chExt cx="7291702" cy="1567043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884497" y="4426897"/>
                <a:ext cx="7291702" cy="1567043"/>
                <a:chOff x="554512" y="4381401"/>
                <a:chExt cx="7291702" cy="1567043"/>
              </a:xfrm>
            </p:grpSpPr>
            <p:sp>
              <p:nvSpPr>
                <p:cNvPr id="5" name="Rectangle 4"/>
                <p:cNvSpPr/>
                <p:nvPr/>
              </p:nvSpPr>
              <p:spPr bwMode="auto">
                <a:xfrm>
                  <a:off x="2450008" y="4561665"/>
                  <a:ext cx="275108" cy="833985"/>
                </a:xfrm>
                <a:prstGeom prst="rect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 bwMode="auto">
                <a:xfrm>
                  <a:off x="3881586" y="4674209"/>
                  <a:ext cx="1790901" cy="1274235"/>
                </a:xfrm>
                <a:prstGeom prst="rect">
                  <a:avLst/>
                </a:prstGeom>
                <a:solidFill>
                  <a:schemeClr val="bg2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12" name="Freeform 11"/>
                <p:cNvSpPr/>
                <p:nvPr/>
              </p:nvSpPr>
              <p:spPr bwMode="auto">
                <a:xfrm>
                  <a:off x="2028490" y="4381401"/>
                  <a:ext cx="4384275" cy="626037"/>
                </a:xfrm>
                <a:custGeom>
                  <a:avLst/>
                  <a:gdLst>
                    <a:gd name="connsiteX0" fmla="*/ 3518320 w 4384275"/>
                    <a:gd name="connsiteY0" fmla="*/ 932567 h 950733"/>
                    <a:gd name="connsiteX1" fmla="*/ 4384275 w 4384275"/>
                    <a:gd name="connsiteY1" fmla="*/ 950733 h 950733"/>
                    <a:gd name="connsiteX2" fmla="*/ 4384275 w 4384275"/>
                    <a:gd name="connsiteY2" fmla="*/ 6055 h 950733"/>
                    <a:gd name="connsiteX3" fmla="*/ 0 w 4384275"/>
                    <a:gd name="connsiteY3" fmla="*/ 0 h 950733"/>
                    <a:gd name="connsiteX4" fmla="*/ 0 w 4384275"/>
                    <a:gd name="connsiteY4" fmla="*/ 938622 h 950733"/>
                    <a:gd name="connsiteX5" fmla="*/ 436005 w 4384275"/>
                    <a:gd name="connsiteY5" fmla="*/ 932567 h 950733"/>
                    <a:gd name="connsiteX0" fmla="*/ 3687878 w 4384275"/>
                    <a:gd name="connsiteY0" fmla="*/ 932567 h 950733"/>
                    <a:gd name="connsiteX1" fmla="*/ 4384275 w 4384275"/>
                    <a:gd name="connsiteY1" fmla="*/ 950733 h 950733"/>
                    <a:gd name="connsiteX2" fmla="*/ 4384275 w 4384275"/>
                    <a:gd name="connsiteY2" fmla="*/ 6055 h 950733"/>
                    <a:gd name="connsiteX3" fmla="*/ 0 w 4384275"/>
                    <a:gd name="connsiteY3" fmla="*/ 0 h 950733"/>
                    <a:gd name="connsiteX4" fmla="*/ 0 w 4384275"/>
                    <a:gd name="connsiteY4" fmla="*/ 938622 h 950733"/>
                    <a:gd name="connsiteX5" fmla="*/ 436005 w 4384275"/>
                    <a:gd name="connsiteY5" fmla="*/ 932567 h 950733"/>
                    <a:gd name="connsiteX0" fmla="*/ 3663656 w 4384275"/>
                    <a:gd name="connsiteY0" fmla="*/ 987068 h 987068"/>
                    <a:gd name="connsiteX1" fmla="*/ 4384275 w 4384275"/>
                    <a:gd name="connsiteY1" fmla="*/ 950733 h 987068"/>
                    <a:gd name="connsiteX2" fmla="*/ 4384275 w 4384275"/>
                    <a:gd name="connsiteY2" fmla="*/ 6055 h 987068"/>
                    <a:gd name="connsiteX3" fmla="*/ 0 w 4384275"/>
                    <a:gd name="connsiteY3" fmla="*/ 0 h 987068"/>
                    <a:gd name="connsiteX4" fmla="*/ 0 w 4384275"/>
                    <a:gd name="connsiteY4" fmla="*/ 938622 h 987068"/>
                    <a:gd name="connsiteX5" fmla="*/ 436005 w 4384275"/>
                    <a:gd name="connsiteY5" fmla="*/ 932567 h 987068"/>
                    <a:gd name="connsiteX0" fmla="*/ 3663656 w 4384275"/>
                    <a:gd name="connsiteY0" fmla="*/ 944679 h 950733"/>
                    <a:gd name="connsiteX1" fmla="*/ 4384275 w 4384275"/>
                    <a:gd name="connsiteY1" fmla="*/ 950733 h 950733"/>
                    <a:gd name="connsiteX2" fmla="*/ 4384275 w 4384275"/>
                    <a:gd name="connsiteY2" fmla="*/ 6055 h 950733"/>
                    <a:gd name="connsiteX3" fmla="*/ 0 w 4384275"/>
                    <a:gd name="connsiteY3" fmla="*/ 0 h 950733"/>
                    <a:gd name="connsiteX4" fmla="*/ 0 w 4384275"/>
                    <a:gd name="connsiteY4" fmla="*/ 938622 h 950733"/>
                    <a:gd name="connsiteX5" fmla="*/ 436005 w 4384275"/>
                    <a:gd name="connsiteY5" fmla="*/ 932567 h 950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84275" h="950733">
                      <a:moveTo>
                        <a:pt x="3663656" y="944679"/>
                      </a:moveTo>
                      <a:lnTo>
                        <a:pt x="4384275" y="950733"/>
                      </a:lnTo>
                      <a:lnTo>
                        <a:pt x="4384275" y="6055"/>
                      </a:lnTo>
                      <a:lnTo>
                        <a:pt x="0" y="0"/>
                      </a:lnTo>
                      <a:lnTo>
                        <a:pt x="0" y="938622"/>
                      </a:lnTo>
                      <a:lnTo>
                        <a:pt x="436005" y="932567"/>
                      </a:lnTo>
                    </a:path>
                  </a:pathLst>
                </a:cu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cxnSp>
              <p:nvCxnSpPr>
                <p:cNvPr id="14" name="Straight Arrow Connector 13"/>
                <p:cNvCxnSpPr>
                  <a:stCxn id="5" idx="3"/>
                </p:cNvCxnSpPr>
                <p:nvPr/>
              </p:nvCxnSpPr>
              <p:spPr bwMode="auto">
                <a:xfrm flipV="1">
                  <a:off x="2725116" y="4969634"/>
                  <a:ext cx="1126240" cy="9024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5" name="Straight Arrow Connector 14"/>
                <p:cNvCxnSpPr/>
                <p:nvPr/>
              </p:nvCxnSpPr>
              <p:spPr bwMode="auto">
                <a:xfrm>
                  <a:off x="1603257" y="5738003"/>
                  <a:ext cx="2270861" cy="7065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6" name="Straight Arrow Connector 15"/>
                <p:cNvCxnSpPr/>
                <p:nvPr/>
              </p:nvCxnSpPr>
              <p:spPr bwMode="auto">
                <a:xfrm flipV="1">
                  <a:off x="5691094" y="5730759"/>
                  <a:ext cx="1155615" cy="3029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6885252" y="5470605"/>
                  <a:ext cx="960962" cy="3689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output</a:t>
                  </a:r>
                  <a:endParaRPr lang="en-US" sz="1600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54512" y="5493285"/>
                  <a:ext cx="793979" cy="3689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input</a:t>
                  </a:r>
                  <a:endParaRPr lang="en-US" sz="1600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846776" y="5024329"/>
                  <a:ext cx="1860517" cy="6372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Combinational</a:t>
                  </a:r>
                </a:p>
                <a:p>
                  <a:pPr algn="ctr"/>
                  <a:r>
                    <a:rPr lang="en-US" sz="1600" dirty="0" smtClean="0"/>
                    <a:t>logic</a:t>
                  </a:r>
                  <a:endParaRPr lang="en-US" sz="1600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808956" y="4623933"/>
                  <a:ext cx="781411" cy="3689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state</a:t>
                  </a:r>
                  <a:endParaRPr lang="en-US" sz="1600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6412763" y="4687881"/>
                  <a:ext cx="1015607" cy="6372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Next state</a:t>
                  </a:r>
                  <a:endParaRPr lang="en-US" sz="1600" dirty="0"/>
                </a:p>
              </p:txBody>
            </p:sp>
          </p:grpSp>
          <p:cxnSp>
            <p:nvCxnSpPr>
              <p:cNvPr id="26" name="Straight Connector 25"/>
              <p:cNvCxnSpPr/>
              <p:nvPr/>
            </p:nvCxnSpPr>
            <p:spPr bwMode="auto">
              <a:xfrm flipH="1" flipV="1">
                <a:off x="2915886" y="5256758"/>
                <a:ext cx="120157" cy="163317"/>
              </a:xfrm>
              <a:prstGeom prst="line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Arrow Connector 27"/>
              <p:cNvCxnSpPr>
                <a:stCxn id="5" idx="2"/>
              </p:cNvCxnSpPr>
              <p:nvPr/>
            </p:nvCxnSpPr>
            <p:spPr bwMode="auto">
              <a:xfrm flipH="1">
                <a:off x="2907618" y="5441146"/>
                <a:ext cx="9929" cy="20382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9" name="Rectangle 28"/>
              <p:cNvSpPr/>
              <p:nvPr/>
            </p:nvSpPr>
            <p:spPr>
              <a:xfrm>
                <a:off x="2944255" y="5315026"/>
                <a:ext cx="978117" cy="3689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clock</a:t>
                </a:r>
                <a:endParaRPr lang="en-US" sz="1600" dirty="0"/>
              </a:p>
            </p:txBody>
          </p:sp>
          <p:cxnSp>
            <p:nvCxnSpPr>
              <p:cNvPr id="31" name="Straight Connector 30"/>
              <p:cNvCxnSpPr/>
              <p:nvPr/>
            </p:nvCxnSpPr>
            <p:spPr bwMode="auto">
              <a:xfrm flipV="1">
                <a:off x="2779993" y="5281290"/>
                <a:ext cx="120157" cy="163317"/>
              </a:xfrm>
              <a:prstGeom prst="line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" name="Rectangle 9"/>
            <p:cNvSpPr/>
            <p:nvPr/>
          </p:nvSpPr>
          <p:spPr bwMode="auto">
            <a:xfrm>
              <a:off x="1190445" y="3493698"/>
              <a:ext cx="6711351" cy="1604513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L04-</a:t>
            </a:r>
            <a:fld id="{4F9502F6-954B-46E9-AC05-33DEDF4CA0B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92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Modulo-4 counter in BSV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889043" y="1856008"/>
            <a:ext cx="3877985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method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method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Bit#(2) read;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endinterface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82727" y="3870140"/>
            <a:ext cx="51475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moduloCounter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(Counter);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#(Bit#(2))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mkReg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ctr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&lt;={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[1]^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],~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]};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ctr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endmethod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Bit#(2) read;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endmethod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33450" y="1762125"/>
            <a:ext cx="3305175" cy="1543050"/>
            <a:chOff x="1752600" y="1838325"/>
            <a:chExt cx="3305175" cy="1543050"/>
          </a:xfrm>
        </p:grpSpPr>
        <p:sp>
          <p:nvSpPr>
            <p:cNvPr id="10" name="Rectangle 9"/>
            <p:cNvSpPr/>
            <p:nvPr/>
          </p:nvSpPr>
          <p:spPr bwMode="auto">
            <a:xfrm>
              <a:off x="2295443" y="1838325"/>
              <a:ext cx="2097488" cy="1543050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324018" y="2224192"/>
              <a:ext cx="317974" cy="82693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V="1">
              <a:off x="1752600" y="2637660"/>
              <a:ext cx="571418" cy="76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4344395" y="2616283"/>
              <a:ext cx="713380" cy="309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2648680" y="2271872"/>
              <a:ext cx="13853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Modulo-4</a:t>
              </a:r>
            </a:p>
            <a:p>
              <a:pPr algn="ctr"/>
              <a:r>
                <a:rPr lang="en-US" dirty="0" smtClean="0"/>
                <a:t>counter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2166861" y="2437604"/>
              <a:ext cx="5501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inc</a:t>
              </a: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4055641" y="2224283"/>
              <a:ext cx="317974" cy="82693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3804947" y="2430817"/>
              <a:ext cx="7601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</a:t>
              </a: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 flipH="1">
              <a:off x="4583610" y="2539999"/>
              <a:ext cx="136484" cy="150199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4502991" y="2187475"/>
              <a:ext cx="348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18" name="Freeform 17"/>
          <p:cNvSpPr/>
          <p:nvPr/>
        </p:nvSpPr>
        <p:spPr bwMode="auto">
          <a:xfrm>
            <a:off x="1725855" y="4691641"/>
            <a:ext cx="5606124" cy="452927"/>
          </a:xfrm>
          <a:custGeom>
            <a:avLst/>
            <a:gdLst>
              <a:gd name="connsiteX0" fmla="*/ 16778 w 4613945"/>
              <a:gd name="connsiteY0" fmla="*/ 427839 h 805344"/>
              <a:gd name="connsiteX1" fmla="*/ 25167 w 4613945"/>
              <a:gd name="connsiteY1" fmla="*/ 335560 h 805344"/>
              <a:gd name="connsiteX2" fmla="*/ 41945 w 4613945"/>
              <a:gd name="connsiteY2" fmla="*/ 251670 h 805344"/>
              <a:gd name="connsiteX3" fmla="*/ 58723 w 4613945"/>
              <a:gd name="connsiteY3" fmla="*/ 226503 h 805344"/>
              <a:gd name="connsiteX4" fmla="*/ 142613 w 4613945"/>
              <a:gd name="connsiteY4" fmla="*/ 134224 h 805344"/>
              <a:gd name="connsiteX5" fmla="*/ 201336 w 4613945"/>
              <a:gd name="connsiteY5" fmla="*/ 100668 h 805344"/>
              <a:gd name="connsiteX6" fmla="*/ 268448 w 4613945"/>
              <a:gd name="connsiteY6" fmla="*/ 58723 h 805344"/>
              <a:gd name="connsiteX7" fmla="*/ 318782 w 4613945"/>
              <a:gd name="connsiteY7" fmla="*/ 50334 h 805344"/>
              <a:gd name="connsiteX8" fmla="*/ 343949 w 4613945"/>
              <a:gd name="connsiteY8" fmla="*/ 41945 h 805344"/>
              <a:gd name="connsiteX9" fmla="*/ 981512 w 4613945"/>
              <a:gd name="connsiteY9" fmla="*/ 25167 h 805344"/>
              <a:gd name="connsiteX10" fmla="*/ 3389152 w 4613945"/>
              <a:gd name="connsiteY10" fmla="*/ 16778 h 805344"/>
              <a:gd name="connsiteX11" fmla="*/ 3464653 w 4613945"/>
              <a:gd name="connsiteY11" fmla="*/ 8389 h 805344"/>
              <a:gd name="connsiteX12" fmla="*/ 3506598 w 4613945"/>
              <a:gd name="connsiteY12" fmla="*/ 0 h 805344"/>
              <a:gd name="connsiteX13" fmla="*/ 3875714 w 4613945"/>
              <a:gd name="connsiteY13" fmla="*/ 8389 h 805344"/>
              <a:gd name="connsiteX14" fmla="*/ 4286774 w 4613945"/>
              <a:gd name="connsiteY14" fmla="*/ 16778 h 805344"/>
              <a:gd name="connsiteX15" fmla="*/ 4353886 w 4613945"/>
              <a:gd name="connsiteY15" fmla="*/ 33556 h 805344"/>
              <a:gd name="connsiteX16" fmla="*/ 4412609 w 4613945"/>
              <a:gd name="connsiteY16" fmla="*/ 50334 h 805344"/>
              <a:gd name="connsiteX17" fmla="*/ 4437776 w 4613945"/>
              <a:gd name="connsiteY17" fmla="*/ 75501 h 805344"/>
              <a:gd name="connsiteX18" fmla="*/ 4462943 w 4613945"/>
              <a:gd name="connsiteY18" fmla="*/ 83890 h 805344"/>
              <a:gd name="connsiteX19" fmla="*/ 4513277 w 4613945"/>
              <a:gd name="connsiteY19" fmla="*/ 134224 h 805344"/>
              <a:gd name="connsiteX20" fmla="*/ 4572000 w 4613945"/>
              <a:gd name="connsiteY20" fmla="*/ 209725 h 805344"/>
              <a:gd name="connsiteX21" fmla="*/ 4597167 w 4613945"/>
              <a:gd name="connsiteY21" fmla="*/ 268448 h 805344"/>
              <a:gd name="connsiteX22" fmla="*/ 4613945 w 4613945"/>
              <a:gd name="connsiteY22" fmla="*/ 318782 h 805344"/>
              <a:gd name="connsiteX23" fmla="*/ 4605556 w 4613945"/>
              <a:gd name="connsiteY23" fmla="*/ 528507 h 805344"/>
              <a:gd name="connsiteX24" fmla="*/ 4588778 w 4613945"/>
              <a:gd name="connsiteY24" fmla="*/ 570452 h 805344"/>
              <a:gd name="connsiteX25" fmla="*/ 4580389 w 4613945"/>
              <a:gd name="connsiteY25" fmla="*/ 595619 h 805344"/>
              <a:gd name="connsiteX26" fmla="*/ 4546833 w 4613945"/>
              <a:gd name="connsiteY26" fmla="*/ 645953 h 805344"/>
              <a:gd name="connsiteX27" fmla="*/ 4521666 w 4613945"/>
              <a:gd name="connsiteY27" fmla="*/ 671120 h 805344"/>
              <a:gd name="connsiteX28" fmla="*/ 4454554 w 4613945"/>
              <a:gd name="connsiteY28" fmla="*/ 721454 h 805344"/>
              <a:gd name="connsiteX29" fmla="*/ 4387442 w 4613945"/>
              <a:gd name="connsiteY29" fmla="*/ 763399 h 805344"/>
              <a:gd name="connsiteX30" fmla="*/ 4320330 w 4613945"/>
              <a:gd name="connsiteY30" fmla="*/ 771788 h 805344"/>
              <a:gd name="connsiteX31" fmla="*/ 4278385 w 4613945"/>
              <a:gd name="connsiteY31" fmla="*/ 780177 h 805344"/>
              <a:gd name="connsiteX32" fmla="*/ 4219662 w 4613945"/>
              <a:gd name="connsiteY32" fmla="*/ 788566 h 805344"/>
              <a:gd name="connsiteX33" fmla="*/ 4127384 w 4613945"/>
              <a:gd name="connsiteY33" fmla="*/ 805344 h 805344"/>
              <a:gd name="connsiteX34" fmla="*/ 3078760 w 4613945"/>
              <a:gd name="connsiteY34" fmla="*/ 796955 h 805344"/>
              <a:gd name="connsiteX35" fmla="*/ 2952925 w 4613945"/>
              <a:gd name="connsiteY35" fmla="*/ 788566 h 805344"/>
              <a:gd name="connsiteX36" fmla="*/ 2533475 w 4613945"/>
              <a:gd name="connsiteY36" fmla="*/ 771788 h 805344"/>
              <a:gd name="connsiteX37" fmla="*/ 2449585 w 4613945"/>
              <a:gd name="connsiteY37" fmla="*/ 755010 h 805344"/>
              <a:gd name="connsiteX38" fmla="*/ 2332139 w 4613945"/>
              <a:gd name="connsiteY38" fmla="*/ 746621 h 805344"/>
              <a:gd name="connsiteX39" fmla="*/ 2248250 w 4613945"/>
              <a:gd name="connsiteY39" fmla="*/ 738232 h 805344"/>
              <a:gd name="connsiteX40" fmla="*/ 2097248 w 4613945"/>
              <a:gd name="connsiteY40" fmla="*/ 721454 h 805344"/>
              <a:gd name="connsiteX41" fmla="*/ 2013358 w 4613945"/>
              <a:gd name="connsiteY41" fmla="*/ 713065 h 805344"/>
              <a:gd name="connsiteX42" fmla="*/ 1644242 w 4613945"/>
              <a:gd name="connsiteY42" fmla="*/ 704676 h 805344"/>
              <a:gd name="connsiteX43" fmla="*/ 1426128 w 4613945"/>
              <a:gd name="connsiteY43" fmla="*/ 696287 h 805344"/>
              <a:gd name="connsiteX44" fmla="*/ 889233 w 4613945"/>
              <a:gd name="connsiteY44" fmla="*/ 687898 h 805344"/>
              <a:gd name="connsiteX45" fmla="*/ 587229 w 4613945"/>
              <a:gd name="connsiteY45" fmla="*/ 671120 h 805344"/>
              <a:gd name="connsiteX46" fmla="*/ 503339 w 4613945"/>
              <a:gd name="connsiteY46" fmla="*/ 662731 h 805344"/>
              <a:gd name="connsiteX47" fmla="*/ 293615 w 4613945"/>
              <a:gd name="connsiteY47" fmla="*/ 654342 h 805344"/>
              <a:gd name="connsiteX48" fmla="*/ 151002 w 4613945"/>
              <a:gd name="connsiteY48" fmla="*/ 637564 h 805344"/>
              <a:gd name="connsiteX49" fmla="*/ 125835 w 4613945"/>
              <a:gd name="connsiteY49" fmla="*/ 620786 h 805344"/>
              <a:gd name="connsiteX50" fmla="*/ 83890 w 4613945"/>
              <a:gd name="connsiteY50" fmla="*/ 578841 h 805344"/>
              <a:gd name="connsiteX51" fmla="*/ 67112 w 4613945"/>
              <a:gd name="connsiteY51" fmla="*/ 553674 h 805344"/>
              <a:gd name="connsiteX52" fmla="*/ 41945 w 4613945"/>
              <a:gd name="connsiteY52" fmla="*/ 528507 h 805344"/>
              <a:gd name="connsiteX53" fmla="*/ 0 w 4613945"/>
              <a:gd name="connsiteY53" fmla="*/ 453006 h 805344"/>
              <a:gd name="connsiteX54" fmla="*/ 8389 w 4613945"/>
              <a:gd name="connsiteY54" fmla="*/ 402672 h 805344"/>
              <a:gd name="connsiteX55" fmla="*/ 33556 w 4613945"/>
              <a:gd name="connsiteY55" fmla="*/ 394283 h 805344"/>
              <a:gd name="connsiteX56" fmla="*/ 83890 w 4613945"/>
              <a:gd name="connsiteY56" fmla="*/ 394283 h 805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613945" h="805344">
                <a:moveTo>
                  <a:pt x="16778" y="427839"/>
                </a:moveTo>
                <a:cubicBezTo>
                  <a:pt x="19574" y="397079"/>
                  <a:pt x="21756" y="366258"/>
                  <a:pt x="25167" y="335560"/>
                </a:cubicBezTo>
                <a:cubicBezTo>
                  <a:pt x="27375" y="315686"/>
                  <a:pt x="30627" y="274307"/>
                  <a:pt x="41945" y="251670"/>
                </a:cubicBezTo>
                <a:cubicBezTo>
                  <a:pt x="46454" y="242652"/>
                  <a:pt x="52863" y="234707"/>
                  <a:pt x="58723" y="226503"/>
                </a:cubicBezTo>
                <a:cubicBezTo>
                  <a:pt x="80950" y="195385"/>
                  <a:pt x="112709" y="154160"/>
                  <a:pt x="142613" y="134224"/>
                </a:cubicBezTo>
                <a:cubicBezTo>
                  <a:pt x="281158" y="41861"/>
                  <a:pt x="31040" y="207103"/>
                  <a:pt x="201336" y="100668"/>
                </a:cubicBezTo>
                <a:cubicBezTo>
                  <a:pt x="229959" y="82779"/>
                  <a:pt x="235747" y="68533"/>
                  <a:pt x="268448" y="58723"/>
                </a:cubicBezTo>
                <a:cubicBezTo>
                  <a:pt x="284740" y="53835"/>
                  <a:pt x="302178" y="54024"/>
                  <a:pt x="318782" y="50334"/>
                </a:cubicBezTo>
                <a:cubicBezTo>
                  <a:pt x="327414" y="48416"/>
                  <a:pt x="335446" y="44374"/>
                  <a:pt x="343949" y="41945"/>
                </a:cubicBezTo>
                <a:cubicBezTo>
                  <a:pt x="542620" y="-14818"/>
                  <a:pt x="893883" y="25655"/>
                  <a:pt x="981512" y="25167"/>
                </a:cubicBezTo>
                <a:lnTo>
                  <a:pt x="3389152" y="16778"/>
                </a:lnTo>
                <a:cubicBezTo>
                  <a:pt x="3414319" y="13982"/>
                  <a:pt x="3439586" y="11970"/>
                  <a:pt x="3464653" y="8389"/>
                </a:cubicBezTo>
                <a:cubicBezTo>
                  <a:pt x="3478768" y="6373"/>
                  <a:pt x="3492339" y="0"/>
                  <a:pt x="3506598" y="0"/>
                </a:cubicBezTo>
                <a:cubicBezTo>
                  <a:pt x="3629668" y="0"/>
                  <a:pt x="3752672" y="5743"/>
                  <a:pt x="3875714" y="8389"/>
                </a:cubicBezTo>
                <a:lnTo>
                  <a:pt x="4286774" y="16778"/>
                </a:lnTo>
                <a:cubicBezTo>
                  <a:pt x="4309145" y="22371"/>
                  <a:pt x="4332010" y="26264"/>
                  <a:pt x="4353886" y="33556"/>
                </a:cubicBezTo>
                <a:cubicBezTo>
                  <a:pt x="4389991" y="45591"/>
                  <a:pt x="4370474" y="39800"/>
                  <a:pt x="4412609" y="50334"/>
                </a:cubicBezTo>
                <a:cubicBezTo>
                  <a:pt x="4420998" y="58723"/>
                  <a:pt x="4427905" y="68920"/>
                  <a:pt x="4437776" y="75501"/>
                </a:cubicBezTo>
                <a:cubicBezTo>
                  <a:pt x="4445134" y="80406"/>
                  <a:pt x="4455963" y="78461"/>
                  <a:pt x="4462943" y="83890"/>
                </a:cubicBezTo>
                <a:cubicBezTo>
                  <a:pt x="4481672" y="98457"/>
                  <a:pt x="4496499" y="117446"/>
                  <a:pt x="4513277" y="134224"/>
                </a:cubicBezTo>
                <a:cubicBezTo>
                  <a:pt x="4534992" y="155939"/>
                  <a:pt x="4561966" y="179622"/>
                  <a:pt x="4572000" y="209725"/>
                </a:cubicBezTo>
                <a:cubicBezTo>
                  <a:pt x="4599004" y="290736"/>
                  <a:pt x="4555702" y="164785"/>
                  <a:pt x="4597167" y="268448"/>
                </a:cubicBezTo>
                <a:cubicBezTo>
                  <a:pt x="4603735" y="284869"/>
                  <a:pt x="4613945" y="318782"/>
                  <a:pt x="4613945" y="318782"/>
                </a:cubicBezTo>
                <a:cubicBezTo>
                  <a:pt x="4611149" y="388690"/>
                  <a:pt x="4612518" y="458890"/>
                  <a:pt x="4605556" y="528507"/>
                </a:cubicBezTo>
                <a:cubicBezTo>
                  <a:pt x="4604058" y="543491"/>
                  <a:pt x="4594065" y="556352"/>
                  <a:pt x="4588778" y="570452"/>
                </a:cubicBezTo>
                <a:cubicBezTo>
                  <a:pt x="4585673" y="578732"/>
                  <a:pt x="4584683" y="587889"/>
                  <a:pt x="4580389" y="595619"/>
                </a:cubicBezTo>
                <a:cubicBezTo>
                  <a:pt x="4570596" y="613246"/>
                  <a:pt x="4561092" y="631694"/>
                  <a:pt x="4546833" y="645953"/>
                </a:cubicBezTo>
                <a:cubicBezTo>
                  <a:pt x="4538444" y="654342"/>
                  <a:pt x="4530594" y="663308"/>
                  <a:pt x="4521666" y="671120"/>
                </a:cubicBezTo>
                <a:cubicBezTo>
                  <a:pt x="4474014" y="712815"/>
                  <a:pt x="4493399" y="693707"/>
                  <a:pt x="4454554" y="721454"/>
                </a:cubicBezTo>
                <a:cubicBezTo>
                  <a:pt x="4435373" y="735155"/>
                  <a:pt x="4411698" y="757335"/>
                  <a:pt x="4387442" y="763399"/>
                </a:cubicBezTo>
                <a:cubicBezTo>
                  <a:pt x="4365570" y="768867"/>
                  <a:pt x="4342613" y="768360"/>
                  <a:pt x="4320330" y="771788"/>
                </a:cubicBezTo>
                <a:cubicBezTo>
                  <a:pt x="4306237" y="773956"/>
                  <a:pt x="4292450" y="777833"/>
                  <a:pt x="4278385" y="780177"/>
                </a:cubicBezTo>
                <a:cubicBezTo>
                  <a:pt x="4258881" y="783428"/>
                  <a:pt x="4239166" y="785315"/>
                  <a:pt x="4219662" y="788566"/>
                </a:cubicBezTo>
                <a:cubicBezTo>
                  <a:pt x="4188824" y="793706"/>
                  <a:pt x="4158143" y="799751"/>
                  <a:pt x="4127384" y="805344"/>
                </a:cubicBezTo>
                <a:lnTo>
                  <a:pt x="3078760" y="796955"/>
                </a:lnTo>
                <a:cubicBezTo>
                  <a:pt x="3036726" y="796355"/>
                  <a:pt x="2994898" y="790898"/>
                  <a:pt x="2952925" y="788566"/>
                </a:cubicBezTo>
                <a:cubicBezTo>
                  <a:pt x="2792581" y="779658"/>
                  <a:pt x="2701803" y="777592"/>
                  <a:pt x="2533475" y="771788"/>
                </a:cubicBezTo>
                <a:cubicBezTo>
                  <a:pt x="2505512" y="766195"/>
                  <a:pt x="2477882" y="758547"/>
                  <a:pt x="2449585" y="755010"/>
                </a:cubicBezTo>
                <a:cubicBezTo>
                  <a:pt x="2410640" y="750142"/>
                  <a:pt x="2371252" y="749880"/>
                  <a:pt x="2332139" y="746621"/>
                </a:cubicBezTo>
                <a:cubicBezTo>
                  <a:pt x="2304134" y="744287"/>
                  <a:pt x="2276160" y="741516"/>
                  <a:pt x="2248250" y="738232"/>
                </a:cubicBezTo>
                <a:cubicBezTo>
                  <a:pt x="2044649" y="714279"/>
                  <a:pt x="2387764" y="749122"/>
                  <a:pt x="2097248" y="721454"/>
                </a:cubicBezTo>
                <a:cubicBezTo>
                  <a:pt x="2069272" y="718790"/>
                  <a:pt x="2041442" y="714105"/>
                  <a:pt x="2013358" y="713065"/>
                </a:cubicBezTo>
                <a:cubicBezTo>
                  <a:pt x="1890372" y="708510"/>
                  <a:pt x="1767262" y="708191"/>
                  <a:pt x="1644242" y="704676"/>
                </a:cubicBezTo>
                <a:lnTo>
                  <a:pt x="1426128" y="696287"/>
                </a:lnTo>
                <a:lnTo>
                  <a:pt x="889233" y="687898"/>
                </a:lnTo>
                <a:cubicBezTo>
                  <a:pt x="753675" y="681736"/>
                  <a:pt x="709884" y="681341"/>
                  <a:pt x="587229" y="671120"/>
                </a:cubicBezTo>
                <a:cubicBezTo>
                  <a:pt x="559223" y="668786"/>
                  <a:pt x="531396" y="664334"/>
                  <a:pt x="503339" y="662731"/>
                </a:cubicBezTo>
                <a:cubicBezTo>
                  <a:pt x="433489" y="658740"/>
                  <a:pt x="363523" y="657138"/>
                  <a:pt x="293615" y="654342"/>
                </a:cubicBezTo>
                <a:cubicBezTo>
                  <a:pt x="285267" y="653583"/>
                  <a:pt x="176252" y="645981"/>
                  <a:pt x="151002" y="637564"/>
                </a:cubicBezTo>
                <a:cubicBezTo>
                  <a:pt x="141437" y="634376"/>
                  <a:pt x="134224" y="626379"/>
                  <a:pt x="125835" y="620786"/>
                </a:cubicBezTo>
                <a:cubicBezTo>
                  <a:pt x="81094" y="553674"/>
                  <a:pt x="139817" y="634768"/>
                  <a:pt x="83890" y="578841"/>
                </a:cubicBezTo>
                <a:cubicBezTo>
                  <a:pt x="76761" y="571712"/>
                  <a:pt x="73567" y="561419"/>
                  <a:pt x="67112" y="553674"/>
                </a:cubicBezTo>
                <a:cubicBezTo>
                  <a:pt x="59517" y="544560"/>
                  <a:pt x="49229" y="537872"/>
                  <a:pt x="41945" y="528507"/>
                </a:cubicBezTo>
                <a:cubicBezTo>
                  <a:pt x="8292" y="485238"/>
                  <a:pt x="12657" y="490978"/>
                  <a:pt x="0" y="453006"/>
                </a:cubicBezTo>
                <a:cubicBezTo>
                  <a:pt x="2796" y="436228"/>
                  <a:pt x="-50" y="417440"/>
                  <a:pt x="8389" y="402672"/>
                </a:cubicBezTo>
                <a:cubicBezTo>
                  <a:pt x="12776" y="394994"/>
                  <a:pt x="24767" y="395260"/>
                  <a:pt x="33556" y="394283"/>
                </a:cubicBezTo>
                <a:cubicBezTo>
                  <a:pt x="50231" y="392430"/>
                  <a:pt x="67112" y="394283"/>
                  <a:pt x="83890" y="394283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68158" y="5340738"/>
            <a:ext cx="2642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An </a:t>
            </a:r>
            <a:r>
              <a:rPr lang="en-US" i="1" dirty="0" smtClean="0">
                <a:latin typeface="Comic Sans MS" panose="030F0702030302020204" pitchFamily="66" charset="0"/>
              </a:rPr>
              <a:t>action</a:t>
            </a:r>
            <a:r>
              <a:rPr lang="en-US" dirty="0" smtClean="0">
                <a:latin typeface="Comic Sans MS" panose="030F0702030302020204" pitchFamily="66" charset="0"/>
              </a:rPr>
              <a:t> to specify how the value of the </a:t>
            </a:r>
            <a:r>
              <a:rPr lang="en-US" dirty="0" err="1" smtClean="0">
                <a:latin typeface="Comic Sans MS" panose="030F0702030302020204" pitchFamily="66" charset="0"/>
              </a:rPr>
              <a:t>cnt</a:t>
            </a:r>
            <a:r>
              <a:rPr lang="en-US" dirty="0" smtClean="0">
                <a:latin typeface="Comic Sans MS" panose="030F0702030302020204" pitchFamily="66" charset="0"/>
              </a:rPr>
              <a:t> is to be set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1321137" y="4157931"/>
            <a:ext cx="4383377" cy="368227"/>
          </a:xfrm>
          <a:custGeom>
            <a:avLst/>
            <a:gdLst>
              <a:gd name="connsiteX0" fmla="*/ 16778 w 4613945"/>
              <a:gd name="connsiteY0" fmla="*/ 427839 h 805344"/>
              <a:gd name="connsiteX1" fmla="*/ 25167 w 4613945"/>
              <a:gd name="connsiteY1" fmla="*/ 335560 h 805344"/>
              <a:gd name="connsiteX2" fmla="*/ 41945 w 4613945"/>
              <a:gd name="connsiteY2" fmla="*/ 251670 h 805344"/>
              <a:gd name="connsiteX3" fmla="*/ 58723 w 4613945"/>
              <a:gd name="connsiteY3" fmla="*/ 226503 h 805344"/>
              <a:gd name="connsiteX4" fmla="*/ 142613 w 4613945"/>
              <a:gd name="connsiteY4" fmla="*/ 134224 h 805344"/>
              <a:gd name="connsiteX5" fmla="*/ 201336 w 4613945"/>
              <a:gd name="connsiteY5" fmla="*/ 100668 h 805344"/>
              <a:gd name="connsiteX6" fmla="*/ 268448 w 4613945"/>
              <a:gd name="connsiteY6" fmla="*/ 58723 h 805344"/>
              <a:gd name="connsiteX7" fmla="*/ 318782 w 4613945"/>
              <a:gd name="connsiteY7" fmla="*/ 50334 h 805344"/>
              <a:gd name="connsiteX8" fmla="*/ 343949 w 4613945"/>
              <a:gd name="connsiteY8" fmla="*/ 41945 h 805344"/>
              <a:gd name="connsiteX9" fmla="*/ 981512 w 4613945"/>
              <a:gd name="connsiteY9" fmla="*/ 25167 h 805344"/>
              <a:gd name="connsiteX10" fmla="*/ 3389152 w 4613945"/>
              <a:gd name="connsiteY10" fmla="*/ 16778 h 805344"/>
              <a:gd name="connsiteX11" fmla="*/ 3464653 w 4613945"/>
              <a:gd name="connsiteY11" fmla="*/ 8389 h 805344"/>
              <a:gd name="connsiteX12" fmla="*/ 3506598 w 4613945"/>
              <a:gd name="connsiteY12" fmla="*/ 0 h 805344"/>
              <a:gd name="connsiteX13" fmla="*/ 3875714 w 4613945"/>
              <a:gd name="connsiteY13" fmla="*/ 8389 h 805344"/>
              <a:gd name="connsiteX14" fmla="*/ 4286774 w 4613945"/>
              <a:gd name="connsiteY14" fmla="*/ 16778 h 805344"/>
              <a:gd name="connsiteX15" fmla="*/ 4353886 w 4613945"/>
              <a:gd name="connsiteY15" fmla="*/ 33556 h 805344"/>
              <a:gd name="connsiteX16" fmla="*/ 4412609 w 4613945"/>
              <a:gd name="connsiteY16" fmla="*/ 50334 h 805344"/>
              <a:gd name="connsiteX17" fmla="*/ 4437776 w 4613945"/>
              <a:gd name="connsiteY17" fmla="*/ 75501 h 805344"/>
              <a:gd name="connsiteX18" fmla="*/ 4462943 w 4613945"/>
              <a:gd name="connsiteY18" fmla="*/ 83890 h 805344"/>
              <a:gd name="connsiteX19" fmla="*/ 4513277 w 4613945"/>
              <a:gd name="connsiteY19" fmla="*/ 134224 h 805344"/>
              <a:gd name="connsiteX20" fmla="*/ 4572000 w 4613945"/>
              <a:gd name="connsiteY20" fmla="*/ 209725 h 805344"/>
              <a:gd name="connsiteX21" fmla="*/ 4597167 w 4613945"/>
              <a:gd name="connsiteY21" fmla="*/ 268448 h 805344"/>
              <a:gd name="connsiteX22" fmla="*/ 4613945 w 4613945"/>
              <a:gd name="connsiteY22" fmla="*/ 318782 h 805344"/>
              <a:gd name="connsiteX23" fmla="*/ 4605556 w 4613945"/>
              <a:gd name="connsiteY23" fmla="*/ 528507 h 805344"/>
              <a:gd name="connsiteX24" fmla="*/ 4588778 w 4613945"/>
              <a:gd name="connsiteY24" fmla="*/ 570452 h 805344"/>
              <a:gd name="connsiteX25" fmla="*/ 4580389 w 4613945"/>
              <a:gd name="connsiteY25" fmla="*/ 595619 h 805344"/>
              <a:gd name="connsiteX26" fmla="*/ 4546833 w 4613945"/>
              <a:gd name="connsiteY26" fmla="*/ 645953 h 805344"/>
              <a:gd name="connsiteX27" fmla="*/ 4521666 w 4613945"/>
              <a:gd name="connsiteY27" fmla="*/ 671120 h 805344"/>
              <a:gd name="connsiteX28" fmla="*/ 4454554 w 4613945"/>
              <a:gd name="connsiteY28" fmla="*/ 721454 h 805344"/>
              <a:gd name="connsiteX29" fmla="*/ 4387442 w 4613945"/>
              <a:gd name="connsiteY29" fmla="*/ 763399 h 805344"/>
              <a:gd name="connsiteX30" fmla="*/ 4320330 w 4613945"/>
              <a:gd name="connsiteY30" fmla="*/ 771788 h 805344"/>
              <a:gd name="connsiteX31" fmla="*/ 4278385 w 4613945"/>
              <a:gd name="connsiteY31" fmla="*/ 780177 h 805344"/>
              <a:gd name="connsiteX32" fmla="*/ 4219662 w 4613945"/>
              <a:gd name="connsiteY32" fmla="*/ 788566 h 805344"/>
              <a:gd name="connsiteX33" fmla="*/ 4127384 w 4613945"/>
              <a:gd name="connsiteY33" fmla="*/ 805344 h 805344"/>
              <a:gd name="connsiteX34" fmla="*/ 3078760 w 4613945"/>
              <a:gd name="connsiteY34" fmla="*/ 796955 h 805344"/>
              <a:gd name="connsiteX35" fmla="*/ 2952925 w 4613945"/>
              <a:gd name="connsiteY35" fmla="*/ 788566 h 805344"/>
              <a:gd name="connsiteX36" fmla="*/ 2533475 w 4613945"/>
              <a:gd name="connsiteY36" fmla="*/ 771788 h 805344"/>
              <a:gd name="connsiteX37" fmla="*/ 2449585 w 4613945"/>
              <a:gd name="connsiteY37" fmla="*/ 755010 h 805344"/>
              <a:gd name="connsiteX38" fmla="*/ 2332139 w 4613945"/>
              <a:gd name="connsiteY38" fmla="*/ 746621 h 805344"/>
              <a:gd name="connsiteX39" fmla="*/ 2248250 w 4613945"/>
              <a:gd name="connsiteY39" fmla="*/ 738232 h 805344"/>
              <a:gd name="connsiteX40" fmla="*/ 2097248 w 4613945"/>
              <a:gd name="connsiteY40" fmla="*/ 721454 h 805344"/>
              <a:gd name="connsiteX41" fmla="*/ 2013358 w 4613945"/>
              <a:gd name="connsiteY41" fmla="*/ 713065 h 805344"/>
              <a:gd name="connsiteX42" fmla="*/ 1644242 w 4613945"/>
              <a:gd name="connsiteY42" fmla="*/ 704676 h 805344"/>
              <a:gd name="connsiteX43" fmla="*/ 1426128 w 4613945"/>
              <a:gd name="connsiteY43" fmla="*/ 696287 h 805344"/>
              <a:gd name="connsiteX44" fmla="*/ 889233 w 4613945"/>
              <a:gd name="connsiteY44" fmla="*/ 687898 h 805344"/>
              <a:gd name="connsiteX45" fmla="*/ 587229 w 4613945"/>
              <a:gd name="connsiteY45" fmla="*/ 671120 h 805344"/>
              <a:gd name="connsiteX46" fmla="*/ 503339 w 4613945"/>
              <a:gd name="connsiteY46" fmla="*/ 662731 h 805344"/>
              <a:gd name="connsiteX47" fmla="*/ 293615 w 4613945"/>
              <a:gd name="connsiteY47" fmla="*/ 654342 h 805344"/>
              <a:gd name="connsiteX48" fmla="*/ 151002 w 4613945"/>
              <a:gd name="connsiteY48" fmla="*/ 637564 h 805344"/>
              <a:gd name="connsiteX49" fmla="*/ 125835 w 4613945"/>
              <a:gd name="connsiteY49" fmla="*/ 620786 h 805344"/>
              <a:gd name="connsiteX50" fmla="*/ 83890 w 4613945"/>
              <a:gd name="connsiteY50" fmla="*/ 578841 h 805344"/>
              <a:gd name="connsiteX51" fmla="*/ 67112 w 4613945"/>
              <a:gd name="connsiteY51" fmla="*/ 553674 h 805344"/>
              <a:gd name="connsiteX52" fmla="*/ 41945 w 4613945"/>
              <a:gd name="connsiteY52" fmla="*/ 528507 h 805344"/>
              <a:gd name="connsiteX53" fmla="*/ 0 w 4613945"/>
              <a:gd name="connsiteY53" fmla="*/ 453006 h 805344"/>
              <a:gd name="connsiteX54" fmla="*/ 8389 w 4613945"/>
              <a:gd name="connsiteY54" fmla="*/ 402672 h 805344"/>
              <a:gd name="connsiteX55" fmla="*/ 33556 w 4613945"/>
              <a:gd name="connsiteY55" fmla="*/ 394283 h 805344"/>
              <a:gd name="connsiteX56" fmla="*/ 83890 w 4613945"/>
              <a:gd name="connsiteY56" fmla="*/ 394283 h 805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613945" h="805344">
                <a:moveTo>
                  <a:pt x="16778" y="427839"/>
                </a:moveTo>
                <a:cubicBezTo>
                  <a:pt x="19574" y="397079"/>
                  <a:pt x="21756" y="366258"/>
                  <a:pt x="25167" y="335560"/>
                </a:cubicBezTo>
                <a:cubicBezTo>
                  <a:pt x="27375" y="315686"/>
                  <a:pt x="30627" y="274307"/>
                  <a:pt x="41945" y="251670"/>
                </a:cubicBezTo>
                <a:cubicBezTo>
                  <a:pt x="46454" y="242652"/>
                  <a:pt x="52863" y="234707"/>
                  <a:pt x="58723" y="226503"/>
                </a:cubicBezTo>
                <a:cubicBezTo>
                  <a:pt x="80950" y="195385"/>
                  <a:pt x="112709" y="154160"/>
                  <a:pt x="142613" y="134224"/>
                </a:cubicBezTo>
                <a:cubicBezTo>
                  <a:pt x="281158" y="41861"/>
                  <a:pt x="31040" y="207103"/>
                  <a:pt x="201336" y="100668"/>
                </a:cubicBezTo>
                <a:cubicBezTo>
                  <a:pt x="229959" y="82779"/>
                  <a:pt x="235747" y="68533"/>
                  <a:pt x="268448" y="58723"/>
                </a:cubicBezTo>
                <a:cubicBezTo>
                  <a:pt x="284740" y="53835"/>
                  <a:pt x="302178" y="54024"/>
                  <a:pt x="318782" y="50334"/>
                </a:cubicBezTo>
                <a:cubicBezTo>
                  <a:pt x="327414" y="48416"/>
                  <a:pt x="335446" y="44374"/>
                  <a:pt x="343949" y="41945"/>
                </a:cubicBezTo>
                <a:cubicBezTo>
                  <a:pt x="542620" y="-14818"/>
                  <a:pt x="893883" y="25655"/>
                  <a:pt x="981512" y="25167"/>
                </a:cubicBezTo>
                <a:lnTo>
                  <a:pt x="3389152" y="16778"/>
                </a:lnTo>
                <a:cubicBezTo>
                  <a:pt x="3414319" y="13982"/>
                  <a:pt x="3439586" y="11970"/>
                  <a:pt x="3464653" y="8389"/>
                </a:cubicBezTo>
                <a:cubicBezTo>
                  <a:pt x="3478768" y="6373"/>
                  <a:pt x="3492339" y="0"/>
                  <a:pt x="3506598" y="0"/>
                </a:cubicBezTo>
                <a:cubicBezTo>
                  <a:pt x="3629668" y="0"/>
                  <a:pt x="3752672" y="5743"/>
                  <a:pt x="3875714" y="8389"/>
                </a:cubicBezTo>
                <a:lnTo>
                  <a:pt x="4286774" y="16778"/>
                </a:lnTo>
                <a:cubicBezTo>
                  <a:pt x="4309145" y="22371"/>
                  <a:pt x="4332010" y="26264"/>
                  <a:pt x="4353886" y="33556"/>
                </a:cubicBezTo>
                <a:cubicBezTo>
                  <a:pt x="4389991" y="45591"/>
                  <a:pt x="4370474" y="39800"/>
                  <a:pt x="4412609" y="50334"/>
                </a:cubicBezTo>
                <a:cubicBezTo>
                  <a:pt x="4420998" y="58723"/>
                  <a:pt x="4427905" y="68920"/>
                  <a:pt x="4437776" y="75501"/>
                </a:cubicBezTo>
                <a:cubicBezTo>
                  <a:pt x="4445134" y="80406"/>
                  <a:pt x="4455963" y="78461"/>
                  <a:pt x="4462943" y="83890"/>
                </a:cubicBezTo>
                <a:cubicBezTo>
                  <a:pt x="4481672" y="98457"/>
                  <a:pt x="4496499" y="117446"/>
                  <a:pt x="4513277" y="134224"/>
                </a:cubicBezTo>
                <a:cubicBezTo>
                  <a:pt x="4534992" y="155939"/>
                  <a:pt x="4561966" y="179622"/>
                  <a:pt x="4572000" y="209725"/>
                </a:cubicBezTo>
                <a:cubicBezTo>
                  <a:pt x="4599004" y="290736"/>
                  <a:pt x="4555702" y="164785"/>
                  <a:pt x="4597167" y="268448"/>
                </a:cubicBezTo>
                <a:cubicBezTo>
                  <a:pt x="4603735" y="284869"/>
                  <a:pt x="4613945" y="318782"/>
                  <a:pt x="4613945" y="318782"/>
                </a:cubicBezTo>
                <a:cubicBezTo>
                  <a:pt x="4611149" y="388690"/>
                  <a:pt x="4612518" y="458890"/>
                  <a:pt x="4605556" y="528507"/>
                </a:cubicBezTo>
                <a:cubicBezTo>
                  <a:pt x="4604058" y="543491"/>
                  <a:pt x="4594065" y="556352"/>
                  <a:pt x="4588778" y="570452"/>
                </a:cubicBezTo>
                <a:cubicBezTo>
                  <a:pt x="4585673" y="578732"/>
                  <a:pt x="4584683" y="587889"/>
                  <a:pt x="4580389" y="595619"/>
                </a:cubicBezTo>
                <a:cubicBezTo>
                  <a:pt x="4570596" y="613246"/>
                  <a:pt x="4561092" y="631694"/>
                  <a:pt x="4546833" y="645953"/>
                </a:cubicBezTo>
                <a:cubicBezTo>
                  <a:pt x="4538444" y="654342"/>
                  <a:pt x="4530594" y="663308"/>
                  <a:pt x="4521666" y="671120"/>
                </a:cubicBezTo>
                <a:cubicBezTo>
                  <a:pt x="4474014" y="712815"/>
                  <a:pt x="4493399" y="693707"/>
                  <a:pt x="4454554" y="721454"/>
                </a:cubicBezTo>
                <a:cubicBezTo>
                  <a:pt x="4435373" y="735155"/>
                  <a:pt x="4411698" y="757335"/>
                  <a:pt x="4387442" y="763399"/>
                </a:cubicBezTo>
                <a:cubicBezTo>
                  <a:pt x="4365570" y="768867"/>
                  <a:pt x="4342613" y="768360"/>
                  <a:pt x="4320330" y="771788"/>
                </a:cubicBezTo>
                <a:cubicBezTo>
                  <a:pt x="4306237" y="773956"/>
                  <a:pt x="4292450" y="777833"/>
                  <a:pt x="4278385" y="780177"/>
                </a:cubicBezTo>
                <a:cubicBezTo>
                  <a:pt x="4258881" y="783428"/>
                  <a:pt x="4239166" y="785315"/>
                  <a:pt x="4219662" y="788566"/>
                </a:cubicBezTo>
                <a:cubicBezTo>
                  <a:pt x="4188824" y="793706"/>
                  <a:pt x="4158143" y="799751"/>
                  <a:pt x="4127384" y="805344"/>
                </a:cubicBezTo>
                <a:lnTo>
                  <a:pt x="3078760" y="796955"/>
                </a:lnTo>
                <a:cubicBezTo>
                  <a:pt x="3036726" y="796355"/>
                  <a:pt x="2994898" y="790898"/>
                  <a:pt x="2952925" y="788566"/>
                </a:cubicBezTo>
                <a:cubicBezTo>
                  <a:pt x="2792581" y="779658"/>
                  <a:pt x="2701803" y="777592"/>
                  <a:pt x="2533475" y="771788"/>
                </a:cubicBezTo>
                <a:cubicBezTo>
                  <a:pt x="2505512" y="766195"/>
                  <a:pt x="2477882" y="758547"/>
                  <a:pt x="2449585" y="755010"/>
                </a:cubicBezTo>
                <a:cubicBezTo>
                  <a:pt x="2410640" y="750142"/>
                  <a:pt x="2371252" y="749880"/>
                  <a:pt x="2332139" y="746621"/>
                </a:cubicBezTo>
                <a:cubicBezTo>
                  <a:pt x="2304134" y="744287"/>
                  <a:pt x="2276160" y="741516"/>
                  <a:pt x="2248250" y="738232"/>
                </a:cubicBezTo>
                <a:cubicBezTo>
                  <a:pt x="2044649" y="714279"/>
                  <a:pt x="2387764" y="749122"/>
                  <a:pt x="2097248" y="721454"/>
                </a:cubicBezTo>
                <a:cubicBezTo>
                  <a:pt x="2069272" y="718790"/>
                  <a:pt x="2041442" y="714105"/>
                  <a:pt x="2013358" y="713065"/>
                </a:cubicBezTo>
                <a:cubicBezTo>
                  <a:pt x="1890372" y="708510"/>
                  <a:pt x="1767262" y="708191"/>
                  <a:pt x="1644242" y="704676"/>
                </a:cubicBezTo>
                <a:lnTo>
                  <a:pt x="1426128" y="696287"/>
                </a:lnTo>
                <a:lnTo>
                  <a:pt x="889233" y="687898"/>
                </a:lnTo>
                <a:cubicBezTo>
                  <a:pt x="753675" y="681736"/>
                  <a:pt x="709884" y="681341"/>
                  <a:pt x="587229" y="671120"/>
                </a:cubicBezTo>
                <a:cubicBezTo>
                  <a:pt x="559223" y="668786"/>
                  <a:pt x="531396" y="664334"/>
                  <a:pt x="503339" y="662731"/>
                </a:cubicBezTo>
                <a:cubicBezTo>
                  <a:pt x="433489" y="658740"/>
                  <a:pt x="363523" y="657138"/>
                  <a:pt x="293615" y="654342"/>
                </a:cubicBezTo>
                <a:cubicBezTo>
                  <a:pt x="285267" y="653583"/>
                  <a:pt x="176252" y="645981"/>
                  <a:pt x="151002" y="637564"/>
                </a:cubicBezTo>
                <a:cubicBezTo>
                  <a:pt x="141437" y="634376"/>
                  <a:pt x="134224" y="626379"/>
                  <a:pt x="125835" y="620786"/>
                </a:cubicBezTo>
                <a:cubicBezTo>
                  <a:pt x="81094" y="553674"/>
                  <a:pt x="139817" y="634768"/>
                  <a:pt x="83890" y="578841"/>
                </a:cubicBezTo>
                <a:cubicBezTo>
                  <a:pt x="76761" y="571712"/>
                  <a:pt x="73567" y="561419"/>
                  <a:pt x="67112" y="553674"/>
                </a:cubicBezTo>
                <a:cubicBezTo>
                  <a:pt x="59517" y="544560"/>
                  <a:pt x="49229" y="537872"/>
                  <a:pt x="41945" y="528507"/>
                </a:cubicBezTo>
                <a:cubicBezTo>
                  <a:pt x="8292" y="485238"/>
                  <a:pt x="12657" y="490978"/>
                  <a:pt x="0" y="453006"/>
                </a:cubicBezTo>
                <a:cubicBezTo>
                  <a:pt x="2796" y="436228"/>
                  <a:pt x="-50" y="417440"/>
                  <a:pt x="8389" y="402672"/>
                </a:cubicBezTo>
                <a:cubicBezTo>
                  <a:pt x="12776" y="394994"/>
                  <a:pt x="24767" y="395260"/>
                  <a:pt x="33556" y="394283"/>
                </a:cubicBezTo>
                <a:cubicBezTo>
                  <a:pt x="50231" y="392430"/>
                  <a:pt x="67112" y="394283"/>
                  <a:pt x="83890" y="394283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62325" y="3728375"/>
            <a:ext cx="1755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State specification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22" name="Straight Connector 21"/>
          <p:cNvCxnSpPr>
            <a:stCxn id="20" idx="22"/>
          </p:cNvCxnSpPr>
          <p:nvPr/>
        </p:nvCxnSpPr>
        <p:spPr bwMode="auto">
          <a:xfrm flipV="1">
            <a:off x="5704514" y="4062056"/>
            <a:ext cx="454061" cy="241632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7032746" y="5120245"/>
            <a:ext cx="423603" cy="219385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7303412" y="4394433"/>
            <a:ext cx="1755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Initial value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5310787" y="4338186"/>
            <a:ext cx="2017442" cy="276102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L04-</a:t>
            </a:r>
            <a:fld id="{4F9502F6-954B-46E9-AC05-33DEDF4CA0B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4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18" grpId="0" animBg="1"/>
      <p:bldP spid="19" grpId="0"/>
      <p:bldP spid="20" grpId="0" animBg="1"/>
      <p:bldP spid="21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810" y="1565885"/>
            <a:ext cx="7772400" cy="4114800"/>
          </a:xfrm>
        </p:spPr>
        <p:txBody>
          <a:bodyPr/>
          <a:lstStyle/>
          <a:p>
            <a:r>
              <a:rPr lang="en-US" sz="2400" dirty="0" smtClean="0"/>
              <a:t>A module in BSV is like a class definition in Java or C++</a:t>
            </a:r>
          </a:p>
          <a:p>
            <a:pPr lvl="1"/>
            <a:r>
              <a:rPr lang="en-US" sz="2000" dirty="0" smtClean="0"/>
              <a:t>It has internal state</a:t>
            </a:r>
          </a:p>
          <a:p>
            <a:pPr lvl="1"/>
            <a:r>
              <a:rPr lang="en-US" sz="2000" dirty="0" smtClean="0"/>
              <a:t>The internal state can only be read and manipulated by the (interface) methods</a:t>
            </a:r>
          </a:p>
          <a:p>
            <a:pPr lvl="1"/>
            <a:r>
              <a:rPr lang="en-US" sz="2000" dirty="0" smtClean="0"/>
              <a:t>An action specifies which state elements are to be modified </a:t>
            </a:r>
          </a:p>
          <a:p>
            <a:pPr lvl="1"/>
            <a:r>
              <a:rPr lang="en-US" sz="2000" dirty="0" smtClean="0"/>
              <a:t>Actions are atomic -- either all the specified state elements are modified or none of them are modified (no partially modified state is visible)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461807" y="5137050"/>
            <a:ext cx="3877985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method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method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Bit#(2) read;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endinterface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L04-</a:t>
            </a:r>
            <a:fld id="{4F9502F6-954B-46E9-AC05-33DEDF4CA0B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6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Designs\Blueprint.pot</Template>
  <TotalTime>68369</TotalTime>
  <Words>1853</Words>
  <Application>Microsoft Office PowerPoint</Application>
  <PresentationFormat>On-screen Show (4:3)</PresentationFormat>
  <Paragraphs>603</Paragraphs>
  <Slides>27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Blueprint</vt:lpstr>
      <vt:lpstr>PowerPoint Presentation</vt:lpstr>
      <vt:lpstr>Combinational circuits</vt:lpstr>
      <vt:lpstr>Edge-Triggered Flip flop: the basic storage element </vt:lpstr>
      <vt:lpstr>Flip-flops with Write Enables: The building block of Sequential Circuits</vt:lpstr>
      <vt:lpstr>Registers</vt:lpstr>
      <vt:lpstr>An example Modulo-4 counter</vt:lpstr>
      <vt:lpstr>Finite State Machines (FSM) and  Sequential Ckts</vt:lpstr>
      <vt:lpstr>Modulo-4 counter in BSV</vt:lpstr>
      <vt:lpstr>Modules</vt:lpstr>
      <vt:lpstr>Inside the Modulo-4 counter</vt:lpstr>
      <vt:lpstr>Examples</vt:lpstr>
      <vt:lpstr>A hardware module for computing GCD</vt:lpstr>
      <vt:lpstr>GCD module</vt:lpstr>
      <vt:lpstr>GCD in BSV</vt:lpstr>
      <vt:lpstr>Rule</vt:lpstr>
      <vt:lpstr>Parallel Composition of Actions &amp; Double-Writes</vt:lpstr>
      <vt:lpstr>Defining FIFOs and it’s uses</vt:lpstr>
      <vt:lpstr>FIFO Module Interface</vt:lpstr>
      <vt:lpstr>An Implementation: One-Element FIFO </vt:lpstr>
      <vt:lpstr>Streaming a function</vt:lpstr>
      <vt:lpstr>Streaming a module</vt:lpstr>
      <vt:lpstr>Switch red messages go into redQ, green into greenQ</vt:lpstr>
      <vt:lpstr>Switch with empty/full tests on queues - 1</vt:lpstr>
      <vt:lpstr>Switch with empty/full tests on queues -2</vt:lpstr>
      <vt:lpstr>Switch with empty/full tests on queues</vt:lpstr>
      <vt:lpstr>An optimization</vt:lpstr>
      <vt:lpstr>Observations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CACA-Lectures</dc:title>
  <dc:subject>Concurrency Analysis</dc:subject>
  <dc:creator>Arvind</dc:creator>
  <cp:lastModifiedBy>Andy Wright</cp:lastModifiedBy>
  <cp:revision>1392</cp:revision>
  <cp:lastPrinted>2015-09-15T23:41:59Z</cp:lastPrinted>
  <dcterms:created xsi:type="dcterms:W3CDTF">2003-01-21T19:25:41Z</dcterms:created>
  <dcterms:modified xsi:type="dcterms:W3CDTF">2017-09-13T14:04:12Z</dcterms:modified>
</cp:coreProperties>
</file>