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4"/>
  </p:notesMasterIdLst>
  <p:handoutMasterIdLst>
    <p:handoutMasterId r:id="rId25"/>
  </p:handoutMasterIdLst>
  <p:sldIdLst>
    <p:sldId id="1539" r:id="rId2"/>
    <p:sldId id="1623" r:id="rId3"/>
    <p:sldId id="1625" r:id="rId4"/>
    <p:sldId id="1664" r:id="rId5"/>
    <p:sldId id="1628" r:id="rId6"/>
    <p:sldId id="1666" r:id="rId7"/>
    <p:sldId id="1626" r:id="rId8"/>
    <p:sldId id="1627" r:id="rId9"/>
    <p:sldId id="1629" r:id="rId10"/>
    <p:sldId id="1630" r:id="rId11"/>
    <p:sldId id="1633" r:id="rId12"/>
    <p:sldId id="1634" r:id="rId13"/>
    <p:sldId id="1663" r:id="rId14"/>
    <p:sldId id="1642" r:id="rId15"/>
    <p:sldId id="1643" r:id="rId16"/>
    <p:sldId id="1660" r:id="rId17"/>
    <p:sldId id="1665" r:id="rId18"/>
    <p:sldId id="1654" r:id="rId19"/>
    <p:sldId id="1667" r:id="rId20"/>
    <p:sldId id="1644" r:id="rId21"/>
    <p:sldId id="1645" r:id="rId22"/>
    <p:sldId id="1646" r:id="rId2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48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FBD2D"/>
    <a:srgbClr val="F6FD71"/>
    <a:srgbClr val="FF3333"/>
    <a:srgbClr val="FD7E71"/>
    <a:srgbClr val="CC3300"/>
    <a:srgbClr val="000000"/>
    <a:srgbClr val="70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09" autoAdjust="0"/>
    <p:restoredTop sz="85978" autoAdjust="0"/>
  </p:normalViewPr>
  <p:slideViewPr>
    <p:cSldViewPr snapToGrid="0">
      <p:cViewPr varScale="1">
        <p:scale>
          <a:sx n="109" d="100"/>
          <a:sy n="109" d="100"/>
        </p:scale>
        <p:origin x="-1542" y="-84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186"/>
    </p:cViewPr>
  </p:sorterViewPr>
  <p:notesViewPr>
    <p:cSldViewPr snapToGrid="0">
      <p:cViewPr>
        <p:scale>
          <a:sx n="75" d="100"/>
          <a:sy n="75" d="100"/>
        </p:scale>
        <p:origin x="-4122" y="-108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6672" cy="51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0" rIns="99007" bIns="49500" numCol="1" anchor="t" anchorCtr="0" compatLnSpc="1">
            <a:prstTxWarp prst="textNoShape">
              <a:avLst/>
            </a:prstTxWarp>
          </a:bodyPr>
          <a:lstStyle>
            <a:lvl1pPr defTabSz="98895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630" y="2"/>
            <a:ext cx="3076670" cy="51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0" rIns="99007" bIns="49500" numCol="1" anchor="t" anchorCtr="0" compatLnSpc="1">
            <a:prstTxWarp prst="textNoShape">
              <a:avLst/>
            </a:prstTxWarp>
          </a:bodyPr>
          <a:lstStyle>
            <a:lvl1pPr algn="r" defTabSz="98895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0" rIns="99007" bIns="49500" numCol="1" anchor="b" anchorCtr="0" compatLnSpc="1">
            <a:prstTxWarp prst="textNoShape">
              <a:avLst/>
            </a:prstTxWarp>
          </a:bodyPr>
          <a:lstStyle>
            <a:lvl1pPr defTabSz="98895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630" y="9721868"/>
            <a:ext cx="3076670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0" rIns="99007" bIns="49500" numCol="1" anchor="b" anchorCtr="0" compatLnSpc="1">
            <a:prstTxWarp prst="textNoShape">
              <a:avLst/>
            </a:prstTxWarp>
          </a:bodyPr>
          <a:lstStyle>
            <a:lvl1pPr algn="r" defTabSz="98895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fld id="{9B22CF32-A1D0-4532-A169-CD8E46122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42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76672" cy="51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0" rIns="99007" bIns="49500" numCol="1" anchor="t" anchorCtr="0" compatLnSpc="1">
            <a:prstTxWarp prst="textNoShape">
              <a:avLst/>
            </a:prstTxWarp>
          </a:bodyPr>
          <a:lstStyle>
            <a:lvl1pPr defTabSz="988951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4925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957" y="4861781"/>
            <a:ext cx="5207386" cy="4606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0" rIns="99007" bIns="495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630" y="2"/>
            <a:ext cx="3076670" cy="51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0" rIns="99007" bIns="49500" numCol="1" anchor="t" anchorCtr="0" compatLnSpc="1">
            <a:prstTxWarp prst="textNoShape">
              <a:avLst/>
            </a:prstTxWarp>
          </a:bodyPr>
          <a:lstStyle>
            <a:lvl1pPr algn="r" defTabSz="988951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0" rIns="99007" bIns="49500" numCol="1" anchor="b" anchorCtr="0" compatLnSpc="1">
            <a:prstTxWarp prst="textNoShape">
              <a:avLst/>
            </a:prstTxWarp>
          </a:bodyPr>
          <a:lstStyle>
            <a:lvl1pPr defTabSz="988951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630" y="9721868"/>
            <a:ext cx="3076670" cy="512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07" tIns="49500" rIns="99007" bIns="49500" numCol="1" anchor="b" anchorCtr="0" compatLnSpc="1">
            <a:prstTxWarp prst="textNoShape">
              <a:avLst/>
            </a:prstTxWarp>
          </a:bodyPr>
          <a:lstStyle>
            <a:lvl1pPr algn="r" defTabSz="988951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fld id="{399F7159-3BAA-4F4E-A7E9-6008000D4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83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-96" charset="0"/>
              </a:rPr>
              <a:t>(Andy)</a:t>
            </a:r>
            <a:r>
              <a:rPr lang="en-US" baseline="0" dirty="0" smtClean="0">
                <a:latin typeface="Times New Roman" pitchFamily="-96" charset="0"/>
              </a:rPr>
              <a:t> Changed course website to correct website</a:t>
            </a:r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5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95899-8D70-43ED-88A2-AB54020808EE}" type="slidenum">
              <a:rPr lang="en-US" smtClean="0">
                <a:latin typeface="Tahoma" pitchFamily="-96" charset="0"/>
              </a:rPr>
              <a:pPr/>
              <a:t>15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95899-8D70-43ED-88A2-AB54020808EE}" type="slidenum">
              <a:rPr lang="en-US" smtClean="0">
                <a:latin typeface="Tahoma" pitchFamily="-96" charset="0"/>
              </a:rPr>
              <a:pPr/>
              <a:t>16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7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95899-8D70-43ED-88A2-AB54020808EE}" type="slidenum">
              <a:rPr lang="en-US" smtClean="0">
                <a:latin typeface="Tahoma" pitchFamily="-96" charset="0"/>
              </a:rPr>
              <a:pPr/>
              <a:t>17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74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269B53-21A0-4BB7-B427-4B861344B44D}" type="slidenum">
              <a:rPr lang="en-US" smtClean="0">
                <a:latin typeface="Tahoma" pitchFamily="-96" charset="0"/>
              </a:rPr>
              <a:pPr/>
              <a:t>20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47866-B177-4E89-99D6-9D908E8B1DDC}" type="slidenum">
              <a:rPr lang="en-US" smtClean="0">
                <a:latin typeface="Tahoma" pitchFamily="-96" charset="0"/>
              </a:rPr>
              <a:pPr/>
              <a:t>21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82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19002A-819B-46B3-AE48-407FE1385D2F}" type="slidenum">
              <a:rPr lang="en-US" smtClean="0">
                <a:latin typeface="Tahoma" pitchFamily="-96" charset="0"/>
              </a:rPr>
              <a:pPr/>
              <a:t>22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E04D0-1B1E-45D8-AF31-0CD2AA87561F}" type="slidenum">
              <a:rPr lang="en-US" smtClean="0">
                <a:latin typeface="Tahoma" pitchFamily="-96" charset="0"/>
              </a:rPr>
              <a:pPr/>
              <a:t>3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73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95899-8D70-43ED-88A2-AB54020808EE}" type="slidenum">
              <a:rPr lang="en-US" smtClean="0">
                <a:latin typeface="Tahoma" pitchFamily="-96" charset="0"/>
              </a:rPr>
              <a:pPr/>
              <a:t>5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356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5AA62-5089-49C9-AE50-0213387652CA}" type="slidenum">
              <a:rPr lang="en-US" smtClean="0">
                <a:latin typeface="Tahoma" pitchFamily="-96" charset="0"/>
              </a:rPr>
              <a:pPr/>
              <a:t>7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02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5AA62-5089-49C9-AE50-0213387652CA}" type="slidenum">
              <a:rPr lang="en-US" smtClean="0">
                <a:latin typeface="Tahoma" pitchFamily="-96" charset="0"/>
              </a:rPr>
              <a:pPr/>
              <a:t>8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02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95899-8D70-43ED-88A2-AB54020808EE}" type="slidenum">
              <a:rPr lang="en-US" smtClean="0">
                <a:latin typeface="Tahoma" pitchFamily="-96" charset="0"/>
              </a:rPr>
              <a:pPr/>
              <a:t>10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09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5AA62-5089-49C9-AE50-0213387652CA}" type="slidenum">
              <a:rPr lang="en-US" smtClean="0">
                <a:latin typeface="Tahoma" pitchFamily="-96" charset="0"/>
              </a:rPr>
              <a:pPr/>
              <a:t>11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81151">
              <a:defRPr/>
            </a:pPr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09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E04D0-1B1E-45D8-AF31-0CD2AA87561F}" type="slidenum">
              <a:rPr lang="en-US" smtClean="0">
                <a:latin typeface="Tahoma" pitchFamily="-96" charset="0"/>
              </a:rPr>
              <a:pPr/>
              <a:t>12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3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charset="0"/>
              </a:defRPr>
            </a:lvl1pPr>
          </a:lstStyle>
          <a:p>
            <a:pPr>
              <a:defRPr/>
            </a:pPr>
            <a:r>
              <a:rPr lang="en-US" dirty="0" smtClean="0"/>
              <a:t>L05-</a:t>
            </a:r>
            <a:fld id="{2DBA8F0E-D6DA-4224-82EA-C9BF982C3C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L05-</a:t>
            </a:r>
            <a:fld id="{4F9502F6-954B-46E9-AC05-33DEDF4CA0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L05-</a:t>
            </a:r>
            <a:fld id="{7D3E83D8-6A0E-4416-8509-48224F3DA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799" y="6400800"/>
            <a:ext cx="33020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09625" y="1470025"/>
            <a:ext cx="7943849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>
                <a:solidFill>
                  <a:srgbClr val="660066"/>
                </a:solidFill>
              </a:rPr>
              <a:t>Constructive Computer </a:t>
            </a:r>
            <a:r>
              <a:rPr lang="en-US" sz="2400" dirty="0" smtClean="0">
                <a:solidFill>
                  <a:srgbClr val="660066"/>
                </a:solidFill>
              </a:rPr>
              <a:t>Architecture</a:t>
            </a:r>
          </a:p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endParaRPr lang="en-US" sz="1400" dirty="0" smtClean="0">
              <a:solidFill>
                <a:srgbClr val="660066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4000" dirty="0" smtClean="0">
                <a:solidFill>
                  <a:schemeClr val="tx2"/>
                </a:solidFill>
              </a:rPr>
              <a:t>Modules </a:t>
            </a:r>
            <a:r>
              <a:rPr lang="en-US" sz="4000" dirty="0">
                <a:solidFill>
                  <a:schemeClr val="tx2"/>
                </a:solidFill>
              </a:rPr>
              <a:t>with Guarded Interfaces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 typeface="Wingdings" pitchFamily="-96" charset="2"/>
              <a:buNone/>
            </a:pPr>
            <a:endParaRPr lang="en-US" sz="36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Arvind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Computer Science &amp; Artificial Intelligence Lab.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400" dirty="0" smtClean="0"/>
              <a:t>Massachusetts Institute of Technology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L05-</a:t>
            </a:r>
            <a:fld id="{2DBA8F0E-D6DA-4224-82EA-C9BF982C3C9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9355" y="291045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Using GCD module with guarded interfaces</a:t>
            </a:r>
          </a:p>
        </p:txBody>
      </p:sp>
      <p:sp>
        <p:nvSpPr>
          <p:cNvPr id="16403" name="Text Box 33"/>
          <p:cNvSpPr txBox="1">
            <a:spLocks noChangeArrowheads="1"/>
          </p:cNvSpPr>
          <p:nvPr/>
        </p:nvSpPr>
        <p:spPr bwMode="auto">
          <a:xfrm>
            <a:off x="6633237" y="2816225"/>
            <a:ext cx="8050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outQ</a:t>
            </a:r>
            <a:endParaRPr lang="en-US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02220" y="1752600"/>
            <a:ext cx="1260057" cy="1463735"/>
            <a:chOff x="1462476" y="1752600"/>
            <a:chExt cx="1260057" cy="1463735"/>
          </a:xfrm>
        </p:grpSpPr>
        <p:sp>
          <p:nvSpPr>
            <p:cNvPr id="16388" name="Line 6"/>
            <p:cNvSpPr>
              <a:spLocks noChangeShapeType="1"/>
            </p:cNvSpPr>
            <p:nvPr/>
          </p:nvSpPr>
          <p:spPr bwMode="auto">
            <a:xfrm flipV="1">
              <a:off x="1462476" y="2278063"/>
              <a:ext cx="750887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Text Box 11"/>
            <p:cNvSpPr txBox="1">
              <a:spLocks noChangeArrowheads="1"/>
            </p:cNvSpPr>
            <p:nvPr/>
          </p:nvSpPr>
          <p:spPr bwMode="auto">
            <a:xfrm>
              <a:off x="1929379" y="2816225"/>
              <a:ext cx="619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inQ</a:t>
              </a:r>
              <a:endParaRPr lang="en-US" baseline="-25000" dirty="0"/>
            </a:p>
          </p:txBody>
        </p:sp>
        <p:sp>
          <p:nvSpPr>
            <p:cNvPr id="16396" name="Line 17"/>
            <p:cNvSpPr>
              <a:spLocks noChangeShapeType="1"/>
            </p:cNvSpPr>
            <p:nvPr/>
          </p:nvSpPr>
          <p:spPr bwMode="auto">
            <a:xfrm flipV="1">
              <a:off x="2345304" y="2258490"/>
              <a:ext cx="377229" cy="2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5" name="Group 42"/>
            <p:cNvGrpSpPr>
              <a:grpSpLocks/>
            </p:cNvGrpSpPr>
            <p:nvPr/>
          </p:nvGrpSpPr>
          <p:grpSpPr bwMode="auto">
            <a:xfrm>
              <a:off x="1924617" y="1752600"/>
              <a:ext cx="457200" cy="1076325"/>
              <a:chOff x="2278063" y="1752600"/>
              <a:chExt cx="457200" cy="1076326"/>
            </a:xfrm>
          </p:grpSpPr>
          <p:sp>
            <p:nvSpPr>
              <p:cNvPr id="16420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21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16422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3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961948" y="3373225"/>
            <a:ext cx="7682651" cy="10156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invokeGCD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gcd.start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inQ.deq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459400" y="1889802"/>
            <a:ext cx="1051886" cy="783888"/>
            <a:chOff x="2767880" y="1943156"/>
            <a:chExt cx="1051886" cy="783888"/>
          </a:xfrm>
        </p:grpSpPr>
        <p:sp>
          <p:nvSpPr>
            <p:cNvPr id="10" name="Oval 9"/>
            <p:cNvSpPr/>
            <p:nvPr/>
          </p:nvSpPr>
          <p:spPr bwMode="auto">
            <a:xfrm>
              <a:off x="2767880" y="1943156"/>
              <a:ext cx="1051886" cy="783888"/>
            </a:xfrm>
            <a:prstGeom prst="ellipse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9403" y="2016259"/>
              <a:ext cx="9379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 smtClean="0"/>
                <a:t>invoke</a:t>
              </a:r>
            </a:p>
            <a:p>
              <a:pPr algn="ctr"/>
              <a:r>
                <a:rPr lang="en-US" sz="1800" dirty="0" smtClean="0"/>
                <a:t>GCD</a:t>
              </a:r>
              <a:endParaRPr lang="en-US" sz="18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48100" y="1752600"/>
            <a:ext cx="2318924" cy="1076325"/>
            <a:chOff x="5594876" y="1752600"/>
            <a:chExt cx="2318924" cy="1076325"/>
          </a:xfrm>
        </p:grpSpPr>
        <p:sp>
          <p:nvSpPr>
            <p:cNvPr id="16395" name="Line 16"/>
            <p:cNvSpPr>
              <a:spLocks noChangeShapeType="1"/>
            </p:cNvSpPr>
            <p:nvPr/>
          </p:nvSpPr>
          <p:spPr bwMode="auto">
            <a:xfrm>
              <a:off x="6657050" y="2260600"/>
              <a:ext cx="2619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23"/>
            <p:cNvSpPr>
              <a:spLocks noChangeShapeType="1"/>
            </p:cNvSpPr>
            <p:nvPr/>
          </p:nvSpPr>
          <p:spPr bwMode="auto">
            <a:xfrm flipV="1">
              <a:off x="7049162" y="2258490"/>
              <a:ext cx="864638" cy="2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6" name="Group 47"/>
            <p:cNvGrpSpPr>
              <a:grpSpLocks/>
            </p:cNvGrpSpPr>
            <p:nvPr/>
          </p:nvGrpSpPr>
          <p:grpSpPr bwMode="auto">
            <a:xfrm>
              <a:off x="6628475" y="1752600"/>
              <a:ext cx="457200" cy="1076325"/>
              <a:chOff x="2278063" y="1752600"/>
              <a:chExt cx="457200" cy="1076326"/>
            </a:xfrm>
          </p:grpSpPr>
          <p:sp>
            <p:nvSpPr>
              <p:cNvPr id="16416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17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16418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9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>
              <a:off x="5594876" y="1866546"/>
              <a:ext cx="1051886" cy="783888"/>
              <a:chOff x="2767880" y="1943156"/>
              <a:chExt cx="1051886" cy="783888"/>
            </a:xfrm>
          </p:grpSpPr>
          <p:sp>
            <p:nvSpPr>
              <p:cNvPr id="76" name="Oval 75"/>
              <p:cNvSpPr/>
              <p:nvPr/>
            </p:nvSpPr>
            <p:spPr bwMode="auto">
              <a:xfrm>
                <a:off x="2767880" y="1943156"/>
                <a:ext cx="1051886" cy="783888"/>
              </a:xfrm>
              <a:prstGeom prst="ellipse">
                <a:avLst/>
              </a:prstGeom>
              <a:noFill/>
              <a:ln w="1905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867429" y="2016259"/>
                <a:ext cx="8418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smtClean="0"/>
                  <a:t>get</a:t>
                </a:r>
              </a:p>
              <a:p>
                <a:pPr algn="ctr"/>
                <a:r>
                  <a:rPr lang="en-US" sz="1800" dirty="0" smtClean="0"/>
                  <a:t>result</a:t>
                </a:r>
                <a:endParaRPr lang="en-US" sz="1800" dirty="0"/>
              </a:p>
            </p:txBody>
          </p:sp>
        </p:grpSp>
      </p:grp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961948" y="4621148"/>
            <a:ext cx="7682651" cy="10156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getResult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let x &lt;-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gcd.getResult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outQ.enq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(x);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3979990" y="1696374"/>
            <a:ext cx="1403709" cy="13105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en-US">
              <a:latin typeface="+mn-lt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981010" y="1948613"/>
            <a:ext cx="345772" cy="633413"/>
            <a:chOff x="4570395" y="1604169"/>
            <a:chExt cx="345772" cy="633413"/>
          </a:xfrm>
        </p:grpSpPr>
        <p:sp>
          <p:nvSpPr>
            <p:cNvPr id="88" name="Rectangle 9"/>
            <p:cNvSpPr>
              <a:spLocks noChangeArrowheads="1"/>
            </p:cNvSpPr>
            <p:nvPr/>
          </p:nvSpPr>
          <p:spPr bwMode="auto">
            <a:xfrm>
              <a:off x="4584642" y="1604169"/>
              <a:ext cx="331525" cy="6334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89" name="Text Box 29"/>
            <p:cNvSpPr txBox="1">
              <a:spLocks noChangeArrowheads="1"/>
            </p:cNvSpPr>
            <p:nvPr/>
          </p:nvSpPr>
          <p:spPr bwMode="auto">
            <a:xfrm rot="16200000">
              <a:off x="4422759" y="1755082"/>
              <a:ext cx="60305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 smtClean="0">
                  <a:latin typeface="+mn-lt"/>
                  <a:cs typeface="Arial" charset="0"/>
                </a:rPr>
                <a:t>start</a:t>
              </a:r>
              <a:endParaRPr lang="en-US" sz="1400" dirty="0">
                <a:latin typeface="+mn-lt"/>
                <a:cs typeface="Arial" charset="0"/>
              </a:endParaRPr>
            </a:p>
          </p:txBody>
        </p:sp>
      </p:grp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4415465" y="2111430"/>
            <a:ext cx="5870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400" dirty="0" smtClean="0">
                <a:latin typeface="+mn-lt"/>
                <a:cs typeface="Arial" charset="0"/>
              </a:rPr>
              <a:t>GCD</a:t>
            </a:r>
            <a:endParaRPr lang="en-US" sz="1400" dirty="0">
              <a:latin typeface="+mn-lt"/>
              <a:cs typeface="Arial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025742" y="1464114"/>
            <a:ext cx="345770" cy="1676851"/>
            <a:chOff x="4570397" y="1393990"/>
            <a:chExt cx="345770" cy="1029962"/>
          </a:xfrm>
        </p:grpSpPr>
        <p:sp>
          <p:nvSpPr>
            <p:cNvPr id="86" name="Rectangle 9"/>
            <p:cNvSpPr>
              <a:spLocks noChangeArrowheads="1"/>
            </p:cNvSpPr>
            <p:nvPr/>
          </p:nvSpPr>
          <p:spPr bwMode="auto">
            <a:xfrm>
              <a:off x="4584642" y="1604169"/>
              <a:ext cx="331525" cy="6334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87" name="Text Box 29"/>
            <p:cNvSpPr txBox="1">
              <a:spLocks noChangeArrowheads="1"/>
            </p:cNvSpPr>
            <p:nvPr/>
          </p:nvSpPr>
          <p:spPr bwMode="auto">
            <a:xfrm rot="16200000">
              <a:off x="4209305" y="1755082"/>
              <a:ext cx="102996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 err="1" smtClean="0">
                  <a:latin typeface="+mn-lt"/>
                  <a:cs typeface="Arial" charset="0"/>
                </a:rPr>
                <a:t>getResult</a:t>
              </a:r>
              <a:endParaRPr lang="en-US" sz="1400" dirty="0">
                <a:latin typeface="+mn-lt"/>
                <a:cs typeface="Arial" charset="0"/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 bwMode="auto">
          <a:xfrm>
            <a:off x="5377486" y="2276253"/>
            <a:ext cx="484852" cy="3782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3511286" y="2287274"/>
            <a:ext cx="484852" cy="3782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1784458" y="5753687"/>
            <a:ext cx="6436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rule can be executed only if guards of all of its actions are true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L05-</a:t>
            </a:r>
            <a:fld id="{4F9502F6-954B-46E9-AC05-33DEDF4CA0B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8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84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4299" y="1513830"/>
            <a:ext cx="8094428" cy="509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module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mkGCD</a:t>
            </a:r>
            <a:r>
              <a:rPr lang="en-US" sz="1800" dirty="0" smtClean="0">
                <a:latin typeface="Courier New" pitchFamily="49" charset="0"/>
              </a:rPr>
              <a:t> (GCD);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err="1" smtClean="0">
                <a:latin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</a:rPr>
              <a:t>#(Bit#(32)) x &lt;- </a:t>
            </a:r>
            <a:r>
              <a:rPr lang="en-US" sz="1800" dirty="0" err="1" smtClean="0">
                <a:latin typeface="Courier New" pitchFamily="49" charset="0"/>
              </a:rPr>
              <a:t>mkReg</a:t>
            </a:r>
            <a:r>
              <a:rPr lang="en-US" sz="1800" dirty="0" smtClean="0">
                <a:latin typeface="Courier New" pitchFamily="49" charset="0"/>
              </a:rPr>
              <a:t>(0);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err="1" smtClean="0">
                <a:latin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</a:rPr>
              <a:t>#(Bit#(32)) y &lt;- </a:t>
            </a:r>
            <a:r>
              <a:rPr lang="en-US" sz="1800" dirty="0" err="1" smtClean="0">
                <a:latin typeface="Courier New" pitchFamily="49" charset="0"/>
              </a:rPr>
              <a:t>mkReg</a:t>
            </a:r>
            <a:r>
              <a:rPr lang="en-US" sz="1800" dirty="0" smtClean="0">
                <a:latin typeface="Courier New" pitchFamily="49" charset="0"/>
              </a:rPr>
              <a:t>(0);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 smtClean="0">
                <a:latin typeface="Courier New" pitchFamily="49" charset="0"/>
              </a:rPr>
              <a:t>#(Bool) busy </a:t>
            </a:r>
            <a:r>
              <a:rPr lang="en-US" sz="1800" dirty="0">
                <a:latin typeface="Courier New" pitchFamily="49" charset="0"/>
              </a:rPr>
              <a:t>&lt;- </a:t>
            </a:r>
            <a:r>
              <a:rPr lang="en-US" sz="1800" dirty="0" err="1" smtClean="0">
                <a:latin typeface="Courier New" pitchFamily="49" charset="0"/>
              </a:rPr>
              <a:t>mkReg</a:t>
            </a:r>
            <a:r>
              <a:rPr lang="en-US" sz="1800" dirty="0" smtClean="0">
                <a:latin typeface="Courier New" pitchFamily="49" charset="0"/>
              </a:rPr>
              <a:t>(False);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endParaRPr lang="en-US" sz="1800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rule </a:t>
            </a:r>
            <a:r>
              <a:rPr lang="en-US" sz="1800" dirty="0" err="1" smtClean="0">
                <a:latin typeface="Courier New" pitchFamily="49" charset="0"/>
              </a:rPr>
              <a:t>gcd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 if</a:t>
            </a:r>
            <a:r>
              <a:rPr lang="en-US" sz="1800" dirty="0" smtClean="0">
                <a:latin typeface="Courier New" pitchFamily="49" charset="0"/>
              </a:rPr>
              <a:t> (x &gt;= </a:t>
            </a:r>
            <a:r>
              <a:rPr lang="en-US" sz="1800" dirty="0">
                <a:latin typeface="Courier New" pitchFamily="49" charset="0"/>
              </a:rPr>
              <a:t>y</a:t>
            </a:r>
            <a:r>
              <a:rPr lang="en-US" sz="1800" dirty="0" smtClean="0">
                <a:latin typeface="Courier New" pitchFamily="49" charset="0"/>
              </a:rPr>
              <a:t>) </a:t>
            </a:r>
            <a:r>
              <a:rPr lang="en-US" sz="1800" b="1" dirty="0" smtClean="0">
                <a:latin typeface="Courier New" pitchFamily="49" charset="0"/>
              </a:rPr>
              <a:t>begin </a:t>
            </a:r>
            <a:r>
              <a:rPr lang="en-US" sz="1800" dirty="0" smtClean="0">
                <a:latin typeface="Courier New" pitchFamily="49" charset="0"/>
              </a:rPr>
              <a:t>x &lt;= x – y; </a:t>
            </a:r>
            <a:r>
              <a:rPr lang="en-US" sz="1800" b="1" dirty="0" smtClean="0">
                <a:latin typeface="Courier New" pitchFamily="49" charset="0"/>
              </a:rPr>
              <a:t>end </a:t>
            </a:r>
            <a:r>
              <a:rPr lang="en-US" sz="1800" dirty="0" smtClean="0">
                <a:latin typeface="Courier New" pitchFamily="49" charset="0"/>
              </a:rPr>
              <a:t>//subtract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else if </a:t>
            </a:r>
            <a:r>
              <a:rPr lang="en-US" sz="1800" dirty="0" smtClean="0">
                <a:latin typeface="Courier New" pitchFamily="49" charset="0"/>
              </a:rPr>
              <a:t>(x != 0) </a:t>
            </a:r>
            <a:r>
              <a:rPr lang="en-US" sz="1800" b="1" dirty="0" smtClean="0">
                <a:latin typeface="Courier New" pitchFamily="49" charset="0"/>
              </a:rPr>
              <a:t>begin </a:t>
            </a:r>
            <a:r>
              <a:rPr lang="en-US" sz="1800" dirty="0" smtClean="0">
                <a:latin typeface="Courier New" pitchFamily="49" charset="0"/>
              </a:rPr>
              <a:t>x &lt;= y; y &lt;= x; </a:t>
            </a:r>
            <a:r>
              <a:rPr lang="en-US" sz="1800" b="1" dirty="0" smtClean="0">
                <a:latin typeface="Courier New" pitchFamily="49" charset="0"/>
              </a:rPr>
              <a:t>end </a:t>
            </a:r>
            <a:r>
              <a:rPr lang="en-US" sz="1800" dirty="0" smtClean="0">
                <a:latin typeface="Courier New" pitchFamily="49" charset="0"/>
              </a:rPr>
              <a:t>//swap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sz="1800" b="1" dirty="0" err="1" smtClean="0">
                <a:latin typeface="Courier New" pitchFamily="49" charset="0"/>
              </a:rPr>
              <a:t>endrule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endParaRPr lang="en-US" sz="1800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method Action </a:t>
            </a:r>
            <a:r>
              <a:rPr lang="en-US" sz="1800" dirty="0" smtClean="0">
                <a:latin typeface="Courier New" pitchFamily="49" charset="0"/>
              </a:rPr>
              <a:t>start(Bit#(32) a, Bit#(32) b)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x &lt;= a; y &lt;= b; busy &lt;= True;                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method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ActionValue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latin typeface="Courier New" pitchFamily="49" charset="0"/>
              </a:rPr>
              <a:t>Bit#(32)) </a:t>
            </a:r>
            <a:r>
              <a:rPr lang="en-US" sz="1800" dirty="0" err="1" smtClean="0">
                <a:latin typeface="Courier New" pitchFamily="49" charset="0"/>
              </a:rPr>
              <a:t>getResult</a:t>
            </a:r>
            <a:endParaRPr lang="en-US" sz="18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busy &lt;= False;</a:t>
            </a:r>
            <a:r>
              <a:rPr lang="en-US" sz="1800" b="1" dirty="0" smtClean="0">
                <a:latin typeface="Courier New" pitchFamily="49" charset="0"/>
              </a:rPr>
              <a:t> return</a:t>
            </a:r>
            <a:r>
              <a:rPr lang="en-US" sz="1800" dirty="0" smtClean="0">
                <a:latin typeface="Courier New" pitchFamily="49" charset="0"/>
              </a:rPr>
              <a:t> y;     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endmethod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endmodule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604299" y="341398"/>
            <a:ext cx="8274230" cy="1143000"/>
          </a:xfrm>
        </p:spPr>
        <p:txBody>
          <a:bodyPr/>
          <a:lstStyle/>
          <a:p>
            <a:r>
              <a:rPr lang="en-US" dirty="0" smtClean="0"/>
              <a:t>GCD with guarded interfaces</a:t>
            </a:r>
            <a:br>
              <a:rPr lang="en-US" dirty="0" smtClean="0"/>
            </a:br>
            <a:r>
              <a:rPr lang="en-US" sz="2400" dirty="0" smtClean="0"/>
              <a:t>implementation</a:t>
            </a: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7321550" y="6235338"/>
            <a:ext cx="173990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sz="1600" dirty="0"/>
              <a:t>Assume </a:t>
            </a:r>
            <a:r>
              <a:rPr lang="en-US" sz="1600" dirty="0" smtClean="0"/>
              <a:t>b /= 0</a:t>
            </a:r>
            <a:endParaRPr lang="en-US" sz="1600" dirty="0"/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5082700" y="1476253"/>
            <a:ext cx="3962977" cy="15696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GCD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start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(Bit#(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32)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a,Bit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32)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b)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sz="1600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ActionValue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(Bit#(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32))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600" b="0" dirty="0" err="1" smtClean="0">
                <a:latin typeface="Courier New" pitchFamily="49" charset="0"/>
                <a:cs typeface="Courier New" pitchFamily="49" charset="0"/>
              </a:rPr>
              <a:t>getResult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endinterface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L05-</a:t>
            </a:r>
            <a:fld id="{4F9502F6-954B-46E9-AC05-33DEDF4CA0B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97353" y="442713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(!busy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85730" y="52485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(x==0);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75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30363" cy="1143000"/>
          </a:xfrm>
        </p:spPr>
        <p:txBody>
          <a:bodyPr/>
          <a:lstStyle/>
          <a:p>
            <a:r>
              <a:rPr lang="en-US" dirty="0" smtClean="0"/>
              <a:t>Guards vs Ifs</a:t>
            </a:r>
            <a:endParaRPr lang="en-US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61908" y="1616227"/>
            <a:ext cx="5109091" cy="1004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method Action </a:t>
            </a:r>
            <a:r>
              <a:rPr lang="en-US" dirty="0" err="1">
                <a:latin typeface="Courier New" pitchFamily="49" charset="0"/>
              </a:rPr>
              <a:t>enq</a:t>
            </a:r>
            <a:r>
              <a:rPr lang="en-US" dirty="0">
                <a:latin typeface="Courier New" pitchFamily="49" charset="0"/>
              </a:rPr>
              <a:t>(t x)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(!v)</a:t>
            </a:r>
            <a:r>
              <a:rPr lang="en-US" dirty="0">
                <a:latin typeface="Courier New" pitchFamily="49" charset="0"/>
              </a:rPr>
              <a:t>;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</a:rPr>
              <a:t>v </a:t>
            </a:r>
            <a:r>
              <a:rPr lang="en-US" dirty="0">
                <a:latin typeface="Courier New" pitchFamily="49" charset="0"/>
              </a:rPr>
              <a:t>&lt;= True; d &lt;= x;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 err="1" smtClean="0">
                <a:latin typeface="Courier New" pitchFamily="49" charset="0"/>
              </a:rPr>
              <a:t>endmethod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1587" y="3112821"/>
            <a:ext cx="6032421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method Action </a:t>
            </a:r>
            <a:r>
              <a:rPr lang="en-US" dirty="0" err="1">
                <a:latin typeface="Courier New" pitchFamily="49" charset="0"/>
              </a:rPr>
              <a:t>enq</a:t>
            </a:r>
            <a:r>
              <a:rPr lang="en-US" dirty="0">
                <a:latin typeface="Courier New" pitchFamily="49" charset="0"/>
              </a:rPr>
              <a:t>(t x</a:t>
            </a:r>
            <a:r>
              <a:rPr lang="en-US" dirty="0" smtClean="0">
                <a:latin typeface="Courier New" pitchFamily="49" charset="0"/>
              </a:rPr>
              <a:t>); 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(!v) </a:t>
            </a:r>
            <a:r>
              <a:rPr lang="en-US" b="1" dirty="0" smtClean="0">
                <a:latin typeface="Courier New" pitchFamily="49" charset="0"/>
              </a:rPr>
              <a:t>begin</a:t>
            </a:r>
            <a:r>
              <a:rPr lang="en-US" dirty="0" smtClean="0">
                <a:latin typeface="Courier New" pitchFamily="49" charset="0"/>
              </a:rPr>
              <a:t> v </a:t>
            </a:r>
            <a:r>
              <a:rPr lang="en-US" dirty="0">
                <a:latin typeface="Courier New" pitchFamily="49" charset="0"/>
              </a:rPr>
              <a:t>&lt;= True; d &lt;= </a:t>
            </a:r>
            <a:r>
              <a:rPr lang="en-US" dirty="0" smtClean="0">
                <a:latin typeface="Courier New" pitchFamily="49" charset="0"/>
              </a:rPr>
              <a:t>x; </a:t>
            </a:r>
            <a:r>
              <a:rPr lang="en-US" b="1" dirty="0" smtClean="0">
                <a:latin typeface="Courier New" pitchFamily="49" charset="0"/>
              </a:rPr>
              <a:t>end</a:t>
            </a:r>
            <a:endParaRPr lang="en-US" b="1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 err="1" smtClean="0">
                <a:latin typeface="Courier New" pitchFamily="49" charset="0"/>
              </a:rPr>
              <a:t>endmethod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4726" y="2610008"/>
            <a:ext cx="102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versus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78121" y="1616227"/>
            <a:ext cx="2837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guard is !v; </a:t>
            </a:r>
            <a:r>
              <a:rPr lang="en-US" dirty="0" err="1" smtClean="0"/>
              <a:t>enq</a:t>
            </a:r>
            <a:r>
              <a:rPr lang="en-US" dirty="0" smtClean="0"/>
              <a:t> can be applied only if v is false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4008" y="3051226"/>
            <a:ext cx="2714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guard is True, i.e., the method is always applicable.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44008" y="4150596"/>
            <a:ext cx="2083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v is true  then x would get lost;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94741" y="5101375"/>
            <a:ext cx="905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bad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L05-</a:t>
            </a:r>
            <a:fld id="{4F9502F6-954B-46E9-AC05-33DEDF4CA0B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8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/>
      <p:bldP spid="49" grpId="0"/>
      <p:bldP spid="50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Pipelining combinational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L05-</a:t>
            </a:r>
            <a:fld id="{2DBA8F0E-D6DA-4224-82EA-C9BF982C3C9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Pipelining Combinational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961" y="3540199"/>
            <a:ext cx="7772400" cy="2381250"/>
          </a:xfrm>
        </p:spPr>
        <p:txBody>
          <a:bodyPr/>
          <a:lstStyle/>
          <a:p>
            <a:r>
              <a:rPr lang="en-US" sz="2400" dirty="0" smtClean="0"/>
              <a:t>Lot of area and long combinational delay</a:t>
            </a:r>
          </a:p>
          <a:p>
            <a:r>
              <a:rPr lang="en-US" sz="2400" dirty="0" smtClean="0"/>
              <a:t>Folded or multi-cycle version can save area and reduce the combinational delay but throughput per clock cycle gets worse</a:t>
            </a:r>
          </a:p>
          <a:p>
            <a:r>
              <a:rPr lang="en-US" sz="2400" dirty="0" smtClean="0"/>
              <a:t>Pipelining: a method to increase the circuit throughput by evaluating multiple inputs</a:t>
            </a:r>
            <a:endParaRPr lang="en-US" sz="2400" dirty="0"/>
          </a:p>
        </p:txBody>
      </p:sp>
      <p:sp>
        <p:nvSpPr>
          <p:cNvPr id="130" name="TextBox 129"/>
          <p:cNvSpPr txBox="1"/>
          <p:nvPr/>
        </p:nvSpPr>
        <p:spPr>
          <a:xfrm>
            <a:off x="4171950" y="149165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373155" y="14916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i-1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719308" y="149165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i+1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34072" y="2007152"/>
            <a:ext cx="1761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3 different datasets in the pipeline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9" name="Line 8"/>
          <p:cNvSpPr>
            <a:spLocks noChangeShapeType="1"/>
          </p:cNvSpPr>
          <p:nvPr/>
        </p:nvSpPr>
        <p:spPr bwMode="auto">
          <a:xfrm>
            <a:off x="3448050" y="2468817"/>
            <a:ext cx="598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Line 9"/>
          <p:cNvSpPr>
            <a:spLocks noChangeShapeType="1"/>
          </p:cNvSpPr>
          <p:nvPr/>
        </p:nvSpPr>
        <p:spPr bwMode="auto">
          <a:xfrm>
            <a:off x="2179674" y="2468817"/>
            <a:ext cx="598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Rectangle 10"/>
          <p:cNvSpPr>
            <a:spLocks noChangeArrowheads="1"/>
          </p:cNvSpPr>
          <p:nvPr/>
        </p:nvSpPr>
        <p:spPr bwMode="auto">
          <a:xfrm>
            <a:off x="3627787" y="1910976"/>
            <a:ext cx="13335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4" name="Group 13"/>
          <p:cNvGrpSpPr>
            <a:grpSpLocks/>
          </p:cNvGrpSpPr>
          <p:nvPr/>
        </p:nvGrpSpPr>
        <p:grpSpPr bwMode="auto">
          <a:xfrm>
            <a:off x="2770187" y="2189417"/>
            <a:ext cx="666750" cy="542925"/>
            <a:chOff x="0" y="3126"/>
            <a:chExt cx="420" cy="342"/>
          </a:xfrm>
        </p:grpSpPr>
        <p:sp>
          <p:nvSpPr>
            <p:cNvPr id="164" name="Text Box 14"/>
            <p:cNvSpPr txBox="1">
              <a:spLocks noChangeArrowheads="1"/>
            </p:cNvSpPr>
            <p:nvPr/>
          </p:nvSpPr>
          <p:spPr bwMode="auto">
            <a:xfrm>
              <a:off x="56" y="3180"/>
              <a:ext cx="3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 dirty="0" smtClean="0">
                  <a:latin typeface="Courier New" pitchFamily="49" charset="0"/>
                </a:rPr>
                <a:t>f0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65" name="Oval 15"/>
            <p:cNvSpPr>
              <a:spLocks noChangeArrowheads="1"/>
            </p:cNvSpPr>
            <p:nvPr/>
          </p:nvSpPr>
          <p:spPr bwMode="auto">
            <a:xfrm>
              <a:off x="0" y="3126"/>
              <a:ext cx="420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5" name="Line 16"/>
          <p:cNvSpPr>
            <a:spLocks noChangeShapeType="1"/>
          </p:cNvSpPr>
          <p:nvPr/>
        </p:nvSpPr>
        <p:spPr bwMode="auto">
          <a:xfrm>
            <a:off x="4724400" y="2468817"/>
            <a:ext cx="598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Rectangle 18"/>
          <p:cNvSpPr>
            <a:spLocks noChangeArrowheads="1"/>
          </p:cNvSpPr>
          <p:nvPr/>
        </p:nvSpPr>
        <p:spPr bwMode="auto">
          <a:xfrm>
            <a:off x="4901262" y="1923511"/>
            <a:ext cx="133350" cy="10731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" name="Group 19"/>
          <p:cNvGrpSpPr>
            <a:grpSpLocks/>
          </p:cNvGrpSpPr>
          <p:nvPr/>
        </p:nvGrpSpPr>
        <p:grpSpPr bwMode="auto">
          <a:xfrm>
            <a:off x="4046537" y="2189417"/>
            <a:ext cx="666750" cy="542925"/>
            <a:chOff x="0" y="3126"/>
            <a:chExt cx="420" cy="342"/>
          </a:xfrm>
        </p:grpSpPr>
        <p:sp>
          <p:nvSpPr>
            <p:cNvPr id="162" name="Text Box 20"/>
            <p:cNvSpPr txBox="1">
              <a:spLocks noChangeArrowheads="1"/>
            </p:cNvSpPr>
            <p:nvPr/>
          </p:nvSpPr>
          <p:spPr bwMode="auto">
            <a:xfrm>
              <a:off x="56" y="3180"/>
              <a:ext cx="3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 dirty="0" smtClean="0">
                  <a:latin typeface="Courier New" pitchFamily="49" charset="0"/>
                </a:rPr>
                <a:t>f1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63" name="Oval 21"/>
            <p:cNvSpPr>
              <a:spLocks noChangeArrowheads="1"/>
            </p:cNvSpPr>
            <p:nvPr/>
          </p:nvSpPr>
          <p:spPr bwMode="auto">
            <a:xfrm>
              <a:off x="0" y="3126"/>
              <a:ext cx="420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9" name="Line 22"/>
          <p:cNvSpPr>
            <a:spLocks noChangeShapeType="1"/>
          </p:cNvSpPr>
          <p:nvPr/>
        </p:nvSpPr>
        <p:spPr bwMode="auto">
          <a:xfrm>
            <a:off x="6000750" y="2468817"/>
            <a:ext cx="744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1" name="Group 24"/>
          <p:cNvGrpSpPr>
            <a:grpSpLocks/>
          </p:cNvGrpSpPr>
          <p:nvPr/>
        </p:nvGrpSpPr>
        <p:grpSpPr bwMode="auto">
          <a:xfrm>
            <a:off x="5322887" y="2189417"/>
            <a:ext cx="666750" cy="542925"/>
            <a:chOff x="0" y="3126"/>
            <a:chExt cx="420" cy="342"/>
          </a:xfrm>
        </p:grpSpPr>
        <p:sp>
          <p:nvSpPr>
            <p:cNvPr id="160" name="Text Box 25"/>
            <p:cNvSpPr txBox="1">
              <a:spLocks noChangeArrowheads="1"/>
            </p:cNvSpPr>
            <p:nvPr/>
          </p:nvSpPr>
          <p:spPr bwMode="auto">
            <a:xfrm>
              <a:off x="56" y="3180"/>
              <a:ext cx="31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 dirty="0" smtClean="0">
                  <a:latin typeface="Courier New" pitchFamily="49" charset="0"/>
                </a:rPr>
                <a:t>f2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61" name="Oval 26"/>
            <p:cNvSpPr>
              <a:spLocks noChangeArrowheads="1"/>
            </p:cNvSpPr>
            <p:nvPr/>
          </p:nvSpPr>
          <p:spPr bwMode="auto">
            <a:xfrm>
              <a:off x="0" y="3126"/>
              <a:ext cx="420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9" name="Rectangle 168"/>
          <p:cNvSpPr/>
          <p:nvPr/>
        </p:nvSpPr>
        <p:spPr bwMode="auto">
          <a:xfrm>
            <a:off x="2416053" y="1864757"/>
            <a:ext cx="3956965" cy="119143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L05-</a:t>
            </a:r>
            <a:fld id="{4F9502F6-954B-46E9-AC05-33DEDF4CA0B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5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0" grpId="0"/>
      <p:bldP spid="131" grpId="0"/>
      <p:bldP spid="132" grpId="0"/>
      <p:bldP spid="133" grpId="0"/>
      <p:bldP spid="141" grpId="0" animBg="1"/>
      <p:bldP spid="14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2579688" y="1656903"/>
            <a:ext cx="155575" cy="106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Inelastic </a:t>
            </a:r>
            <a:r>
              <a:rPr lang="en-US" dirty="0" err="1" smtClean="0"/>
              <a:t>vs</a:t>
            </a:r>
            <a:r>
              <a:rPr lang="en-US" dirty="0" smtClean="0"/>
              <a:t> Elastic pipeline</a:t>
            </a:r>
            <a:endParaRPr lang="en-US" sz="24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554163" y="3996072"/>
            <a:ext cx="5373687" cy="1463675"/>
            <a:chOff x="1554163" y="3996072"/>
            <a:chExt cx="5373687" cy="1463675"/>
          </a:xfrm>
        </p:grpSpPr>
        <p:sp>
          <p:nvSpPr>
            <p:cNvPr id="88" name="Rectangle 4"/>
            <p:cNvSpPr>
              <a:spLocks noChangeArrowheads="1"/>
            </p:cNvSpPr>
            <p:nvPr/>
          </p:nvSpPr>
          <p:spPr bwMode="auto">
            <a:xfrm>
              <a:off x="2647156" y="3999247"/>
              <a:ext cx="155575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554163" y="3996072"/>
              <a:ext cx="5373687" cy="1463675"/>
              <a:chOff x="1554163" y="3996072"/>
              <a:chExt cx="5373687" cy="1463675"/>
            </a:xfrm>
          </p:grpSpPr>
          <p:sp>
            <p:nvSpPr>
              <p:cNvPr id="16387" name="Rectangle 5"/>
              <p:cNvSpPr>
                <a:spLocks noChangeArrowheads="1"/>
              </p:cNvSpPr>
              <p:nvPr/>
            </p:nvSpPr>
            <p:spPr bwMode="auto">
              <a:xfrm>
                <a:off x="6445249" y="4002422"/>
                <a:ext cx="157163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88" name="Line 6"/>
              <p:cNvSpPr>
                <a:spLocks noChangeShapeType="1"/>
              </p:cNvSpPr>
              <p:nvPr/>
            </p:nvSpPr>
            <p:spPr bwMode="auto">
              <a:xfrm flipV="1">
                <a:off x="1862138" y="4521535"/>
                <a:ext cx="750887" cy="15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89" name="Text Box 7"/>
              <p:cNvSpPr txBox="1">
                <a:spLocks noChangeArrowheads="1"/>
              </p:cNvSpPr>
              <p:nvPr/>
            </p:nvSpPr>
            <p:spPr bwMode="auto">
              <a:xfrm>
                <a:off x="1554163" y="4694572"/>
                <a:ext cx="334962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16390" name="Line 8"/>
              <p:cNvSpPr>
                <a:spLocks noChangeShapeType="1"/>
              </p:cNvSpPr>
              <p:nvPr/>
            </p:nvSpPr>
            <p:spPr bwMode="auto">
              <a:xfrm>
                <a:off x="3630613" y="4504072"/>
                <a:ext cx="2619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1" name="Line 9"/>
              <p:cNvSpPr>
                <a:spLocks noChangeShapeType="1"/>
              </p:cNvSpPr>
              <p:nvPr/>
            </p:nvSpPr>
            <p:spPr bwMode="auto">
              <a:xfrm flipV="1">
                <a:off x="2802731" y="4504072"/>
                <a:ext cx="157957" cy="73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2" name="Text Box 11"/>
              <p:cNvSpPr txBox="1">
                <a:spLocks noChangeArrowheads="1"/>
              </p:cNvSpPr>
              <p:nvPr/>
            </p:nvSpPr>
            <p:spPr bwMode="auto">
              <a:xfrm>
                <a:off x="3606800" y="5059697"/>
                <a:ext cx="754063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fifo1</a:t>
                </a:r>
                <a:endParaRPr lang="en-US" baseline="-25000"/>
              </a:p>
            </p:txBody>
          </p:sp>
          <p:sp>
            <p:nvSpPr>
              <p:cNvPr id="16393" name="Text Box 12"/>
              <p:cNvSpPr txBox="1">
                <a:spLocks noChangeArrowheads="1"/>
              </p:cNvSpPr>
              <p:nvPr/>
            </p:nvSpPr>
            <p:spPr bwMode="auto">
              <a:xfrm>
                <a:off x="2243138" y="5059697"/>
                <a:ext cx="614362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inQ</a:t>
                </a:r>
                <a:endParaRPr lang="en-US" baseline="-25000"/>
              </a:p>
            </p:txBody>
          </p:sp>
          <p:grpSp>
            <p:nvGrpSpPr>
              <p:cNvPr id="16394" name="Group 13"/>
              <p:cNvGrpSpPr>
                <a:grpSpLocks/>
              </p:cNvGrpSpPr>
              <p:nvPr/>
            </p:nvGrpSpPr>
            <p:grpSpPr bwMode="auto">
              <a:xfrm>
                <a:off x="2952750" y="4224672"/>
                <a:ext cx="666750" cy="542925"/>
                <a:chOff x="0" y="3126"/>
                <a:chExt cx="420" cy="342"/>
              </a:xfrm>
            </p:grpSpPr>
            <p:sp>
              <p:nvSpPr>
                <p:cNvPr id="1643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6" y="3180"/>
                  <a:ext cx="31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Font typeface="Wingdings" pitchFamily="-96" charset="2"/>
                    <a:buNone/>
                  </a:pPr>
                  <a:r>
                    <a:rPr lang="en-US" dirty="0" smtClean="0">
                      <a:latin typeface="Courier New" pitchFamily="49" charset="0"/>
                    </a:rPr>
                    <a:t>f0</a:t>
                  </a:r>
                  <a:endParaRPr lang="en-US" dirty="0">
                    <a:latin typeface="Courier New" pitchFamily="49" charset="0"/>
                  </a:endParaRPr>
                </a:p>
              </p:txBody>
            </p:sp>
            <p:sp>
              <p:nvSpPr>
                <p:cNvPr id="16435" name="Oval 15"/>
                <p:cNvSpPr>
                  <a:spLocks noChangeArrowheads="1"/>
                </p:cNvSpPr>
                <p:nvPr/>
              </p:nvSpPr>
              <p:spPr bwMode="auto">
                <a:xfrm>
                  <a:off x="0" y="3126"/>
                  <a:ext cx="420" cy="342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395" name="Line 16"/>
              <p:cNvSpPr>
                <a:spLocks noChangeShapeType="1"/>
              </p:cNvSpPr>
              <p:nvPr/>
            </p:nvSpPr>
            <p:spPr bwMode="auto">
              <a:xfrm>
                <a:off x="4906963" y="4504072"/>
                <a:ext cx="2619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6" name="Line 17"/>
              <p:cNvSpPr>
                <a:spLocks noChangeShapeType="1"/>
              </p:cNvSpPr>
              <p:nvPr/>
            </p:nvSpPr>
            <p:spPr bwMode="auto">
              <a:xfrm>
                <a:off x="4022725" y="4504072"/>
                <a:ext cx="2143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397" name="Group 19"/>
              <p:cNvGrpSpPr>
                <a:grpSpLocks/>
              </p:cNvGrpSpPr>
              <p:nvPr/>
            </p:nvGrpSpPr>
            <p:grpSpPr bwMode="auto">
              <a:xfrm>
                <a:off x="4229100" y="4224672"/>
                <a:ext cx="666750" cy="542925"/>
                <a:chOff x="0" y="3126"/>
                <a:chExt cx="420" cy="342"/>
              </a:xfrm>
            </p:grpSpPr>
            <p:sp>
              <p:nvSpPr>
                <p:cNvPr id="1643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6" y="3180"/>
                  <a:ext cx="31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Font typeface="Wingdings" pitchFamily="-96" charset="2"/>
                    <a:buNone/>
                  </a:pPr>
                  <a:r>
                    <a:rPr lang="en-US" dirty="0" smtClean="0">
                      <a:latin typeface="Courier New" pitchFamily="49" charset="0"/>
                    </a:rPr>
                    <a:t>f1</a:t>
                  </a:r>
                  <a:endParaRPr lang="en-US" dirty="0">
                    <a:latin typeface="Courier New" pitchFamily="49" charset="0"/>
                  </a:endParaRPr>
                </a:p>
              </p:txBody>
            </p:sp>
            <p:sp>
              <p:nvSpPr>
                <p:cNvPr id="16433" name="Oval 21"/>
                <p:cNvSpPr>
                  <a:spLocks noChangeArrowheads="1"/>
                </p:cNvSpPr>
                <p:nvPr/>
              </p:nvSpPr>
              <p:spPr bwMode="auto">
                <a:xfrm>
                  <a:off x="0" y="3126"/>
                  <a:ext cx="420" cy="342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398" name="Line 22"/>
              <p:cNvSpPr>
                <a:spLocks noChangeShapeType="1"/>
              </p:cNvSpPr>
              <p:nvPr/>
            </p:nvSpPr>
            <p:spPr bwMode="auto">
              <a:xfrm>
                <a:off x="6183313" y="4504072"/>
                <a:ext cx="2619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99" name="Line 23"/>
              <p:cNvSpPr>
                <a:spLocks noChangeShapeType="1"/>
              </p:cNvSpPr>
              <p:nvPr/>
            </p:nvSpPr>
            <p:spPr bwMode="auto">
              <a:xfrm>
                <a:off x="5299075" y="4504072"/>
                <a:ext cx="2143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00" name="Group 24"/>
              <p:cNvGrpSpPr>
                <a:grpSpLocks/>
              </p:cNvGrpSpPr>
              <p:nvPr/>
            </p:nvGrpSpPr>
            <p:grpSpPr bwMode="auto">
              <a:xfrm>
                <a:off x="5505450" y="4224672"/>
                <a:ext cx="666750" cy="542925"/>
                <a:chOff x="0" y="3126"/>
                <a:chExt cx="420" cy="342"/>
              </a:xfrm>
            </p:grpSpPr>
            <p:sp>
              <p:nvSpPr>
                <p:cNvPr id="1643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6" y="3180"/>
                  <a:ext cx="31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buFont typeface="Wingdings" pitchFamily="-96" charset="2"/>
                    <a:buNone/>
                  </a:pPr>
                  <a:r>
                    <a:rPr lang="en-US" dirty="0" smtClean="0">
                      <a:latin typeface="Courier New" pitchFamily="49" charset="0"/>
                    </a:rPr>
                    <a:t>f2</a:t>
                  </a:r>
                  <a:endParaRPr lang="en-US" dirty="0">
                    <a:latin typeface="Courier New" pitchFamily="49" charset="0"/>
                  </a:endParaRPr>
                </a:p>
              </p:txBody>
            </p:sp>
            <p:sp>
              <p:nvSpPr>
                <p:cNvPr id="16431" name="Oval 26"/>
                <p:cNvSpPr>
                  <a:spLocks noChangeArrowheads="1"/>
                </p:cNvSpPr>
                <p:nvPr/>
              </p:nvSpPr>
              <p:spPr bwMode="auto">
                <a:xfrm>
                  <a:off x="0" y="3126"/>
                  <a:ext cx="420" cy="342"/>
                </a:xfrm>
                <a:prstGeom prst="ellips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1" name="Group 27"/>
              <p:cNvGrpSpPr>
                <a:grpSpLocks/>
              </p:cNvGrpSpPr>
              <p:nvPr/>
            </p:nvGrpSpPr>
            <p:grpSpPr bwMode="auto">
              <a:xfrm>
                <a:off x="6145213" y="3996072"/>
                <a:ext cx="457200" cy="1068388"/>
                <a:chOff x="4705" y="285"/>
                <a:chExt cx="288" cy="673"/>
              </a:xfrm>
            </p:grpSpPr>
            <p:sp>
              <p:nvSpPr>
                <p:cNvPr id="16428" name="Freeform 28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9" name="Line 29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25" name="Group 30"/>
              <p:cNvGrpSpPr>
                <a:grpSpLocks/>
              </p:cNvGrpSpPr>
              <p:nvPr/>
            </p:nvGrpSpPr>
            <p:grpSpPr bwMode="auto">
              <a:xfrm>
                <a:off x="2344738" y="4004010"/>
                <a:ext cx="457200" cy="1068387"/>
                <a:chOff x="4705" y="285"/>
                <a:chExt cx="288" cy="673"/>
              </a:xfrm>
            </p:grpSpPr>
            <p:sp>
              <p:nvSpPr>
                <p:cNvPr id="16426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7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03" name="Text Box 33"/>
              <p:cNvSpPr txBox="1">
                <a:spLocks noChangeArrowheads="1"/>
              </p:cNvSpPr>
              <p:nvPr/>
            </p:nvSpPr>
            <p:spPr bwMode="auto">
              <a:xfrm>
                <a:off x="4883150" y="5059697"/>
                <a:ext cx="754063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fifo2</a:t>
                </a:r>
                <a:endParaRPr lang="en-US" baseline="-25000"/>
              </a:p>
            </p:txBody>
          </p:sp>
          <p:sp>
            <p:nvSpPr>
              <p:cNvPr id="16404" name="Text Box 34"/>
              <p:cNvSpPr txBox="1">
                <a:spLocks noChangeArrowheads="1"/>
              </p:cNvSpPr>
              <p:nvPr/>
            </p:nvSpPr>
            <p:spPr bwMode="auto">
              <a:xfrm>
                <a:off x="6129338" y="5059697"/>
                <a:ext cx="798512" cy="396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outQ</a:t>
                </a:r>
                <a:endParaRPr lang="en-US" baseline="-25000"/>
              </a:p>
            </p:txBody>
          </p:sp>
          <p:grpSp>
            <p:nvGrpSpPr>
              <p:cNvPr id="16405" name="Group 42"/>
              <p:cNvGrpSpPr>
                <a:grpSpLocks/>
              </p:cNvGrpSpPr>
              <p:nvPr/>
            </p:nvGrpSpPr>
            <p:grpSpPr bwMode="auto">
              <a:xfrm>
                <a:off x="3602038" y="4002422"/>
                <a:ext cx="457200" cy="1069975"/>
                <a:chOff x="2278063" y="1758950"/>
                <a:chExt cx="457200" cy="1069976"/>
              </a:xfrm>
            </p:grpSpPr>
            <p:sp>
              <p:nvSpPr>
                <p:cNvPr id="16420" name="Rectangle 4"/>
                <p:cNvSpPr>
                  <a:spLocks noChangeArrowheads="1"/>
                </p:cNvSpPr>
                <p:nvPr/>
              </p:nvSpPr>
              <p:spPr bwMode="auto">
                <a:xfrm>
                  <a:off x="2568575" y="1758950"/>
                  <a:ext cx="161925" cy="10668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421" name="Group 30"/>
                <p:cNvGrpSpPr>
                  <a:grpSpLocks/>
                </p:cNvGrpSpPr>
                <p:nvPr/>
              </p:nvGrpSpPr>
              <p:grpSpPr bwMode="auto">
                <a:xfrm>
                  <a:off x="2278063" y="1760538"/>
                  <a:ext cx="457200" cy="1068388"/>
                  <a:chOff x="4705" y="285"/>
                  <a:chExt cx="288" cy="673"/>
                </a:xfrm>
              </p:grpSpPr>
              <p:sp>
                <p:nvSpPr>
                  <p:cNvPr id="16422" name="Freeform 31"/>
                  <p:cNvSpPr>
                    <a:spLocks/>
                  </p:cNvSpPr>
                  <p:nvPr/>
                </p:nvSpPr>
                <p:spPr bwMode="auto">
                  <a:xfrm>
                    <a:off x="4705" y="285"/>
                    <a:ext cx="288" cy="673"/>
                  </a:xfrm>
                  <a:custGeom>
                    <a:avLst/>
                    <a:gdLst>
                      <a:gd name="T0" fmla="*/ 0 w 288"/>
                      <a:gd name="T1" fmla="*/ 0 h 144"/>
                      <a:gd name="T2" fmla="*/ 288 w 288"/>
                      <a:gd name="T3" fmla="*/ 0 h 144"/>
                      <a:gd name="T4" fmla="*/ 288 w 288"/>
                      <a:gd name="T5" fmla="*/ 2147483647 h 144"/>
                      <a:gd name="T6" fmla="*/ 0 w 288"/>
                      <a:gd name="T7" fmla="*/ 2147483647 h 14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8"/>
                      <a:gd name="T13" fmla="*/ 0 h 144"/>
                      <a:gd name="T14" fmla="*/ 288 w 288"/>
                      <a:gd name="T15" fmla="*/ 144 h 14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8" h="144">
                        <a:moveTo>
                          <a:pt x="0" y="0"/>
                        </a:moveTo>
                        <a:lnTo>
                          <a:pt x="288" y="0"/>
                        </a:lnTo>
                        <a:lnTo>
                          <a:pt x="288" y="144"/>
                        </a:lnTo>
                        <a:lnTo>
                          <a:pt x="0" y="144"/>
                        </a:lnTo>
                      </a:path>
                    </a:pathLst>
                  </a:cu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23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891" y="285"/>
                    <a:ext cx="0" cy="667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406" name="Group 47"/>
              <p:cNvGrpSpPr>
                <a:grpSpLocks/>
              </p:cNvGrpSpPr>
              <p:nvPr/>
            </p:nvGrpSpPr>
            <p:grpSpPr bwMode="auto">
              <a:xfrm>
                <a:off x="4878388" y="3996072"/>
                <a:ext cx="457200" cy="1076325"/>
                <a:chOff x="2278063" y="1752600"/>
                <a:chExt cx="457200" cy="1076326"/>
              </a:xfrm>
            </p:grpSpPr>
            <p:sp>
              <p:nvSpPr>
                <p:cNvPr id="16416" name="Rectangle 4"/>
                <p:cNvSpPr>
                  <a:spLocks noChangeArrowheads="1"/>
                </p:cNvSpPr>
                <p:nvPr/>
              </p:nvSpPr>
              <p:spPr bwMode="auto">
                <a:xfrm>
                  <a:off x="2559050" y="1752600"/>
                  <a:ext cx="171450" cy="10668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417" name="Group 30"/>
                <p:cNvGrpSpPr>
                  <a:grpSpLocks/>
                </p:cNvGrpSpPr>
                <p:nvPr/>
              </p:nvGrpSpPr>
              <p:grpSpPr bwMode="auto">
                <a:xfrm>
                  <a:off x="2278063" y="1760538"/>
                  <a:ext cx="457200" cy="1068388"/>
                  <a:chOff x="4705" y="285"/>
                  <a:chExt cx="288" cy="673"/>
                </a:xfrm>
              </p:grpSpPr>
              <p:sp>
                <p:nvSpPr>
                  <p:cNvPr id="16418" name="Freeform 31"/>
                  <p:cNvSpPr>
                    <a:spLocks/>
                  </p:cNvSpPr>
                  <p:nvPr/>
                </p:nvSpPr>
                <p:spPr bwMode="auto">
                  <a:xfrm>
                    <a:off x="4705" y="285"/>
                    <a:ext cx="288" cy="673"/>
                  </a:xfrm>
                  <a:custGeom>
                    <a:avLst/>
                    <a:gdLst>
                      <a:gd name="T0" fmla="*/ 0 w 288"/>
                      <a:gd name="T1" fmla="*/ 0 h 144"/>
                      <a:gd name="T2" fmla="*/ 288 w 288"/>
                      <a:gd name="T3" fmla="*/ 0 h 144"/>
                      <a:gd name="T4" fmla="*/ 288 w 288"/>
                      <a:gd name="T5" fmla="*/ 2147483647 h 144"/>
                      <a:gd name="T6" fmla="*/ 0 w 288"/>
                      <a:gd name="T7" fmla="*/ 2147483647 h 14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8"/>
                      <a:gd name="T13" fmla="*/ 0 h 144"/>
                      <a:gd name="T14" fmla="*/ 288 w 288"/>
                      <a:gd name="T15" fmla="*/ 144 h 144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8" h="144">
                        <a:moveTo>
                          <a:pt x="0" y="0"/>
                        </a:moveTo>
                        <a:lnTo>
                          <a:pt x="288" y="0"/>
                        </a:lnTo>
                        <a:lnTo>
                          <a:pt x="288" y="144"/>
                        </a:lnTo>
                        <a:lnTo>
                          <a:pt x="0" y="144"/>
                        </a:lnTo>
                      </a:path>
                    </a:pathLst>
                  </a:cu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41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891" y="285"/>
                    <a:ext cx="0" cy="667"/>
                  </a:xfrm>
                  <a:prstGeom prst="line">
                    <a:avLst/>
                  </a:prstGeom>
                  <a:noFill/>
                  <a:ln w="12700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49" name="Group 3"/>
          <p:cNvGrpSpPr>
            <a:grpSpLocks/>
          </p:cNvGrpSpPr>
          <p:nvPr/>
        </p:nvGrpSpPr>
        <p:grpSpPr bwMode="auto">
          <a:xfrm>
            <a:off x="1554163" y="1656904"/>
            <a:ext cx="5373687" cy="1463676"/>
            <a:chOff x="979" y="1104"/>
            <a:chExt cx="3385" cy="922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1625" y="1104"/>
              <a:ext cx="98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5"/>
            <p:cNvSpPr>
              <a:spLocks noChangeArrowheads="1"/>
            </p:cNvSpPr>
            <p:nvPr/>
          </p:nvSpPr>
          <p:spPr bwMode="auto">
            <a:xfrm>
              <a:off x="4061" y="1112"/>
              <a:ext cx="98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6"/>
            <p:cNvSpPr>
              <a:spLocks noChangeShapeType="1"/>
            </p:cNvSpPr>
            <p:nvPr/>
          </p:nvSpPr>
          <p:spPr bwMode="auto">
            <a:xfrm flipV="1">
              <a:off x="1133" y="1435"/>
              <a:ext cx="4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7"/>
            <p:cNvSpPr txBox="1">
              <a:spLocks noChangeArrowheads="1"/>
            </p:cNvSpPr>
            <p:nvPr/>
          </p:nvSpPr>
          <p:spPr bwMode="auto">
            <a:xfrm>
              <a:off x="979" y="1544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x</a:t>
              </a:r>
            </a:p>
          </p:txBody>
        </p:sp>
        <p:sp>
          <p:nvSpPr>
            <p:cNvPr id="54" name="Line 8"/>
            <p:cNvSpPr>
              <a:spLocks noChangeShapeType="1"/>
            </p:cNvSpPr>
            <p:nvPr/>
          </p:nvSpPr>
          <p:spPr bwMode="auto">
            <a:xfrm>
              <a:off x="2287" y="1424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>
              <a:off x="1730" y="1424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0"/>
            <p:cNvSpPr>
              <a:spLocks noChangeArrowheads="1"/>
            </p:cNvSpPr>
            <p:nvPr/>
          </p:nvSpPr>
          <p:spPr bwMode="auto">
            <a:xfrm>
              <a:off x="2446" y="1109"/>
              <a:ext cx="84" cy="6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2206" y="1774"/>
              <a:ext cx="6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/>
                <a:t>sReg1</a:t>
              </a:r>
              <a:endParaRPr lang="en-US" baseline="-25000" dirty="0"/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1413" y="1774"/>
              <a:ext cx="3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inQ</a:t>
              </a:r>
              <a:endParaRPr lang="en-US" baseline="-25000"/>
            </a:p>
          </p:txBody>
        </p:sp>
        <p:grpSp>
          <p:nvGrpSpPr>
            <p:cNvPr id="60" name="Group 13"/>
            <p:cNvGrpSpPr>
              <a:grpSpLocks/>
            </p:cNvGrpSpPr>
            <p:nvPr/>
          </p:nvGrpSpPr>
          <p:grpSpPr bwMode="auto">
            <a:xfrm>
              <a:off x="1860" y="1248"/>
              <a:ext cx="420" cy="342"/>
              <a:chOff x="0" y="3126"/>
              <a:chExt cx="420" cy="342"/>
            </a:xfrm>
          </p:grpSpPr>
          <p:sp>
            <p:nvSpPr>
              <p:cNvPr id="80" name="Text Box 14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f0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81" name="Oval 15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" name="Line 16"/>
            <p:cNvSpPr>
              <a:spLocks noChangeShapeType="1"/>
            </p:cNvSpPr>
            <p:nvPr/>
          </p:nvSpPr>
          <p:spPr bwMode="auto">
            <a:xfrm>
              <a:off x="3091" y="1424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2534" y="1424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3250" y="1109"/>
              <a:ext cx="84" cy="6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4" name="Group 19"/>
            <p:cNvGrpSpPr>
              <a:grpSpLocks/>
            </p:cNvGrpSpPr>
            <p:nvPr/>
          </p:nvGrpSpPr>
          <p:grpSpPr bwMode="auto">
            <a:xfrm>
              <a:off x="2664" y="1248"/>
              <a:ext cx="420" cy="342"/>
              <a:chOff x="0" y="3126"/>
              <a:chExt cx="420" cy="342"/>
            </a:xfrm>
          </p:grpSpPr>
          <p:sp>
            <p:nvSpPr>
              <p:cNvPr id="78" name="Text Box 20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f1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79" name="Oval 21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" name="Line 22"/>
            <p:cNvSpPr>
              <a:spLocks noChangeShapeType="1"/>
            </p:cNvSpPr>
            <p:nvPr/>
          </p:nvSpPr>
          <p:spPr bwMode="auto">
            <a:xfrm>
              <a:off x="3895" y="1424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3"/>
            <p:cNvSpPr>
              <a:spLocks noChangeShapeType="1"/>
            </p:cNvSpPr>
            <p:nvPr/>
          </p:nvSpPr>
          <p:spPr bwMode="auto">
            <a:xfrm>
              <a:off x="3338" y="1424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" name="Group 24"/>
            <p:cNvGrpSpPr>
              <a:grpSpLocks/>
            </p:cNvGrpSpPr>
            <p:nvPr/>
          </p:nvGrpSpPr>
          <p:grpSpPr bwMode="auto">
            <a:xfrm>
              <a:off x="3468" y="1248"/>
              <a:ext cx="420" cy="342"/>
              <a:chOff x="0" y="3126"/>
              <a:chExt cx="420" cy="342"/>
            </a:xfrm>
          </p:grpSpPr>
          <p:sp>
            <p:nvSpPr>
              <p:cNvPr id="76" name="Text Box 25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f2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77" name="Oval 26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27"/>
            <p:cNvGrpSpPr>
              <a:grpSpLocks/>
            </p:cNvGrpSpPr>
            <p:nvPr/>
          </p:nvGrpSpPr>
          <p:grpSpPr bwMode="auto">
            <a:xfrm>
              <a:off x="3871" y="1109"/>
              <a:ext cx="288" cy="673"/>
              <a:chOff x="4705" y="285"/>
              <a:chExt cx="288" cy="673"/>
            </a:xfrm>
          </p:grpSpPr>
          <p:sp>
            <p:nvSpPr>
              <p:cNvPr id="74" name="Freeform 28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29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30"/>
            <p:cNvGrpSpPr>
              <a:grpSpLocks/>
            </p:cNvGrpSpPr>
            <p:nvPr/>
          </p:nvGrpSpPr>
          <p:grpSpPr bwMode="auto">
            <a:xfrm>
              <a:off x="1435" y="1109"/>
              <a:ext cx="288" cy="673"/>
              <a:chOff x="4705" y="285"/>
              <a:chExt cx="288" cy="673"/>
            </a:xfrm>
          </p:grpSpPr>
          <p:sp>
            <p:nvSpPr>
              <p:cNvPr id="72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" name="Text Box 33"/>
            <p:cNvSpPr txBox="1">
              <a:spLocks noChangeArrowheads="1"/>
            </p:cNvSpPr>
            <p:nvPr/>
          </p:nvSpPr>
          <p:spPr bwMode="auto">
            <a:xfrm>
              <a:off x="3010" y="1774"/>
              <a:ext cx="6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/>
                <a:t>sReg2</a:t>
              </a:r>
              <a:endParaRPr lang="en-US" baseline="-25000" dirty="0"/>
            </a:p>
          </p:txBody>
        </p:sp>
        <p:sp>
          <p:nvSpPr>
            <p:cNvPr id="71" name="Text Box 34"/>
            <p:cNvSpPr txBox="1">
              <a:spLocks noChangeArrowheads="1"/>
            </p:cNvSpPr>
            <p:nvPr/>
          </p:nvSpPr>
          <p:spPr bwMode="auto">
            <a:xfrm>
              <a:off x="3861" y="1774"/>
              <a:ext cx="5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outQ</a:t>
              </a:r>
              <a:endParaRPr lang="en-US" baseline="-25000"/>
            </a:p>
          </p:txBody>
        </p:sp>
      </p:grpSp>
      <p:sp>
        <p:nvSpPr>
          <p:cNvPr id="82" name="Oval 35"/>
          <p:cNvSpPr>
            <a:spLocks noChangeArrowheads="1"/>
          </p:cNvSpPr>
          <p:nvPr/>
        </p:nvSpPr>
        <p:spPr bwMode="auto">
          <a:xfrm>
            <a:off x="2006600" y="2120453"/>
            <a:ext cx="114300" cy="1143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Oval 36"/>
          <p:cNvSpPr>
            <a:spLocks noChangeArrowheads="1"/>
          </p:cNvSpPr>
          <p:nvPr/>
        </p:nvSpPr>
        <p:spPr bwMode="auto">
          <a:xfrm>
            <a:off x="2006600" y="2120453"/>
            <a:ext cx="114300" cy="1143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Oval 37"/>
          <p:cNvSpPr>
            <a:spLocks noChangeArrowheads="1"/>
          </p:cNvSpPr>
          <p:nvPr/>
        </p:nvSpPr>
        <p:spPr bwMode="auto">
          <a:xfrm>
            <a:off x="1993900" y="2120453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1600" y="3228381"/>
            <a:ext cx="650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Inelastic: all pipeline stages move synchronously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78886" y="5480644"/>
            <a:ext cx="673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E</a:t>
            </a:r>
            <a:r>
              <a:rPr lang="en-US" dirty="0" smtClean="0"/>
              <a:t>lastic: A pipeline stage can process data if its input FIFO is not empty and output FIFO is not Full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430" y="6161494"/>
            <a:ext cx="841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Most complex processor pipelines are a combination of the two styles</a:t>
            </a:r>
          </a:p>
        </p:txBody>
      </p:sp>
      <p:sp>
        <p:nvSpPr>
          <p:cNvPr id="90" name="Oval 37"/>
          <p:cNvSpPr>
            <a:spLocks noChangeArrowheads="1"/>
          </p:cNvSpPr>
          <p:nvPr/>
        </p:nvSpPr>
        <p:spPr bwMode="auto">
          <a:xfrm>
            <a:off x="1997438" y="4450700"/>
            <a:ext cx="114300" cy="1143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37"/>
          <p:cNvSpPr>
            <a:spLocks noChangeArrowheads="1"/>
          </p:cNvSpPr>
          <p:nvPr/>
        </p:nvSpPr>
        <p:spPr bwMode="auto">
          <a:xfrm>
            <a:off x="2011609" y="4454238"/>
            <a:ext cx="114300" cy="114300"/>
          </a:xfrm>
          <a:prstGeom prst="ellipse">
            <a:avLst/>
          </a:pr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L05-</a:t>
            </a:r>
            <a:fld id="{4F9502F6-954B-46E9-AC05-33DEDF4CA0B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82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93 L 0.08125 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6 0.00278 L 0.21876 0.00301 " pathEditMode="relative" ptsTypes="AA">
                                      <p:cBhvr>
                                        <p:cTn id="1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93 L 0.08125 0.0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6 0.00301 L 0.35903 0.00324 " pathEditMode="relative" ptsTypes="AA">
                                      <p:cBhvr>
                                        <p:cTn id="2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6 0.00278 L 0.21876 0.00301 " pathEditMode="relative" ptsTypes="AA">
                                      <p:cBhvr>
                                        <p:cTn id="2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93 L 0.08125 0.0027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03 0.00324 L 0.50487 0.00347 " pathEditMode="relative" ptsTypes="AA">
                                      <p:cBhvr>
                                        <p:cTn id="3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6 0.00301 L 0.35903 0.00324 " pathEditMode="relative" ptsTypes="AA">
                                      <p:cBhvr>
                                        <p:cTn id="32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6 0.00278 L 0.21876 0.00301 " pathEditMode="relative" ptsTypes="AA">
                                      <p:cBhvr>
                                        <p:cTn id="34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03 0.00324 L 0.50487 0.00347 " pathEditMode="relative" ptsTypes="AA">
                                      <p:cBhvr>
                                        <p:cTn id="38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6 0.00301 L 0.35903 0.00324 " pathEditMode="relative" ptsTypes="AA">
                                      <p:cBhvr>
                                        <p:cTn id="4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03 0.00324 L 0.50487 0.00347 " pathEditMode="relative" ptsTypes="AA">
                                      <p:cBhvr>
                                        <p:cTn id="4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93 L 0.08125 0.0027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6 0.00278 L 0.21876 0.00301 " pathEditMode="relative" ptsTypes="AA">
                                      <p:cBhvr>
                                        <p:cTn id="6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6 0.00301 L 0.35903 0.00324 " pathEditMode="relative" ptsTypes="AA">
                                      <p:cBhvr>
                                        <p:cTn id="7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93 L 0.08125 0.0027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03 0.00324 L 0.50487 0.00347 " pathEditMode="relative" ptsTypes="AA">
                                      <p:cBhvr>
                                        <p:cTn id="8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6 0.00278 L 0.21876 0.00301 " pathEditMode="relative" ptsTypes="AA">
                                      <p:cBhvr>
                                        <p:cTn id="8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6 0.00301 L 0.35903 0.00324 " pathEditMode="relative" ptsTypes="AA">
                                      <p:cBhvr>
                                        <p:cTn id="8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03 0.00324 L 0.50487 0.00347 " pathEditMode="relative" ptsTypes="AA">
                                      <p:cBhvr>
                                        <p:cTn id="93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2" grpId="2" animBg="1"/>
      <p:bldP spid="82" grpId="3" animBg="1"/>
      <p:bldP spid="82" grpId="4" animBg="1"/>
      <p:bldP spid="82" grpId="5" animBg="1"/>
      <p:bldP spid="83" grpId="0" animBg="1"/>
      <p:bldP spid="83" grpId="1" animBg="1"/>
      <p:bldP spid="83" grpId="2" animBg="1"/>
      <p:bldP spid="83" grpId="3" animBg="1"/>
      <p:bldP spid="83" grpId="4" animBg="1"/>
      <p:bldP spid="83" grpId="5" animBg="1"/>
      <p:bldP spid="84" grpId="0" animBg="1"/>
      <p:bldP spid="84" grpId="1" animBg="1"/>
      <p:bldP spid="84" grpId="2" animBg="1"/>
      <p:bldP spid="84" grpId="3" animBg="1"/>
      <p:bldP spid="84" grpId="4" animBg="1"/>
      <p:bldP spid="84" grpId="5" animBg="1"/>
      <p:bldP spid="85" grpId="0"/>
      <p:bldP spid="8" grpId="0"/>
      <p:bldP spid="90" grpId="0" animBg="1"/>
      <p:bldP spid="90" grpId="1" animBg="1"/>
      <p:bldP spid="90" grpId="2" animBg="1"/>
      <p:bldP spid="90" grpId="3" animBg="1"/>
      <p:bldP spid="90" grpId="4" animBg="1"/>
      <p:bldP spid="90" grpId="5" animBg="1"/>
      <p:bldP spid="91" grpId="0" animBg="1"/>
      <p:bldP spid="91" grpId="1" animBg="1"/>
      <p:bldP spid="91" grpId="2" animBg="1"/>
      <p:bldP spid="91" grpId="3" animBg="1"/>
      <p:bldP spid="91" grpId="4" animBg="1"/>
      <p:bldP spid="91" grpId="5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Elastic pipeline</a:t>
            </a:r>
            <a:br>
              <a:rPr lang="en-US" dirty="0" smtClean="0"/>
            </a:br>
            <a:r>
              <a:rPr lang="en-US" sz="2400" dirty="0"/>
              <a:t>Use FIFOs instead of pipeline registers</a:t>
            </a:r>
            <a:endParaRPr lang="en-US" sz="2400" dirty="0" smtClean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6451600" y="1765300"/>
            <a:ext cx="139700" cy="106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6"/>
          <p:cNvSpPr>
            <a:spLocks noChangeShapeType="1"/>
          </p:cNvSpPr>
          <p:nvPr/>
        </p:nvSpPr>
        <p:spPr bwMode="auto">
          <a:xfrm flipV="1">
            <a:off x="1862138" y="2278063"/>
            <a:ext cx="7508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1554163" y="2451100"/>
            <a:ext cx="334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>
            <a:off x="3630613" y="2260600"/>
            <a:ext cx="261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2746375" y="22606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3606800" y="2816225"/>
            <a:ext cx="754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fifo1</a:t>
            </a:r>
            <a:endParaRPr lang="en-US" baseline="-25000"/>
          </a:p>
        </p:txBody>
      </p:sp>
      <p:sp>
        <p:nvSpPr>
          <p:cNvPr id="16393" name="Text Box 12"/>
          <p:cNvSpPr txBox="1">
            <a:spLocks noChangeArrowheads="1"/>
          </p:cNvSpPr>
          <p:nvPr/>
        </p:nvSpPr>
        <p:spPr bwMode="auto">
          <a:xfrm>
            <a:off x="2243138" y="2816225"/>
            <a:ext cx="614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inQ</a:t>
            </a:r>
            <a:endParaRPr lang="en-US" baseline="-25000"/>
          </a:p>
        </p:txBody>
      </p:sp>
      <p:grpSp>
        <p:nvGrpSpPr>
          <p:cNvPr id="16394" name="Group 13"/>
          <p:cNvGrpSpPr>
            <a:grpSpLocks/>
          </p:cNvGrpSpPr>
          <p:nvPr/>
        </p:nvGrpSpPr>
        <p:grpSpPr bwMode="auto">
          <a:xfrm>
            <a:off x="2952750" y="1981200"/>
            <a:ext cx="666750" cy="542925"/>
            <a:chOff x="0" y="3126"/>
            <a:chExt cx="420" cy="342"/>
          </a:xfrm>
        </p:grpSpPr>
        <p:sp>
          <p:nvSpPr>
            <p:cNvPr id="16434" name="Text Box 14"/>
            <p:cNvSpPr txBox="1">
              <a:spLocks noChangeArrowheads="1"/>
            </p:cNvSpPr>
            <p:nvPr/>
          </p:nvSpPr>
          <p:spPr bwMode="auto">
            <a:xfrm>
              <a:off x="56" y="3180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f1</a:t>
              </a:r>
            </a:p>
          </p:txBody>
        </p:sp>
        <p:sp>
          <p:nvSpPr>
            <p:cNvPr id="16435" name="Oval 15"/>
            <p:cNvSpPr>
              <a:spLocks noChangeArrowheads="1"/>
            </p:cNvSpPr>
            <p:nvPr/>
          </p:nvSpPr>
          <p:spPr bwMode="auto">
            <a:xfrm>
              <a:off x="0" y="3126"/>
              <a:ext cx="420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5" name="Line 16"/>
          <p:cNvSpPr>
            <a:spLocks noChangeShapeType="1"/>
          </p:cNvSpPr>
          <p:nvPr/>
        </p:nvSpPr>
        <p:spPr bwMode="auto">
          <a:xfrm>
            <a:off x="4906963" y="2260600"/>
            <a:ext cx="261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7"/>
          <p:cNvSpPr>
            <a:spLocks noChangeShapeType="1"/>
          </p:cNvSpPr>
          <p:nvPr/>
        </p:nvSpPr>
        <p:spPr bwMode="auto">
          <a:xfrm>
            <a:off x="4022725" y="22606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97" name="Group 19"/>
          <p:cNvGrpSpPr>
            <a:grpSpLocks/>
          </p:cNvGrpSpPr>
          <p:nvPr/>
        </p:nvGrpSpPr>
        <p:grpSpPr bwMode="auto">
          <a:xfrm>
            <a:off x="4229100" y="1981200"/>
            <a:ext cx="666750" cy="542925"/>
            <a:chOff x="0" y="3126"/>
            <a:chExt cx="420" cy="342"/>
          </a:xfrm>
        </p:grpSpPr>
        <p:sp>
          <p:nvSpPr>
            <p:cNvPr id="16432" name="Text Box 20"/>
            <p:cNvSpPr txBox="1">
              <a:spLocks noChangeArrowheads="1"/>
            </p:cNvSpPr>
            <p:nvPr/>
          </p:nvSpPr>
          <p:spPr bwMode="auto">
            <a:xfrm>
              <a:off x="56" y="3180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f2</a:t>
              </a:r>
            </a:p>
          </p:txBody>
        </p:sp>
        <p:sp>
          <p:nvSpPr>
            <p:cNvPr id="16433" name="Oval 21"/>
            <p:cNvSpPr>
              <a:spLocks noChangeArrowheads="1"/>
            </p:cNvSpPr>
            <p:nvPr/>
          </p:nvSpPr>
          <p:spPr bwMode="auto">
            <a:xfrm>
              <a:off x="0" y="3126"/>
              <a:ext cx="420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8" name="Line 22"/>
          <p:cNvSpPr>
            <a:spLocks noChangeShapeType="1"/>
          </p:cNvSpPr>
          <p:nvPr/>
        </p:nvSpPr>
        <p:spPr bwMode="auto">
          <a:xfrm>
            <a:off x="6183313" y="2260600"/>
            <a:ext cx="261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23"/>
          <p:cNvSpPr>
            <a:spLocks noChangeShapeType="1"/>
          </p:cNvSpPr>
          <p:nvPr/>
        </p:nvSpPr>
        <p:spPr bwMode="auto">
          <a:xfrm>
            <a:off x="5299075" y="22606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00" name="Group 24"/>
          <p:cNvGrpSpPr>
            <a:grpSpLocks/>
          </p:cNvGrpSpPr>
          <p:nvPr/>
        </p:nvGrpSpPr>
        <p:grpSpPr bwMode="auto">
          <a:xfrm>
            <a:off x="5505450" y="1981200"/>
            <a:ext cx="666750" cy="542925"/>
            <a:chOff x="0" y="3126"/>
            <a:chExt cx="420" cy="342"/>
          </a:xfrm>
        </p:grpSpPr>
        <p:sp>
          <p:nvSpPr>
            <p:cNvPr id="16430" name="Text Box 25"/>
            <p:cNvSpPr txBox="1">
              <a:spLocks noChangeArrowheads="1"/>
            </p:cNvSpPr>
            <p:nvPr/>
          </p:nvSpPr>
          <p:spPr bwMode="auto">
            <a:xfrm>
              <a:off x="56" y="3180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f3</a:t>
              </a:r>
            </a:p>
          </p:txBody>
        </p:sp>
        <p:sp>
          <p:nvSpPr>
            <p:cNvPr id="16431" name="Oval 26"/>
            <p:cNvSpPr>
              <a:spLocks noChangeArrowheads="1"/>
            </p:cNvSpPr>
            <p:nvPr/>
          </p:nvSpPr>
          <p:spPr bwMode="auto">
            <a:xfrm>
              <a:off x="0" y="3126"/>
              <a:ext cx="420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1" name="Group 27"/>
          <p:cNvGrpSpPr>
            <a:grpSpLocks/>
          </p:cNvGrpSpPr>
          <p:nvPr/>
        </p:nvGrpSpPr>
        <p:grpSpPr bwMode="auto">
          <a:xfrm>
            <a:off x="6145213" y="1752600"/>
            <a:ext cx="457200" cy="1068388"/>
            <a:chOff x="4705" y="285"/>
            <a:chExt cx="288" cy="673"/>
          </a:xfrm>
        </p:grpSpPr>
        <p:sp>
          <p:nvSpPr>
            <p:cNvPr id="16428" name="Freeform 28"/>
            <p:cNvSpPr>
              <a:spLocks/>
            </p:cNvSpPr>
            <p:nvPr/>
          </p:nvSpPr>
          <p:spPr bwMode="auto">
            <a:xfrm>
              <a:off x="4705" y="285"/>
              <a:ext cx="288" cy="673"/>
            </a:xfrm>
            <a:custGeom>
              <a:avLst/>
              <a:gdLst>
                <a:gd name="T0" fmla="*/ 0 w 288"/>
                <a:gd name="T1" fmla="*/ 0 h 144"/>
                <a:gd name="T2" fmla="*/ 288 w 288"/>
                <a:gd name="T3" fmla="*/ 0 h 144"/>
                <a:gd name="T4" fmla="*/ 288 w 288"/>
                <a:gd name="T5" fmla="*/ 2147483647 h 144"/>
                <a:gd name="T6" fmla="*/ 0 w 288"/>
                <a:gd name="T7" fmla="*/ 2147483647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44"/>
                <a:gd name="T14" fmla="*/ 288 w 288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0" y="144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Line 29"/>
            <p:cNvSpPr>
              <a:spLocks noChangeShapeType="1"/>
            </p:cNvSpPr>
            <p:nvPr/>
          </p:nvSpPr>
          <p:spPr bwMode="auto">
            <a:xfrm>
              <a:off x="4891" y="285"/>
              <a:ext cx="0" cy="66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2" name="Group 41"/>
          <p:cNvGrpSpPr>
            <a:grpSpLocks/>
          </p:cNvGrpSpPr>
          <p:nvPr/>
        </p:nvGrpSpPr>
        <p:grpSpPr bwMode="auto">
          <a:xfrm>
            <a:off x="2344738" y="1752600"/>
            <a:ext cx="457200" cy="1076325"/>
            <a:chOff x="2278063" y="1752600"/>
            <a:chExt cx="457200" cy="1076326"/>
          </a:xfrm>
        </p:grpSpPr>
        <p:sp>
          <p:nvSpPr>
            <p:cNvPr id="16424" name="Rectangle 4"/>
            <p:cNvSpPr>
              <a:spLocks noChangeArrowheads="1"/>
            </p:cNvSpPr>
            <p:nvPr/>
          </p:nvSpPr>
          <p:spPr bwMode="auto">
            <a:xfrm>
              <a:off x="2590800" y="17526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25" name="Group 30"/>
            <p:cNvGrpSpPr>
              <a:grpSpLocks/>
            </p:cNvGrpSpPr>
            <p:nvPr/>
          </p:nvGrpSpPr>
          <p:grpSpPr bwMode="auto">
            <a:xfrm>
              <a:off x="2278063" y="1760538"/>
              <a:ext cx="457200" cy="1068388"/>
              <a:chOff x="4705" y="285"/>
              <a:chExt cx="288" cy="673"/>
            </a:xfrm>
          </p:grpSpPr>
          <p:sp>
            <p:nvSpPr>
              <p:cNvPr id="16426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7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03" name="Text Box 33"/>
          <p:cNvSpPr txBox="1">
            <a:spLocks noChangeArrowheads="1"/>
          </p:cNvSpPr>
          <p:nvPr/>
        </p:nvSpPr>
        <p:spPr bwMode="auto">
          <a:xfrm>
            <a:off x="4883150" y="2816225"/>
            <a:ext cx="754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fifo2</a:t>
            </a:r>
            <a:endParaRPr lang="en-US" baseline="-25000"/>
          </a:p>
        </p:txBody>
      </p:sp>
      <p:sp>
        <p:nvSpPr>
          <p:cNvPr id="16404" name="Text Box 34"/>
          <p:cNvSpPr txBox="1">
            <a:spLocks noChangeArrowheads="1"/>
          </p:cNvSpPr>
          <p:nvPr/>
        </p:nvSpPr>
        <p:spPr bwMode="auto">
          <a:xfrm>
            <a:off x="6129338" y="2816225"/>
            <a:ext cx="798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outQ</a:t>
            </a:r>
            <a:endParaRPr lang="en-US" baseline="-25000"/>
          </a:p>
        </p:txBody>
      </p:sp>
      <p:grpSp>
        <p:nvGrpSpPr>
          <p:cNvPr id="16405" name="Group 42"/>
          <p:cNvGrpSpPr>
            <a:grpSpLocks/>
          </p:cNvGrpSpPr>
          <p:nvPr/>
        </p:nvGrpSpPr>
        <p:grpSpPr bwMode="auto">
          <a:xfrm>
            <a:off x="3602038" y="1752600"/>
            <a:ext cx="457200" cy="1076325"/>
            <a:chOff x="2278063" y="1752600"/>
            <a:chExt cx="457200" cy="1076326"/>
          </a:xfrm>
        </p:grpSpPr>
        <p:sp>
          <p:nvSpPr>
            <p:cNvPr id="16420" name="Rectangle 4"/>
            <p:cNvSpPr>
              <a:spLocks noChangeArrowheads="1"/>
            </p:cNvSpPr>
            <p:nvPr/>
          </p:nvSpPr>
          <p:spPr bwMode="auto">
            <a:xfrm>
              <a:off x="2590800" y="17526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21" name="Group 30"/>
            <p:cNvGrpSpPr>
              <a:grpSpLocks/>
            </p:cNvGrpSpPr>
            <p:nvPr/>
          </p:nvGrpSpPr>
          <p:grpSpPr bwMode="auto">
            <a:xfrm>
              <a:off x="2278063" y="1760538"/>
              <a:ext cx="457200" cy="1068388"/>
              <a:chOff x="4705" y="285"/>
              <a:chExt cx="288" cy="673"/>
            </a:xfrm>
          </p:grpSpPr>
          <p:sp>
            <p:nvSpPr>
              <p:cNvPr id="16422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3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406" name="Group 47"/>
          <p:cNvGrpSpPr>
            <a:grpSpLocks/>
          </p:cNvGrpSpPr>
          <p:nvPr/>
        </p:nvGrpSpPr>
        <p:grpSpPr bwMode="auto">
          <a:xfrm>
            <a:off x="4878388" y="1752600"/>
            <a:ext cx="457200" cy="1076325"/>
            <a:chOff x="2278063" y="1752600"/>
            <a:chExt cx="457200" cy="1076326"/>
          </a:xfrm>
        </p:grpSpPr>
        <p:sp>
          <p:nvSpPr>
            <p:cNvPr id="16416" name="Rectangle 4"/>
            <p:cNvSpPr>
              <a:spLocks noChangeArrowheads="1"/>
            </p:cNvSpPr>
            <p:nvPr/>
          </p:nvSpPr>
          <p:spPr bwMode="auto">
            <a:xfrm>
              <a:off x="2590800" y="17526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17" name="Group 30"/>
            <p:cNvGrpSpPr>
              <a:grpSpLocks/>
            </p:cNvGrpSpPr>
            <p:nvPr/>
          </p:nvGrpSpPr>
          <p:grpSpPr bwMode="auto">
            <a:xfrm>
              <a:off x="2278063" y="1760538"/>
              <a:ext cx="457200" cy="1068388"/>
              <a:chOff x="4705" y="285"/>
              <a:chExt cx="288" cy="673"/>
            </a:xfrm>
          </p:grpSpPr>
          <p:sp>
            <p:nvSpPr>
              <p:cNvPr id="16418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9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07" name="Text Box 37"/>
          <p:cNvSpPr txBox="1">
            <a:spLocks noChangeArrowheads="1"/>
          </p:cNvSpPr>
          <p:nvPr/>
        </p:nvSpPr>
        <p:spPr bwMode="auto">
          <a:xfrm>
            <a:off x="611583" y="3325813"/>
            <a:ext cx="4649392" cy="286232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stage1;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fifo1.enq(f1(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inQ.deq();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stage2;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fifo2.enq(f2(fifo1.first));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fifo1.deq;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stage3;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outQ.enq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(f3(fifo2.first));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fifo2.deq;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5209862" y="3302370"/>
            <a:ext cx="3982728" cy="2885765"/>
          </a:xfrm>
          <a:ln>
            <a:noFill/>
          </a:ln>
        </p:spPr>
        <p:txBody>
          <a:bodyPr/>
          <a:lstStyle/>
          <a:p>
            <a:r>
              <a:rPr lang="en-US" sz="2000" dirty="0" smtClean="0">
                <a:solidFill>
                  <a:srgbClr val="FF0000"/>
                </a:solidFill>
              </a:rPr>
              <a:t>When can stage1 rule fire?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Can tokens be left in the pipeline?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Can these rules execute concurrently?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4" name="Text Box 42"/>
          <p:cNvSpPr txBox="1">
            <a:spLocks noChangeArrowheads="1"/>
          </p:cNvSpPr>
          <p:nvPr/>
        </p:nvSpPr>
        <p:spPr bwMode="auto">
          <a:xfrm>
            <a:off x="6215924" y="3594826"/>
            <a:ext cx="287337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dirty="0"/>
              <a:t>- </a:t>
            </a:r>
            <a:r>
              <a:rPr lang="en-US" dirty="0" err="1"/>
              <a:t>inQ</a:t>
            </a:r>
            <a:r>
              <a:rPr lang="en-US" dirty="0"/>
              <a:t> has an element</a:t>
            </a:r>
          </a:p>
          <a:p>
            <a:pPr>
              <a:buFont typeface="Wingdings" pitchFamily="-96" charset="2"/>
              <a:buNone/>
            </a:pPr>
            <a:r>
              <a:rPr lang="en-US" dirty="0"/>
              <a:t>- </a:t>
            </a:r>
            <a:r>
              <a:rPr lang="en-US" dirty="0" smtClean="0"/>
              <a:t>fifo1 </a:t>
            </a:r>
            <a:r>
              <a:rPr lang="en-US" dirty="0"/>
              <a:t>has </a:t>
            </a: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36577" y="4913854"/>
            <a:ext cx="610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No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93935" y="1816239"/>
            <a:ext cx="1584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no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need for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valid bits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L05-</a:t>
            </a:r>
            <a:fld id="{4F9502F6-954B-46E9-AC05-33DEDF4CA0B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14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  <p:bldP spid="54" grpId="0" build="p"/>
      <p:bldP spid="2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Elastic pipeline</a:t>
            </a:r>
            <a:endParaRPr lang="en-US" sz="2400" dirty="0" smtClean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6451600" y="1765300"/>
            <a:ext cx="139700" cy="106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6"/>
          <p:cNvSpPr>
            <a:spLocks noChangeShapeType="1"/>
          </p:cNvSpPr>
          <p:nvPr/>
        </p:nvSpPr>
        <p:spPr bwMode="auto">
          <a:xfrm flipV="1">
            <a:off x="1862138" y="2278063"/>
            <a:ext cx="7508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1554163" y="2451100"/>
            <a:ext cx="334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>
            <a:off x="3630613" y="2260600"/>
            <a:ext cx="261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2746375" y="22606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3606800" y="2816225"/>
            <a:ext cx="754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fifo1</a:t>
            </a:r>
            <a:endParaRPr lang="en-US" baseline="-25000"/>
          </a:p>
        </p:txBody>
      </p:sp>
      <p:sp>
        <p:nvSpPr>
          <p:cNvPr id="16393" name="Text Box 12"/>
          <p:cNvSpPr txBox="1">
            <a:spLocks noChangeArrowheads="1"/>
          </p:cNvSpPr>
          <p:nvPr/>
        </p:nvSpPr>
        <p:spPr bwMode="auto">
          <a:xfrm>
            <a:off x="2243138" y="2816225"/>
            <a:ext cx="614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inQ</a:t>
            </a:r>
            <a:endParaRPr lang="en-US" baseline="-25000"/>
          </a:p>
        </p:txBody>
      </p:sp>
      <p:grpSp>
        <p:nvGrpSpPr>
          <p:cNvPr id="16394" name="Group 13"/>
          <p:cNvGrpSpPr>
            <a:grpSpLocks/>
          </p:cNvGrpSpPr>
          <p:nvPr/>
        </p:nvGrpSpPr>
        <p:grpSpPr bwMode="auto">
          <a:xfrm>
            <a:off x="2952750" y="1981200"/>
            <a:ext cx="666750" cy="542925"/>
            <a:chOff x="0" y="3126"/>
            <a:chExt cx="420" cy="342"/>
          </a:xfrm>
        </p:grpSpPr>
        <p:sp>
          <p:nvSpPr>
            <p:cNvPr id="16434" name="Text Box 14"/>
            <p:cNvSpPr txBox="1">
              <a:spLocks noChangeArrowheads="1"/>
            </p:cNvSpPr>
            <p:nvPr/>
          </p:nvSpPr>
          <p:spPr bwMode="auto">
            <a:xfrm>
              <a:off x="56" y="3180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f1</a:t>
              </a:r>
            </a:p>
          </p:txBody>
        </p:sp>
        <p:sp>
          <p:nvSpPr>
            <p:cNvPr id="16435" name="Oval 15"/>
            <p:cNvSpPr>
              <a:spLocks noChangeArrowheads="1"/>
            </p:cNvSpPr>
            <p:nvPr/>
          </p:nvSpPr>
          <p:spPr bwMode="auto">
            <a:xfrm>
              <a:off x="0" y="3126"/>
              <a:ext cx="420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5" name="Line 16"/>
          <p:cNvSpPr>
            <a:spLocks noChangeShapeType="1"/>
          </p:cNvSpPr>
          <p:nvPr/>
        </p:nvSpPr>
        <p:spPr bwMode="auto">
          <a:xfrm>
            <a:off x="4906963" y="2260600"/>
            <a:ext cx="261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7"/>
          <p:cNvSpPr>
            <a:spLocks noChangeShapeType="1"/>
          </p:cNvSpPr>
          <p:nvPr/>
        </p:nvSpPr>
        <p:spPr bwMode="auto">
          <a:xfrm>
            <a:off x="4022725" y="22606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97" name="Group 19"/>
          <p:cNvGrpSpPr>
            <a:grpSpLocks/>
          </p:cNvGrpSpPr>
          <p:nvPr/>
        </p:nvGrpSpPr>
        <p:grpSpPr bwMode="auto">
          <a:xfrm>
            <a:off x="4229100" y="1981200"/>
            <a:ext cx="666750" cy="542925"/>
            <a:chOff x="0" y="3126"/>
            <a:chExt cx="420" cy="342"/>
          </a:xfrm>
        </p:grpSpPr>
        <p:sp>
          <p:nvSpPr>
            <p:cNvPr id="16432" name="Text Box 20"/>
            <p:cNvSpPr txBox="1">
              <a:spLocks noChangeArrowheads="1"/>
            </p:cNvSpPr>
            <p:nvPr/>
          </p:nvSpPr>
          <p:spPr bwMode="auto">
            <a:xfrm>
              <a:off x="56" y="3180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f2</a:t>
              </a:r>
            </a:p>
          </p:txBody>
        </p:sp>
        <p:sp>
          <p:nvSpPr>
            <p:cNvPr id="16433" name="Oval 21"/>
            <p:cNvSpPr>
              <a:spLocks noChangeArrowheads="1"/>
            </p:cNvSpPr>
            <p:nvPr/>
          </p:nvSpPr>
          <p:spPr bwMode="auto">
            <a:xfrm>
              <a:off x="0" y="3126"/>
              <a:ext cx="420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8" name="Line 22"/>
          <p:cNvSpPr>
            <a:spLocks noChangeShapeType="1"/>
          </p:cNvSpPr>
          <p:nvPr/>
        </p:nvSpPr>
        <p:spPr bwMode="auto">
          <a:xfrm>
            <a:off x="6183313" y="2260600"/>
            <a:ext cx="261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23"/>
          <p:cNvSpPr>
            <a:spLocks noChangeShapeType="1"/>
          </p:cNvSpPr>
          <p:nvPr/>
        </p:nvSpPr>
        <p:spPr bwMode="auto">
          <a:xfrm>
            <a:off x="5299075" y="22606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00" name="Group 24"/>
          <p:cNvGrpSpPr>
            <a:grpSpLocks/>
          </p:cNvGrpSpPr>
          <p:nvPr/>
        </p:nvGrpSpPr>
        <p:grpSpPr bwMode="auto">
          <a:xfrm>
            <a:off x="5505450" y="1981200"/>
            <a:ext cx="666750" cy="542925"/>
            <a:chOff x="0" y="3126"/>
            <a:chExt cx="420" cy="342"/>
          </a:xfrm>
        </p:grpSpPr>
        <p:sp>
          <p:nvSpPr>
            <p:cNvPr id="16430" name="Text Box 25"/>
            <p:cNvSpPr txBox="1">
              <a:spLocks noChangeArrowheads="1"/>
            </p:cNvSpPr>
            <p:nvPr/>
          </p:nvSpPr>
          <p:spPr bwMode="auto">
            <a:xfrm>
              <a:off x="56" y="3180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f3</a:t>
              </a:r>
            </a:p>
          </p:txBody>
        </p:sp>
        <p:sp>
          <p:nvSpPr>
            <p:cNvPr id="16431" name="Oval 26"/>
            <p:cNvSpPr>
              <a:spLocks noChangeArrowheads="1"/>
            </p:cNvSpPr>
            <p:nvPr/>
          </p:nvSpPr>
          <p:spPr bwMode="auto">
            <a:xfrm>
              <a:off x="0" y="3126"/>
              <a:ext cx="420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1" name="Group 27"/>
          <p:cNvGrpSpPr>
            <a:grpSpLocks/>
          </p:cNvGrpSpPr>
          <p:nvPr/>
        </p:nvGrpSpPr>
        <p:grpSpPr bwMode="auto">
          <a:xfrm>
            <a:off x="6145213" y="1752600"/>
            <a:ext cx="457200" cy="1068388"/>
            <a:chOff x="4705" y="285"/>
            <a:chExt cx="288" cy="673"/>
          </a:xfrm>
        </p:grpSpPr>
        <p:sp>
          <p:nvSpPr>
            <p:cNvPr id="16428" name="Freeform 28"/>
            <p:cNvSpPr>
              <a:spLocks/>
            </p:cNvSpPr>
            <p:nvPr/>
          </p:nvSpPr>
          <p:spPr bwMode="auto">
            <a:xfrm>
              <a:off x="4705" y="285"/>
              <a:ext cx="288" cy="673"/>
            </a:xfrm>
            <a:custGeom>
              <a:avLst/>
              <a:gdLst>
                <a:gd name="T0" fmla="*/ 0 w 288"/>
                <a:gd name="T1" fmla="*/ 0 h 144"/>
                <a:gd name="T2" fmla="*/ 288 w 288"/>
                <a:gd name="T3" fmla="*/ 0 h 144"/>
                <a:gd name="T4" fmla="*/ 288 w 288"/>
                <a:gd name="T5" fmla="*/ 2147483647 h 144"/>
                <a:gd name="T6" fmla="*/ 0 w 288"/>
                <a:gd name="T7" fmla="*/ 2147483647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44"/>
                <a:gd name="T14" fmla="*/ 288 w 288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0" y="144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Line 29"/>
            <p:cNvSpPr>
              <a:spLocks noChangeShapeType="1"/>
            </p:cNvSpPr>
            <p:nvPr/>
          </p:nvSpPr>
          <p:spPr bwMode="auto">
            <a:xfrm>
              <a:off x="4891" y="285"/>
              <a:ext cx="0" cy="66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2" name="Group 41"/>
          <p:cNvGrpSpPr>
            <a:grpSpLocks/>
          </p:cNvGrpSpPr>
          <p:nvPr/>
        </p:nvGrpSpPr>
        <p:grpSpPr bwMode="auto">
          <a:xfrm>
            <a:off x="2344738" y="1752600"/>
            <a:ext cx="457200" cy="1076325"/>
            <a:chOff x="2278063" y="1752600"/>
            <a:chExt cx="457200" cy="1076326"/>
          </a:xfrm>
        </p:grpSpPr>
        <p:sp>
          <p:nvSpPr>
            <p:cNvPr id="16424" name="Rectangle 4"/>
            <p:cNvSpPr>
              <a:spLocks noChangeArrowheads="1"/>
            </p:cNvSpPr>
            <p:nvPr/>
          </p:nvSpPr>
          <p:spPr bwMode="auto">
            <a:xfrm>
              <a:off x="2590800" y="17526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25" name="Group 30"/>
            <p:cNvGrpSpPr>
              <a:grpSpLocks/>
            </p:cNvGrpSpPr>
            <p:nvPr/>
          </p:nvGrpSpPr>
          <p:grpSpPr bwMode="auto">
            <a:xfrm>
              <a:off x="2278063" y="1760538"/>
              <a:ext cx="457200" cy="1068388"/>
              <a:chOff x="4705" y="285"/>
              <a:chExt cx="288" cy="673"/>
            </a:xfrm>
          </p:grpSpPr>
          <p:sp>
            <p:nvSpPr>
              <p:cNvPr id="16426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7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03" name="Text Box 33"/>
          <p:cNvSpPr txBox="1">
            <a:spLocks noChangeArrowheads="1"/>
          </p:cNvSpPr>
          <p:nvPr/>
        </p:nvSpPr>
        <p:spPr bwMode="auto">
          <a:xfrm>
            <a:off x="4883150" y="2816225"/>
            <a:ext cx="754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fifo2</a:t>
            </a:r>
            <a:endParaRPr lang="en-US" baseline="-25000"/>
          </a:p>
        </p:txBody>
      </p:sp>
      <p:sp>
        <p:nvSpPr>
          <p:cNvPr id="16404" name="Text Box 34"/>
          <p:cNvSpPr txBox="1">
            <a:spLocks noChangeArrowheads="1"/>
          </p:cNvSpPr>
          <p:nvPr/>
        </p:nvSpPr>
        <p:spPr bwMode="auto">
          <a:xfrm>
            <a:off x="6129338" y="2816225"/>
            <a:ext cx="798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outQ</a:t>
            </a:r>
            <a:endParaRPr lang="en-US" baseline="-25000"/>
          </a:p>
        </p:txBody>
      </p:sp>
      <p:grpSp>
        <p:nvGrpSpPr>
          <p:cNvPr id="16405" name="Group 42"/>
          <p:cNvGrpSpPr>
            <a:grpSpLocks/>
          </p:cNvGrpSpPr>
          <p:nvPr/>
        </p:nvGrpSpPr>
        <p:grpSpPr bwMode="auto">
          <a:xfrm>
            <a:off x="3602038" y="1752600"/>
            <a:ext cx="457200" cy="1076325"/>
            <a:chOff x="2278063" y="1752600"/>
            <a:chExt cx="457200" cy="1076326"/>
          </a:xfrm>
        </p:grpSpPr>
        <p:sp>
          <p:nvSpPr>
            <p:cNvPr id="16420" name="Rectangle 4"/>
            <p:cNvSpPr>
              <a:spLocks noChangeArrowheads="1"/>
            </p:cNvSpPr>
            <p:nvPr/>
          </p:nvSpPr>
          <p:spPr bwMode="auto">
            <a:xfrm>
              <a:off x="2590800" y="17526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21" name="Group 30"/>
            <p:cNvGrpSpPr>
              <a:grpSpLocks/>
            </p:cNvGrpSpPr>
            <p:nvPr/>
          </p:nvGrpSpPr>
          <p:grpSpPr bwMode="auto">
            <a:xfrm>
              <a:off x="2278063" y="1760538"/>
              <a:ext cx="457200" cy="1068388"/>
              <a:chOff x="4705" y="285"/>
              <a:chExt cx="288" cy="673"/>
            </a:xfrm>
          </p:grpSpPr>
          <p:sp>
            <p:nvSpPr>
              <p:cNvPr id="16422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3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406" name="Group 47"/>
          <p:cNvGrpSpPr>
            <a:grpSpLocks/>
          </p:cNvGrpSpPr>
          <p:nvPr/>
        </p:nvGrpSpPr>
        <p:grpSpPr bwMode="auto">
          <a:xfrm>
            <a:off x="4878388" y="1752600"/>
            <a:ext cx="457200" cy="1076325"/>
            <a:chOff x="2278063" y="1752600"/>
            <a:chExt cx="457200" cy="1076326"/>
          </a:xfrm>
        </p:grpSpPr>
        <p:sp>
          <p:nvSpPr>
            <p:cNvPr id="16416" name="Rectangle 4"/>
            <p:cNvSpPr>
              <a:spLocks noChangeArrowheads="1"/>
            </p:cNvSpPr>
            <p:nvPr/>
          </p:nvSpPr>
          <p:spPr bwMode="auto">
            <a:xfrm>
              <a:off x="2590800" y="17526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17" name="Group 30"/>
            <p:cNvGrpSpPr>
              <a:grpSpLocks/>
            </p:cNvGrpSpPr>
            <p:nvPr/>
          </p:nvGrpSpPr>
          <p:grpSpPr bwMode="auto">
            <a:xfrm>
              <a:off x="2278063" y="1760538"/>
              <a:ext cx="457200" cy="1068388"/>
              <a:chOff x="4705" y="285"/>
              <a:chExt cx="288" cy="673"/>
            </a:xfrm>
          </p:grpSpPr>
          <p:sp>
            <p:nvSpPr>
              <p:cNvPr id="16418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9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07" name="Text Box 37"/>
          <p:cNvSpPr txBox="1">
            <a:spLocks noChangeArrowheads="1"/>
          </p:cNvSpPr>
          <p:nvPr/>
        </p:nvSpPr>
        <p:spPr bwMode="auto">
          <a:xfrm>
            <a:off x="611583" y="3325813"/>
            <a:ext cx="4649392" cy="286232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stage1;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fifo1.enq(f1(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inQ.deq();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stage2;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fifo2.enq(f2(fifo1.first));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fifo1.deq;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stage3;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outQ.enq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(f3(fifo2.first));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fifo2.deq;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5278230" y="3302370"/>
            <a:ext cx="3982728" cy="3206585"/>
          </a:xfrm>
          <a:ln>
            <a:noFill/>
          </a:ln>
        </p:spPr>
        <p:txBody>
          <a:bodyPr/>
          <a:lstStyle/>
          <a:p>
            <a:r>
              <a:rPr lang="en-US" sz="2000" dirty="0"/>
              <a:t>If these rules cannot execute concurrently, it is hardly a pipelined system</a:t>
            </a:r>
          </a:p>
          <a:p>
            <a:r>
              <a:rPr lang="en-US" sz="2000" dirty="0" smtClean="0"/>
              <a:t>When </a:t>
            </a:r>
            <a:r>
              <a:rPr lang="en-US" sz="2000" dirty="0"/>
              <a:t>can rules execute concurrently? </a:t>
            </a:r>
            <a:endParaRPr lang="en-US" sz="2000" dirty="0" smtClean="0"/>
          </a:p>
          <a:p>
            <a:r>
              <a:rPr lang="en-US" sz="2000" dirty="0" smtClean="0"/>
              <a:t>What hardware is synthesized to execute rules concurrently?</a:t>
            </a:r>
            <a:endParaRPr lang="en-US" sz="2000" dirty="0"/>
          </a:p>
          <a:p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L05-</a:t>
            </a:r>
            <a:fld id="{4F9502F6-954B-46E9-AC05-33DEDF4CA0B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9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Multi-rule Systems</a:t>
            </a:r>
            <a:endParaRPr lang="en-US" dirty="0"/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06582" y="1628044"/>
            <a:ext cx="7772400" cy="195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itchFamily="-96" charset="2"/>
              <a:buNone/>
            </a:pPr>
            <a:r>
              <a:rPr lang="en-US" sz="2400" i="1" kern="0" smtClean="0"/>
              <a:t>Repeatedly:</a:t>
            </a:r>
            <a:endParaRPr lang="en-US" sz="2400" kern="0" smtClean="0"/>
          </a:p>
          <a:p>
            <a:pPr eaLnBrk="1" hangingPunct="1"/>
            <a:r>
              <a:rPr lang="en-US" sz="2400" kern="0" smtClean="0"/>
              <a:t>Select a rule to execute </a:t>
            </a:r>
          </a:p>
          <a:p>
            <a:pPr eaLnBrk="1" hangingPunct="1"/>
            <a:r>
              <a:rPr lang="en-US" sz="2400" kern="0" smtClean="0"/>
              <a:t>Compute the state updates </a:t>
            </a:r>
          </a:p>
          <a:p>
            <a:pPr eaLnBrk="1" hangingPunct="1"/>
            <a:r>
              <a:rPr lang="en-US" sz="2400" kern="0" smtClean="0"/>
              <a:t>Make the state updates</a:t>
            </a:r>
          </a:p>
          <a:p>
            <a:pPr eaLnBrk="1" hangingPunct="1"/>
            <a:endParaRPr lang="en-US" sz="2400" kern="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73488" y="3765522"/>
            <a:ext cx="7232073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One-rule-at-a-time-semantics: Any legal behavior of a Bluespec program </a:t>
            </a:r>
            <a:r>
              <a:rPr lang="en-US" sz="2400" dirty="0"/>
              <a:t>can </a:t>
            </a:r>
            <a:r>
              <a:rPr lang="en-US" sz="2400" dirty="0" smtClean="0"/>
              <a:t>be </a:t>
            </a:r>
            <a:r>
              <a:rPr lang="en-US" sz="2400" dirty="0"/>
              <a:t>explained by observing the state updates obtained by applying only one rule at a </a:t>
            </a:r>
            <a:r>
              <a:rPr lang="en-US" sz="2400" dirty="0" smtClean="0"/>
              <a:t>time</a:t>
            </a:r>
            <a:endParaRPr lang="en-US" sz="2400" dirty="0"/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5122191" y="1885715"/>
            <a:ext cx="3627334" cy="1477963"/>
            <a:chOff x="3915" y="1466"/>
            <a:chExt cx="1827" cy="931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437" y="1466"/>
              <a:ext cx="1305" cy="931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</a:pPr>
              <a:r>
                <a:rPr lang="en-US" dirty="0" smtClean="0"/>
                <a:t>Non-deterministic choice; </a:t>
              </a:r>
              <a:r>
                <a:rPr lang="en-US" dirty="0"/>
                <a:t>User annotations can </a:t>
              </a:r>
              <a:r>
                <a:rPr lang="en-US" dirty="0" smtClean="0"/>
                <a:t>be used in </a:t>
              </a:r>
              <a:r>
                <a:rPr lang="en-US" dirty="0"/>
                <a:t>rule </a:t>
              </a:r>
              <a:r>
                <a:rPr lang="en-US" dirty="0" smtClean="0"/>
                <a:t>selection</a:t>
              </a:r>
              <a:endParaRPr lang="en-US" dirty="0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H="1">
              <a:off x="3915" y="1755"/>
              <a:ext cx="52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23325" y="5452492"/>
            <a:ext cx="7455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However, for performance we execute multiple rules concurrently whenever possible</a:t>
            </a:r>
            <a:endParaRPr 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http://csg.csail.mit.edu/6.175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L05-</a:t>
            </a:r>
            <a:fld id="{4F9502F6-954B-46E9-AC05-33DEDF4CA0B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53772" y="6229290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Comic Sans MS" panose="030F0702030302020204" pitchFamily="66" charset="0"/>
              </a:rPr>
              <a:t>stay </a:t>
            </a:r>
            <a:r>
              <a:rPr lang="en-US" i="1" dirty="0">
                <a:latin typeface="Comic Sans MS" panose="030F0702030302020204" pitchFamily="66" charset="0"/>
              </a:rPr>
              <a:t>tuned </a:t>
            </a:r>
            <a:r>
              <a:rPr lang="en-US" i="1" dirty="0" smtClean="0">
                <a:latin typeface="Comic Sans MS" panose="030F0702030302020204" pitchFamily="66" charset="0"/>
              </a:rPr>
              <a:t>…</a:t>
            </a:r>
            <a:endParaRPr lang="en-US" i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80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L05-</a:t>
            </a:r>
            <a:fld id="{4F9502F6-954B-46E9-AC05-33DEDF4CA0B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5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48650" cy="1143000"/>
          </a:xfrm>
        </p:spPr>
        <p:txBody>
          <a:bodyPr/>
          <a:lstStyle/>
          <a:p>
            <a:r>
              <a:rPr lang="en-US" sz="3600" dirty="0" smtClean="0"/>
              <a:t>Guarded </a:t>
            </a:r>
            <a:r>
              <a:rPr lang="en-US" sz="3600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6262"/>
            <a:ext cx="8058150" cy="1403751"/>
          </a:xfrm>
        </p:spPr>
        <p:txBody>
          <a:bodyPr/>
          <a:lstStyle/>
          <a:p>
            <a:r>
              <a:rPr lang="en-US" sz="2000" dirty="0" smtClean="0"/>
              <a:t>Make the life of the programmers easier: Include some checks (</a:t>
            </a:r>
            <a:r>
              <a:rPr lang="en-US" sz="2000" dirty="0" err="1" smtClean="0"/>
              <a:t>readyness</a:t>
            </a:r>
            <a:r>
              <a:rPr lang="en-US" sz="2000" dirty="0" smtClean="0"/>
              <a:t>, fullness, ...) in the method definition itself, so that the user does not have to test the applicability of the method from outside</a:t>
            </a:r>
          </a:p>
        </p:txBody>
      </p:sp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648903" y="2889897"/>
            <a:ext cx="5840387" cy="225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 smtClean="0"/>
              <a:t>Guarded Interface:</a:t>
            </a:r>
          </a:p>
          <a:p>
            <a:pPr lvl="1"/>
            <a:r>
              <a:rPr lang="en-US" sz="1800" kern="0" dirty="0" smtClean="0"/>
              <a:t>Every method has a </a:t>
            </a:r>
            <a:r>
              <a:rPr lang="en-US" sz="1800" i="1" kern="0" dirty="0" smtClean="0"/>
              <a:t>guard</a:t>
            </a:r>
            <a:r>
              <a:rPr lang="en-US" sz="1800" kern="0" dirty="0" smtClean="0"/>
              <a:t> (</a:t>
            </a:r>
            <a:r>
              <a:rPr lang="en-US" sz="1800" i="1" kern="0" dirty="0" err="1" smtClean="0"/>
              <a:t>rdy</a:t>
            </a:r>
            <a:r>
              <a:rPr lang="en-US" sz="1800" kern="0" dirty="0" smtClean="0"/>
              <a:t> wire) </a:t>
            </a:r>
          </a:p>
          <a:p>
            <a:pPr lvl="1"/>
            <a:r>
              <a:rPr lang="en-US" sz="1800" kern="0" dirty="0" smtClean="0"/>
              <a:t>The value returned by a method is meaningful only if its guard is true</a:t>
            </a:r>
          </a:p>
          <a:p>
            <a:pPr lvl="1"/>
            <a:r>
              <a:rPr lang="en-US" sz="1800" kern="0" dirty="0" smtClean="0"/>
              <a:t>Every action method has an </a:t>
            </a:r>
            <a:r>
              <a:rPr lang="en-US" sz="1800" i="1" kern="0" dirty="0" smtClean="0"/>
              <a:t>enable signal </a:t>
            </a:r>
            <a:r>
              <a:rPr lang="en-US" sz="1800" kern="0" dirty="0" smtClean="0"/>
              <a:t>(</a:t>
            </a:r>
            <a:r>
              <a:rPr lang="en-US" sz="1800" i="1" kern="0" dirty="0" err="1" smtClean="0"/>
              <a:t>en</a:t>
            </a:r>
            <a:r>
              <a:rPr lang="en-US" sz="1800" kern="0" dirty="0" smtClean="0"/>
              <a:t> wire) and it can be invoked (</a:t>
            </a:r>
            <a:r>
              <a:rPr lang="en-US" sz="1800" kern="0" dirty="0" err="1" smtClean="0"/>
              <a:t>en</a:t>
            </a:r>
            <a:r>
              <a:rPr lang="en-US" sz="1800" kern="0" dirty="0" smtClean="0"/>
              <a:t> can be set to true) only if its guard is true 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535384" y="3593706"/>
            <a:ext cx="727076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200" i="1" dirty="0">
                <a:solidFill>
                  <a:srgbClr val="FF0000"/>
                </a:solidFill>
                <a:latin typeface="+mn-lt"/>
                <a:cs typeface="Arial" charset="0"/>
              </a:rPr>
              <a:t>not full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282972" y="4161035"/>
            <a:ext cx="9794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200" i="1" dirty="0">
                <a:solidFill>
                  <a:srgbClr val="FF0000"/>
                </a:solidFill>
                <a:latin typeface="+mn-lt"/>
                <a:cs typeface="Arial" charset="0"/>
              </a:rPr>
              <a:t>not empty</a:t>
            </a: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282972" y="4635107"/>
            <a:ext cx="9794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200" i="1">
                <a:solidFill>
                  <a:srgbClr val="FF0000"/>
                </a:solidFill>
                <a:latin typeface="+mn-lt"/>
                <a:cs typeface="Arial" charset="0"/>
              </a:rPr>
              <a:t>not empty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185732" y="3023613"/>
            <a:ext cx="1363131" cy="1995488"/>
            <a:chOff x="2429399" y="1488280"/>
            <a:chExt cx="1363131" cy="1995488"/>
          </a:xfrm>
        </p:grpSpPr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3050111" y="1626393"/>
              <a:ext cx="727075" cy="18002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3050111" y="1666080"/>
              <a:ext cx="169863" cy="63341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 rot="10800000" flipH="1">
              <a:off x="2429399" y="1727993"/>
              <a:ext cx="614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>
              <a:off x="2723086" y="1643855"/>
              <a:ext cx="92075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2668380" y="1488280"/>
              <a:ext cx="28245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200" i="1">
                  <a:latin typeface="+mn-lt"/>
                  <a:cs typeface="Arial" charset="0"/>
                </a:rPr>
                <a:t>n</a:t>
              </a: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 flipH="1">
              <a:off x="2437336" y="3078955"/>
              <a:ext cx="614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>
              <a:off x="2737374" y="2994818"/>
              <a:ext cx="90487" cy="169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2690605" y="2845593"/>
              <a:ext cx="28245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200" i="1">
                  <a:latin typeface="+mn-lt"/>
                  <a:cs typeface="Arial" charset="0"/>
                </a:rPr>
                <a:t>n</a:t>
              </a:r>
            </a:p>
          </p:txBody>
        </p:sp>
        <p:sp>
          <p:nvSpPr>
            <p:cNvPr id="50" name="Rectangle 16"/>
            <p:cNvSpPr>
              <a:spLocks noChangeArrowheads="1"/>
            </p:cNvSpPr>
            <p:nvPr/>
          </p:nvSpPr>
          <p:spPr bwMode="auto">
            <a:xfrm>
              <a:off x="3046936" y="2407443"/>
              <a:ext cx="17145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3051699" y="2945605"/>
              <a:ext cx="177800" cy="4079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430992" y="1866105"/>
              <a:ext cx="623889" cy="1617663"/>
              <a:chOff x="2430992" y="1866105"/>
              <a:chExt cx="623889" cy="1617663"/>
            </a:xfrm>
          </p:grpSpPr>
          <p:sp>
            <p:nvSpPr>
              <p:cNvPr id="59" name="Line 19"/>
              <p:cNvSpPr>
                <a:spLocks noChangeShapeType="1"/>
              </p:cNvSpPr>
              <p:nvPr/>
            </p:nvSpPr>
            <p:spPr bwMode="auto">
              <a:xfrm flipH="1">
                <a:off x="2430992" y="2209005"/>
                <a:ext cx="614363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1" name="Text Box 20"/>
              <p:cNvSpPr txBox="1">
                <a:spLocks noChangeArrowheads="1"/>
              </p:cNvSpPr>
              <p:nvPr/>
            </p:nvSpPr>
            <p:spPr bwMode="auto">
              <a:xfrm>
                <a:off x="2502430" y="2124868"/>
                <a:ext cx="479426" cy="307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>
                    <a:latin typeface="+mn-lt"/>
                    <a:cs typeface="Arial" charset="0"/>
                  </a:rPr>
                  <a:t>rdy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65" name="Line 21"/>
              <p:cNvSpPr>
                <a:spLocks noChangeShapeType="1"/>
              </p:cNvSpPr>
              <p:nvPr/>
            </p:nvSpPr>
            <p:spPr bwMode="auto">
              <a:xfrm rot="10800000" flipH="1">
                <a:off x="2437342" y="1939130"/>
                <a:ext cx="61436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6" name="Text Box 22"/>
              <p:cNvSpPr txBox="1">
                <a:spLocks noChangeArrowheads="1"/>
              </p:cNvSpPr>
              <p:nvPr/>
            </p:nvSpPr>
            <p:spPr bwMode="auto">
              <a:xfrm>
                <a:off x="2545553" y="1866105"/>
                <a:ext cx="40588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 smtClean="0">
                    <a:latin typeface="+mn-lt"/>
                    <a:cs typeface="Arial" charset="0"/>
                  </a:rPr>
                  <a:t>en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69" name="Line 23"/>
              <p:cNvSpPr>
                <a:spLocks noChangeShapeType="1"/>
              </p:cNvSpPr>
              <p:nvPr/>
            </p:nvSpPr>
            <p:spPr bwMode="auto">
              <a:xfrm flipH="1">
                <a:off x="2435755" y="2751930"/>
                <a:ext cx="614363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0" name="Text Box 24"/>
              <p:cNvSpPr txBox="1">
                <a:spLocks noChangeArrowheads="1"/>
              </p:cNvSpPr>
              <p:nvPr/>
            </p:nvSpPr>
            <p:spPr bwMode="auto">
              <a:xfrm>
                <a:off x="2505605" y="2667793"/>
                <a:ext cx="479426" cy="307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>
                    <a:latin typeface="+mn-lt"/>
                    <a:cs typeface="Arial" charset="0"/>
                  </a:rPr>
                  <a:t>rdy</a:t>
                </a:r>
              </a:p>
            </p:txBody>
          </p:sp>
          <p:sp>
            <p:nvSpPr>
              <p:cNvPr id="71" name="Line 25"/>
              <p:cNvSpPr>
                <a:spLocks noChangeShapeType="1"/>
              </p:cNvSpPr>
              <p:nvPr/>
            </p:nvSpPr>
            <p:spPr bwMode="auto">
              <a:xfrm rot="10800000" flipH="1">
                <a:off x="2442105" y="2483643"/>
                <a:ext cx="61277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2" name="Text Box 26"/>
              <p:cNvSpPr txBox="1">
                <a:spLocks noChangeArrowheads="1"/>
              </p:cNvSpPr>
              <p:nvPr/>
            </p:nvSpPr>
            <p:spPr bwMode="auto">
              <a:xfrm>
                <a:off x="2550315" y="2409030"/>
                <a:ext cx="40588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 smtClean="0">
                    <a:latin typeface="+mn-lt"/>
                    <a:cs typeface="Arial" charset="0"/>
                  </a:rPr>
                  <a:t>en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73" name="Line 27"/>
              <p:cNvSpPr>
                <a:spLocks noChangeShapeType="1"/>
              </p:cNvSpPr>
              <p:nvPr/>
            </p:nvSpPr>
            <p:spPr bwMode="auto">
              <a:xfrm flipH="1">
                <a:off x="2440517" y="3259930"/>
                <a:ext cx="612776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4" name="Text Box 28"/>
              <p:cNvSpPr txBox="1">
                <a:spLocks noChangeArrowheads="1"/>
              </p:cNvSpPr>
              <p:nvPr/>
            </p:nvSpPr>
            <p:spPr bwMode="auto">
              <a:xfrm>
                <a:off x="2510367" y="3175793"/>
                <a:ext cx="479426" cy="307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>
                    <a:latin typeface="+mn-lt"/>
                    <a:cs typeface="Arial" charset="0"/>
                  </a:rPr>
                  <a:t>rdy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  <p:sp>
          <p:nvSpPr>
            <p:cNvPr id="53" name="Text Box 29"/>
            <p:cNvSpPr txBox="1">
              <a:spLocks noChangeArrowheads="1"/>
            </p:cNvSpPr>
            <p:nvPr/>
          </p:nvSpPr>
          <p:spPr bwMode="auto">
            <a:xfrm rot="16200000">
              <a:off x="2864090" y="1816993"/>
              <a:ext cx="51809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 err="1">
                  <a:latin typeface="+mn-lt"/>
                  <a:cs typeface="Arial" charset="0"/>
                </a:rPr>
                <a:t>enq</a:t>
              </a:r>
              <a:endParaRPr lang="en-US" sz="1400" dirty="0">
                <a:latin typeface="+mn-lt"/>
                <a:cs typeface="Arial" charset="0"/>
              </a:endParaRPr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 rot="16200000">
              <a:off x="2864891" y="2463105"/>
              <a:ext cx="5164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>
                  <a:latin typeface="+mn-lt"/>
                  <a:cs typeface="Arial" charset="0"/>
                </a:rPr>
                <a:t>deq</a:t>
              </a:r>
            </a:p>
          </p:txBody>
        </p:sp>
        <p:sp>
          <p:nvSpPr>
            <p:cNvPr id="57" name="Text Box 31"/>
            <p:cNvSpPr txBox="1">
              <a:spLocks noChangeArrowheads="1"/>
            </p:cNvSpPr>
            <p:nvPr/>
          </p:nvSpPr>
          <p:spPr bwMode="auto">
            <a:xfrm rot="16200000">
              <a:off x="2854472" y="2996505"/>
              <a:ext cx="53732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>
                  <a:latin typeface="+mn-lt"/>
                  <a:cs typeface="Arial" charset="0"/>
                </a:rPr>
                <a:t>first</a:t>
              </a:r>
            </a:p>
          </p:txBody>
        </p:sp>
        <p:sp>
          <p:nvSpPr>
            <p:cNvPr id="58" name="Text Box 32"/>
            <p:cNvSpPr txBox="1">
              <a:spLocks noChangeArrowheads="1"/>
            </p:cNvSpPr>
            <p:nvPr/>
          </p:nvSpPr>
          <p:spPr bwMode="auto">
            <a:xfrm>
              <a:off x="3186274" y="2427931"/>
              <a:ext cx="6062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>
                  <a:latin typeface="+mn-lt"/>
                  <a:cs typeface="Arial" charset="0"/>
                </a:rPr>
                <a:t>FIFO</a:t>
              </a:r>
            </a:p>
          </p:txBody>
        </p:sp>
      </p:grpSp>
      <p:sp>
        <p:nvSpPr>
          <p:cNvPr id="36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378195" y="5112251"/>
            <a:ext cx="6081441" cy="150024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interface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Fifo</a:t>
            </a:r>
            <a:r>
              <a:rPr lang="en-US" sz="1800" dirty="0" smtClean="0">
                <a:latin typeface="Courier New" pitchFamily="49" charset="0"/>
              </a:rPr>
              <a:t>#(numeric type size, type t);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method </a:t>
            </a:r>
            <a:r>
              <a:rPr lang="en-US" sz="1800" b="1" dirty="0">
                <a:latin typeface="Courier New" pitchFamily="49" charset="0"/>
              </a:rPr>
              <a:t>Action </a:t>
            </a:r>
            <a:r>
              <a:rPr lang="en-US" sz="1800" dirty="0" err="1">
                <a:latin typeface="Courier New" pitchFamily="49" charset="0"/>
              </a:rPr>
              <a:t>enq</a:t>
            </a:r>
            <a:r>
              <a:rPr lang="en-US" sz="1800" dirty="0">
                <a:latin typeface="Courier New" pitchFamily="49" charset="0"/>
              </a:rPr>
              <a:t>(t x</a:t>
            </a:r>
            <a:r>
              <a:rPr lang="en-US" sz="1800" dirty="0" smtClean="0">
                <a:latin typeface="Courier New" pitchFamily="49" charset="0"/>
              </a:rPr>
              <a:t>);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method </a:t>
            </a:r>
            <a:r>
              <a:rPr lang="en-US" sz="1800" b="1" dirty="0">
                <a:latin typeface="Courier New" pitchFamily="49" charset="0"/>
              </a:rPr>
              <a:t>Action </a:t>
            </a:r>
            <a:r>
              <a:rPr lang="en-US" sz="1800" dirty="0" err="1" smtClean="0">
                <a:latin typeface="Courier New" pitchFamily="49" charset="0"/>
              </a:rPr>
              <a:t>deq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method </a:t>
            </a:r>
            <a:r>
              <a:rPr lang="en-US" sz="1800" dirty="0">
                <a:latin typeface="Courier New" pitchFamily="49" charset="0"/>
              </a:rPr>
              <a:t>t </a:t>
            </a:r>
            <a:r>
              <a:rPr lang="en-US" sz="1800" dirty="0" smtClean="0">
                <a:latin typeface="Courier New" pitchFamily="49" charset="0"/>
              </a:rPr>
              <a:t>first;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endinterface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endParaRPr lang="en-US" sz="1800" b="1" i="1" dirty="0">
              <a:latin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L05-</a:t>
            </a:r>
            <a:fld id="{4F9502F6-954B-46E9-AC05-33DEDF4CA0B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1204" y="5588823"/>
            <a:ext cx="2050991" cy="104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notice,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en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and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rdy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wires are implicit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3" grpId="0"/>
      <p:bldP spid="36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dirty="0" smtClean="0"/>
              <a:t>Inelastic pipeline</a:t>
            </a:r>
          </a:p>
        </p:txBody>
      </p:sp>
      <p:grpSp>
        <p:nvGrpSpPr>
          <p:cNvPr id="25607" name="Group 3"/>
          <p:cNvGrpSpPr>
            <a:grpSpLocks/>
          </p:cNvGrpSpPr>
          <p:nvPr/>
        </p:nvGrpSpPr>
        <p:grpSpPr bwMode="auto">
          <a:xfrm>
            <a:off x="1554163" y="1752600"/>
            <a:ext cx="5373687" cy="1463675"/>
            <a:chOff x="979" y="1104"/>
            <a:chExt cx="3385" cy="922"/>
          </a:xfrm>
        </p:grpSpPr>
        <p:sp>
          <p:nvSpPr>
            <p:cNvPr id="25616" name="Rectangle 4"/>
            <p:cNvSpPr>
              <a:spLocks noChangeArrowheads="1"/>
            </p:cNvSpPr>
            <p:nvPr/>
          </p:nvSpPr>
          <p:spPr bwMode="auto">
            <a:xfrm>
              <a:off x="1632" y="1104"/>
              <a:ext cx="88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Rectangle 5"/>
            <p:cNvSpPr>
              <a:spLocks noChangeArrowheads="1"/>
            </p:cNvSpPr>
            <p:nvPr/>
          </p:nvSpPr>
          <p:spPr bwMode="auto">
            <a:xfrm>
              <a:off x="4064" y="1112"/>
              <a:ext cx="88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6"/>
            <p:cNvSpPr>
              <a:spLocks noChangeShapeType="1"/>
            </p:cNvSpPr>
            <p:nvPr/>
          </p:nvSpPr>
          <p:spPr bwMode="auto">
            <a:xfrm flipV="1">
              <a:off x="1173" y="1435"/>
              <a:ext cx="4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Text Box 7"/>
            <p:cNvSpPr txBox="1">
              <a:spLocks noChangeArrowheads="1"/>
            </p:cNvSpPr>
            <p:nvPr/>
          </p:nvSpPr>
          <p:spPr bwMode="auto">
            <a:xfrm>
              <a:off x="979" y="1544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x</a:t>
              </a:r>
            </a:p>
          </p:txBody>
        </p:sp>
        <p:sp>
          <p:nvSpPr>
            <p:cNvPr id="25620" name="Line 8"/>
            <p:cNvSpPr>
              <a:spLocks noChangeShapeType="1"/>
            </p:cNvSpPr>
            <p:nvPr/>
          </p:nvSpPr>
          <p:spPr bwMode="auto">
            <a:xfrm>
              <a:off x="2287" y="1424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Line 9"/>
            <p:cNvSpPr>
              <a:spLocks noChangeShapeType="1"/>
            </p:cNvSpPr>
            <p:nvPr/>
          </p:nvSpPr>
          <p:spPr bwMode="auto">
            <a:xfrm>
              <a:off x="1730" y="1424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Rectangle 10"/>
            <p:cNvSpPr>
              <a:spLocks noChangeArrowheads="1"/>
            </p:cNvSpPr>
            <p:nvPr/>
          </p:nvSpPr>
          <p:spPr bwMode="auto">
            <a:xfrm>
              <a:off x="2446" y="1109"/>
              <a:ext cx="84" cy="6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Text Box 11"/>
            <p:cNvSpPr txBox="1">
              <a:spLocks noChangeArrowheads="1"/>
            </p:cNvSpPr>
            <p:nvPr/>
          </p:nvSpPr>
          <p:spPr bwMode="auto">
            <a:xfrm>
              <a:off x="2206" y="1774"/>
              <a:ext cx="6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/>
                <a:t>sReg1</a:t>
              </a:r>
              <a:endParaRPr lang="en-US" baseline="-25000" dirty="0"/>
            </a:p>
          </p:txBody>
        </p:sp>
        <p:sp>
          <p:nvSpPr>
            <p:cNvPr id="25624" name="Text Box 12"/>
            <p:cNvSpPr txBox="1">
              <a:spLocks noChangeArrowheads="1"/>
            </p:cNvSpPr>
            <p:nvPr/>
          </p:nvSpPr>
          <p:spPr bwMode="auto">
            <a:xfrm>
              <a:off x="1413" y="1774"/>
              <a:ext cx="3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inQ</a:t>
              </a:r>
              <a:endParaRPr lang="en-US" baseline="-25000"/>
            </a:p>
          </p:txBody>
        </p:sp>
        <p:grpSp>
          <p:nvGrpSpPr>
            <p:cNvPr id="25625" name="Group 13"/>
            <p:cNvGrpSpPr>
              <a:grpSpLocks/>
            </p:cNvGrpSpPr>
            <p:nvPr/>
          </p:nvGrpSpPr>
          <p:grpSpPr bwMode="auto">
            <a:xfrm>
              <a:off x="1860" y="1248"/>
              <a:ext cx="420" cy="342"/>
              <a:chOff x="0" y="3126"/>
              <a:chExt cx="420" cy="342"/>
            </a:xfrm>
          </p:grpSpPr>
          <p:sp>
            <p:nvSpPr>
              <p:cNvPr id="25645" name="Text Box 14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f0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5646" name="Oval 15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26" name="Line 16"/>
            <p:cNvSpPr>
              <a:spLocks noChangeShapeType="1"/>
            </p:cNvSpPr>
            <p:nvPr/>
          </p:nvSpPr>
          <p:spPr bwMode="auto">
            <a:xfrm>
              <a:off x="3091" y="1424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17"/>
            <p:cNvSpPr>
              <a:spLocks noChangeShapeType="1"/>
            </p:cNvSpPr>
            <p:nvPr/>
          </p:nvSpPr>
          <p:spPr bwMode="auto">
            <a:xfrm>
              <a:off x="2534" y="1424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Rectangle 18"/>
            <p:cNvSpPr>
              <a:spLocks noChangeArrowheads="1"/>
            </p:cNvSpPr>
            <p:nvPr/>
          </p:nvSpPr>
          <p:spPr bwMode="auto">
            <a:xfrm>
              <a:off x="3250" y="1109"/>
              <a:ext cx="84" cy="6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29" name="Group 19"/>
            <p:cNvGrpSpPr>
              <a:grpSpLocks/>
            </p:cNvGrpSpPr>
            <p:nvPr/>
          </p:nvGrpSpPr>
          <p:grpSpPr bwMode="auto">
            <a:xfrm>
              <a:off x="2664" y="1248"/>
              <a:ext cx="420" cy="342"/>
              <a:chOff x="0" y="3126"/>
              <a:chExt cx="420" cy="342"/>
            </a:xfrm>
          </p:grpSpPr>
          <p:sp>
            <p:nvSpPr>
              <p:cNvPr id="25643" name="Text Box 20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f1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5644" name="Oval 21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30" name="Line 22"/>
            <p:cNvSpPr>
              <a:spLocks noChangeShapeType="1"/>
            </p:cNvSpPr>
            <p:nvPr/>
          </p:nvSpPr>
          <p:spPr bwMode="auto">
            <a:xfrm>
              <a:off x="3895" y="1424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23"/>
            <p:cNvSpPr>
              <a:spLocks noChangeShapeType="1"/>
            </p:cNvSpPr>
            <p:nvPr/>
          </p:nvSpPr>
          <p:spPr bwMode="auto">
            <a:xfrm>
              <a:off x="3338" y="1424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32" name="Group 24"/>
            <p:cNvGrpSpPr>
              <a:grpSpLocks/>
            </p:cNvGrpSpPr>
            <p:nvPr/>
          </p:nvGrpSpPr>
          <p:grpSpPr bwMode="auto">
            <a:xfrm>
              <a:off x="3468" y="1248"/>
              <a:ext cx="420" cy="342"/>
              <a:chOff x="0" y="3126"/>
              <a:chExt cx="420" cy="342"/>
            </a:xfrm>
          </p:grpSpPr>
          <p:sp>
            <p:nvSpPr>
              <p:cNvPr id="25641" name="Text Box 25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f2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5642" name="Oval 26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33" name="Group 27"/>
            <p:cNvGrpSpPr>
              <a:grpSpLocks/>
            </p:cNvGrpSpPr>
            <p:nvPr/>
          </p:nvGrpSpPr>
          <p:grpSpPr bwMode="auto">
            <a:xfrm>
              <a:off x="3871" y="1109"/>
              <a:ext cx="288" cy="673"/>
              <a:chOff x="4705" y="285"/>
              <a:chExt cx="288" cy="673"/>
            </a:xfrm>
          </p:grpSpPr>
          <p:sp>
            <p:nvSpPr>
              <p:cNvPr id="25639" name="Freeform 28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Line 29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34" name="Group 30"/>
            <p:cNvGrpSpPr>
              <a:grpSpLocks/>
            </p:cNvGrpSpPr>
            <p:nvPr/>
          </p:nvGrpSpPr>
          <p:grpSpPr bwMode="auto">
            <a:xfrm>
              <a:off x="1435" y="1109"/>
              <a:ext cx="288" cy="673"/>
              <a:chOff x="4705" y="285"/>
              <a:chExt cx="288" cy="673"/>
            </a:xfrm>
          </p:grpSpPr>
          <p:sp>
            <p:nvSpPr>
              <p:cNvPr id="25637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8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35" name="Text Box 33"/>
            <p:cNvSpPr txBox="1">
              <a:spLocks noChangeArrowheads="1"/>
            </p:cNvSpPr>
            <p:nvPr/>
          </p:nvSpPr>
          <p:spPr bwMode="auto">
            <a:xfrm>
              <a:off x="3010" y="1774"/>
              <a:ext cx="6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/>
                <a:t>sReg2</a:t>
              </a:r>
              <a:endParaRPr lang="en-US" baseline="-25000" dirty="0"/>
            </a:p>
          </p:txBody>
        </p:sp>
        <p:sp>
          <p:nvSpPr>
            <p:cNvPr id="25636" name="Text Box 34"/>
            <p:cNvSpPr txBox="1">
              <a:spLocks noChangeArrowheads="1"/>
            </p:cNvSpPr>
            <p:nvPr/>
          </p:nvSpPr>
          <p:spPr bwMode="auto">
            <a:xfrm>
              <a:off x="3861" y="1774"/>
              <a:ext cx="5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outQ</a:t>
              </a:r>
              <a:endParaRPr lang="en-US" baseline="-25000"/>
            </a:p>
          </p:txBody>
        </p:sp>
      </p:grpSp>
      <p:sp>
        <p:nvSpPr>
          <p:cNvPr id="1490982" name="Text Box 38"/>
          <p:cNvSpPr txBox="1">
            <a:spLocks noChangeArrowheads="1"/>
          </p:cNvSpPr>
          <p:nvPr/>
        </p:nvSpPr>
        <p:spPr bwMode="auto">
          <a:xfrm>
            <a:off x="876300" y="3563938"/>
            <a:ext cx="4521200" cy="19389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sync_pipeline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inQ.deq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sReg1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f0(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sReg2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f1(sReg1);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outQ.enq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(f2(sReg2))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3212" y="3962400"/>
            <a:ext cx="2900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can this rule execute?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L05-</a:t>
            </a:r>
            <a:fld id="{4F9502F6-954B-46E9-AC05-33DEDF4CA0B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5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Pipeline bubbles</a:t>
            </a:r>
          </a:p>
        </p:txBody>
      </p:sp>
      <p:grpSp>
        <p:nvGrpSpPr>
          <p:cNvPr id="27655" name="Group 3"/>
          <p:cNvGrpSpPr>
            <a:grpSpLocks/>
          </p:cNvGrpSpPr>
          <p:nvPr/>
        </p:nvGrpSpPr>
        <p:grpSpPr bwMode="auto">
          <a:xfrm>
            <a:off x="1554163" y="1752600"/>
            <a:ext cx="5373687" cy="1463675"/>
            <a:chOff x="979" y="1104"/>
            <a:chExt cx="3385" cy="922"/>
          </a:xfrm>
        </p:grpSpPr>
        <p:sp>
          <p:nvSpPr>
            <p:cNvPr id="27663" name="Rectangle 4"/>
            <p:cNvSpPr>
              <a:spLocks noChangeArrowheads="1"/>
            </p:cNvSpPr>
            <p:nvPr/>
          </p:nvSpPr>
          <p:spPr bwMode="auto">
            <a:xfrm>
              <a:off x="1632" y="1104"/>
              <a:ext cx="88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Rectangle 5"/>
            <p:cNvSpPr>
              <a:spLocks noChangeArrowheads="1"/>
            </p:cNvSpPr>
            <p:nvPr/>
          </p:nvSpPr>
          <p:spPr bwMode="auto">
            <a:xfrm>
              <a:off x="4064" y="1112"/>
              <a:ext cx="88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Line 6"/>
            <p:cNvSpPr>
              <a:spLocks noChangeShapeType="1"/>
            </p:cNvSpPr>
            <p:nvPr/>
          </p:nvSpPr>
          <p:spPr bwMode="auto">
            <a:xfrm flipV="1">
              <a:off x="1173" y="1435"/>
              <a:ext cx="4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Text Box 7"/>
            <p:cNvSpPr txBox="1">
              <a:spLocks noChangeArrowheads="1"/>
            </p:cNvSpPr>
            <p:nvPr/>
          </p:nvSpPr>
          <p:spPr bwMode="auto">
            <a:xfrm>
              <a:off x="979" y="1544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x</a:t>
              </a:r>
            </a:p>
          </p:txBody>
        </p:sp>
        <p:sp>
          <p:nvSpPr>
            <p:cNvPr id="27667" name="Line 8"/>
            <p:cNvSpPr>
              <a:spLocks noChangeShapeType="1"/>
            </p:cNvSpPr>
            <p:nvPr/>
          </p:nvSpPr>
          <p:spPr bwMode="auto">
            <a:xfrm>
              <a:off x="2287" y="1424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Line 9"/>
            <p:cNvSpPr>
              <a:spLocks noChangeShapeType="1"/>
            </p:cNvSpPr>
            <p:nvPr/>
          </p:nvSpPr>
          <p:spPr bwMode="auto">
            <a:xfrm>
              <a:off x="1730" y="1424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Rectangle 10"/>
            <p:cNvSpPr>
              <a:spLocks noChangeArrowheads="1"/>
            </p:cNvSpPr>
            <p:nvPr/>
          </p:nvSpPr>
          <p:spPr bwMode="auto">
            <a:xfrm>
              <a:off x="2446" y="1109"/>
              <a:ext cx="84" cy="6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Text Box 11"/>
            <p:cNvSpPr txBox="1">
              <a:spLocks noChangeArrowheads="1"/>
            </p:cNvSpPr>
            <p:nvPr/>
          </p:nvSpPr>
          <p:spPr bwMode="auto">
            <a:xfrm>
              <a:off x="2206" y="1774"/>
              <a:ext cx="6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/>
                <a:t>sReg1</a:t>
              </a:r>
              <a:endParaRPr lang="en-US" baseline="-25000" dirty="0"/>
            </a:p>
          </p:txBody>
        </p:sp>
        <p:sp>
          <p:nvSpPr>
            <p:cNvPr id="27671" name="Text Box 12"/>
            <p:cNvSpPr txBox="1">
              <a:spLocks noChangeArrowheads="1"/>
            </p:cNvSpPr>
            <p:nvPr/>
          </p:nvSpPr>
          <p:spPr bwMode="auto">
            <a:xfrm>
              <a:off x="1413" y="1774"/>
              <a:ext cx="3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inQ</a:t>
              </a:r>
              <a:endParaRPr lang="en-US" baseline="-25000"/>
            </a:p>
          </p:txBody>
        </p:sp>
        <p:grpSp>
          <p:nvGrpSpPr>
            <p:cNvPr id="27672" name="Group 13"/>
            <p:cNvGrpSpPr>
              <a:grpSpLocks/>
            </p:cNvGrpSpPr>
            <p:nvPr/>
          </p:nvGrpSpPr>
          <p:grpSpPr bwMode="auto">
            <a:xfrm>
              <a:off x="1860" y="1248"/>
              <a:ext cx="420" cy="342"/>
              <a:chOff x="0" y="3126"/>
              <a:chExt cx="420" cy="342"/>
            </a:xfrm>
          </p:grpSpPr>
          <p:sp>
            <p:nvSpPr>
              <p:cNvPr id="27692" name="Text Box 14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f0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7693" name="Oval 15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73" name="Line 16"/>
            <p:cNvSpPr>
              <a:spLocks noChangeShapeType="1"/>
            </p:cNvSpPr>
            <p:nvPr/>
          </p:nvSpPr>
          <p:spPr bwMode="auto">
            <a:xfrm>
              <a:off x="3091" y="1424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Line 17"/>
            <p:cNvSpPr>
              <a:spLocks noChangeShapeType="1"/>
            </p:cNvSpPr>
            <p:nvPr/>
          </p:nvSpPr>
          <p:spPr bwMode="auto">
            <a:xfrm>
              <a:off x="2534" y="1424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5" name="Rectangle 18"/>
            <p:cNvSpPr>
              <a:spLocks noChangeArrowheads="1"/>
            </p:cNvSpPr>
            <p:nvPr/>
          </p:nvSpPr>
          <p:spPr bwMode="auto">
            <a:xfrm>
              <a:off x="3250" y="1109"/>
              <a:ext cx="84" cy="6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676" name="Group 19"/>
            <p:cNvGrpSpPr>
              <a:grpSpLocks/>
            </p:cNvGrpSpPr>
            <p:nvPr/>
          </p:nvGrpSpPr>
          <p:grpSpPr bwMode="auto">
            <a:xfrm>
              <a:off x="2664" y="1248"/>
              <a:ext cx="420" cy="342"/>
              <a:chOff x="0" y="3126"/>
              <a:chExt cx="420" cy="342"/>
            </a:xfrm>
          </p:grpSpPr>
          <p:sp>
            <p:nvSpPr>
              <p:cNvPr id="27690" name="Text Box 20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f1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7691" name="Oval 21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77" name="Line 22"/>
            <p:cNvSpPr>
              <a:spLocks noChangeShapeType="1"/>
            </p:cNvSpPr>
            <p:nvPr/>
          </p:nvSpPr>
          <p:spPr bwMode="auto">
            <a:xfrm>
              <a:off x="3895" y="1424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Line 23"/>
            <p:cNvSpPr>
              <a:spLocks noChangeShapeType="1"/>
            </p:cNvSpPr>
            <p:nvPr/>
          </p:nvSpPr>
          <p:spPr bwMode="auto">
            <a:xfrm>
              <a:off x="3338" y="1424"/>
              <a:ext cx="1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679" name="Group 24"/>
            <p:cNvGrpSpPr>
              <a:grpSpLocks/>
            </p:cNvGrpSpPr>
            <p:nvPr/>
          </p:nvGrpSpPr>
          <p:grpSpPr bwMode="auto">
            <a:xfrm>
              <a:off x="3468" y="1248"/>
              <a:ext cx="420" cy="342"/>
              <a:chOff x="0" y="3126"/>
              <a:chExt cx="420" cy="342"/>
            </a:xfrm>
          </p:grpSpPr>
          <p:sp>
            <p:nvSpPr>
              <p:cNvPr id="27688" name="Text Box 25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f2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27689" name="Oval 26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80" name="Group 27"/>
            <p:cNvGrpSpPr>
              <a:grpSpLocks/>
            </p:cNvGrpSpPr>
            <p:nvPr/>
          </p:nvGrpSpPr>
          <p:grpSpPr bwMode="auto">
            <a:xfrm>
              <a:off x="3871" y="1109"/>
              <a:ext cx="288" cy="673"/>
              <a:chOff x="4705" y="285"/>
              <a:chExt cx="288" cy="673"/>
            </a:xfrm>
          </p:grpSpPr>
          <p:sp>
            <p:nvSpPr>
              <p:cNvPr id="27686" name="Freeform 28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7" name="Line 29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7681" name="Group 30"/>
            <p:cNvGrpSpPr>
              <a:grpSpLocks/>
            </p:cNvGrpSpPr>
            <p:nvPr/>
          </p:nvGrpSpPr>
          <p:grpSpPr bwMode="auto">
            <a:xfrm>
              <a:off x="1435" y="1109"/>
              <a:ext cx="288" cy="673"/>
              <a:chOff x="4705" y="285"/>
              <a:chExt cx="288" cy="673"/>
            </a:xfrm>
          </p:grpSpPr>
          <p:sp>
            <p:nvSpPr>
              <p:cNvPr id="27684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5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82" name="Text Box 33"/>
            <p:cNvSpPr txBox="1">
              <a:spLocks noChangeArrowheads="1"/>
            </p:cNvSpPr>
            <p:nvPr/>
          </p:nvSpPr>
          <p:spPr bwMode="auto">
            <a:xfrm>
              <a:off x="3010" y="1774"/>
              <a:ext cx="60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 smtClean="0"/>
                <a:t>sReg2</a:t>
              </a:r>
              <a:endParaRPr lang="en-US" baseline="-25000" dirty="0"/>
            </a:p>
          </p:txBody>
        </p:sp>
        <p:sp>
          <p:nvSpPr>
            <p:cNvPr id="27683" name="Text Box 34"/>
            <p:cNvSpPr txBox="1">
              <a:spLocks noChangeArrowheads="1"/>
            </p:cNvSpPr>
            <p:nvPr/>
          </p:nvSpPr>
          <p:spPr bwMode="auto">
            <a:xfrm>
              <a:off x="3861" y="1774"/>
              <a:ext cx="5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outQ</a:t>
              </a:r>
              <a:endParaRPr lang="en-US" baseline="-25000"/>
            </a:p>
          </p:txBody>
        </p:sp>
      </p:grpSp>
      <p:sp>
        <p:nvSpPr>
          <p:cNvPr id="27656" name="Oval 35"/>
          <p:cNvSpPr>
            <a:spLocks noChangeArrowheads="1"/>
          </p:cNvSpPr>
          <p:nvPr/>
        </p:nvSpPr>
        <p:spPr bwMode="auto">
          <a:xfrm>
            <a:off x="5345113" y="1982788"/>
            <a:ext cx="114300" cy="1143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Oval 36"/>
          <p:cNvSpPr>
            <a:spLocks noChangeArrowheads="1"/>
          </p:cNvSpPr>
          <p:nvPr/>
        </p:nvSpPr>
        <p:spPr bwMode="auto">
          <a:xfrm>
            <a:off x="4097338" y="1968500"/>
            <a:ext cx="114300" cy="114300"/>
          </a:xfrm>
          <a:prstGeom prst="ellipse">
            <a:avLst/>
          </a:prstGeom>
          <a:solidFill>
            <a:srgbClr val="008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37"/>
          <p:cNvSpPr txBox="1">
            <a:spLocks noChangeArrowheads="1"/>
          </p:cNvSpPr>
          <p:nvPr/>
        </p:nvSpPr>
        <p:spPr bwMode="auto">
          <a:xfrm>
            <a:off x="876300" y="3428771"/>
            <a:ext cx="4521200" cy="19389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sync_pipeline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inQ.deq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sReg1 &lt;=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f0(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sReg2 &lt;=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f1(sReg1);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outQ.enq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(f2(sReg2))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93030" name="Text Box 38"/>
          <p:cNvSpPr txBox="1">
            <a:spLocks noChangeArrowheads="1"/>
          </p:cNvSpPr>
          <p:nvPr/>
        </p:nvSpPr>
        <p:spPr bwMode="auto">
          <a:xfrm>
            <a:off x="5608638" y="3514725"/>
            <a:ext cx="353536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dirty="0" smtClean="0"/>
              <a:t>- Red </a:t>
            </a:r>
            <a:r>
              <a:rPr lang="en-US" dirty="0"/>
              <a:t>and Green tokens must move even if there is nothing in </a:t>
            </a:r>
            <a:r>
              <a:rPr lang="en-US" dirty="0" err="1" smtClean="0"/>
              <a:t>inQ</a:t>
            </a:r>
            <a:r>
              <a:rPr lang="en-US" dirty="0"/>
              <a:t>!</a:t>
            </a:r>
          </a:p>
        </p:txBody>
      </p:sp>
      <p:sp>
        <p:nvSpPr>
          <p:cNvPr id="1493031" name="Text Box 39"/>
          <p:cNvSpPr txBox="1">
            <a:spLocks noChangeArrowheads="1"/>
          </p:cNvSpPr>
          <p:nvPr/>
        </p:nvSpPr>
        <p:spPr bwMode="auto">
          <a:xfrm>
            <a:off x="513633" y="5831169"/>
            <a:ext cx="5851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dirty="0"/>
              <a:t>Modify the rule to deal with these conditions</a:t>
            </a:r>
          </a:p>
        </p:txBody>
      </p:sp>
      <p:sp>
        <p:nvSpPr>
          <p:cNvPr id="1493032" name="Text Box 40"/>
          <p:cNvSpPr txBox="1">
            <a:spLocks noChangeArrowheads="1"/>
          </p:cNvSpPr>
          <p:nvPr/>
        </p:nvSpPr>
        <p:spPr bwMode="auto">
          <a:xfrm>
            <a:off x="5608638" y="4454525"/>
            <a:ext cx="353536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dirty="0" smtClean="0"/>
              <a:t>- Also </a:t>
            </a:r>
            <a:r>
              <a:rPr lang="en-US" dirty="0"/>
              <a:t>if there is no token in sReg2 then nothing should be </a:t>
            </a:r>
            <a:r>
              <a:rPr lang="en-US" dirty="0" err="1"/>
              <a:t>enqueued</a:t>
            </a:r>
            <a:r>
              <a:rPr lang="en-US" dirty="0"/>
              <a:t> in the </a:t>
            </a:r>
            <a:r>
              <a:rPr lang="en-US" dirty="0" err="1"/>
              <a:t>outQ</a:t>
            </a:r>
            <a:endParaRPr lang="en-US" dirty="0"/>
          </a:p>
        </p:txBody>
      </p:sp>
      <p:sp>
        <p:nvSpPr>
          <p:cNvPr id="1493033" name="Text Box 41"/>
          <p:cNvSpPr txBox="1">
            <a:spLocks noChangeArrowheads="1"/>
          </p:cNvSpPr>
          <p:nvPr/>
        </p:nvSpPr>
        <p:spPr bwMode="auto">
          <a:xfrm>
            <a:off x="6051277" y="6197203"/>
            <a:ext cx="2650084" cy="40011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buFont typeface="Wingdings" pitchFamily="-96" charset="2"/>
              <a:buNone/>
            </a:pPr>
            <a:r>
              <a:rPr lang="en-US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Introduce a valid bit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80738" y="2066925"/>
            <a:ext cx="16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Some issues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L05-</a:t>
            </a:r>
            <a:fld id="{4F9502F6-954B-46E9-AC05-33DEDF4CA0B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1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3030" grpId="0"/>
      <p:bldP spid="1493031" grpId="0"/>
      <p:bldP spid="1493032" grpId="0"/>
      <p:bldP spid="14930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Explicit encoding of data presence</a:t>
            </a:r>
          </a:p>
        </p:txBody>
      </p:sp>
      <p:sp>
        <p:nvSpPr>
          <p:cNvPr id="1494028" name="Text Box 12"/>
          <p:cNvSpPr txBox="1">
            <a:spLocks noChangeArrowheads="1"/>
          </p:cNvSpPr>
          <p:nvPr/>
        </p:nvSpPr>
        <p:spPr bwMode="auto">
          <a:xfrm>
            <a:off x="1316965" y="3498026"/>
            <a:ext cx="6664004" cy="258532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sync_pipeline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outQ.notFull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|| sReg2v != true)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inQ.notEmpty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sReg1 &lt;= f0(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inQ.deq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sReg1v &lt;= true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else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sReg1v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false;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sReg2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f1(sReg1); sReg2v &lt;= sReg1v;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sReg2v == true)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outQ.enq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(f2(sReg2)))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3492500" y="2854325"/>
            <a:ext cx="96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/>
              <a:t>sReg1</a:t>
            </a:r>
            <a:endParaRPr lang="en-US" baseline="-25000" dirty="0"/>
          </a:p>
        </p:txBody>
      </p:sp>
      <p:sp>
        <p:nvSpPr>
          <p:cNvPr id="45" name="Text Box 33"/>
          <p:cNvSpPr txBox="1">
            <a:spLocks noChangeArrowheads="1"/>
          </p:cNvSpPr>
          <p:nvPr/>
        </p:nvSpPr>
        <p:spPr bwMode="auto">
          <a:xfrm>
            <a:off x="4740275" y="2863850"/>
            <a:ext cx="96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/>
              <a:t>sReg2</a:t>
            </a:r>
            <a:endParaRPr lang="en-US" baseline="-25000" dirty="0"/>
          </a:p>
        </p:txBody>
      </p:sp>
      <p:grpSp>
        <p:nvGrpSpPr>
          <p:cNvPr id="64" name="Group 63"/>
          <p:cNvGrpSpPr/>
          <p:nvPr/>
        </p:nvGrpSpPr>
        <p:grpSpPr>
          <a:xfrm>
            <a:off x="1554163" y="1752600"/>
            <a:ext cx="5373687" cy="1460500"/>
            <a:chOff x="1554163" y="1752600"/>
            <a:chExt cx="5373687" cy="1460500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2590800" y="17526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5"/>
            <p:cNvSpPr>
              <a:spLocks noChangeArrowheads="1"/>
            </p:cNvSpPr>
            <p:nvPr/>
          </p:nvSpPr>
          <p:spPr bwMode="auto">
            <a:xfrm>
              <a:off x="6451600" y="17653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V="1">
              <a:off x="1862138" y="2278063"/>
              <a:ext cx="750887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554163" y="2451100"/>
              <a:ext cx="3349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x</a:t>
              </a: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>
              <a:off x="3630613" y="2260600"/>
              <a:ext cx="26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2746375" y="2260600"/>
              <a:ext cx="214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3883025" y="1760538"/>
              <a:ext cx="133350" cy="10731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2243138" y="2816225"/>
              <a:ext cx="6143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inQ</a:t>
              </a:r>
              <a:endParaRPr lang="en-US" baseline="-25000"/>
            </a:p>
          </p:txBody>
        </p:sp>
        <p:grpSp>
          <p:nvGrpSpPr>
            <p:cNvPr id="35" name="Group 13"/>
            <p:cNvGrpSpPr>
              <a:grpSpLocks/>
            </p:cNvGrpSpPr>
            <p:nvPr/>
          </p:nvGrpSpPr>
          <p:grpSpPr bwMode="auto">
            <a:xfrm>
              <a:off x="2952750" y="1981200"/>
              <a:ext cx="666750" cy="542925"/>
              <a:chOff x="0" y="3126"/>
              <a:chExt cx="420" cy="342"/>
            </a:xfrm>
          </p:grpSpPr>
          <p:sp>
            <p:nvSpPr>
              <p:cNvPr id="55" name="Text Box 14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f0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6" name="Oval 15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4906963" y="2260600"/>
              <a:ext cx="26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>
              <a:off x="4022725" y="2260600"/>
              <a:ext cx="214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5159375" y="1760538"/>
              <a:ext cx="133350" cy="10731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19"/>
            <p:cNvGrpSpPr>
              <a:grpSpLocks/>
            </p:cNvGrpSpPr>
            <p:nvPr/>
          </p:nvGrpSpPr>
          <p:grpSpPr bwMode="auto">
            <a:xfrm>
              <a:off x="4229100" y="1981200"/>
              <a:ext cx="666750" cy="542925"/>
              <a:chOff x="0" y="3126"/>
              <a:chExt cx="420" cy="342"/>
            </a:xfrm>
          </p:grpSpPr>
          <p:sp>
            <p:nvSpPr>
              <p:cNvPr id="53" name="Text Box 20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f1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4" name="Oval 21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6183313" y="2260600"/>
              <a:ext cx="2619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5299075" y="2260600"/>
              <a:ext cx="214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" name="Group 24"/>
            <p:cNvGrpSpPr>
              <a:grpSpLocks/>
            </p:cNvGrpSpPr>
            <p:nvPr/>
          </p:nvGrpSpPr>
          <p:grpSpPr bwMode="auto">
            <a:xfrm>
              <a:off x="5505450" y="1981200"/>
              <a:ext cx="666750" cy="542925"/>
              <a:chOff x="0" y="3126"/>
              <a:chExt cx="420" cy="342"/>
            </a:xfrm>
          </p:grpSpPr>
          <p:sp>
            <p:nvSpPr>
              <p:cNvPr id="51" name="Text Box 25"/>
              <p:cNvSpPr txBox="1">
                <a:spLocks noChangeArrowheads="1"/>
              </p:cNvSpPr>
              <p:nvPr/>
            </p:nvSpPr>
            <p:spPr bwMode="auto">
              <a:xfrm>
                <a:off x="56" y="3180"/>
                <a:ext cx="31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buFont typeface="Wingdings" pitchFamily="-96" charset="2"/>
                  <a:buNone/>
                </a:pPr>
                <a:r>
                  <a:rPr lang="en-US" dirty="0" smtClean="0">
                    <a:latin typeface="Courier New" pitchFamily="49" charset="0"/>
                  </a:rPr>
                  <a:t>f2</a:t>
                </a:r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2" name="Oval 26"/>
              <p:cNvSpPr>
                <a:spLocks noChangeArrowheads="1"/>
              </p:cNvSpPr>
              <p:nvPr/>
            </p:nvSpPr>
            <p:spPr bwMode="auto">
              <a:xfrm>
                <a:off x="0" y="3126"/>
                <a:ext cx="420" cy="342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" name="Group 27"/>
            <p:cNvGrpSpPr>
              <a:grpSpLocks/>
            </p:cNvGrpSpPr>
            <p:nvPr/>
          </p:nvGrpSpPr>
          <p:grpSpPr bwMode="auto">
            <a:xfrm>
              <a:off x="6145213" y="1760538"/>
              <a:ext cx="457200" cy="1068388"/>
              <a:chOff x="4705" y="285"/>
              <a:chExt cx="288" cy="673"/>
            </a:xfrm>
          </p:grpSpPr>
          <p:sp>
            <p:nvSpPr>
              <p:cNvPr id="49" name="Freeform 28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29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" name="Group 30"/>
            <p:cNvGrpSpPr>
              <a:grpSpLocks/>
            </p:cNvGrpSpPr>
            <p:nvPr/>
          </p:nvGrpSpPr>
          <p:grpSpPr bwMode="auto">
            <a:xfrm>
              <a:off x="2278063" y="1760538"/>
              <a:ext cx="457200" cy="1068388"/>
              <a:chOff x="4705" y="285"/>
              <a:chExt cx="288" cy="673"/>
            </a:xfrm>
          </p:grpSpPr>
          <p:sp>
            <p:nvSpPr>
              <p:cNvPr id="47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" name="Text Box 34"/>
            <p:cNvSpPr txBox="1">
              <a:spLocks noChangeArrowheads="1"/>
            </p:cNvSpPr>
            <p:nvPr/>
          </p:nvSpPr>
          <p:spPr bwMode="auto">
            <a:xfrm>
              <a:off x="6129338" y="2816225"/>
              <a:ext cx="7985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outQ</a:t>
              </a:r>
              <a:endParaRPr lang="en-US" baseline="-2500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892550" y="1352550"/>
            <a:ext cx="2657715" cy="371475"/>
            <a:chOff x="3892550" y="1352550"/>
            <a:chExt cx="2657715" cy="371475"/>
          </a:xfrm>
        </p:grpSpPr>
        <p:sp>
          <p:nvSpPr>
            <p:cNvPr id="59" name="Rectangle 10"/>
            <p:cNvSpPr>
              <a:spLocks noChangeArrowheads="1"/>
            </p:cNvSpPr>
            <p:nvPr/>
          </p:nvSpPr>
          <p:spPr bwMode="auto">
            <a:xfrm>
              <a:off x="3892550" y="1570038"/>
              <a:ext cx="127000" cy="1539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5159375" y="1570038"/>
              <a:ext cx="127000" cy="1539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534025" y="1352550"/>
              <a:ext cx="1016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smtClean="0"/>
                <a:t>valid bit</a:t>
              </a:r>
              <a:endParaRPr lang="en-US" sz="1600" dirty="0"/>
            </a:p>
          </p:txBody>
        </p:sp>
        <p:cxnSp>
          <p:nvCxnSpPr>
            <p:cNvPr id="63" name="Straight Arrow Connector 62"/>
            <p:cNvCxnSpPr>
              <a:endCxn id="60" idx="3"/>
            </p:cNvCxnSpPr>
            <p:nvPr/>
          </p:nvCxnSpPr>
          <p:spPr bwMode="auto">
            <a:xfrm flipH="1">
              <a:off x="5286375" y="1524000"/>
              <a:ext cx="314325" cy="12303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L05-</a:t>
            </a:r>
            <a:fld id="{4F9502F6-954B-46E9-AC05-33DEDF4CA0B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5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4028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55727" y="1590557"/>
            <a:ext cx="5779448" cy="404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module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mkFifo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Fifo</a:t>
            </a:r>
            <a:r>
              <a:rPr lang="en-US" dirty="0" smtClean="0">
                <a:latin typeface="Courier New" pitchFamily="49" charset="0"/>
              </a:rPr>
              <a:t>#(1, t));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</a:rPr>
              <a:t>#(t)    </a:t>
            </a:r>
            <a:r>
              <a:rPr lang="en-US" dirty="0" smtClean="0">
                <a:latin typeface="Courier New" pitchFamily="49" charset="0"/>
              </a:rPr>
              <a:t>d  </a:t>
            </a:r>
            <a:r>
              <a:rPr lang="en-US" dirty="0">
                <a:latin typeface="Courier New" pitchFamily="49" charset="0"/>
              </a:rPr>
              <a:t>&lt;- </a:t>
            </a:r>
            <a:r>
              <a:rPr lang="en-US" dirty="0" err="1" smtClean="0">
                <a:latin typeface="Courier New" pitchFamily="49" charset="0"/>
              </a:rPr>
              <a:t>mkRegU</a:t>
            </a:r>
            <a:r>
              <a:rPr lang="en-US" dirty="0" smtClean="0">
                <a:latin typeface="Courier New" pitchFamily="49" charset="0"/>
              </a:rPr>
              <a:t>; 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</a:rPr>
              <a:t>v  </a:t>
            </a:r>
            <a:r>
              <a:rPr lang="en-US" dirty="0">
                <a:latin typeface="Courier New" pitchFamily="49" charset="0"/>
              </a:rPr>
              <a:t>&lt;- </a:t>
            </a:r>
            <a:r>
              <a:rPr lang="en-US" dirty="0" err="1">
                <a:latin typeface="Courier New" pitchFamily="49" charset="0"/>
              </a:rPr>
              <a:t>mkReg</a:t>
            </a:r>
            <a:r>
              <a:rPr lang="en-US" dirty="0">
                <a:latin typeface="Courier New" pitchFamily="49" charset="0"/>
              </a:rPr>
              <a:t>(False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 smtClean="0">
                <a:latin typeface="Courier New" pitchFamily="49" charset="0"/>
              </a:rPr>
              <a:t>  method </a:t>
            </a:r>
            <a:r>
              <a:rPr lang="en-US" b="1" dirty="0">
                <a:latin typeface="Courier New" pitchFamily="49" charset="0"/>
              </a:rPr>
              <a:t>Action </a:t>
            </a:r>
            <a:r>
              <a:rPr lang="en-US" dirty="0" err="1">
                <a:latin typeface="Courier New" pitchFamily="49" charset="0"/>
              </a:rPr>
              <a:t>enq</a:t>
            </a:r>
            <a:r>
              <a:rPr lang="en-US" dirty="0">
                <a:latin typeface="Courier New" pitchFamily="49" charset="0"/>
              </a:rPr>
              <a:t>(t x</a:t>
            </a:r>
            <a:r>
              <a:rPr lang="en-US" dirty="0" smtClean="0">
                <a:latin typeface="Courier New" pitchFamily="49" charset="0"/>
              </a:rPr>
              <a:t>) 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   v &lt;= True; d &lt;= x;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endmethod</a:t>
            </a:r>
            <a:endParaRPr lang="en-US" b="1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  method Action </a:t>
            </a:r>
            <a:r>
              <a:rPr lang="en-US" dirty="0" err="1" smtClean="0">
                <a:latin typeface="Courier New" pitchFamily="49" charset="0"/>
              </a:rPr>
              <a:t>deq</a:t>
            </a:r>
            <a:r>
              <a:rPr lang="en-US" dirty="0" smtClean="0">
                <a:latin typeface="Courier New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</a:rPr>
              <a:t>v &lt;= False;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endmethod</a:t>
            </a:r>
            <a:endParaRPr lang="en-US" b="1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  method </a:t>
            </a:r>
            <a:r>
              <a:rPr lang="en-US" dirty="0">
                <a:latin typeface="Courier New" pitchFamily="49" charset="0"/>
              </a:rPr>
              <a:t>t </a:t>
            </a:r>
            <a:r>
              <a:rPr lang="en-US" dirty="0" smtClean="0">
                <a:latin typeface="Courier New" pitchFamily="49" charset="0"/>
              </a:rPr>
              <a:t>first 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d;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endmethod</a:t>
            </a:r>
            <a:endParaRPr lang="en-US" b="1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 err="1" smtClean="0">
                <a:latin typeface="Courier New" pitchFamily="49" charset="0"/>
              </a:rPr>
              <a:t>endmodule</a:t>
            </a:r>
            <a:r>
              <a:rPr lang="en-US" b="1" dirty="0" smtClean="0">
                <a:latin typeface="Courier New" pitchFamily="49" charset="0"/>
              </a:rPr>
              <a:t> </a:t>
            </a:r>
            <a:endParaRPr lang="en-US" b="1" i="1" dirty="0"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30363" cy="1143000"/>
          </a:xfrm>
        </p:spPr>
        <p:txBody>
          <a:bodyPr/>
          <a:lstStyle/>
          <a:p>
            <a:r>
              <a:rPr lang="en-US" dirty="0" smtClean="0"/>
              <a:t>One-Element </a:t>
            </a:r>
            <a:r>
              <a:rPr lang="en-US" dirty="0"/>
              <a:t>FIFO </a:t>
            </a:r>
            <a:r>
              <a:rPr lang="en-US" dirty="0" smtClean="0"/>
              <a:t>Implementation </a:t>
            </a:r>
            <a:r>
              <a:rPr lang="en-US" sz="2800" dirty="0" smtClean="0"/>
              <a:t>with guards</a:t>
            </a:r>
            <a:endParaRPr lang="en-US" sz="1400" dirty="0" smtClean="0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445773" y="2620348"/>
            <a:ext cx="727076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200" i="1" dirty="0">
                <a:solidFill>
                  <a:srgbClr val="FF0000"/>
                </a:solidFill>
                <a:latin typeface="+mn-lt"/>
                <a:cs typeface="Arial" charset="0"/>
              </a:rPr>
              <a:t>not full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6193361" y="3131523"/>
            <a:ext cx="9794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200" i="1" dirty="0">
                <a:solidFill>
                  <a:srgbClr val="FF0000"/>
                </a:solidFill>
                <a:latin typeface="+mn-lt"/>
                <a:cs typeface="Arial" charset="0"/>
              </a:rPr>
              <a:t>not empty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6193361" y="3661749"/>
            <a:ext cx="9794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200" i="1">
                <a:solidFill>
                  <a:srgbClr val="FF0000"/>
                </a:solidFill>
                <a:latin typeface="+mn-lt"/>
                <a:cs typeface="Arial" charset="0"/>
              </a:rPr>
              <a:t>not empty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172849" y="2050255"/>
            <a:ext cx="1363131" cy="1995488"/>
            <a:chOff x="6329363" y="3349625"/>
            <a:chExt cx="1363131" cy="1995488"/>
          </a:xfrm>
        </p:grpSpPr>
        <p:sp>
          <p:nvSpPr>
            <p:cNvPr id="66" name="Rectangle 8"/>
            <p:cNvSpPr>
              <a:spLocks noChangeArrowheads="1"/>
            </p:cNvSpPr>
            <p:nvPr/>
          </p:nvSpPr>
          <p:spPr bwMode="auto">
            <a:xfrm>
              <a:off x="6950075" y="3487738"/>
              <a:ext cx="727075" cy="18002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67" name="Rectangle 9"/>
            <p:cNvSpPr>
              <a:spLocks noChangeArrowheads="1"/>
            </p:cNvSpPr>
            <p:nvPr/>
          </p:nvSpPr>
          <p:spPr bwMode="auto">
            <a:xfrm>
              <a:off x="6950075" y="3527425"/>
              <a:ext cx="169863" cy="63341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 rot="10800000" flipH="1">
              <a:off x="6329363" y="3589338"/>
              <a:ext cx="614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>
              <a:off x="6623050" y="3505200"/>
              <a:ext cx="92075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6568344" y="3349625"/>
              <a:ext cx="28245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200" i="1">
                  <a:latin typeface="+mn-lt"/>
                  <a:cs typeface="Arial" charset="0"/>
                </a:rPr>
                <a:t>n</a:t>
              </a: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337300" y="4940300"/>
              <a:ext cx="614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6637338" y="4856163"/>
              <a:ext cx="90487" cy="169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6590569" y="4706938"/>
              <a:ext cx="28245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200" i="1">
                  <a:latin typeface="+mn-lt"/>
                  <a:cs typeface="Arial" charset="0"/>
                </a:rPr>
                <a:t>n</a:t>
              </a:r>
            </a:p>
          </p:txBody>
        </p:sp>
        <p:sp>
          <p:nvSpPr>
            <p:cNvPr id="74" name="Rectangle 16"/>
            <p:cNvSpPr>
              <a:spLocks noChangeArrowheads="1"/>
            </p:cNvSpPr>
            <p:nvPr/>
          </p:nvSpPr>
          <p:spPr bwMode="auto">
            <a:xfrm>
              <a:off x="6946900" y="4268788"/>
              <a:ext cx="17145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75" name="Rectangle 17"/>
            <p:cNvSpPr>
              <a:spLocks noChangeArrowheads="1"/>
            </p:cNvSpPr>
            <p:nvPr/>
          </p:nvSpPr>
          <p:spPr bwMode="auto">
            <a:xfrm>
              <a:off x="6951663" y="4806950"/>
              <a:ext cx="177800" cy="4079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grpSp>
          <p:nvGrpSpPr>
            <p:cNvPr id="76" name="Group 18"/>
            <p:cNvGrpSpPr>
              <a:grpSpLocks/>
            </p:cNvGrpSpPr>
            <p:nvPr/>
          </p:nvGrpSpPr>
          <p:grpSpPr bwMode="auto">
            <a:xfrm>
              <a:off x="6330951" y="3727450"/>
              <a:ext cx="623888" cy="1617663"/>
              <a:chOff x="4170" y="2348"/>
              <a:chExt cx="393" cy="1019"/>
            </a:xfrm>
          </p:grpSpPr>
          <p:sp>
            <p:nvSpPr>
              <p:cNvPr id="81" name="Line 19"/>
              <p:cNvSpPr>
                <a:spLocks noChangeShapeType="1"/>
              </p:cNvSpPr>
              <p:nvPr/>
            </p:nvSpPr>
            <p:spPr bwMode="auto">
              <a:xfrm flipH="1">
                <a:off x="4170" y="2564"/>
                <a:ext cx="387" cy="0"/>
              </a:xfrm>
              <a:prstGeom prst="line">
                <a:avLst/>
              </a:prstGeom>
              <a:noFill/>
              <a:ln w="12700">
                <a:solidFill>
                  <a:srgbClr val="92D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2" name="Text Box 20"/>
              <p:cNvSpPr txBox="1">
                <a:spLocks noChangeArrowheads="1"/>
              </p:cNvSpPr>
              <p:nvPr/>
            </p:nvSpPr>
            <p:spPr bwMode="auto">
              <a:xfrm>
                <a:off x="4215" y="2511"/>
                <a:ext cx="30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>
                    <a:latin typeface="+mn-lt"/>
                    <a:cs typeface="Arial" charset="0"/>
                  </a:rPr>
                  <a:t>rdy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83" name="Line 21"/>
              <p:cNvSpPr>
                <a:spLocks noChangeShapeType="1"/>
              </p:cNvSpPr>
              <p:nvPr/>
            </p:nvSpPr>
            <p:spPr bwMode="auto">
              <a:xfrm rot="10800000" flipH="1">
                <a:off x="4174" y="2394"/>
                <a:ext cx="387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4" name="Text Box 22"/>
              <p:cNvSpPr txBox="1">
                <a:spLocks noChangeArrowheads="1"/>
              </p:cNvSpPr>
              <p:nvPr/>
            </p:nvSpPr>
            <p:spPr bwMode="auto">
              <a:xfrm>
                <a:off x="4242" y="2348"/>
                <a:ext cx="25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 smtClean="0">
                    <a:latin typeface="+mn-lt"/>
                    <a:cs typeface="Arial" charset="0"/>
                  </a:rPr>
                  <a:t>en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85" name="Line 23"/>
              <p:cNvSpPr>
                <a:spLocks noChangeShapeType="1"/>
              </p:cNvSpPr>
              <p:nvPr/>
            </p:nvSpPr>
            <p:spPr bwMode="auto">
              <a:xfrm flipH="1">
                <a:off x="4173" y="2906"/>
                <a:ext cx="387" cy="0"/>
              </a:xfrm>
              <a:prstGeom prst="line">
                <a:avLst/>
              </a:prstGeom>
              <a:noFill/>
              <a:ln w="12700">
                <a:solidFill>
                  <a:srgbClr val="92D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6" name="Text Box 24"/>
              <p:cNvSpPr txBox="1">
                <a:spLocks noChangeArrowheads="1"/>
              </p:cNvSpPr>
              <p:nvPr/>
            </p:nvSpPr>
            <p:spPr bwMode="auto">
              <a:xfrm>
                <a:off x="4217" y="2853"/>
                <a:ext cx="30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>
                    <a:latin typeface="+mn-lt"/>
                    <a:cs typeface="Arial" charset="0"/>
                  </a:rPr>
                  <a:t>rdy</a:t>
                </a:r>
              </a:p>
            </p:txBody>
          </p:sp>
          <p:sp>
            <p:nvSpPr>
              <p:cNvPr id="87" name="Line 25"/>
              <p:cNvSpPr>
                <a:spLocks noChangeShapeType="1"/>
              </p:cNvSpPr>
              <p:nvPr/>
            </p:nvSpPr>
            <p:spPr bwMode="auto">
              <a:xfrm rot="10800000" flipH="1">
                <a:off x="4177" y="2737"/>
                <a:ext cx="38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8" name="Text Box 26"/>
              <p:cNvSpPr txBox="1">
                <a:spLocks noChangeArrowheads="1"/>
              </p:cNvSpPr>
              <p:nvPr/>
            </p:nvSpPr>
            <p:spPr bwMode="auto">
              <a:xfrm>
                <a:off x="4245" y="2690"/>
                <a:ext cx="25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 smtClean="0">
                    <a:latin typeface="+mn-lt"/>
                    <a:cs typeface="Arial" charset="0"/>
                  </a:rPr>
                  <a:t>en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89" name="Line 27"/>
              <p:cNvSpPr>
                <a:spLocks noChangeShapeType="1"/>
              </p:cNvSpPr>
              <p:nvPr/>
            </p:nvSpPr>
            <p:spPr bwMode="auto">
              <a:xfrm flipH="1">
                <a:off x="4176" y="3226"/>
                <a:ext cx="386" cy="0"/>
              </a:xfrm>
              <a:prstGeom prst="line">
                <a:avLst/>
              </a:prstGeom>
              <a:noFill/>
              <a:ln w="12700">
                <a:solidFill>
                  <a:srgbClr val="92D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0" name="Text Box 28"/>
              <p:cNvSpPr txBox="1">
                <a:spLocks noChangeArrowheads="1"/>
              </p:cNvSpPr>
              <p:nvPr/>
            </p:nvSpPr>
            <p:spPr bwMode="auto">
              <a:xfrm>
                <a:off x="4220" y="3173"/>
                <a:ext cx="30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>
                    <a:latin typeface="+mn-lt"/>
                    <a:cs typeface="Arial" charset="0"/>
                  </a:rPr>
                  <a:t>rdy</a:t>
                </a:r>
              </a:p>
            </p:txBody>
          </p:sp>
        </p:grpSp>
        <p:sp>
          <p:nvSpPr>
            <p:cNvPr id="77" name="Text Box 29"/>
            <p:cNvSpPr txBox="1">
              <a:spLocks noChangeArrowheads="1"/>
            </p:cNvSpPr>
            <p:nvPr/>
          </p:nvSpPr>
          <p:spPr bwMode="auto">
            <a:xfrm rot="-5400000">
              <a:off x="6764054" y="3678338"/>
              <a:ext cx="51809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>
                  <a:latin typeface="+mn-lt"/>
                  <a:cs typeface="Arial" charset="0"/>
                </a:rPr>
                <a:t>enq</a:t>
              </a:r>
            </a:p>
          </p:txBody>
        </p:sp>
        <p:sp>
          <p:nvSpPr>
            <p:cNvPr id="78" name="Text Box 30"/>
            <p:cNvSpPr txBox="1">
              <a:spLocks noChangeArrowheads="1"/>
            </p:cNvSpPr>
            <p:nvPr/>
          </p:nvSpPr>
          <p:spPr bwMode="auto">
            <a:xfrm rot="-5400000">
              <a:off x="6764855" y="4324450"/>
              <a:ext cx="5164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>
                  <a:latin typeface="+mn-lt"/>
                  <a:cs typeface="Arial" charset="0"/>
                </a:rPr>
                <a:t>deq</a:t>
              </a:r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 rot="-5400000">
              <a:off x="6754436" y="4857850"/>
              <a:ext cx="53732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>
                  <a:latin typeface="+mn-lt"/>
                  <a:cs typeface="Arial" charset="0"/>
                </a:rPr>
                <a:t>first</a:t>
              </a:r>
            </a:p>
          </p:txBody>
        </p:sp>
        <p:sp>
          <p:nvSpPr>
            <p:cNvPr id="80" name="Text Box 32"/>
            <p:cNvSpPr txBox="1">
              <a:spLocks noChangeArrowheads="1"/>
            </p:cNvSpPr>
            <p:nvPr/>
          </p:nvSpPr>
          <p:spPr bwMode="auto">
            <a:xfrm>
              <a:off x="7086238" y="4289276"/>
              <a:ext cx="6062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>
                  <a:latin typeface="+mn-lt"/>
                  <a:cs typeface="Arial" charset="0"/>
                </a:rPr>
                <a:t>FIFO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65571" y="2528421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(!v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5240" y="3432128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(v);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32077" y="4336481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(v);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422446" y="2719850"/>
            <a:ext cx="4083206" cy="2136951"/>
            <a:chOff x="4948632" y="2831988"/>
            <a:chExt cx="4083206" cy="2136951"/>
          </a:xfrm>
        </p:grpSpPr>
        <p:sp>
          <p:nvSpPr>
            <p:cNvPr id="6" name="TextBox 5"/>
            <p:cNvSpPr txBox="1"/>
            <p:nvPr/>
          </p:nvSpPr>
          <p:spPr>
            <a:xfrm>
              <a:off x="5453842" y="4261053"/>
              <a:ext cx="3577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mic Sans MS" panose="030F0702030302020204" pitchFamily="66" charset="0"/>
                </a:rPr>
                <a:t>Notice, no semicolon turns the if into a guard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948632" y="2831988"/>
              <a:ext cx="693039" cy="145534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L05-</a:t>
            </a:r>
            <a:fld id="{4F9502F6-954B-46E9-AC05-33DEDF4CA0B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8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with 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467" y="1588805"/>
            <a:ext cx="7772400" cy="4114800"/>
          </a:xfrm>
        </p:spPr>
        <p:txBody>
          <a:bodyPr/>
          <a:lstStyle/>
          <a:p>
            <a:r>
              <a:rPr lang="en-US" sz="2400" dirty="0" smtClean="0"/>
              <a:t>Like a method, a rule can also have  a guard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 A rule can execute only if it’s guard is true, i.e., if the guard is false the rule has no effect</a:t>
            </a:r>
          </a:p>
          <a:p>
            <a:r>
              <a:rPr lang="en-US" sz="2400" dirty="0"/>
              <a:t>True guards can be </a:t>
            </a:r>
            <a:r>
              <a:rPr lang="en-US" sz="2400" dirty="0" smtClean="0"/>
              <a:t>omitted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L05-</a:t>
            </a:r>
            <a:fld id="{4F9502F6-954B-46E9-AC05-33DEDF4CA0B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068794" y="2299400"/>
            <a:ext cx="4921666" cy="96509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 smtClean="0">
                <a:latin typeface="Courier New" pitchFamily="49" charset="0"/>
              </a:rPr>
              <a:t>rule </a:t>
            </a:r>
            <a:r>
              <a:rPr lang="en-US" dirty="0" smtClean="0">
                <a:latin typeface="Courier New" pitchFamily="49" charset="0"/>
              </a:rPr>
              <a:t>foo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(p); 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 smtClean="0">
                <a:latin typeface="Courier New" pitchFamily="49" charset="0"/>
              </a:rPr>
              <a:t>  begin </a:t>
            </a:r>
            <a:r>
              <a:rPr lang="en-US" dirty="0" smtClean="0">
                <a:latin typeface="Courier New" pitchFamily="49" charset="0"/>
              </a:rPr>
              <a:t>x1 &lt;= e1; x2 &lt;= e2 </a:t>
            </a:r>
            <a:r>
              <a:rPr lang="en-US" b="1" dirty="0" smtClean="0">
                <a:latin typeface="Courier New" pitchFamily="49" charset="0"/>
              </a:rPr>
              <a:t>end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 err="1" smtClean="0">
                <a:latin typeface="Courier New" pitchFamily="49" charset="0"/>
              </a:rPr>
              <a:t>endrule</a:t>
            </a:r>
            <a:endParaRPr lang="en-US" b="1" dirty="0" smtClean="0">
              <a:latin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86684" y="2179178"/>
            <a:ext cx="2486827" cy="1715924"/>
            <a:chOff x="3486684" y="2179178"/>
            <a:chExt cx="2486827" cy="1715924"/>
          </a:xfrm>
        </p:grpSpPr>
        <p:sp>
          <p:nvSpPr>
            <p:cNvPr id="8" name="Freeform 7"/>
            <p:cNvSpPr/>
            <p:nvPr/>
          </p:nvSpPr>
          <p:spPr bwMode="auto">
            <a:xfrm>
              <a:off x="3486684" y="2179178"/>
              <a:ext cx="649530" cy="546930"/>
            </a:xfrm>
            <a:custGeom>
              <a:avLst/>
              <a:gdLst>
                <a:gd name="connsiteX0" fmla="*/ 264920 w 649530"/>
                <a:gd name="connsiteY0" fmla="*/ 504201 h 546930"/>
                <a:gd name="connsiteX1" fmla="*/ 222191 w 649530"/>
                <a:gd name="connsiteY1" fmla="*/ 487110 h 546930"/>
                <a:gd name="connsiteX2" fmla="*/ 170916 w 649530"/>
                <a:gd name="connsiteY2" fmla="*/ 452927 h 546930"/>
                <a:gd name="connsiteX3" fmla="*/ 145279 w 649530"/>
                <a:gd name="connsiteY3" fmla="*/ 435835 h 546930"/>
                <a:gd name="connsiteX4" fmla="*/ 119641 w 649530"/>
                <a:gd name="connsiteY4" fmla="*/ 427289 h 546930"/>
                <a:gd name="connsiteX5" fmla="*/ 102550 w 649530"/>
                <a:gd name="connsiteY5" fmla="*/ 401652 h 546930"/>
                <a:gd name="connsiteX6" fmla="*/ 51275 w 649530"/>
                <a:gd name="connsiteY6" fmla="*/ 367469 h 546930"/>
                <a:gd name="connsiteX7" fmla="*/ 34183 w 649530"/>
                <a:gd name="connsiteY7" fmla="*/ 333286 h 546930"/>
                <a:gd name="connsiteX8" fmla="*/ 17092 w 649530"/>
                <a:gd name="connsiteY8" fmla="*/ 307648 h 546930"/>
                <a:gd name="connsiteX9" fmla="*/ 0 w 649530"/>
                <a:gd name="connsiteY9" fmla="*/ 239282 h 546930"/>
                <a:gd name="connsiteX10" fmla="*/ 8546 w 649530"/>
                <a:gd name="connsiteY10" fmla="*/ 102549 h 546930"/>
                <a:gd name="connsiteX11" fmla="*/ 17092 w 649530"/>
                <a:gd name="connsiteY11" fmla="*/ 76912 h 546930"/>
                <a:gd name="connsiteX12" fmla="*/ 42729 w 649530"/>
                <a:gd name="connsiteY12" fmla="*/ 51274 h 546930"/>
                <a:gd name="connsiteX13" fmla="*/ 68366 w 649530"/>
                <a:gd name="connsiteY13" fmla="*/ 42729 h 546930"/>
                <a:gd name="connsiteX14" fmla="*/ 136733 w 649530"/>
                <a:gd name="connsiteY14" fmla="*/ 17091 h 546930"/>
                <a:gd name="connsiteX15" fmla="*/ 188008 w 649530"/>
                <a:gd name="connsiteY15" fmla="*/ 0 h 546930"/>
                <a:gd name="connsiteX16" fmla="*/ 470019 w 649530"/>
                <a:gd name="connsiteY16" fmla="*/ 8545 h 546930"/>
                <a:gd name="connsiteX17" fmla="*/ 529839 w 649530"/>
                <a:gd name="connsiteY17" fmla="*/ 25637 h 546930"/>
                <a:gd name="connsiteX18" fmla="*/ 615297 w 649530"/>
                <a:gd name="connsiteY18" fmla="*/ 51274 h 546930"/>
                <a:gd name="connsiteX19" fmla="*/ 640935 w 649530"/>
                <a:gd name="connsiteY19" fmla="*/ 68366 h 546930"/>
                <a:gd name="connsiteX20" fmla="*/ 640935 w 649530"/>
                <a:gd name="connsiteY20" fmla="*/ 170915 h 546930"/>
                <a:gd name="connsiteX21" fmla="*/ 632389 w 649530"/>
                <a:gd name="connsiteY21" fmla="*/ 196553 h 546930"/>
                <a:gd name="connsiteX22" fmla="*/ 606752 w 649530"/>
                <a:gd name="connsiteY22" fmla="*/ 213644 h 546930"/>
                <a:gd name="connsiteX23" fmla="*/ 546931 w 649530"/>
                <a:gd name="connsiteY23" fmla="*/ 282011 h 546930"/>
                <a:gd name="connsiteX24" fmla="*/ 538385 w 649530"/>
                <a:gd name="connsiteY24" fmla="*/ 307648 h 546930"/>
                <a:gd name="connsiteX25" fmla="*/ 487110 w 649530"/>
                <a:gd name="connsiteY25" fmla="*/ 350377 h 546930"/>
                <a:gd name="connsiteX26" fmla="*/ 470019 w 649530"/>
                <a:gd name="connsiteY26" fmla="*/ 376015 h 546930"/>
                <a:gd name="connsiteX27" fmla="*/ 410198 w 649530"/>
                <a:gd name="connsiteY27" fmla="*/ 401652 h 546930"/>
                <a:gd name="connsiteX28" fmla="*/ 333286 w 649530"/>
                <a:gd name="connsiteY28" fmla="*/ 452927 h 546930"/>
                <a:gd name="connsiteX29" fmla="*/ 307649 w 649530"/>
                <a:gd name="connsiteY29" fmla="*/ 470018 h 546930"/>
                <a:gd name="connsiteX30" fmla="*/ 247828 w 649530"/>
                <a:gd name="connsiteY30" fmla="*/ 504201 h 546930"/>
                <a:gd name="connsiteX31" fmla="*/ 222191 w 649530"/>
                <a:gd name="connsiteY31" fmla="*/ 529839 h 546930"/>
                <a:gd name="connsiteX32" fmla="*/ 170916 w 649530"/>
                <a:gd name="connsiteY32" fmla="*/ 546930 h 54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9530" h="546930">
                  <a:moveTo>
                    <a:pt x="264920" y="504201"/>
                  </a:moveTo>
                  <a:cubicBezTo>
                    <a:pt x="250677" y="498504"/>
                    <a:pt x="235658" y="494456"/>
                    <a:pt x="222191" y="487110"/>
                  </a:cubicBezTo>
                  <a:cubicBezTo>
                    <a:pt x="204158" y="477274"/>
                    <a:pt x="188008" y="464321"/>
                    <a:pt x="170916" y="452927"/>
                  </a:cubicBezTo>
                  <a:cubicBezTo>
                    <a:pt x="162370" y="447230"/>
                    <a:pt x="155023" y="439083"/>
                    <a:pt x="145279" y="435835"/>
                  </a:cubicBezTo>
                  <a:lnTo>
                    <a:pt x="119641" y="427289"/>
                  </a:lnTo>
                  <a:cubicBezTo>
                    <a:pt x="113944" y="418743"/>
                    <a:pt x="110279" y="408415"/>
                    <a:pt x="102550" y="401652"/>
                  </a:cubicBezTo>
                  <a:cubicBezTo>
                    <a:pt x="87091" y="388125"/>
                    <a:pt x="51275" y="367469"/>
                    <a:pt x="51275" y="367469"/>
                  </a:cubicBezTo>
                  <a:cubicBezTo>
                    <a:pt x="45578" y="356075"/>
                    <a:pt x="40503" y="344347"/>
                    <a:pt x="34183" y="333286"/>
                  </a:cubicBezTo>
                  <a:cubicBezTo>
                    <a:pt x="29087" y="324368"/>
                    <a:pt x="21685" y="316835"/>
                    <a:pt x="17092" y="307648"/>
                  </a:cubicBezTo>
                  <a:cubicBezTo>
                    <a:pt x="8332" y="290128"/>
                    <a:pt x="3251" y="255537"/>
                    <a:pt x="0" y="239282"/>
                  </a:cubicBezTo>
                  <a:cubicBezTo>
                    <a:pt x="2849" y="193704"/>
                    <a:pt x="3765" y="147965"/>
                    <a:pt x="8546" y="102549"/>
                  </a:cubicBezTo>
                  <a:cubicBezTo>
                    <a:pt x="9489" y="93591"/>
                    <a:pt x="12095" y="84407"/>
                    <a:pt x="17092" y="76912"/>
                  </a:cubicBezTo>
                  <a:cubicBezTo>
                    <a:pt x="23796" y="66856"/>
                    <a:pt x="32673" y="57978"/>
                    <a:pt x="42729" y="51274"/>
                  </a:cubicBezTo>
                  <a:cubicBezTo>
                    <a:pt x="50224" y="46277"/>
                    <a:pt x="59820" y="45577"/>
                    <a:pt x="68366" y="42729"/>
                  </a:cubicBezTo>
                  <a:cubicBezTo>
                    <a:pt x="112981" y="12985"/>
                    <a:pt x="74186" y="34149"/>
                    <a:pt x="136733" y="17091"/>
                  </a:cubicBezTo>
                  <a:cubicBezTo>
                    <a:pt x="154114" y="12351"/>
                    <a:pt x="188008" y="0"/>
                    <a:pt x="188008" y="0"/>
                  </a:cubicBezTo>
                  <a:cubicBezTo>
                    <a:pt x="282012" y="2848"/>
                    <a:pt x="376236" y="1511"/>
                    <a:pt x="470019" y="8545"/>
                  </a:cubicBezTo>
                  <a:cubicBezTo>
                    <a:pt x="490699" y="10096"/>
                    <a:pt x="510018" y="19538"/>
                    <a:pt x="529839" y="25637"/>
                  </a:cubicBezTo>
                  <a:cubicBezTo>
                    <a:pt x="619981" y="53374"/>
                    <a:pt x="545562" y="33842"/>
                    <a:pt x="615297" y="51274"/>
                  </a:cubicBezTo>
                  <a:cubicBezTo>
                    <a:pt x="623843" y="56971"/>
                    <a:pt x="635238" y="59820"/>
                    <a:pt x="640935" y="68366"/>
                  </a:cubicBezTo>
                  <a:cubicBezTo>
                    <a:pt x="658264" y="94360"/>
                    <a:pt x="644651" y="150475"/>
                    <a:pt x="640935" y="170915"/>
                  </a:cubicBezTo>
                  <a:cubicBezTo>
                    <a:pt x="639324" y="179778"/>
                    <a:pt x="638016" y="189519"/>
                    <a:pt x="632389" y="196553"/>
                  </a:cubicBezTo>
                  <a:cubicBezTo>
                    <a:pt x="625973" y="204573"/>
                    <a:pt x="615298" y="207947"/>
                    <a:pt x="606752" y="213644"/>
                  </a:cubicBezTo>
                  <a:cubicBezTo>
                    <a:pt x="566871" y="273465"/>
                    <a:pt x="589660" y="253524"/>
                    <a:pt x="546931" y="282011"/>
                  </a:cubicBezTo>
                  <a:cubicBezTo>
                    <a:pt x="544082" y="290557"/>
                    <a:pt x="543382" y="300153"/>
                    <a:pt x="538385" y="307648"/>
                  </a:cubicBezTo>
                  <a:cubicBezTo>
                    <a:pt x="525223" y="327391"/>
                    <a:pt x="506030" y="337764"/>
                    <a:pt x="487110" y="350377"/>
                  </a:cubicBezTo>
                  <a:cubicBezTo>
                    <a:pt x="481413" y="358923"/>
                    <a:pt x="477282" y="368752"/>
                    <a:pt x="470019" y="376015"/>
                  </a:cubicBezTo>
                  <a:cubicBezTo>
                    <a:pt x="450348" y="395686"/>
                    <a:pt x="436346" y="395115"/>
                    <a:pt x="410198" y="401652"/>
                  </a:cubicBezTo>
                  <a:lnTo>
                    <a:pt x="333286" y="452927"/>
                  </a:lnTo>
                  <a:cubicBezTo>
                    <a:pt x="324740" y="458624"/>
                    <a:pt x="316835" y="465425"/>
                    <a:pt x="307649" y="470018"/>
                  </a:cubicBezTo>
                  <a:cubicBezTo>
                    <a:pt x="286759" y="480463"/>
                    <a:pt x="265942" y="489106"/>
                    <a:pt x="247828" y="504201"/>
                  </a:cubicBezTo>
                  <a:cubicBezTo>
                    <a:pt x="238544" y="511938"/>
                    <a:pt x="232756" y="523970"/>
                    <a:pt x="222191" y="529839"/>
                  </a:cubicBezTo>
                  <a:cubicBezTo>
                    <a:pt x="206442" y="538588"/>
                    <a:pt x="170916" y="546930"/>
                    <a:pt x="170916" y="54693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965249" y="2597921"/>
              <a:ext cx="1529697" cy="948584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5043448" y="3494992"/>
              <a:ext cx="930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guard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9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84234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Streaming a </a:t>
            </a:r>
            <a:r>
              <a:rPr lang="en-US" sz="4000" dirty="0"/>
              <a:t>function using </a:t>
            </a:r>
            <a:r>
              <a:rPr lang="en-US" sz="4000" dirty="0" smtClean="0"/>
              <a:t>a FIFO </a:t>
            </a:r>
            <a:r>
              <a:rPr lang="en-US" sz="4000" dirty="0"/>
              <a:t>with guarded interfaces</a:t>
            </a:r>
            <a:endParaRPr lang="en-US" sz="4000" dirty="0" smtClean="0"/>
          </a:p>
        </p:txBody>
      </p:sp>
      <p:sp>
        <p:nvSpPr>
          <p:cNvPr id="16388" name="Line 6"/>
          <p:cNvSpPr>
            <a:spLocks noChangeShapeType="1"/>
          </p:cNvSpPr>
          <p:nvPr/>
        </p:nvSpPr>
        <p:spPr bwMode="auto">
          <a:xfrm flipV="1">
            <a:off x="2964280" y="2278063"/>
            <a:ext cx="7508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3431183" y="2816225"/>
            <a:ext cx="6190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inQ</a:t>
            </a:r>
            <a:endParaRPr lang="en-US" baseline="-25000" dirty="0"/>
          </a:p>
        </p:txBody>
      </p:sp>
      <p:sp>
        <p:nvSpPr>
          <p:cNvPr id="16395" name="Line 16"/>
          <p:cNvSpPr>
            <a:spLocks noChangeShapeType="1"/>
          </p:cNvSpPr>
          <p:nvPr/>
        </p:nvSpPr>
        <p:spPr bwMode="auto">
          <a:xfrm>
            <a:off x="4906963" y="2260600"/>
            <a:ext cx="261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7"/>
          <p:cNvSpPr>
            <a:spLocks noChangeShapeType="1"/>
          </p:cNvSpPr>
          <p:nvPr/>
        </p:nvSpPr>
        <p:spPr bwMode="auto">
          <a:xfrm flipV="1">
            <a:off x="3847108" y="2258490"/>
            <a:ext cx="377229" cy="2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97" name="Group 19"/>
          <p:cNvGrpSpPr>
            <a:grpSpLocks/>
          </p:cNvGrpSpPr>
          <p:nvPr/>
        </p:nvGrpSpPr>
        <p:grpSpPr bwMode="auto">
          <a:xfrm>
            <a:off x="4229100" y="1981200"/>
            <a:ext cx="666750" cy="542925"/>
            <a:chOff x="0" y="3126"/>
            <a:chExt cx="420" cy="342"/>
          </a:xfrm>
        </p:grpSpPr>
        <p:sp>
          <p:nvSpPr>
            <p:cNvPr id="16432" name="Text Box 20"/>
            <p:cNvSpPr txBox="1">
              <a:spLocks noChangeArrowheads="1"/>
            </p:cNvSpPr>
            <p:nvPr/>
          </p:nvSpPr>
          <p:spPr bwMode="auto">
            <a:xfrm>
              <a:off x="56" y="3180"/>
              <a:ext cx="21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 dirty="0" smtClean="0">
                  <a:latin typeface="Courier New" pitchFamily="49" charset="0"/>
                </a:rPr>
                <a:t>f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6433" name="Oval 21"/>
            <p:cNvSpPr>
              <a:spLocks noChangeArrowheads="1"/>
            </p:cNvSpPr>
            <p:nvPr/>
          </p:nvSpPr>
          <p:spPr bwMode="auto">
            <a:xfrm>
              <a:off x="0" y="3126"/>
              <a:ext cx="420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9" name="Line 23"/>
          <p:cNvSpPr>
            <a:spLocks noChangeShapeType="1"/>
          </p:cNvSpPr>
          <p:nvPr/>
        </p:nvSpPr>
        <p:spPr bwMode="auto">
          <a:xfrm flipV="1">
            <a:off x="5299075" y="2258490"/>
            <a:ext cx="864638" cy="21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Text Box 33"/>
          <p:cNvSpPr txBox="1">
            <a:spLocks noChangeArrowheads="1"/>
          </p:cNvSpPr>
          <p:nvPr/>
        </p:nvSpPr>
        <p:spPr bwMode="auto">
          <a:xfrm>
            <a:off x="4883150" y="2816225"/>
            <a:ext cx="8050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outQ</a:t>
            </a:r>
            <a:endParaRPr lang="en-US" baseline="-25000" dirty="0"/>
          </a:p>
        </p:txBody>
      </p:sp>
      <p:grpSp>
        <p:nvGrpSpPr>
          <p:cNvPr id="16405" name="Group 42"/>
          <p:cNvGrpSpPr>
            <a:grpSpLocks/>
          </p:cNvGrpSpPr>
          <p:nvPr/>
        </p:nvGrpSpPr>
        <p:grpSpPr bwMode="auto">
          <a:xfrm>
            <a:off x="3426421" y="1752600"/>
            <a:ext cx="457200" cy="1076325"/>
            <a:chOff x="2278063" y="1752600"/>
            <a:chExt cx="457200" cy="1076326"/>
          </a:xfrm>
        </p:grpSpPr>
        <p:sp>
          <p:nvSpPr>
            <p:cNvPr id="16420" name="Rectangle 4"/>
            <p:cNvSpPr>
              <a:spLocks noChangeArrowheads="1"/>
            </p:cNvSpPr>
            <p:nvPr/>
          </p:nvSpPr>
          <p:spPr bwMode="auto">
            <a:xfrm>
              <a:off x="2590800" y="17526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21" name="Group 30"/>
            <p:cNvGrpSpPr>
              <a:grpSpLocks/>
            </p:cNvGrpSpPr>
            <p:nvPr/>
          </p:nvGrpSpPr>
          <p:grpSpPr bwMode="auto">
            <a:xfrm>
              <a:off x="2278063" y="1760538"/>
              <a:ext cx="457200" cy="1068388"/>
              <a:chOff x="4705" y="285"/>
              <a:chExt cx="288" cy="673"/>
            </a:xfrm>
          </p:grpSpPr>
          <p:sp>
            <p:nvSpPr>
              <p:cNvPr id="16422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3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406" name="Group 47"/>
          <p:cNvGrpSpPr>
            <a:grpSpLocks/>
          </p:cNvGrpSpPr>
          <p:nvPr/>
        </p:nvGrpSpPr>
        <p:grpSpPr bwMode="auto">
          <a:xfrm>
            <a:off x="4878388" y="1752600"/>
            <a:ext cx="457200" cy="1076325"/>
            <a:chOff x="2278063" y="1752600"/>
            <a:chExt cx="457200" cy="1076326"/>
          </a:xfrm>
        </p:grpSpPr>
        <p:sp>
          <p:nvSpPr>
            <p:cNvPr id="16416" name="Rectangle 4"/>
            <p:cNvSpPr>
              <a:spLocks noChangeArrowheads="1"/>
            </p:cNvSpPr>
            <p:nvPr/>
          </p:nvSpPr>
          <p:spPr bwMode="auto">
            <a:xfrm>
              <a:off x="2590800" y="17526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17" name="Group 30"/>
            <p:cNvGrpSpPr>
              <a:grpSpLocks/>
            </p:cNvGrpSpPr>
            <p:nvPr/>
          </p:nvGrpSpPr>
          <p:grpSpPr bwMode="auto">
            <a:xfrm>
              <a:off x="2278063" y="1760538"/>
              <a:ext cx="457200" cy="1068388"/>
              <a:chOff x="4705" y="285"/>
              <a:chExt cx="288" cy="673"/>
            </a:xfrm>
          </p:grpSpPr>
          <p:sp>
            <p:nvSpPr>
              <p:cNvPr id="16418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9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936216" y="3300396"/>
            <a:ext cx="7682651" cy="13234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stream;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inQ.notEmpty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outQ.notFull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outQ.enq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inQ.deq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953470" y="4848547"/>
            <a:ext cx="7682651" cy="10156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stream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(True)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outQ.enq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(f(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inQ.deq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L05-</a:t>
            </a:r>
            <a:fld id="{4F9502F6-954B-46E9-AC05-33DEDF4CA0B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9" name="Curved Right Arrow 28"/>
          <p:cNvSpPr/>
          <p:nvPr/>
        </p:nvSpPr>
        <p:spPr bwMode="auto">
          <a:xfrm>
            <a:off x="408009" y="3962115"/>
            <a:ext cx="403182" cy="1242813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5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Guards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L05-</a:t>
            </a:r>
            <a:fld id="{4F9502F6-954B-46E9-AC05-33DEDF4CA0B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3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using FIFOs with guarded interfaces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725608" y="1615036"/>
            <a:ext cx="4049185" cy="1247495"/>
            <a:chOff x="2725608" y="1615036"/>
            <a:chExt cx="4049185" cy="1247495"/>
          </a:xfrm>
        </p:grpSpPr>
        <p:cxnSp>
          <p:nvCxnSpPr>
            <p:cNvPr id="60" name="Straight Arrow Connector 59"/>
            <p:cNvCxnSpPr>
              <a:stCxn id="83" idx="3"/>
            </p:cNvCxnSpPr>
            <p:nvPr/>
          </p:nvCxnSpPr>
          <p:spPr bwMode="auto">
            <a:xfrm flipV="1">
              <a:off x="3375066" y="2196807"/>
              <a:ext cx="316064" cy="530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Straight Arrow Connector 60"/>
            <p:cNvCxnSpPr>
              <a:endCxn id="76" idx="1"/>
            </p:cNvCxnSpPr>
            <p:nvPr/>
          </p:nvCxnSpPr>
          <p:spPr bwMode="auto">
            <a:xfrm flipV="1">
              <a:off x="4717335" y="1861527"/>
              <a:ext cx="505665" cy="20005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Straight Arrow Connector 61"/>
            <p:cNvCxnSpPr>
              <a:endCxn id="70" idx="1"/>
            </p:cNvCxnSpPr>
            <p:nvPr/>
          </p:nvCxnSpPr>
          <p:spPr bwMode="auto">
            <a:xfrm>
              <a:off x="4777354" y="2369550"/>
              <a:ext cx="445646" cy="24649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63" name="Group 62"/>
            <p:cNvGrpSpPr/>
            <p:nvPr/>
          </p:nvGrpSpPr>
          <p:grpSpPr>
            <a:xfrm>
              <a:off x="2725608" y="1623043"/>
              <a:ext cx="649458" cy="825555"/>
              <a:chOff x="2725608" y="1623043"/>
              <a:chExt cx="649458" cy="825555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2802572" y="1955617"/>
                <a:ext cx="572494" cy="492981"/>
                <a:chOff x="2886323" y="3204376"/>
                <a:chExt cx="572494" cy="492981"/>
              </a:xfrm>
            </p:grpSpPr>
            <p:sp>
              <p:nvSpPr>
                <p:cNvPr id="82" name="Rectangle 81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84" name="Straight Connector 83"/>
                <p:cNvCxnSpPr>
                  <a:stCxn id="83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" name="Straight Connector 84"/>
                <p:cNvCxnSpPr>
                  <a:stCxn id="83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2725608" y="1623043"/>
                <a:ext cx="6190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inQ</a:t>
                </a:r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079876" y="1615036"/>
              <a:ext cx="1368241" cy="492981"/>
              <a:chOff x="4431927" y="1615036"/>
              <a:chExt cx="1368241" cy="492981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4431927" y="1615036"/>
                <a:ext cx="572494" cy="492981"/>
                <a:chOff x="2886323" y="3204376"/>
                <a:chExt cx="572494" cy="492981"/>
              </a:xfrm>
            </p:grpSpPr>
            <p:sp>
              <p:nvSpPr>
                <p:cNvPr id="76" name="Rectangle 75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78" name="Straight Connector 77"/>
                <p:cNvCxnSpPr>
                  <a:stCxn id="77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" name="Straight Connector 78"/>
                <p:cNvCxnSpPr>
                  <a:stCxn id="77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5" name="TextBox 74"/>
              <p:cNvSpPr txBox="1"/>
              <p:nvPr/>
            </p:nvSpPr>
            <p:spPr>
              <a:xfrm>
                <a:off x="4991933" y="1661472"/>
                <a:ext cx="8082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redQ</a:t>
                </a:r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079876" y="2369550"/>
              <a:ext cx="1694917" cy="492981"/>
              <a:chOff x="4431927" y="2369550"/>
              <a:chExt cx="1694917" cy="492981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4431927" y="2369550"/>
                <a:ext cx="572494" cy="492981"/>
                <a:chOff x="2886323" y="3204376"/>
                <a:chExt cx="572494" cy="492981"/>
              </a:xfrm>
            </p:grpSpPr>
            <p:sp>
              <p:nvSpPr>
                <p:cNvPr id="70" name="Rectangle 69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72" name="Straight Connector 71"/>
                <p:cNvCxnSpPr>
                  <a:stCxn id="71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3" name="Straight Connector 72"/>
                <p:cNvCxnSpPr>
                  <a:stCxn id="71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9" name="TextBox 68"/>
              <p:cNvSpPr txBox="1"/>
              <p:nvPr/>
            </p:nvSpPr>
            <p:spPr>
              <a:xfrm>
                <a:off x="5004421" y="2451248"/>
                <a:ext cx="1122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greenQ</a:t>
                </a:r>
                <a:endParaRPr lang="en-US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783171" y="1998336"/>
              <a:ext cx="9941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switch</a:t>
              </a:r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06144" y="1959091"/>
              <a:ext cx="1071210" cy="504935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86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7669" y="2918392"/>
            <a:ext cx="7816132" cy="381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rule </a:t>
            </a:r>
            <a:r>
              <a:rPr lang="en-US" sz="1800" dirty="0" smtClean="0">
                <a:latin typeface="Courier New" pitchFamily="49" charset="0"/>
              </a:rPr>
              <a:t>switch;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inQ.notEmpty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if</a:t>
            </a:r>
            <a:r>
              <a:rPr lang="en-US" sz="1800" dirty="0" smtClean="0">
                <a:latin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</a:rPr>
              <a:t>inQ.first.color</a:t>
            </a:r>
            <a:r>
              <a:rPr lang="en-US" sz="1800" dirty="0" smtClean="0">
                <a:latin typeface="Courier New" pitchFamily="49" charset="0"/>
              </a:rPr>
              <a:t> == Red) </a:t>
            </a:r>
            <a:r>
              <a:rPr lang="en-US" sz="1800" b="1" dirty="0" smtClean="0">
                <a:latin typeface="Courier New" pitchFamily="49" charset="0"/>
              </a:rPr>
              <a:t>begin</a:t>
            </a:r>
            <a:r>
              <a:rPr lang="en-US" sz="1800" b="1" baseline="-25000" dirty="0" smtClean="0">
                <a:latin typeface="Courier New" pitchFamily="49" charset="0"/>
              </a:rPr>
              <a:t>1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if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redQ.notFull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begin</a:t>
            </a:r>
            <a:r>
              <a:rPr lang="en-US" sz="1800" b="1" baseline="-25000" dirty="0" smtClean="0">
                <a:solidFill>
                  <a:srgbClr val="FF0000"/>
                </a:solidFill>
                <a:latin typeface="Courier New" pitchFamily="49" charset="0"/>
              </a:rPr>
              <a:t>2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redQ.enq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inQ.first.value</a:t>
            </a:r>
            <a:r>
              <a:rPr lang="en-US" sz="1800" dirty="0" smtClean="0">
                <a:latin typeface="Courier New" pitchFamily="49" charset="0"/>
              </a:rPr>
              <a:t>); </a:t>
            </a:r>
            <a:r>
              <a:rPr lang="en-US" sz="1800" dirty="0" err="1" smtClean="0">
                <a:latin typeface="Courier New" pitchFamily="49" charset="0"/>
              </a:rPr>
              <a:t>inQ.deq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end</a:t>
            </a:r>
            <a:r>
              <a:rPr lang="en-US" sz="1800" b="1" baseline="-25000" dirty="0" smtClean="0">
                <a:solidFill>
                  <a:srgbClr val="FF0000"/>
                </a:solidFill>
                <a:latin typeface="Courier New" pitchFamily="49" charset="0"/>
              </a:rPr>
              <a:t>2</a:t>
            </a:r>
            <a:r>
              <a:rPr lang="en-US" sz="1800" dirty="0" smtClean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end</a:t>
            </a:r>
            <a:r>
              <a:rPr lang="en-US" sz="1800" b="1" baseline="-25000" dirty="0" smtClean="0">
                <a:latin typeface="Courier New" pitchFamily="49" charset="0"/>
              </a:rPr>
              <a:t>1</a:t>
            </a:r>
            <a:r>
              <a:rPr lang="en-US" sz="1800" dirty="0" smtClean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else begin</a:t>
            </a:r>
            <a:r>
              <a:rPr lang="en-US" sz="1800" b="1" baseline="-25000" dirty="0" smtClean="0">
                <a:latin typeface="Courier New" pitchFamily="49" charset="0"/>
              </a:rPr>
              <a:t>3</a:t>
            </a:r>
            <a:r>
              <a:rPr lang="en-US" sz="1800" b="1" dirty="0" smtClean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if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greenQ.notFull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begin</a:t>
            </a:r>
            <a:r>
              <a:rPr lang="en-US" sz="1800" b="1" baseline="-25000" dirty="0" smtClean="0">
                <a:solidFill>
                  <a:srgbClr val="FF0000"/>
                </a:solidFill>
                <a:latin typeface="Courier New" pitchFamily="49" charset="0"/>
              </a:rPr>
              <a:t>4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</a:rPr>
              <a:t>greenQ.enq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inQ.first.value</a:t>
            </a:r>
            <a:r>
              <a:rPr lang="en-US" sz="1800" dirty="0" smtClean="0">
                <a:latin typeface="Courier New" pitchFamily="49" charset="0"/>
              </a:rPr>
              <a:t>); </a:t>
            </a:r>
            <a:r>
              <a:rPr lang="en-US" sz="1800" dirty="0" err="1" smtClean="0">
                <a:latin typeface="Courier New" pitchFamily="49" charset="0"/>
              </a:rPr>
              <a:t>inQ.deq</a:t>
            </a:r>
            <a:r>
              <a:rPr lang="en-US" sz="1800" dirty="0" smtClean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end</a:t>
            </a:r>
            <a:r>
              <a:rPr lang="en-US" sz="1800" b="1" baseline="-25000" dirty="0" smtClean="0">
                <a:solidFill>
                  <a:srgbClr val="FF0000"/>
                </a:solidFill>
                <a:latin typeface="Courier New" pitchFamily="49" charset="0"/>
              </a:rPr>
              <a:t>4</a:t>
            </a:r>
            <a:r>
              <a:rPr lang="en-US" sz="1800" dirty="0" smtClean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</a:rPr>
              <a:t>end</a:t>
            </a:r>
            <a:r>
              <a:rPr lang="en-US" sz="1800" b="1" baseline="-25000" dirty="0" smtClean="0">
                <a:latin typeface="Courier New" pitchFamily="49" charset="0"/>
              </a:rPr>
              <a:t>3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endrule</a:t>
            </a: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33" name="Freeform 32"/>
          <p:cNvSpPr/>
          <p:nvPr/>
        </p:nvSpPr>
        <p:spPr bwMode="auto">
          <a:xfrm>
            <a:off x="3957922" y="1751846"/>
            <a:ext cx="1157735" cy="180910"/>
          </a:xfrm>
          <a:custGeom>
            <a:avLst/>
            <a:gdLst>
              <a:gd name="connsiteX0" fmla="*/ 0 w 1180848"/>
              <a:gd name="connsiteY0" fmla="*/ 248281 h 302362"/>
              <a:gd name="connsiteX1" fmla="*/ 750898 w 1180848"/>
              <a:gd name="connsiteY1" fmla="*/ 284615 h 302362"/>
              <a:gd name="connsiteX2" fmla="*/ 1180848 w 1180848"/>
              <a:gd name="connsiteY2" fmla="*/ 0 h 30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848" h="302362">
                <a:moveTo>
                  <a:pt x="0" y="248281"/>
                </a:moveTo>
                <a:cubicBezTo>
                  <a:pt x="277045" y="287138"/>
                  <a:pt x="554090" y="325995"/>
                  <a:pt x="750898" y="284615"/>
                </a:cubicBezTo>
                <a:cubicBezTo>
                  <a:pt x="947706" y="243235"/>
                  <a:pt x="1064277" y="121617"/>
                  <a:pt x="1180848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 flipV="1">
            <a:off x="3936103" y="2509820"/>
            <a:ext cx="1157735" cy="180910"/>
          </a:xfrm>
          <a:custGeom>
            <a:avLst/>
            <a:gdLst>
              <a:gd name="connsiteX0" fmla="*/ 0 w 1180848"/>
              <a:gd name="connsiteY0" fmla="*/ 248281 h 302362"/>
              <a:gd name="connsiteX1" fmla="*/ 750898 w 1180848"/>
              <a:gd name="connsiteY1" fmla="*/ 284615 h 302362"/>
              <a:gd name="connsiteX2" fmla="*/ 1180848 w 1180848"/>
              <a:gd name="connsiteY2" fmla="*/ 0 h 30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848" h="302362">
                <a:moveTo>
                  <a:pt x="0" y="248281"/>
                </a:moveTo>
                <a:cubicBezTo>
                  <a:pt x="277045" y="287138"/>
                  <a:pt x="554090" y="325995"/>
                  <a:pt x="750898" y="284615"/>
                </a:cubicBezTo>
                <a:cubicBezTo>
                  <a:pt x="947706" y="243235"/>
                  <a:pt x="1064277" y="121617"/>
                  <a:pt x="1180848" y="0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22505" y="3945986"/>
            <a:ext cx="1834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All the red stuff can be deleted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L05-</a:t>
            </a:r>
            <a:fld id="{4F9502F6-954B-46E9-AC05-33DEDF4CA0B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1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using FIFOs with guarded interfaces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725608" y="1615036"/>
            <a:ext cx="4049185" cy="1247495"/>
            <a:chOff x="2725608" y="1615036"/>
            <a:chExt cx="4049185" cy="1247495"/>
          </a:xfrm>
        </p:grpSpPr>
        <p:cxnSp>
          <p:nvCxnSpPr>
            <p:cNvPr id="60" name="Straight Arrow Connector 59"/>
            <p:cNvCxnSpPr>
              <a:stCxn id="83" idx="3"/>
            </p:cNvCxnSpPr>
            <p:nvPr/>
          </p:nvCxnSpPr>
          <p:spPr bwMode="auto">
            <a:xfrm flipV="1">
              <a:off x="3375066" y="2196807"/>
              <a:ext cx="316064" cy="530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Straight Arrow Connector 60"/>
            <p:cNvCxnSpPr>
              <a:endCxn id="76" idx="1"/>
            </p:cNvCxnSpPr>
            <p:nvPr/>
          </p:nvCxnSpPr>
          <p:spPr bwMode="auto">
            <a:xfrm flipV="1">
              <a:off x="4717335" y="1861527"/>
              <a:ext cx="505665" cy="20005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Straight Arrow Connector 61"/>
            <p:cNvCxnSpPr>
              <a:endCxn id="70" idx="1"/>
            </p:cNvCxnSpPr>
            <p:nvPr/>
          </p:nvCxnSpPr>
          <p:spPr bwMode="auto">
            <a:xfrm>
              <a:off x="4777354" y="2369550"/>
              <a:ext cx="445646" cy="24649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63" name="Group 62"/>
            <p:cNvGrpSpPr/>
            <p:nvPr/>
          </p:nvGrpSpPr>
          <p:grpSpPr>
            <a:xfrm>
              <a:off x="2725608" y="1623043"/>
              <a:ext cx="649458" cy="825555"/>
              <a:chOff x="2725608" y="1623043"/>
              <a:chExt cx="649458" cy="825555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2802572" y="1955617"/>
                <a:ext cx="572494" cy="492981"/>
                <a:chOff x="2886323" y="3204376"/>
                <a:chExt cx="572494" cy="492981"/>
              </a:xfrm>
            </p:grpSpPr>
            <p:sp>
              <p:nvSpPr>
                <p:cNvPr id="82" name="Rectangle 81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84" name="Straight Connector 83"/>
                <p:cNvCxnSpPr>
                  <a:stCxn id="83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" name="Straight Connector 84"/>
                <p:cNvCxnSpPr>
                  <a:stCxn id="83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2725608" y="1623043"/>
                <a:ext cx="6190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inQ</a:t>
                </a:r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079876" y="1615036"/>
              <a:ext cx="1368241" cy="492981"/>
              <a:chOff x="4431927" y="1615036"/>
              <a:chExt cx="1368241" cy="492981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4431927" y="1615036"/>
                <a:ext cx="572494" cy="492981"/>
                <a:chOff x="2886323" y="3204376"/>
                <a:chExt cx="572494" cy="492981"/>
              </a:xfrm>
            </p:grpSpPr>
            <p:sp>
              <p:nvSpPr>
                <p:cNvPr id="76" name="Rectangle 75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78" name="Straight Connector 77"/>
                <p:cNvCxnSpPr>
                  <a:stCxn id="77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" name="Straight Connector 78"/>
                <p:cNvCxnSpPr>
                  <a:stCxn id="77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5" name="TextBox 74"/>
              <p:cNvSpPr txBox="1"/>
              <p:nvPr/>
            </p:nvSpPr>
            <p:spPr>
              <a:xfrm>
                <a:off x="4991933" y="1661472"/>
                <a:ext cx="8082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redQ</a:t>
                </a:r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079876" y="2369550"/>
              <a:ext cx="1694917" cy="492981"/>
              <a:chOff x="4431927" y="2369550"/>
              <a:chExt cx="1694917" cy="492981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4431927" y="2369550"/>
                <a:ext cx="572494" cy="492981"/>
                <a:chOff x="2886323" y="3204376"/>
                <a:chExt cx="572494" cy="492981"/>
              </a:xfrm>
            </p:grpSpPr>
            <p:sp>
              <p:nvSpPr>
                <p:cNvPr id="70" name="Rectangle 69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72" name="Straight Connector 71"/>
                <p:cNvCxnSpPr>
                  <a:stCxn id="71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3" name="Straight Connector 72"/>
                <p:cNvCxnSpPr>
                  <a:stCxn id="71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9" name="TextBox 68"/>
              <p:cNvSpPr txBox="1"/>
              <p:nvPr/>
            </p:nvSpPr>
            <p:spPr>
              <a:xfrm>
                <a:off x="5004421" y="2451248"/>
                <a:ext cx="1122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 smtClean="0"/>
                  <a:t>greenQ</a:t>
                </a:r>
                <a:endParaRPr lang="en-US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783171" y="1998336"/>
              <a:ext cx="9941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switch</a:t>
              </a:r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06144" y="1959091"/>
              <a:ext cx="1071210" cy="504935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33" name="Freeform 32"/>
          <p:cNvSpPr/>
          <p:nvPr/>
        </p:nvSpPr>
        <p:spPr bwMode="auto">
          <a:xfrm>
            <a:off x="3957922" y="1751846"/>
            <a:ext cx="1157735" cy="180910"/>
          </a:xfrm>
          <a:custGeom>
            <a:avLst/>
            <a:gdLst>
              <a:gd name="connsiteX0" fmla="*/ 0 w 1180848"/>
              <a:gd name="connsiteY0" fmla="*/ 248281 h 302362"/>
              <a:gd name="connsiteX1" fmla="*/ 750898 w 1180848"/>
              <a:gd name="connsiteY1" fmla="*/ 284615 h 302362"/>
              <a:gd name="connsiteX2" fmla="*/ 1180848 w 1180848"/>
              <a:gd name="connsiteY2" fmla="*/ 0 h 30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848" h="302362">
                <a:moveTo>
                  <a:pt x="0" y="248281"/>
                </a:moveTo>
                <a:cubicBezTo>
                  <a:pt x="277045" y="287138"/>
                  <a:pt x="554090" y="325995"/>
                  <a:pt x="750898" y="284615"/>
                </a:cubicBezTo>
                <a:cubicBezTo>
                  <a:pt x="947706" y="243235"/>
                  <a:pt x="1064277" y="121617"/>
                  <a:pt x="1180848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 flipV="1">
            <a:off x="3936103" y="2509820"/>
            <a:ext cx="1157735" cy="180910"/>
          </a:xfrm>
          <a:custGeom>
            <a:avLst/>
            <a:gdLst>
              <a:gd name="connsiteX0" fmla="*/ 0 w 1180848"/>
              <a:gd name="connsiteY0" fmla="*/ 248281 h 302362"/>
              <a:gd name="connsiteX1" fmla="*/ 750898 w 1180848"/>
              <a:gd name="connsiteY1" fmla="*/ 284615 h 302362"/>
              <a:gd name="connsiteX2" fmla="*/ 1180848 w 1180848"/>
              <a:gd name="connsiteY2" fmla="*/ 0 h 30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848" h="302362">
                <a:moveTo>
                  <a:pt x="0" y="248281"/>
                </a:moveTo>
                <a:cubicBezTo>
                  <a:pt x="277045" y="287138"/>
                  <a:pt x="554090" y="325995"/>
                  <a:pt x="750898" y="284615"/>
                </a:cubicBezTo>
                <a:cubicBezTo>
                  <a:pt x="947706" y="243235"/>
                  <a:pt x="1064277" y="121617"/>
                  <a:pt x="1180848" y="0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0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20733" y="3037765"/>
            <a:ext cx="7816132" cy="14967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rule </a:t>
            </a:r>
            <a:r>
              <a:rPr lang="en-US" sz="1800" dirty="0" smtClean="0">
                <a:latin typeface="Courier New" pitchFamily="49" charset="0"/>
              </a:rPr>
              <a:t>switch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(True); </a:t>
            </a:r>
            <a:endParaRPr lang="en-US" sz="18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if</a:t>
            </a:r>
            <a:r>
              <a:rPr lang="en-US" sz="1800" dirty="0" smtClean="0">
                <a:latin typeface="Courier New" pitchFamily="49" charset="0"/>
              </a:rPr>
              <a:t> (</a:t>
            </a:r>
            <a:r>
              <a:rPr lang="en-US" sz="1800" dirty="0" err="1" smtClean="0">
                <a:latin typeface="Courier New" pitchFamily="49" charset="0"/>
              </a:rPr>
              <a:t>inQ.first.color</a:t>
            </a:r>
            <a:r>
              <a:rPr lang="en-US" sz="1800" dirty="0" smtClean="0">
                <a:latin typeface="Courier New" pitchFamily="49" charset="0"/>
              </a:rPr>
              <a:t> == Red)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 begin </a:t>
            </a:r>
            <a:r>
              <a:rPr lang="en-US" sz="1800" dirty="0" err="1" smtClean="0">
                <a:latin typeface="Courier New" pitchFamily="49" charset="0"/>
              </a:rPr>
              <a:t>redQ.enq</a:t>
            </a:r>
            <a:r>
              <a:rPr lang="en-US" sz="1800" dirty="0" smtClean="0">
                <a:latin typeface="Courier New" pitchFamily="49" charset="0"/>
              </a:rPr>
              <a:t>  (</a:t>
            </a:r>
            <a:r>
              <a:rPr lang="en-US" sz="1800" dirty="0" err="1" smtClean="0">
                <a:latin typeface="Courier New" pitchFamily="49" charset="0"/>
              </a:rPr>
              <a:t>inQ.first.value</a:t>
            </a:r>
            <a:r>
              <a:rPr lang="en-US" sz="1800" dirty="0" smtClean="0">
                <a:latin typeface="Courier New" pitchFamily="49" charset="0"/>
              </a:rPr>
              <a:t>); </a:t>
            </a:r>
            <a:r>
              <a:rPr lang="en-US" sz="1800" dirty="0" err="1" smtClean="0">
                <a:latin typeface="Courier New" pitchFamily="49" charset="0"/>
              </a:rPr>
              <a:t>inQ.deq</a:t>
            </a:r>
            <a:r>
              <a:rPr lang="en-US" sz="1800" dirty="0" smtClean="0">
                <a:latin typeface="Courier New" pitchFamily="49" charset="0"/>
              </a:rPr>
              <a:t>; </a:t>
            </a:r>
            <a:r>
              <a:rPr lang="en-US" sz="1800" b="1" dirty="0" smtClean="0">
                <a:latin typeface="Courier New" pitchFamily="49" charset="0"/>
              </a:rPr>
              <a:t>end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else begin </a:t>
            </a:r>
            <a:r>
              <a:rPr lang="en-US" sz="1800" dirty="0" err="1" smtClean="0">
                <a:latin typeface="Courier New" pitchFamily="49" charset="0"/>
              </a:rPr>
              <a:t>greenQ.enq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inQ.first.value</a:t>
            </a:r>
            <a:r>
              <a:rPr lang="en-US" sz="1800" dirty="0" smtClean="0">
                <a:latin typeface="Courier New" pitchFamily="49" charset="0"/>
              </a:rPr>
              <a:t>); </a:t>
            </a:r>
            <a:r>
              <a:rPr lang="en-US" sz="1800" dirty="0" err="1" smtClean="0">
                <a:latin typeface="Courier New" pitchFamily="49" charset="0"/>
              </a:rPr>
              <a:t>inQ.deq</a:t>
            </a:r>
            <a:r>
              <a:rPr lang="en-US" sz="1800" dirty="0" smtClean="0">
                <a:latin typeface="Courier New" pitchFamily="49" charset="0"/>
              </a:rPr>
              <a:t>; </a:t>
            </a:r>
            <a:r>
              <a:rPr lang="en-US" sz="1800" b="1" dirty="0" smtClean="0">
                <a:latin typeface="Courier New" pitchFamily="49" charset="0"/>
              </a:rPr>
              <a:t>end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endrule</a:t>
            </a: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L05-</a:t>
            </a:r>
            <a:fld id="{4F9502F6-954B-46E9-AC05-33DEDF4CA0B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3440" y="4833257"/>
            <a:ext cx="2122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Implicit guard?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with and without guards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736951" y="1800750"/>
            <a:ext cx="1418639" cy="1820288"/>
            <a:chOff x="4582507" y="1479430"/>
            <a:chExt cx="1418639" cy="1820288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595555" y="1499493"/>
              <a:ext cx="1403709" cy="18002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82507" y="1604169"/>
              <a:ext cx="345772" cy="633413"/>
              <a:chOff x="4570395" y="1604169"/>
              <a:chExt cx="345772" cy="633413"/>
            </a:xfrm>
          </p:grpSpPr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422759" y="1755082"/>
                <a:ext cx="60305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smtClean="0">
                    <a:latin typeface="+mn-lt"/>
                    <a:cs typeface="Arial" charset="0"/>
                  </a:rPr>
                  <a:t>start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5026579" y="2104601"/>
              <a:ext cx="58702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 smtClean="0">
                  <a:latin typeface="+mn-lt"/>
                  <a:cs typeface="Arial" charset="0"/>
                </a:rPr>
                <a:t>GCD</a:t>
              </a:r>
              <a:endParaRPr lang="en-US" sz="1400" dirty="0">
                <a:latin typeface="+mn-lt"/>
                <a:cs typeface="Arial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582507" y="2507365"/>
              <a:ext cx="345773" cy="633413"/>
              <a:chOff x="4570394" y="1604169"/>
              <a:chExt cx="345773" cy="633413"/>
            </a:xfrm>
          </p:grpSpPr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419552" y="1755082"/>
                <a:ext cx="60946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smtClean="0">
                    <a:latin typeface="+mn-lt"/>
                    <a:cs typeface="Arial" charset="0"/>
                  </a:rPr>
                  <a:t>busy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55374" y="1479430"/>
              <a:ext cx="328143" cy="1029897"/>
              <a:chOff x="4570396" y="1478430"/>
              <a:chExt cx="328143" cy="1029897"/>
            </a:xfrm>
          </p:grpSpPr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4608391" y="1545899"/>
                <a:ext cx="290148" cy="8879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209336" y="1839490"/>
                <a:ext cx="1029897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 smtClean="0">
                    <a:latin typeface="+mn-lt"/>
                    <a:cs typeface="Arial" charset="0"/>
                  </a:rPr>
                  <a:t>getResult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655375" y="2465956"/>
              <a:ext cx="345771" cy="694422"/>
              <a:chOff x="4570396" y="1561760"/>
              <a:chExt cx="345771" cy="694422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4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377074" y="1755082"/>
                <a:ext cx="69442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smtClean="0">
                    <a:latin typeface="+mn-lt"/>
                    <a:cs typeface="Arial" charset="0"/>
                  </a:rPr>
                  <a:t>ready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</p:grpSp>
      <p:cxnSp>
        <p:nvCxnSpPr>
          <p:cNvPr id="21" name="Straight Arrow Connector 20"/>
          <p:cNvCxnSpPr/>
          <p:nvPr/>
        </p:nvCxnSpPr>
        <p:spPr bwMode="auto">
          <a:xfrm>
            <a:off x="1241875" y="2134947"/>
            <a:ext cx="508079" cy="1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1260368" y="2388286"/>
            <a:ext cx="484852" cy="378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011100" y="1925489"/>
            <a:ext cx="3704846" cy="1310540"/>
            <a:chOff x="5011100" y="1925489"/>
            <a:chExt cx="3704846" cy="1310540"/>
          </a:xfrm>
        </p:grpSpPr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6132035" y="1925489"/>
              <a:ext cx="1403709" cy="13105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118987" y="2177728"/>
              <a:ext cx="345772" cy="633413"/>
              <a:chOff x="4570395" y="1604169"/>
              <a:chExt cx="345772" cy="633413"/>
            </a:xfrm>
          </p:grpSpPr>
          <p:sp>
            <p:nvSpPr>
              <p:cNvPr id="43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4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422759" y="1755082"/>
                <a:ext cx="60305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smtClean="0">
                    <a:latin typeface="+mn-lt"/>
                    <a:cs typeface="Arial" charset="0"/>
                  </a:rPr>
                  <a:t>start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6539374" y="2340545"/>
              <a:ext cx="58702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 smtClean="0">
                  <a:latin typeface="+mn-lt"/>
                  <a:cs typeface="Arial" charset="0"/>
                </a:rPr>
                <a:t>GCD</a:t>
              </a:r>
              <a:endParaRPr lang="en-US" sz="1400" dirty="0">
                <a:latin typeface="+mn-lt"/>
                <a:cs typeface="Arial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191854" y="1982825"/>
              <a:ext cx="345771" cy="1029897"/>
              <a:chOff x="4570396" y="1559754"/>
              <a:chExt cx="345771" cy="698433"/>
            </a:xfrm>
          </p:grpSpPr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2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375068" y="1755082"/>
                <a:ext cx="698433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 smtClean="0">
                    <a:latin typeface="+mn-lt"/>
                    <a:cs typeface="Arial" charset="0"/>
                  </a:rPr>
                  <a:t>getResult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 bwMode="auto">
            <a:xfrm>
              <a:off x="7536565" y="2371722"/>
              <a:ext cx="484852" cy="3782"/>
            </a:xfrm>
            <a:prstGeom prst="straightConnector1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7547732" y="2757765"/>
              <a:ext cx="484852" cy="378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5645302" y="2558518"/>
              <a:ext cx="484852" cy="378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H="1">
              <a:off x="5660231" y="2769071"/>
              <a:ext cx="484852" cy="378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5635195" y="2340545"/>
              <a:ext cx="484852" cy="3782"/>
            </a:xfrm>
            <a:prstGeom prst="straightConnector1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 flipH="1">
              <a:off x="7537625" y="2559832"/>
              <a:ext cx="484852" cy="378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7947786" y="2571499"/>
              <a:ext cx="76816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600" i="1" dirty="0" smtClean="0">
                  <a:solidFill>
                    <a:srgbClr val="FF0000"/>
                  </a:solidFill>
                  <a:latin typeface="+mn-lt"/>
                  <a:cs typeface="Arial" charset="0"/>
                </a:rPr>
                <a:t>ready</a:t>
              </a:r>
              <a:endParaRPr lang="en-US" sz="1600" i="1" dirty="0">
                <a:solidFill>
                  <a:srgbClr val="FF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5011100" y="2625477"/>
              <a:ext cx="67197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600" i="1" dirty="0" smtClean="0">
                  <a:solidFill>
                    <a:srgbClr val="FF0000"/>
                  </a:solidFill>
                  <a:latin typeface="+mn-lt"/>
                  <a:cs typeface="Arial" charset="0"/>
                </a:rPr>
                <a:t>busy</a:t>
              </a:r>
              <a:endParaRPr lang="en-US" sz="1600" i="1" dirty="0">
                <a:solidFill>
                  <a:srgbClr val="FF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146978" y="2359887"/>
              <a:ext cx="43633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600" i="1" dirty="0" err="1" smtClean="0">
                  <a:solidFill>
                    <a:srgbClr val="FF0000"/>
                  </a:solidFill>
                  <a:latin typeface="+mn-lt"/>
                  <a:cs typeface="Arial" charset="0"/>
                </a:rPr>
                <a:t>en</a:t>
              </a:r>
              <a:endParaRPr lang="en-US" sz="1600" i="1" dirty="0">
                <a:solidFill>
                  <a:srgbClr val="FF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8001326" y="2370469"/>
              <a:ext cx="43633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600" i="1" dirty="0" err="1" smtClean="0">
                  <a:solidFill>
                    <a:srgbClr val="FF0000"/>
                  </a:solidFill>
                  <a:latin typeface="+mn-lt"/>
                  <a:cs typeface="Arial" charset="0"/>
                </a:rPr>
                <a:t>en</a:t>
              </a:r>
              <a:endParaRPr lang="en-US" sz="1600" i="1" dirty="0">
                <a:solidFill>
                  <a:srgbClr val="FF0000"/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775046" y="2189655"/>
            <a:ext cx="4363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 err="1" smtClean="0">
                <a:solidFill>
                  <a:srgbClr val="FF0000"/>
                </a:solidFill>
                <a:latin typeface="+mn-lt"/>
                <a:cs typeface="Arial" charset="0"/>
              </a:rPr>
              <a:t>en</a:t>
            </a:r>
            <a:endParaRPr lang="en-US" sz="1600" i="1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7052" y="3889338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 without guards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072640" y="3889338"/>
            <a:ext cx="294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Interface with guards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3131842" y="2164275"/>
            <a:ext cx="508079" cy="1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H="1">
            <a:off x="3153178" y="2419497"/>
            <a:ext cx="484852" cy="378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3158084" y="3165696"/>
            <a:ext cx="484852" cy="37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1229036" y="3133486"/>
            <a:ext cx="484852" cy="37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3617409" y="2201192"/>
            <a:ext cx="4363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 err="1" smtClean="0">
                <a:solidFill>
                  <a:srgbClr val="FF0000"/>
                </a:solidFill>
                <a:latin typeface="+mn-lt"/>
                <a:cs typeface="Arial" charset="0"/>
              </a:rPr>
              <a:t>en</a:t>
            </a:r>
            <a:endParaRPr lang="en-US" sz="1600" i="1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1061305" y="4534094"/>
            <a:ext cx="7571303" cy="19389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GCD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start (Bit#(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32)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a, Bit#(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32)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b)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; </a:t>
            </a:r>
            <a:endParaRPr lang="en-US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ActionValue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#(Bit#(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32)) </a:t>
            </a:r>
            <a:r>
              <a:rPr lang="en-US" b="0" dirty="0" err="1" smtClean="0">
                <a:latin typeface="Courier New" pitchFamily="49" charset="0"/>
                <a:cs typeface="Courier New" pitchFamily="49" charset="0"/>
              </a:rPr>
              <a:t>getResult</a:t>
            </a:r>
            <a:r>
              <a:rPr lang="en-US" b="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method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Bool busy;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method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ready;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endinterface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1260368" y="5669280"/>
            <a:ext cx="3093583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1279919" y="5948289"/>
            <a:ext cx="3093583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15,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L05-</a:t>
            </a:r>
            <a:fld id="{4F9502F6-954B-46E9-AC05-33DEDF4CA0B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 animBg="1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68422</TotalTime>
  <Words>1499</Words>
  <Application>Microsoft Office PowerPoint</Application>
  <PresentationFormat>On-screen Show (4:3)</PresentationFormat>
  <Paragraphs>426</Paragraphs>
  <Slides>22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Blueprint</vt:lpstr>
      <vt:lpstr>PowerPoint Presentation</vt:lpstr>
      <vt:lpstr>Guarded interfaces</vt:lpstr>
      <vt:lpstr>One-Element FIFO Implementation with guards</vt:lpstr>
      <vt:lpstr>Rules with guards</vt:lpstr>
      <vt:lpstr>Streaming a function using a FIFO with guarded interfaces</vt:lpstr>
      <vt:lpstr>Implicit Guards</vt:lpstr>
      <vt:lpstr>Switch using FIFOs with guarded interfaces</vt:lpstr>
      <vt:lpstr>Switch using FIFOs with guarded interfaces</vt:lpstr>
      <vt:lpstr>GCD with and without guards</vt:lpstr>
      <vt:lpstr>Using GCD module with guarded interfaces</vt:lpstr>
      <vt:lpstr>GCD with guarded interfaces implementation</vt:lpstr>
      <vt:lpstr>Guards vs Ifs</vt:lpstr>
      <vt:lpstr>Pipelining combinational circuits</vt:lpstr>
      <vt:lpstr>Pipelining Combinational Functions</vt:lpstr>
      <vt:lpstr>Inelastic vs Elastic pipeline</vt:lpstr>
      <vt:lpstr>Elastic pipeline Use FIFOs instead of pipeline registers</vt:lpstr>
      <vt:lpstr>Elastic pipeline</vt:lpstr>
      <vt:lpstr>Multi-rule Systems</vt:lpstr>
      <vt:lpstr>PowerPoint Presentation</vt:lpstr>
      <vt:lpstr>Inelastic pipeline</vt:lpstr>
      <vt:lpstr>Pipeline bubbles</vt:lpstr>
      <vt:lpstr>Explicit encoding of data presence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CACA-Lectures</dc:title>
  <dc:subject>Concurrency Analysis</dc:subject>
  <dc:creator>Arvind</dc:creator>
  <cp:lastModifiedBy>Arvind</cp:lastModifiedBy>
  <cp:revision>1398</cp:revision>
  <cp:lastPrinted>2015-09-18T21:10:55Z</cp:lastPrinted>
  <dcterms:created xsi:type="dcterms:W3CDTF">2003-01-21T19:25:41Z</dcterms:created>
  <dcterms:modified xsi:type="dcterms:W3CDTF">2017-09-13T20:41:54Z</dcterms:modified>
</cp:coreProperties>
</file>