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6"/>
  </p:notesMasterIdLst>
  <p:handoutMasterIdLst>
    <p:handoutMasterId r:id="rId27"/>
  </p:handoutMasterIdLst>
  <p:sldIdLst>
    <p:sldId id="1349" r:id="rId2"/>
    <p:sldId id="1735" r:id="rId3"/>
    <p:sldId id="1741" r:id="rId4"/>
    <p:sldId id="1742" r:id="rId5"/>
    <p:sldId id="1743" r:id="rId6"/>
    <p:sldId id="1755" r:id="rId7"/>
    <p:sldId id="1754" r:id="rId8"/>
    <p:sldId id="1756" r:id="rId9"/>
    <p:sldId id="1766" r:id="rId10"/>
    <p:sldId id="1748" r:id="rId11"/>
    <p:sldId id="1767" r:id="rId12"/>
    <p:sldId id="1736" r:id="rId13"/>
    <p:sldId id="1738" r:id="rId14"/>
    <p:sldId id="1739" r:id="rId15"/>
    <p:sldId id="1740" r:id="rId16"/>
    <p:sldId id="1761" r:id="rId17"/>
    <p:sldId id="1768" r:id="rId18"/>
    <p:sldId id="1765" r:id="rId19"/>
    <p:sldId id="1764" r:id="rId20"/>
    <p:sldId id="1757" r:id="rId21"/>
    <p:sldId id="1758" r:id="rId22"/>
    <p:sldId id="1759" r:id="rId23"/>
    <p:sldId id="1762" r:id="rId24"/>
    <p:sldId id="1746" r:id="rId25"/>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Verdana" pitchFamily="-96" charset="0"/>
        <a:ea typeface="+mn-ea"/>
        <a:cs typeface="+mn-cs"/>
      </a:defRPr>
    </a:lvl1pPr>
    <a:lvl2pPr marL="457200" algn="l" rtl="0" fontAlgn="base">
      <a:spcBef>
        <a:spcPct val="0"/>
      </a:spcBef>
      <a:spcAft>
        <a:spcPct val="0"/>
      </a:spcAft>
      <a:defRPr sz="2000" kern="1200">
        <a:solidFill>
          <a:schemeClr val="tx1"/>
        </a:solidFill>
        <a:latin typeface="Verdana" pitchFamily="-96" charset="0"/>
        <a:ea typeface="+mn-ea"/>
        <a:cs typeface="+mn-cs"/>
      </a:defRPr>
    </a:lvl2pPr>
    <a:lvl3pPr marL="914400" algn="l" rtl="0" fontAlgn="base">
      <a:spcBef>
        <a:spcPct val="0"/>
      </a:spcBef>
      <a:spcAft>
        <a:spcPct val="0"/>
      </a:spcAft>
      <a:defRPr sz="2000" kern="1200">
        <a:solidFill>
          <a:schemeClr val="tx1"/>
        </a:solidFill>
        <a:latin typeface="Verdana" pitchFamily="-96" charset="0"/>
        <a:ea typeface="+mn-ea"/>
        <a:cs typeface="+mn-cs"/>
      </a:defRPr>
    </a:lvl3pPr>
    <a:lvl4pPr marL="1371600" algn="l" rtl="0" fontAlgn="base">
      <a:spcBef>
        <a:spcPct val="0"/>
      </a:spcBef>
      <a:spcAft>
        <a:spcPct val="0"/>
      </a:spcAft>
      <a:defRPr sz="2000" kern="1200">
        <a:solidFill>
          <a:schemeClr val="tx1"/>
        </a:solidFill>
        <a:latin typeface="Verdana" pitchFamily="-96" charset="0"/>
        <a:ea typeface="+mn-ea"/>
        <a:cs typeface="+mn-cs"/>
      </a:defRPr>
    </a:lvl4pPr>
    <a:lvl5pPr marL="1828800" algn="l" rtl="0" fontAlgn="base">
      <a:spcBef>
        <a:spcPct val="0"/>
      </a:spcBef>
      <a:spcAft>
        <a:spcPct val="0"/>
      </a:spcAft>
      <a:defRPr sz="2000" kern="1200">
        <a:solidFill>
          <a:schemeClr val="tx1"/>
        </a:solidFill>
        <a:latin typeface="Verdana" pitchFamily="-96" charset="0"/>
        <a:ea typeface="+mn-ea"/>
        <a:cs typeface="+mn-cs"/>
      </a:defRPr>
    </a:lvl5pPr>
    <a:lvl6pPr marL="2286000" algn="l" defTabSz="914400" rtl="0" eaLnBrk="1" latinLnBrk="0" hangingPunct="1">
      <a:defRPr sz="2000" kern="1200">
        <a:solidFill>
          <a:schemeClr val="tx1"/>
        </a:solidFill>
        <a:latin typeface="Verdana" pitchFamily="-96" charset="0"/>
        <a:ea typeface="+mn-ea"/>
        <a:cs typeface="+mn-cs"/>
      </a:defRPr>
    </a:lvl6pPr>
    <a:lvl7pPr marL="2743200" algn="l" defTabSz="914400" rtl="0" eaLnBrk="1" latinLnBrk="0" hangingPunct="1">
      <a:defRPr sz="2000" kern="1200">
        <a:solidFill>
          <a:schemeClr val="tx1"/>
        </a:solidFill>
        <a:latin typeface="Verdana" pitchFamily="-96" charset="0"/>
        <a:ea typeface="+mn-ea"/>
        <a:cs typeface="+mn-cs"/>
      </a:defRPr>
    </a:lvl7pPr>
    <a:lvl8pPr marL="3200400" algn="l" defTabSz="914400" rtl="0" eaLnBrk="1" latinLnBrk="0" hangingPunct="1">
      <a:defRPr sz="2000" kern="1200">
        <a:solidFill>
          <a:schemeClr val="tx1"/>
        </a:solidFill>
        <a:latin typeface="Verdana" pitchFamily="-96" charset="0"/>
        <a:ea typeface="+mn-ea"/>
        <a:cs typeface="+mn-cs"/>
      </a:defRPr>
    </a:lvl8pPr>
    <a:lvl9pPr marL="3657600" algn="l" defTabSz="914400" rtl="0" eaLnBrk="1" latinLnBrk="0" hangingPunct="1">
      <a:defRPr sz="2000" kern="1200">
        <a:solidFill>
          <a:schemeClr val="tx1"/>
        </a:solidFill>
        <a:latin typeface="Verdana" pitchFamily="-96" charset="0"/>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1968">
          <p15:clr>
            <a:srgbClr val="A4A3A4"/>
          </p15:clr>
        </p15:guide>
      </p15:sldGuideLst>
    </p:ext>
    <p:ext uri="{2D200454-40CA-4A62-9FC3-DE9A4176ACB9}">
      <p15:notesGuideLst xmlns:p15="http://schemas.microsoft.com/office/powerpoint/2012/main" xmlns="">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FBD2D"/>
    <a:srgbClr val="F6FD71"/>
    <a:srgbClr val="FF3333"/>
    <a:srgbClr val="FD7E71"/>
    <a:srgbClr val="CC3300"/>
    <a:srgbClr val="000000"/>
    <a:srgbClr val="707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095" autoAdjust="0"/>
  </p:normalViewPr>
  <p:slideViewPr>
    <p:cSldViewPr snapToGrid="0">
      <p:cViewPr varScale="1">
        <p:scale>
          <a:sx n="86" d="100"/>
          <a:sy n="86" d="100"/>
        </p:scale>
        <p:origin x="-1212" y="-60"/>
      </p:cViewPr>
      <p:guideLst>
        <p:guide orient="horz" pos="2448"/>
        <p:guide pos="1968"/>
      </p:guideLst>
    </p:cSldViewPr>
  </p:slideViewPr>
  <p:outlineViewPr>
    <p:cViewPr>
      <p:scale>
        <a:sx n="33" d="100"/>
        <a:sy n="33" d="100"/>
      </p:scale>
      <p:origin x="0" y="96"/>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4038" y="-7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1" name="Rectangle 3"/>
          <p:cNvSpPr>
            <a:spLocks noGrp="1" noChangeArrowheads="1"/>
          </p:cNvSpPr>
          <p:nvPr>
            <p:ph type="dt" sz="quarter"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a:lnSpc>
                <a:spcPct val="100000"/>
              </a:lnSpc>
              <a:spcBef>
                <a:spcPct val="20000"/>
              </a:spcBef>
              <a:buClrTx/>
              <a:buSzTx/>
              <a:buFontTx/>
              <a:buNone/>
              <a:defRPr sz="1400">
                <a:latin typeface="Tahoma" charset="0"/>
              </a:defRPr>
            </a:lvl1pPr>
          </a:lstStyle>
          <a:p>
            <a:pPr>
              <a:defRPr/>
            </a:pPr>
            <a:endParaRPr lang="en-US"/>
          </a:p>
        </p:txBody>
      </p:sp>
      <p:sp>
        <p:nvSpPr>
          <p:cNvPr id="386053" name="Rectangle 5"/>
          <p:cNvSpPr>
            <a:spLocks noGrp="1" noChangeArrowheads="1"/>
          </p:cNvSpPr>
          <p:nvPr>
            <p:ph type="sldNum" sz="quarter" idx="3"/>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a:lnSpc>
                <a:spcPct val="100000"/>
              </a:lnSpc>
              <a:spcBef>
                <a:spcPct val="20000"/>
              </a:spcBef>
              <a:buClrTx/>
              <a:buSzTx/>
              <a:buFontTx/>
              <a:buNone/>
              <a:defRPr sz="1400">
                <a:latin typeface="Tahoma" charset="0"/>
              </a:defRPr>
            </a:lvl1pPr>
          </a:lstStyle>
          <a:p>
            <a:pPr>
              <a:defRPr/>
            </a:pPr>
            <a:fld id="{9B22CF32-A1D0-4532-A169-CD8E46122C84}" type="slidenum">
              <a:rPr lang="en-US"/>
              <a:pPr>
                <a:defRPr/>
              </a:pPr>
              <a:t>‹#›</a:t>
            </a:fld>
            <a:endParaRPr lang="en-US"/>
          </a:p>
        </p:txBody>
      </p:sp>
    </p:spTree>
    <p:extLst>
      <p:ext uri="{BB962C8B-B14F-4D97-AF65-F5344CB8AC3E}">
        <p14:creationId xmlns:p14="http://schemas.microsoft.com/office/powerpoint/2010/main" val="3377342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867"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74725" y="4560889"/>
            <a:ext cx="5365750" cy="4321175"/>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5585" name="Rectangle 17"/>
          <p:cNvSpPr>
            <a:spLocks noGrp="1" noChangeArrowheads="1"/>
          </p:cNvSpPr>
          <p:nvPr>
            <p:ph type="dt" idx="1"/>
          </p:nvPr>
        </p:nvSpPr>
        <p:spPr bwMode="auto">
          <a:xfrm>
            <a:off x="4144964" y="1"/>
            <a:ext cx="3170236" cy="481013"/>
          </a:xfrm>
          <a:prstGeom prst="rect">
            <a:avLst/>
          </a:prstGeom>
          <a:noFill/>
          <a:ln w="9525">
            <a:noFill/>
            <a:miter lim="800000"/>
            <a:headEnd/>
            <a:tailEnd/>
          </a:ln>
          <a:effectLst/>
        </p:spPr>
        <p:txBody>
          <a:bodyPr vert="horz" wrap="square" lIns="96617" tIns="48305" rIns="96617" bIns="48305" numCol="1" anchor="t"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defTabSz="965080" eaLnBrk="0" hangingPunct="0">
              <a:lnSpc>
                <a:spcPct val="100000"/>
              </a:lnSpc>
              <a:spcBef>
                <a:spcPct val="20000"/>
              </a:spcBef>
              <a:buClrTx/>
              <a:buSzTx/>
              <a:buFontTx/>
              <a:buNone/>
              <a:defRPr sz="1400">
                <a:latin typeface="Tahoma" charset="0"/>
              </a:defRPr>
            </a:lvl1pPr>
          </a:lstStyle>
          <a:p>
            <a:pPr>
              <a:defRPr/>
            </a:pPr>
            <a:endParaRPr lang="en-US"/>
          </a:p>
        </p:txBody>
      </p:sp>
      <p:sp>
        <p:nvSpPr>
          <p:cNvPr id="365587" name="Rectangle 19"/>
          <p:cNvSpPr>
            <a:spLocks noGrp="1" noChangeArrowheads="1"/>
          </p:cNvSpPr>
          <p:nvPr>
            <p:ph type="sldNum" sz="quarter" idx="5"/>
          </p:nvPr>
        </p:nvSpPr>
        <p:spPr bwMode="auto">
          <a:xfrm>
            <a:off x="4144964" y="9120188"/>
            <a:ext cx="3170236" cy="481012"/>
          </a:xfrm>
          <a:prstGeom prst="rect">
            <a:avLst/>
          </a:prstGeom>
          <a:noFill/>
          <a:ln w="9525">
            <a:noFill/>
            <a:miter lim="800000"/>
            <a:headEnd/>
            <a:tailEnd/>
          </a:ln>
          <a:effectLst/>
        </p:spPr>
        <p:txBody>
          <a:bodyPr vert="horz" wrap="square" lIns="96617" tIns="48305" rIns="96617" bIns="48305" numCol="1" anchor="b" anchorCtr="0" compatLnSpc="1">
            <a:prstTxWarp prst="textNoShape">
              <a:avLst/>
            </a:prstTxWarp>
          </a:bodyPr>
          <a:lstStyle>
            <a:lvl1pPr algn="r" defTabSz="965080" eaLnBrk="0" hangingPunct="0">
              <a:lnSpc>
                <a:spcPct val="100000"/>
              </a:lnSpc>
              <a:spcBef>
                <a:spcPct val="20000"/>
              </a:spcBef>
              <a:buClrTx/>
              <a:buSzTx/>
              <a:buFontTx/>
              <a:buNone/>
              <a:defRPr sz="1400">
                <a:latin typeface="Tahoma" charset="0"/>
              </a:defRPr>
            </a:lvl1pPr>
          </a:lstStyle>
          <a:p>
            <a:pPr>
              <a:defRPr/>
            </a:pPr>
            <a:fld id="{399F7159-3BAA-4F4E-A7E9-6008000D4018}" type="slidenum">
              <a:rPr lang="en-US"/>
              <a:pPr>
                <a:defRPr/>
              </a:pPr>
              <a:t>‹#›</a:t>
            </a:fld>
            <a:endParaRPr lang="en-US"/>
          </a:p>
        </p:txBody>
      </p:sp>
    </p:spTree>
    <p:extLst>
      <p:ext uri="{BB962C8B-B14F-4D97-AF65-F5344CB8AC3E}">
        <p14:creationId xmlns:p14="http://schemas.microsoft.com/office/powerpoint/2010/main" val="1374683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Grp="1" noChangeArrowheads="1"/>
          </p:cNvSpPr>
          <p:nvPr>
            <p:ph type="sldNum" sz="quarter" idx="5"/>
          </p:nvPr>
        </p:nvSpPr>
        <p:spPr>
          <a:noFill/>
        </p:spPr>
        <p:txBody>
          <a:bodyPr/>
          <a:lstStyle/>
          <a:p>
            <a:fld id="{40B0DD2B-47E4-4465-BCE9-3DB57373C462}" type="slidenum">
              <a:rPr lang="en-US" smtClean="0">
                <a:latin typeface="Tahoma" pitchFamily="-96" charset="0"/>
              </a:rPr>
              <a:pPr/>
              <a:t>1</a:t>
            </a:fld>
            <a:endParaRPr lang="en-US" smtClean="0">
              <a:latin typeface="Tahoma" pitchFamily="-96"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extLst>
      <p:ext uri="{BB962C8B-B14F-4D97-AF65-F5344CB8AC3E}">
        <p14:creationId xmlns:p14="http://schemas.microsoft.com/office/powerpoint/2010/main" val="338002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p:cNvSpPr>
            <a:spLocks noGrp="1" noChangeArrowheads="1"/>
          </p:cNvSpPr>
          <p:nvPr>
            <p:ph type="sldNum" sz="quarter" idx="5"/>
          </p:nvPr>
        </p:nvSpPr>
        <p:spPr>
          <a:noFill/>
        </p:spPr>
        <p:txBody>
          <a:bodyPr/>
          <a:lstStyle/>
          <a:p>
            <a:fld id="{A256E3B0-4903-49CF-91FD-BF679F8773C5}" type="slidenum">
              <a:rPr lang="en-US" smtClean="0">
                <a:latin typeface="Tahoma" pitchFamily="-96" charset="0"/>
              </a:rPr>
              <a:pPr/>
              <a:t>15</a:t>
            </a:fld>
            <a:endParaRPr lang="en-US" smtClean="0">
              <a:latin typeface="Tahoma" pitchFamily="-96" charset="0"/>
            </a:endParaRPr>
          </a:p>
        </p:txBody>
      </p:sp>
      <p:sp>
        <p:nvSpPr>
          <p:cNvPr id="44035" name="Rectangle 2"/>
          <p:cNvSpPr>
            <a:spLocks noGrp="1" noRot="1" noChangeAspect="1" noChangeArrowheads="1" noTextEdit="1"/>
          </p:cNvSpPr>
          <p:nvPr>
            <p:ph type="sldImg"/>
          </p:nvPr>
        </p:nvSpPr>
        <p:spPr>
          <a:xfrm>
            <a:off x="1263650" y="722313"/>
            <a:ext cx="4799013" cy="3598862"/>
          </a:xfrm>
          <a:ln/>
        </p:spPr>
      </p:sp>
      <p:sp>
        <p:nvSpPr>
          <p:cNvPr id="44036" name="Rectangle 3"/>
          <p:cNvSpPr>
            <a:spLocks noGrp="1" noChangeArrowheads="1"/>
          </p:cNvSpPr>
          <p:nvPr>
            <p:ph type="body" idx="1"/>
          </p:nvPr>
        </p:nvSpPr>
        <p:spPr>
          <a:xfrm>
            <a:off x="974725" y="4560888"/>
            <a:ext cx="5365750" cy="4318000"/>
          </a:xfrm>
          <a:noFill/>
          <a:ln/>
        </p:spPr>
        <p:txBody>
          <a:bodyPr/>
          <a:lstStyle/>
          <a:p>
            <a:endParaRPr lang="en-US" smtClean="0">
              <a:latin typeface="Times New Roman" pitchFamily="-96" charset="0"/>
            </a:endParaRPr>
          </a:p>
        </p:txBody>
      </p:sp>
    </p:spTree>
    <p:extLst>
      <p:ext uri="{BB962C8B-B14F-4D97-AF65-F5344CB8AC3E}">
        <p14:creationId xmlns:p14="http://schemas.microsoft.com/office/powerpoint/2010/main" val="348125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9"/>
          <p:cNvSpPr>
            <a:spLocks noGrp="1" noChangeArrowheads="1"/>
          </p:cNvSpPr>
          <p:nvPr>
            <p:ph type="sldNum" sz="quarter" idx="5"/>
          </p:nvPr>
        </p:nvSpPr>
        <p:spPr>
          <a:noFill/>
        </p:spPr>
        <p:txBody>
          <a:bodyPr/>
          <a:lstStyle/>
          <a:p>
            <a:fld id="{A2CFAA76-A1FE-404B-855B-E531A946D7AC}" type="slidenum">
              <a:rPr lang="en-US" smtClean="0">
                <a:latin typeface="Tahoma" pitchFamily="-96" charset="0"/>
              </a:rPr>
              <a:pPr/>
              <a:t>20</a:t>
            </a:fld>
            <a:endParaRPr lang="en-US" smtClean="0">
              <a:latin typeface="Tahoma" pitchFamily="-96" charset="0"/>
            </a:endParaRPr>
          </a:p>
        </p:txBody>
      </p:sp>
      <p:sp>
        <p:nvSpPr>
          <p:cNvPr id="59395" name="Rectangle 2"/>
          <p:cNvSpPr>
            <a:spLocks noGrp="1" noRot="1" noChangeAspect="1" noChangeArrowheads="1" noTextEdit="1"/>
          </p:cNvSpPr>
          <p:nvPr>
            <p:ph type="sldImg"/>
          </p:nvPr>
        </p:nvSpPr>
        <p:spPr>
          <a:xfrm>
            <a:off x="1174750" y="700088"/>
            <a:ext cx="4586288" cy="3441700"/>
          </a:xfrm>
          <a:ln/>
        </p:spPr>
      </p:sp>
      <p:sp>
        <p:nvSpPr>
          <p:cNvPr id="59396"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In a circuit, pi maps to combination logic that looks at the current state and generates a boolean enable signal for this rule</a:t>
            </a:r>
          </a:p>
          <a:p>
            <a:endParaRPr lang="en-US" smtClean="0">
              <a:latin typeface="Times New Roman" pitchFamily="-96" charset="0"/>
            </a:endParaRPr>
          </a:p>
          <a:p>
            <a:r>
              <a:rPr lang="en-US" smtClean="0">
                <a:latin typeface="Times New Roman" pitchFamily="-96" charset="0"/>
              </a:rPr>
              <a:t>The delta functions is another combination logic that computes the next state value from the current state value.  Actually, delta has to compute the control signals to set the state element to the new value</a:t>
            </a:r>
          </a:p>
        </p:txBody>
      </p:sp>
    </p:spTree>
    <p:extLst>
      <p:ext uri="{BB962C8B-B14F-4D97-AF65-F5344CB8AC3E}">
        <p14:creationId xmlns:p14="http://schemas.microsoft.com/office/powerpoint/2010/main" val="416052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9"/>
          <p:cNvSpPr>
            <a:spLocks noGrp="1" noChangeArrowheads="1"/>
          </p:cNvSpPr>
          <p:nvPr>
            <p:ph type="sldNum" sz="quarter" idx="5"/>
          </p:nvPr>
        </p:nvSpPr>
        <p:spPr>
          <a:noFill/>
        </p:spPr>
        <p:txBody>
          <a:bodyPr/>
          <a:lstStyle/>
          <a:p>
            <a:fld id="{D0BC987A-63C1-4A03-B7E8-A52467E8E21F}" type="slidenum">
              <a:rPr lang="en-US" smtClean="0">
                <a:latin typeface="Tahoma" pitchFamily="-96" charset="0"/>
              </a:rPr>
              <a:pPr/>
              <a:t>21</a:t>
            </a:fld>
            <a:endParaRPr lang="en-US" smtClean="0">
              <a:latin typeface="Tahoma" pitchFamily="-96" charset="0"/>
            </a:endParaRPr>
          </a:p>
        </p:txBody>
      </p:sp>
      <p:sp>
        <p:nvSpPr>
          <p:cNvPr id="60419" name="Rectangle 2"/>
          <p:cNvSpPr>
            <a:spLocks noGrp="1" noRot="1" noChangeAspect="1" noChangeArrowheads="1" noTextEdit="1"/>
          </p:cNvSpPr>
          <p:nvPr>
            <p:ph type="sldImg"/>
          </p:nvPr>
        </p:nvSpPr>
        <p:spPr>
          <a:xfrm>
            <a:off x="1174750" y="700088"/>
            <a:ext cx="4586288" cy="3441700"/>
          </a:xfrm>
          <a:ln/>
        </p:spPr>
      </p:sp>
      <p:sp>
        <p:nvSpPr>
          <p:cNvPr id="60420"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412505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9"/>
          <p:cNvSpPr>
            <a:spLocks noGrp="1" noChangeArrowheads="1"/>
          </p:cNvSpPr>
          <p:nvPr>
            <p:ph type="sldNum" sz="quarter" idx="5"/>
          </p:nvPr>
        </p:nvSpPr>
        <p:spPr>
          <a:noFill/>
        </p:spPr>
        <p:txBody>
          <a:bodyPr/>
          <a:lstStyle/>
          <a:p>
            <a:fld id="{CE3B2727-08A9-430A-8EC3-32E9B9301078}" type="slidenum">
              <a:rPr lang="en-US" smtClean="0">
                <a:latin typeface="Tahoma" pitchFamily="-96" charset="0"/>
              </a:rPr>
              <a:pPr/>
              <a:t>22</a:t>
            </a:fld>
            <a:endParaRPr lang="en-US" smtClean="0">
              <a:latin typeface="Tahoma" pitchFamily="-96" charset="0"/>
            </a:endParaRPr>
          </a:p>
        </p:txBody>
      </p:sp>
      <p:sp>
        <p:nvSpPr>
          <p:cNvPr id="61443" name="Rectangle 2"/>
          <p:cNvSpPr>
            <a:spLocks noGrp="1" noRot="1" noChangeAspect="1" noChangeArrowheads="1" noTextEdit="1"/>
          </p:cNvSpPr>
          <p:nvPr>
            <p:ph type="sldImg"/>
          </p:nvPr>
        </p:nvSpPr>
        <p:spPr>
          <a:xfrm>
            <a:off x="1174750" y="700088"/>
            <a:ext cx="4586288" cy="3441700"/>
          </a:xfrm>
          <a:ln/>
        </p:spPr>
      </p:sp>
      <p:sp>
        <p:nvSpPr>
          <p:cNvPr id="61444" name="Rectangle 3"/>
          <p:cNvSpPr>
            <a:spLocks noGrp="1" noChangeArrowheads="1"/>
          </p:cNvSpPr>
          <p:nvPr>
            <p:ph type="body" idx="1"/>
          </p:nvPr>
        </p:nvSpPr>
        <p:spPr>
          <a:xfrm>
            <a:off x="925463" y="4375326"/>
            <a:ext cx="5080265" cy="4148176"/>
          </a:xfrm>
          <a:noFill/>
          <a:ln/>
        </p:spPr>
        <p:txBody>
          <a:bodyPr lIns="90711" tIns="45356" rIns="90711" bIns="45356"/>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34874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Grp="1" noChangeArrowheads="1"/>
          </p:cNvSpPr>
          <p:nvPr>
            <p:ph type="sldNum" sz="quarter" idx="5"/>
          </p:nvPr>
        </p:nvSpPr>
        <p:spPr>
          <a:noFill/>
        </p:spPr>
        <p:txBody>
          <a:bodyPr/>
          <a:lstStyle/>
          <a:p>
            <a:fld id="{ABE61B42-F6BC-4106-B442-6C924453A76C}" type="slidenum">
              <a:rPr lang="en-US" smtClean="0">
                <a:latin typeface="Tahoma" pitchFamily="-96" charset="0"/>
              </a:rPr>
              <a:pPr/>
              <a:t>23</a:t>
            </a:fld>
            <a:endParaRPr lang="en-US" smtClean="0">
              <a:latin typeface="Tahoma" pitchFamily="-96" charset="0"/>
            </a:endParaRPr>
          </a:p>
        </p:txBody>
      </p:sp>
      <p:sp>
        <p:nvSpPr>
          <p:cNvPr id="63491" name="Rectangle 2"/>
          <p:cNvSpPr>
            <a:spLocks noGrp="1" noRot="1" noChangeAspect="1" noChangeArrowheads="1" noTextEdit="1"/>
          </p:cNvSpPr>
          <p:nvPr>
            <p:ph type="sldImg"/>
          </p:nvPr>
        </p:nvSpPr>
        <p:spPr>
          <a:xfrm>
            <a:off x="1177925" y="701675"/>
            <a:ext cx="4586288" cy="3440113"/>
          </a:xfrm>
          <a:ln/>
        </p:spPr>
      </p:sp>
      <p:sp>
        <p:nvSpPr>
          <p:cNvPr id="63492" name="Rectangle 3"/>
          <p:cNvSpPr>
            <a:spLocks noGrp="1" noChangeArrowheads="1"/>
          </p:cNvSpPr>
          <p:nvPr>
            <p:ph type="body" idx="1"/>
          </p:nvPr>
        </p:nvSpPr>
        <p:spPr>
          <a:xfrm>
            <a:off x="925464" y="4375326"/>
            <a:ext cx="5081769" cy="4148176"/>
          </a:xfrm>
          <a:noFill/>
          <a:ln/>
        </p:spPr>
        <p:txBody>
          <a:bodyPr lIns="90059" tIns="45029" rIns="90059" bIns="45029"/>
          <a:lstStyle/>
          <a:p>
            <a:r>
              <a:rPr lang="en-US" smtClean="0">
                <a:latin typeface="Times New Roman" pitchFamily="-96" charset="0"/>
              </a:rPr>
              <a:t>After mapping all the rules, we have to combine their logic some how.</a:t>
            </a:r>
          </a:p>
          <a:p>
            <a:r>
              <a:rPr lang="en-US" smtClean="0">
                <a:latin typeface="Times New Roman" pitchFamily="-96" charset="0"/>
              </a:rPr>
              <a:t>For a particular state elemetn like the PC register,</a:t>
            </a:r>
          </a:p>
          <a:p>
            <a:r>
              <a:rPr lang="en-US" smtClean="0">
                <a:latin typeface="Times New Roman" pitchFamily="-96" charset="0"/>
              </a:rPr>
              <a:t>the latch enable is the or the enable signals from all the rules that updates PC.</a:t>
            </a:r>
          </a:p>
          <a:p>
            <a:r>
              <a:rPr lang="en-US" smtClean="0">
                <a:latin typeface="Times New Roman" pitchFamily="-96" charset="0"/>
              </a:rPr>
              <a:t>The actual next state value of PC has to be selected through a multiplexer.</a:t>
            </a:r>
          </a:p>
          <a:p>
            <a:endParaRPr lang="en-US" smtClean="0">
              <a:latin typeface="Times New Roman" pitchFamily="-96" charset="0"/>
            </a:endParaRPr>
          </a:p>
          <a:p>
            <a:r>
              <a:rPr lang="en-US" smtClean="0">
                <a:latin typeface="Times New Roman" pitchFamily="-96" charset="0"/>
              </a:rPr>
              <a:t>Notice, this circuit only works if only one of these pi signal is asserted at a time</a:t>
            </a:r>
          </a:p>
        </p:txBody>
      </p:sp>
    </p:spTree>
    <p:extLst>
      <p:ext uri="{BB962C8B-B14F-4D97-AF65-F5344CB8AC3E}">
        <p14:creationId xmlns:p14="http://schemas.microsoft.com/office/powerpoint/2010/main" val="145624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CA395899-8D70-43ED-88A2-AB54020808EE}" type="slidenum">
              <a:rPr lang="en-US" smtClean="0">
                <a:latin typeface="Tahoma" pitchFamily="-96" charset="0"/>
              </a:rPr>
              <a:pPr/>
              <a:t>3</a:t>
            </a:fld>
            <a:endParaRPr lang="en-US" smtClean="0">
              <a:latin typeface="Tahoma" pitchFamily="-96"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latin typeface="Times New Roman" pitchFamily="-96" charset="0"/>
            </a:endParaRPr>
          </a:p>
        </p:txBody>
      </p:sp>
    </p:spTree>
    <p:extLst>
      <p:ext uri="{BB962C8B-B14F-4D97-AF65-F5344CB8AC3E}">
        <p14:creationId xmlns:p14="http://schemas.microsoft.com/office/powerpoint/2010/main" val="23275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sldNum" sz="quarter" idx="5"/>
          </p:nvPr>
        </p:nvSpPr>
        <p:spPr>
          <a:noFill/>
        </p:spPr>
        <p:txBody>
          <a:bodyPr/>
          <a:lstStyle/>
          <a:p>
            <a:fld id="{28FE04D0-1B1E-45D8-AF31-0CD2AA87561F}" type="slidenum">
              <a:rPr lang="en-US" smtClean="0">
                <a:latin typeface="Tahoma" pitchFamily="-96" charset="0"/>
              </a:rPr>
              <a:pPr/>
              <a:t>4</a:t>
            </a:fld>
            <a:endParaRPr lang="en-US" smtClean="0">
              <a:latin typeface="Tahoma" pitchFamily="-96"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smtClean="0">
              <a:latin typeface="Times New Roman" pitchFamily="-96" charset="0"/>
            </a:endParaRPr>
          </a:p>
        </p:txBody>
      </p:sp>
    </p:spTree>
    <p:extLst>
      <p:ext uri="{BB962C8B-B14F-4D97-AF65-F5344CB8AC3E}">
        <p14:creationId xmlns:p14="http://schemas.microsoft.com/office/powerpoint/2010/main" val="221407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Times New Roman" pitchFamily="-96" charset="0"/>
            </a:endParaRPr>
          </a:p>
        </p:txBody>
      </p:sp>
      <p:sp>
        <p:nvSpPr>
          <p:cNvPr id="56324" name="Slide Number Placeholder 3"/>
          <p:cNvSpPr>
            <a:spLocks noGrp="1"/>
          </p:cNvSpPr>
          <p:nvPr>
            <p:ph type="sldNum" sz="quarter" idx="5"/>
          </p:nvPr>
        </p:nvSpPr>
        <p:spPr>
          <a:noFill/>
        </p:spPr>
        <p:txBody>
          <a:bodyPr/>
          <a:lstStyle/>
          <a:p>
            <a:fld id="{0DD99952-32AA-4472-ABCF-DDBCDA83FB5D}" type="slidenum">
              <a:rPr lang="en-US" smtClean="0">
                <a:latin typeface="Tahoma" pitchFamily="-96" charset="0"/>
              </a:rPr>
              <a:pPr/>
              <a:t>5</a:t>
            </a:fld>
            <a:endParaRPr lang="en-US" smtClean="0">
              <a:latin typeface="Tahoma" pitchFamily="-96" charset="0"/>
            </a:endParaRPr>
          </a:p>
        </p:txBody>
      </p:sp>
    </p:spTree>
    <p:extLst>
      <p:ext uri="{BB962C8B-B14F-4D97-AF65-F5344CB8AC3E}">
        <p14:creationId xmlns:p14="http://schemas.microsoft.com/office/powerpoint/2010/main" val="170238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7</a:t>
            </a:fld>
            <a:endParaRPr lang="en-US" smtClean="0">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latin typeface="Times New Roman" pitchFamily="-96" charset="0"/>
            </a:endParaRPr>
          </a:p>
        </p:txBody>
      </p:sp>
    </p:spTree>
    <p:extLst>
      <p:ext uri="{BB962C8B-B14F-4D97-AF65-F5344CB8AC3E}">
        <p14:creationId xmlns:p14="http://schemas.microsoft.com/office/powerpoint/2010/main" val="324111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8</a:t>
            </a:fld>
            <a:endParaRPr lang="en-US" smtClean="0">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latin typeface="Times New Roman" pitchFamily="-96" charset="0"/>
            </a:endParaRPr>
          </a:p>
        </p:txBody>
      </p:sp>
    </p:spTree>
    <p:extLst>
      <p:ext uri="{BB962C8B-B14F-4D97-AF65-F5344CB8AC3E}">
        <p14:creationId xmlns:p14="http://schemas.microsoft.com/office/powerpoint/2010/main" val="414530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5"/>
          </p:nvPr>
        </p:nvSpPr>
        <p:spPr>
          <a:noFill/>
        </p:spPr>
        <p:txBody>
          <a:bodyPr/>
          <a:lstStyle/>
          <a:p>
            <a:fld id="{7835AA62-5089-49C9-AE50-0213387652CA}" type="slidenum">
              <a:rPr lang="en-US" smtClean="0">
                <a:latin typeface="Tahoma" pitchFamily="-96" charset="0"/>
              </a:rPr>
              <a:pPr/>
              <a:t>9</a:t>
            </a:fld>
            <a:endParaRPr lang="en-US" smtClean="0">
              <a:latin typeface="Tahoma" pitchFamily="-96"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latin typeface="Times New Roman" pitchFamily="-96" charset="0"/>
            </a:endParaRPr>
          </a:p>
        </p:txBody>
      </p:sp>
    </p:spTree>
    <p:extLst>
      <p:ext uri="{BB962C8B-B14F-4D97-AF65-F5344CB8AC3E}">
        <p14:creationId xmlns:p14="http://schemas.microsoft.com/office/powerpoint/2010/main" val="355225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p:cNvSpPr>
            <a:spLocks noGrp="1" noChangeArrowheads="1"/>
          </p:cNvSpPr>
          <p:nvPr>
            <p:ph type="sldNum" sz="quarter" idx="5"/>
          </p:nvPr>
        </p:nvSpPr>
        <p:spPr>
          <a:noFill/>
        </p:spPr>
        <p:txBody>
          <a:bodyPr/>
          <a:lstStyle/>
          <a:p>
            <a:fld id="{36F0786F-F7CD-446D-B826-9E7079CA9A38}" type="slidenum">
              <a:rPr lang="en-US" smtClean="0">
                <a:latin typeface="Tahoma" pitchFamily="-96" charset="0"/>
              </a:rPr>
              <a:pPr/>
              <a:t>13</a:t>
            </a:fld>
            <a:endParaRPr lang="en-US" smtClean="0">
              <a:latin typeface="Tahoma" pitchFamily="-96" charset="0"/>
            </a:endParaRPr>
          </a:p>
        </p:txBody>
      </p:sp>
      <p:sp>
        <p:nvSpPr>
          <p:cNvPr id="41987" name="Rectangle 2"/>
          <p:cNvSpPr>
            <a:spLocks noGrp="1" noRot="1" noChangeAspect="1" noChangeArrowheads="1" noTextEdit="1"/>
          </p:cNvSpPr>
          <p:nvPr>
            <p:ph type="sldImg"/>
          </p:nvPr>
        </p:nvSpPr>
        <p:spPr>
          <a:xfrm>
            <a:off x="1263650" y="722313"/>
            <a:ext cx="4799013" cy="3598862"/>
          </a:xfrm>
          <a:ln/>
        </p:spPr>
      </p:sp>
      <p:sp>
        <p:nvSpPr>
          <p:cNvPr id="41988" name="Rectangle 3"/>
          <p:cNvSpPr>
            <a:spLocks noGrp="1" noChangeArrowheads="1"/>
          </p:cNvSpPr>
          <p:nvPr>
            <p:ph type="body" idx="1"/>
          </p:nvPr>
        </p:nvSpPr>
        <p:spPr>
          <a:xfrm>
            <a:off x="974725" y="4560888"/>
            <a:ext cx="5365750" cy="4318000"/>
          </a:xfrm>
          <a:noFill/>
          <a:ln/>
        </p:spPr>
        <p:txBody>
          <a:bodyPr/>
          <a:lstStyle/>
          <a:p>
            <a:endParaRPr lang="en-US" smtClean="0">
              <a:latin typeface="Times New Roman" pitchFamily="-96" charset="0"/>
            </a:endParaRPr>
          </a:p>
        </p:txBody>
      </p:sp>
    </p:spTree>
    <p:extLst>
      <p:ext uri="{BB962C8B-B14F-4D97-AF65-F5344CB8AC3E}">
        <p14:creationId xmlns:p14="http://schemas.microsoft.com/office/powerpoint/2010/main" val="962104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5"/>
          </p:nvPr>
        </p:nvSpPr>
        <p:spPr>
          <a:noFill/>
        </p:spPr>
        <p:txBody>
          <a:bodyPr/>
          <a:lstStyle/>
          <a:p>
            <a:fld id="{EEC94174-5290-4450-BE68-E72077893F6C}" type="slidenum">
              <a:rPr lang="en-US" smtClean="0">
                <a:latin typeface="Tahoma" pitchFamily="-96" charset="0"/>
              </a:rPr>
              <a:pPr/>
              <a:t>14</a:t>
            </a:fld>
            <a:endParaRPr lang="en-US" smtClean="0">
              <a:latin typeface="Tahoma" pitchFamily="-96" charset="0"/>
            </a:endParaRPr>
          </a:p>
        </p:txBody>
      </p:sp>
      <p:sp>
        <p:nvSpPr>
          <p:cNvPr id="43011" name="Rectangle 2"/>
          <p:cNvSpPr>
            <a:spLocks noGrp="1" noRot="1" noChangeAspect="1" noChangeArrowheads="1" noTextEdit="1"/>
          </p:cNvSpPr>
          <p:nvPr>
            <p:ph type="sldImg"/>
          </p:nvPr>
        </p:nvSpPr>
        <p:spPr>
          <a:xfrm>
            <a:off x="1263650" y="722313"/>
            <a:ext cx="4799013" cy="3598862"/>
          </a:xfrm>
          <a:ln/>
        </p:spPr>
      </p:sp>
      <p:sp>
        <p:nvSpPr>
          <p:cNvPr id="43012" name="Rectangle 3"/>
          <p:cNvSpPr>
            <a:spLocks noGrp="1" noChangeArrowheads="1"/>
          </p:cNvSpPr>
          <p:nvPr>
            <p:ph type="body" idx="1"/>
          </p:nvPr>
        </p:nvSpPr>
        <p:spPr>
          <a:xfrm>
            <a:off x="974725" y="4560888"/>
            <a:ext cx="5365750" cy="4318000"/>
          </a:xfrm>
          <a:noFill/>
          <a:ln/>
        </p:spPr>
        <p:txBody>
          <a:bodyPr/>
          <a:lstStyle/>
          <a:p>
            <a:endParaRPr lang="en-US" smtClean="0">
              <a:latin typeface="Times New Roman" pitchFamily="-96" charset="0"/>
            </a:endParaRPr>
          </a:p>
        </p:txBody>
      </p:sp>
    </p:spTree>
    <p:extLst>
      <p:ext uri="{BB962C8B-B14F-4D97-AF65-F5344CB8AC3E}">
        <p14:creationId xmlns:p14="http://schemas.microsoft.com/office/powerpoint/2010/main" val="187442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400">
                <a:latin typeface="Tahoma" charset="0"/>
              </a:defRPr>
            </a:lvl1pPr>
          </a:lstStyle>
          <a:p>
            <a:pPr>
              <a:defRPr/>
            </a:pPr>
            <a:r>
              <a:rPr lang="en-US" smtClean="0"/>
              <a:t>September 18, 2017</a:t>
            </a:r>
            <a:endParaRPr lang="en-US" dirty="0"/>
          </a:p>
        </p:txBody>
      </p:sp>
      <p:sp>
        <p:nvSpPr>
          <p:cNvPr id="70" name="Rectangle 71"/>
          <p:cNvSpPr>
            <a:spLocks noGrp="1" noChangeArrowheads="1"/>
          </p:cNvSpPr>
          <p:nvPr>
            <p:ph type="sldNum" sz="quarter" idx="11"/>
          </p:nvPr>
        </p:nvSpPr>
        <p:spPr/>
        <p:txBody>
          <a:bodyPr/>
          <a:lstStyle>
            <a:lvl1pPr>
              <a:defRPr>
                <a:latin typeface="Tahoma" charset="0"/>
              </a:defRPr>
            </a:lvl1pPr>
          </a:lstStyle>
          <a:p>
            <a:pPr>
              <a:defRPr/>
            </a:pPr>
            <a:r>
              <a:rPr lang="en-US" dirty="0" smtClean="0"/>
              <a:t>L06-</a:t>
            </a:r>
            <a:fld id="{2DBA8F0E-D6DA-4224-82EA-C9BF982C3C97}"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a:lvl1pPr>
          </a:lstStyle>
          <a:p>
            <a:pPr>
              <a:defRPr/>
            </a:pPr>
            <a:r>
              <a:rPr lang="en-US" dirty="0" smtClean="0"/>
              <a:t>http://csg.csail.mit.edu/6.175</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r>
              <a:rPr lang="en-US" smtClean="0"/>
              <a:t>September 18, 2017</a:t>
            </a:r>
            <a:endParaRPr lang="en-US" dirty="0"/>
          </a:p>
        </p:txBody>
      </p:sp>
      <p:sp>
        <p:nvSpPr>
          <p:cNvPr id="5" name="Rectangle 67"/>
          <p:cNvSpPr>
            <a:spLocks noGrp="1" noChangeArrowheads="1"/>
          </p:cNvSpPr>
          <p:nvPr>
            <p:ph type="sldNum" sz="quarter" idx="11"/>
          </p:nvPr>
        </p:nvSpPr>
        <p:spPr>
          <a:ln/>
        </p:spPr>
        <p:txBody>
          <a:bodyPr/>
          <a:lstStyle>
            <a:lvl1pPr>
              <a:defRPr/>
            </a:lvl1pPr>
          </a:lstStyle>
          <a:p>
            <a:pPr>
              <a:defRPr/>
            </a:pPr>
            <a:r>
              <a:rPr lang="en-US" dirty="0" smtClean="0"/>
              <a:t>L06-</a:t>
            </a:r>
            <a:fld id="{4F9502F6-954B-46E9-AC05-33DEDF4CA0BF}"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a:lvl1pPr>
          </a:lstStyle>
          <a:p>
            <a:pPr>
              <a:defRPr/>
            </a:pPr>
            <a:r>
              <a:rPr lang="en-US" dirty="0" smtClean="0"/>
              <a:t>http://csg.csail.mit.edu/6.175</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latin typeface="Verdana" pitchFamily="34" charset="0"/>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Verdana" pitchFamily="34" charset="0"/>
              </a:defRPr>
            </a:lvl1pPr>
          </a:lstStyle>
          <a:p>
            <a:pPr>
              <a:defRPr/>
            </a:pPr>
            <a:r>
              <a:rPr lang="en-US" smtClean="0"/>
              <a:t>September 18, 2017</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atin typeface="Verdana" pitchFamily="34" charset="0"/>
              </a:defRPr>
            </a:lvl1pPr>
          </a:lstStyle>
          <a:p>
            <a:pPr>
              <a:defRPr/>
            </a:pPr>
            <a:r>
              <a:rPr lang="en-US" dirty="0" smtClean="0"/>
              <a:t>L06-</a:t>
            </a:r>
            <a:fld id="{7D3E83D8-6A0E-4416-8509-48224F3DAD15}"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799" y="6400800"/>
            <a:ext cx="3302001"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charset="0"/>
              </a:defRPr>
            </a:lvl1pPr>
          </a:lstStyle>
          <a:p>
            <a:pPr>
              <a:defRPr/>
            </a:pPr>
            <a:r>
              <a:rPr lang="en-US" dirty="0" smtClean="0"/>
              <a:t>http://csg.csail.mit.edu/6.175</a:t>
            </a:r>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70" r:id="rId2"/>
  </p:sldLayoutIdLst>
  <p:timing>
    <p:tnLst>
      <p:par>
        <p:cTn id="1" dur="indefinite" restart="never" nodeType="tmRoot"/>
      </p:par>
    </p:tnLst>
  </p:timing>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96"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Rectangle: Click to edit Master text styles&#10;Second level&#10;Third level&#10;Fourth level&#10;Fifth level"/>
          <p:cNvSpPr>
            <a:spLocks noGrp="1" noChangeArrowheads="1"/>
          </p:cNvSpPr>
          <p:nvPr>
            <p:ph type="subTitle" idx="1"/>
          </p:nvPr>
        </p:nvSpPr>
        <p:spPr>
          <a:xfrm>
            <a:off x="809624" y="1470025"/>
            <a:ext cx="8032225" cy="4651375"/>
          </a:xfrm>
        </p:spPr>
        <p:txBody>
          <a:bodyPr/>
          <a:lstStyle/>
          <a:p>
            <a:pPr lvl="0" eaLnBrk="1" hangingPunct="1">
              <a:lnSpc>
                <a:spcPct val="80000"/>
              </a:lnSpc>
              <a:buClr>
                <a:srgbClr val="6F89F7"/>
              </a:buClr>
            </a:pPr>
            <a:r>
              <a:rPr lang="en-US" sz="2400" dirty="0">
                <a:solidFill>
                  <a:srgbClr val="660066"/>
                </a:solidFill>
              </a:rPr>
              <a:t>Constructive Computer Architecture:</a:t>
            </a:r>
          </a:p>
          <a:p>
            <a:pPr eaLnBrk="1" hangingPunct="1">
              <a:lnSpc>
                <a:spcPct val="90000"/>
              </a:lnSpc>
            </a:pPr>
            <a:r>
              <a:rPr lang="en-US" sz="4000" dirty="0" err="1">
                <a:solidFill>
                  <a:schemeClr val="tx2"/>
                </a:solidFill>
              </a:rPr>
              <a:t>Multirule</a:t>
            </a:r>
            <a:r>
              <a:rPr lang="en-US" sz="4000" dirty="0">
                <a:solidFill>
                  <a:schemeClr val="tx2"/>
                </a:solidFill>
              </a:rPr>
              <a:t> S</a:t>
            </a:r>
            <a:r>
              <a:rPr lang="en-US" sz="4000" dirty="0" smtClean="0">
                <a:solidFill>
                  <a:schemeClr val="tx2"/>
                </a:solidFill>
              </a:rPr>
              <a:t>ystems and Concurrent Execution of Rules</a:t>
            </a:r>
          </a:p>
          <a:p>
            <a:pPr eaLnBrk="1" hangingPunct="1">
              <a:lnSpc>
                <a:spcPct val="80000"/>
              </a:lnSpc>
              <a:buFont typeface="Wingdings" pitchFamily="-96" charset="2"/>
              <a:buNone/>
            </a:pPr>
            <a:endParaRPr lang="en-US" sz="1800" dirty="0" smtClean="0"/>
          </a:p>
          <a:p>
            <a:pPr eaLnBrk="1" hangingPunct="1">
              <a:lnSpc>
                <a:spcPct val="80000"/>
              </a:lnSpc>
            </a:pPr>
            <a:endParaRPr lang="en-US" sz="2400" dirty="0" smtClean="0"/>
          </a:p>
          <a:p>
            <a:pPr eaLnBrk="1" hangingPunct="1">
              <a:lnSpc>
                <a:spcPct val="80000"/>
              </a:lnSpc>
            </a:pPr>
            <a:endParaRPr lang="en-US" sz="2400" dirty="0"/>
          </a:p>
          <a:p>
            <a:pPr eaLnBrk="1" hangingPunct="1">
              <a:lnSpc>
                <a:spcPct val="80000"/>
              </a:lnSpc>
            </a:pPr>
            <a:endParaRPr lang="en-US" sz="2400" dirty="0" smtClean="0"/>
          </a:p>
          <a:p>
            <a:pPr eaLnBrk="1" hangingPunct="1">
              <a:lnSpc>
                <a:spcPct val="80000"/>
              </a:lnSpc>
            </a:pPr>
            <a:r>
              <a:rPr lang="en-US" sz="2400" dirty="0" smtClean="0"/>
              <a:t>Arvind</a:t>
            </a:r>
            <a:endParaRPr lang="en-US" sz="2400" dirty="0"/>
          </a:p>
          <a:p>
            <a:pPr eaLnBrk="1" hangingPunct="1">
              <a:lnSpc>
                <a:spcPct val="80000"/>
              </a:lnSpc>
            </a:pPr>
            <a:r>
              <a:rPr lang="en-US" sz="2400" dirty="0" smtClean="0"/>
              <a:t>Computer Science &amp; Artificial Intelligence Lab.</a:t>
            </a:r>
          </a:p>
          <a:p>
            <a:pPr eaLnBrk="1" hangingPunct="1">
              <a:lnSpc>
                <a:spcPct val="80000"/>
              </a:lnSpc>
              <a:buFont typeface="Wingdings" pitchFamily="-96" charset="2"/>
              <a:buNone/>
            </a:pPr>
            <a:r>
              <a:rPr lang="en-US" sz="2400" dirty="0" smtClean="0"/>
              <a:t>Massachusetts Institute of Technology</a:t>
            </a:r>
          </a:p>
        </p:txBody>
      </p:sp>
      <p:sp>
        <p:nvSpPr>
          <p:cNvPr id="3" name="Date Placeholder 2"/>
          <p:cNvSpPr>
            <a:spLocks noGrp="1"/>
          </p:cNvSpPr>
          <p:nvPr>
            <p:ph type="dt" sz="quarter"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2DBA8F0E-D6DA-4224-82EA-C9BF982C3C97}" type="slidenum">
              <a:rPr lang="en-US" smtClean="0"/>
              <a:pPr>
                <a:defRPr/>
              </a:pPr>
              <a:t>1</a:t>
            </a:fld>
            <a:endParaRPr lang="en-US" dirty="0"/>
          </a:p>
        </p:txBody>
      </p:sp>
    </p:spTree>
    <p:extLst>
      <p:ext uri="{BB962C8B-B14F-4D97-AF65-F5344CB8AC3E}">
        <p14:creationId xmlns:p14="http://schemas.microsoft.com/office/powerpoint/2010/main" val="2764990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execution of rules</a:t>
            </a:r>
            <a:endParaRPr lang="en-US" dirty="0"/>
          </a:p>
        </p:txBody>
      </p:sp>
      <p:sp>
        <p:nvSpPr>
          <p:cNvPr id="3" name="Content Placeholder 2"/>
          <p:cNvSpPr>
            <a:spLocks noGrp="1"/>
          </p:cNvSpPr>
          <p:nvPr>
            <p:ph idx="1"/>
          </p:nvPr>
        </p:nvSpPr>
        <p:spPr>
          <a:xfrm>
            <a:off x="705464" y="1669026"/>
            <a:ext cx="7772400" cy="2231922"/>
          </a:xfrm>
        </p:spPr>
        <p:txBody>
          <a:bodyPr/>
          <a:lstStyle/>
          <a:p>
            <a:r>
              <a:rPr lang="en-US" sz="2400" dirty="0" smtClean="0"/>
              <a:t>Two rules can execute concurrently, if concurrent execution would not cause a double-write error, </a:t>
            </a:r>
            <a:r>
              <a:rPr lang="en-US" sz="2400" i="1" dirty="0" smtClean="0"/>
              <a:t>and</a:t>
            </a:r>
          </a:p>
          <a:p>
            <a:r>
              <a:rPr lang="en-US" sz="2400" dirty="0" smtClean="0"/>
              <a:t>The final state can be obtained by executing rules one-at-a-time in some sequential order</a:t>
            </a:r>
            <a:endParaRPr lang="en-US" sz="2400" dirty="0"/>
          </a:p>
        </p:txBody>
      </p:sp>
      <p:sp>
        <p:nvSpPr>
          <p:cNvPr id="7" name="Date Placeholder 6"/>
          <p:cNvSpPr>
            <a:spLocks noGrp="1"/>
          </p:cNvSpPr>
          <p:nvPr>
            <p:ph type="dt" sz="half" idx="10"/>
          </p:nvPr>
        </p:nvSpPr>
        <p:spPr/>
        <p:txBody>
          <a:bodyPr/>
          <a:lstStyle/>
          <a:p>
            <a:pPr>
              <a:defRPr/>
            </a:pPr>
            <a:r>
              <a:rPr lang="en-US" smtClean="0"/>
              <a:t>September 18, 2017</a:t>
            </a:r>
            <a:endParaRPr lang="en-US" dirty="0"/>
          </a:p>
        </p:txBody>
      </p:sp>
      <p:sp>
        <p:nvSpPr>
          <p:cNvPr id="8" name="Footer Placeholder 7"/>
          <p:cNvSpPr>
            <a:spLocks noGrp="1"/>
          </p:cNvSpPr>
          <p:nvPr>
            <p:ph type="ftr" sz="quarter" idx="12"/>
          </p:nvPr>
        </p:nvSpPr>
        <p:spPr/>
        <p:txBody>
          <a:bodyPr/>
          <a:lstStyle/>
          <a:p>
            <a:pPr>
              <a:defRPr/>
            </a:pPr>
            <a:r>
              <a:rPr lang="en-US" smtClean="0"/>
              <a:t>http://csg.csail.mit.edu/6.175</a:t>
            </a:r>
            <a:endParaRPr lang="en-US" dirty="0"/>
          </a:p>
        </p:txBody>
      </p:sp>
      <p:sp>
        <p:nvSpPr>
          <p:cNvPr id="9" name="Slide Number Placeholder 8"/>
          <p:cNvSpPr>
            <a:spLocks noGrp="1"/>
          </p:cNvSpPr>
          <p:nvPr>
            <p:ph type="sldNum" sz="quarter" idx="11"/>
          </p:nvPr>
        </p:nvSpPr>
        <p:spPr/>
        <p:txBody>
          <a:bodyPr/>
          <a:lstStyle/>
          <a:p>
            <a:pPr>
              <a:defRPr/>
            </a:pPr>
            <a:r>
              <a:rPr lang="en-US" smtClean="0"/>
              <a:t>L06-</a:t>
            </a:r>
            <a:fld id="{4F9502F6-954B-46E9-AC05-33DEDF4CA0BF}" type="slidenum">
              <a:rPr lang="en-US" smtClean="0"/>
              <a:pPr>
                <a:defRPr/>
              </a:pPr>
              <a:t>10</a:t>
            </a:fld>
            <a:endParaRPr lang="en-US" dirty="0"/>
          </a:p>
        </p:txBody>
      </p:sp>
    </p:spTree>
    <p:extLst>
      <p:ext uri="{BB962C8B-B14F-4D97-AF65-F5344CB8AC3E}">
        <p14:creationId xmlns:p14="http://schemas.microsoft.com/office/powerpoint/2010/main" val="3590198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66296" cy="1143000"/>
          </a:xfrm>
        </p:spPr>
        <p:txBody>
          <a:bodyPr/>
          <a:lstStyle/>
          <a:p>
            <a:r>
              <a:rPr lang="en-US" sz="3200" dirty="0" smtClean="0"/>
              <a:t>Can these rules execute concurrently?</a:t>
            </a:r>
            <a:r>
              <a:rPr lang="en-US" sz="4000" dirty="0" smtClean="0"/>
              <a:t/>
            </a:r>
            <a:br>
              <a:rPr lang="en-US" sz="4000" dirty="0" smtClean="0"/>
            </a:br>
            <a:r>
              <a:rPr lang="en-US" sz="2400" dirty="0" smtClean="0"/>
              <a:t>(</a:t>
            </a:r>
            <a:r>
              <a:rPr lang="en-US" sz="2400" dirty="0" smtClean="0">
                <a:latin typeface="Comic Sans MS" panose="030F0702030302020204" pitchFamily="66" charset="0"/>
              </a:rPr>
              <a:t>without </a:t>
            </a:r>
            <a:r>
              <a:rPr lang="en-US" sz="2400" dirty="0">
                <a:latin typeface="Comic Sans MS" panose="030F0702030302020204" pitchFamily="66" charset="0"/>
              </a:rPr>
              <a:t>violating the </a:t>
            </a:r>
            <a:r>
              <a:rPr lang="en-US" sz="2400" dirty="0" smtClean="0">
                <a:latin typeface="Comic Sans MS" panose="030F0702030302020204" pitchFamily="66" charset="0"/>
              </a:rPr>
              <a:t>one-rule-at-a-time-semantics) </a:t>
            </a:r>
            <a:endParaRPr lang="en-US" sz="2400" dirty="0"/>
          </a:p>
        </p:txBody>
      </p:sp>
      <p:sp>
        <p:nvSpPr>
          <p:cNvPr id="8" name="Rectangle 4" descr="Rectangle: Click to edit Master text styles&#10;Second level&#10;Third level&#10;Fourth level&#10;Fifth level"/>
          <p:cNvSpPr>
            <a:spLocks noChangeArrowheads="1"/>
          </p:cNvSpPr>
          <p:nvPr/>
        </p:nvSpPr>
        <p:spPr bwMode="auto">
          <a:xfrm>
            <a:off x="891506" y="1928166"/>
            <a:ext cx="2164666"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ra</a:t>
            </a:r>
            <a:r>
              <a:rPr lang="en-US"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x </a:t>
            </a:r>
            <a:r>
              <a:rPr lang="en-US" b="1" dirty="0">
                <a:latin typeface="Courier New" pitchFamily="49" charset="0"/>
                <a:cs typeface="Courier New" pitchFamily="49" charset="0"/>
              </a:rPr>
              <a:t>&lt;= </a:t>
            </a:r>
            <a:r>
              <a:rPr lang="en-US" b="1" dirty="0" smtClean="0">
                <a:latin typeface="Courier New" pitchFamily="49" charset="0"/>
                <a:cs typeface="Courier New" pitchFamily="49" charset="0"/>
              </a:rPr>
              <a:t>x+1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smtClean="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rb</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25" name="TextBox 24"/>
          <p:cNvSpPr txBox="1"/>
          <p:nvPr/>
        </p:nvSpPr>
        <p:spPr>
          <a:xfrm>
            <a:off x="2877220" y="4084177"/>
            <a:ext cx="5348840" cy="400110"/>
          </a:xfrm>
          <a:prstGeom prst="rect">
            <a:avLst/>
          </a:prstGeom>
          <a:noFill/>
        </p:spPr>
        <p:txBody>
          <a:bodyPr wrap="square" rtlCol="0">
            <a:spAutoFit/>
          </a:bodyPr>
          <a:lstStyle/>
          <a:p>
            <a:r>
              <a:rPr lang="en-US" dirty="0" smtClean="0">
                <a:latin typeface="+mn-lt"/>
              </a:rPr>
              <a:t>Final </a:t>
            </a:r>
            <a:r>
              <a:rPr lang="en-US" dirty="0">
                <a:latin typeface="+mn-lt"/>
              </a:rPr>
              <a:t>value of (</a:t>
            </a:r>
            <a:r>
              <a:rPr lang="en-US" dirty="0" err="1">
                <a:latin typeface="+mn-lt"/>
              </a:rPr>
              <a:t>x,y</a:t>
            </a:r>
            <a:r>
              <a:rPr lang="en-US" dirty="0">
                <a:latin typeface="+mn-lt"/>
              </a:rPr>
              <a:t>) (initial values (0,0</a:t>
            </a:r>
            <a:r>
              <a:rPr lang="en-US" dirty="0" smtClean="0">
                <a:latin typeface="+mn-lt"/>
              </a:rPr>
              <a:t>))</a:t>
            </a:r>
            <a:endParaRPr lang="en-US" dirty="0">
              <a:latin typeface="+mn-lt"/>
            </a:endParaRPr>
          </a:p>
        </p:txBody>
      </p:sp>
      <p:sp>
        <p:nvSpPr>
          <p:cNvPr id="5" name="TextBox 4"/>
          <p:cNvSpPr txBox="1"/>
          <p:nvPr/>
        </p:nvSpPr>
        <p:spPr>
          <a:xfrm>
            <a:off x="1163561" y="1554495"/>
            <a:ext cx="1539204" cy="400110"/>
          </a:xfrm>
          <a:prstGeom prst="rect">
            <a:avLst/>
          </a:prstGeom>
          <a:noFill/>
        </p:spPr>
        <p:txBody>
          <a:bodyPr wrap="none" rtlCol="0">
            <a:spAutoFit/>
          </a:bodyPr>
          <a:lstStyle/>
          <a:p>
            <a:r>
              <a:rPr lang="en-US" dirty="0" smtClean="0"/>
              <a:t>Example 1</a:t>
            </a:r>
            <a:endParaRPr lang="en-US" dirty="0"/>
          </a:p>
        </p:txBody>
      </p:sp>
      <p:sp>
        <p:nvSpPr>
          <p:cNvPr id="10" name="TextBox 9"/>
          <p:cNvSpPr txBox="1"/>
          <p:nvPr/>
        </p:nvSpPr>
        <p:spPr>
          <a:xfrm>
            <a:off x="2869467" y="6017725"/>
            <a:ext cx="1589100" cy="400110"/>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No Conflict</a:t>
            </a:r>
            <a:endParaRPr lang="en-US" dirty="0">
              <a:latin typeface="Comic Sans MS" panose="030F0702030302020204" pitchFamily="66" charset="0"/>
            </a:endParaRPr>
          </a:p>
        </p:txBody>
      </p:sp>
      <p:sp>
        <p:nvSpPr>
          <p:cNvPr id="11" name="Rectangle 4" descr="Rectangle: Click to edit Master text styles&#10;Second level&#10;Third level&#10;Fourth level&#10;Fifth level"/>
          <p:cNvSpPr>
            <a:spLocks noChangeArrowheads="1"/>
          </p:cNvSpPr>
          <p:nvPr/>
        </p:nvSpPr>
        <p:spPr bwMode="auto">
          <a:xfrm>
            <a:off x="3670156" y="1942343"/>
            <a:ext cx="2115039"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ra</a:t>
            </a:r>
            <a:r>
              <a:rPr lang="en-US"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smtClean="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rb</a:t>
            </a:r>
            <a:r>
              <a:rPr lang="en-US"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x+2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2" name="TextBox 11"/>
          <p:cNvSpPr txBox="1"/>
          <p:nvPr/>
        </p:nvSpPr>
        <p:spPr>
          <a:xfrm>
            <a:off x="3924501" y="1543861"/>
            <a:ext cx="1539204" cy="400110"/>
          </a:xfrm>
          <a:prstGeom prst="rect">
            <a:avLst/>
          </a:prstGeom>
          <a:noFill/>
        </p:spPr>
        <p:txBody>
          <a:bodyPr wrap="none" rtlCol="0">
            <a:spAutoFit/>
          </a:bodyPr>
          <a:lstStyle/>
          <a:p>
            <a:r>
              <a:rPr lang="en-US" dirty="0" smtClean="0"/>
              <a:t>Example 2</a:t>
            </a:r>
            <a:endParaRPr lang="en-US" dirty="0"/>
          </a:p>
        </p:txBody>
      </p:sp>
      <p:sp>
        <p:nvSpPr>
          <p:cNvPr id="13" name="Rectangle 4" descr="Rectangle: Click to edit Master text styles&#10;Second level&#10;Third level&#10;Fourth level&#10;Fifth level"/>
          <p:cNvSpPr>
            <a:spLocks noChangeArrowheads="1"/>
          </p:cNvSpPr>
          <p:nvPr/>
        </p:nvSpPr>
        <p:spPr bwMode="auto">
          <a:xfrm>
            <a:off x="6406269" y="1928165"/>
            <a:ext cx="2129214" cy="1938992"/>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b="1" dirty="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ra</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x &lt;= </a:t>
            </a:r>
            <a:r>
              <a:rPr lang="en-US" b="1" dirty="0" smtClean="0">
                <a:latin typeface="Courier New" pitchFamily="49" charset="0"/>
                <a:cs typeface="Courier New" pitchFamily="49" charset="0"/>
              </a:rPr>
              <a:t>y+1</a:t>
            </a:r>
            <a:r>
              <a:rPr lang="en-US"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b="1" dirty="0" smtClean="0">
                <a:solidFill>
                  <a:schemeClr val="tx2"/>
                </a:solidFill>
                <a:latin typeface="Courier New" pitchFamily="49" charset="0"/>
                <a:cs typeface="Courier New" pitchFamily="49" charset="0"/>
              </a:rPr>
              <a:t>rule </a:t>
            </a:r>
            <a:r>
              <a:rPr lang="en-US" b="1" dirty="0" err="1" smtClean="0">
                <a:latin typeface="Courier New" pitchFamily="49" charset="0"/>
                <a:cs typeface="Courier New" pitchFamily="49" charset="0"/>
              </a:rPr>
              <a:t>rb</a:t>
            </a:r>
            <a:r>
              <a:rPr lang="en-US"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b="1" dirty="0">
                <a:latin typeface="Courier New" pitchFamily="49" charset="0"/>
                <a:cs typeface="Courier New" pitchFamily="49" charset="0"/>
              </a:rPr>
              <a:t>	y &lt;= </a:t>
            </a:r>
            <a:r>
              <a:rPr lang="en-US" b="1" dirty="0" smtClean="0">
                <a:latin typeface="Courier New" pitchFamily="49" charset="0"/>
                <a:cs typeface="Courier New" pitchFamily="49" charset="0"/>
              </a:rPr>
              <a:t>y+2</a:t>
            </a:r>
            <a:r>
              <a:rPr lang="en-US" b="1" dirty="0">
                <a:latin typeface="Courier New" pitchFamily="49" charset="0"/>
                <a:cs typeface="Courier New" pitchFamily="49" charset="0"/>
              </a:rPr>
              <a:t>;</a:t>
            </a:r>
            <a:r>
              <a:rPr lang="en-US"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b="1" dirty="0" err="1">
                <a:solidFill>
                  <a:schemeClr val="tx2"/>
                </a:solidFill>
                <a:latin typeface="Courier New" pitchFamily="49" charset="0"/>
                <a:cs typeface="Courier New" pitchFamily="49" charset="0"/>
              </a:rPr>
              <a:t>endrule</a:t>
            </a:r>
            <a:endParaRPr lang="en-US" b="1" dirty="0">
              <a:solidFill>
                <a:schemeClr val="tx2"/>
              </a:solidFill>
              <a:latin typeface="Courier New" pitchFamily="49" charset="0"/>
              <a:cs typeface="Courier New" pitchFamily="49" charset="0"/>
            </a:endParaRPr>
          </a:p>
        </p:txBody>
      </p:sp>
      <p:sp>
        <p:nvSpPr>
          <p:cNvPr id="14" name="TextBox 13"/>
          <p:cNvSpPr txBox="1"/>
          <p:nvPr/>
        </p:nvSpPr>
        <p:spPr>
          <a:xfrm>
            <a:off x="6657069" y="1519052"/>
            <a:ext cx="1539204" cy="400110"/>
          </a:xfrm>
          <a:prstGeom prst="rect">
            <a:avLst/>
          </a:prstGeom>
          <a:noFill/>
        </p:spPr>
        <p:txBody>
          <a:bodyPr wrap="none" rtlCol="0">
            <a:spAutoFit/>
          </a:bodyPr>
          <a:lstStyle/>
          <a:p>
            <a:r>
              <a:rPr lang="en-US" dirty="0" smtClean="0"/>
              <a:t>Example 3</a:t>
            </a:r>
            <a:endParaRPr lang="en-US" dirty="0"/>
          </a:p>
        </p:txBody>
      </p:sp>
      <p:sp>
        <p:nvSpPr>
          <p:cNvPr id="18" name="Date Placeholder 17"/>
          <p:cNvSpPr>
            <a:spLocks noGrp="1"/>
          </p:cNvSpPr>
          <p:nvPr>
            <p:ph type="dt" sz="half" idx="10"/>
          </p:nvPr>
        </p:nvSpPr>
        <p:spPr/>
        <p:txBody>
          <a:bodyPr/>
          <a:lstStyle/>
          <a:p>
            <a:pPr>
              <a:defRPr/>
            </a:pPr>
            <a:r>
              <a:rPr lang="en-US" smtClean="0"/>
              <a:t>September 18, 2017</a:t>
            </a:r>
            <a:endParaRPr lang="en-US" dirty="0"/>
          </a:p>
        </p:txBody>
      </p:sp>
      <p:sp>
        <p:nvSpPr>
          <p:cNvPr id="19" name="Footer Placeholder 18"/>
          <p:cNvSpPr>
            <a:spLocks noGrp="1"/>
          </p:cNvSpPr>
          <p:nvPr>
            <p:ph type="ftr" sz="quarter" idx="12"/>
          </p:nvPr>
        </p:nvSpPr>
        <p:spPr/>
        <p:txBody>
          <a:bodyPr/>
          <a:lstStyle/>
          <a:p>
            <a:pPr>
              <a:defRPr/>
            </a:pPr>
            <a:r>
              <a:rPr lang="en-US" smtClean="0"/>
              <a:t>http://csg.csail.mit.edu/6.175</a:t>
            </a:r>
            <a:endParaRPr lang="en-US" dirty="0"/>
          </a:p>
        </p:txBody>
      </p:sp>
      <p:sp>
        <p:nvSpPr>
          <p:cNvPr id="20" name="Slide Number Placeholder 19"/>
          <p:cNvSpPr>
            <a:spLocks noGrp="1"/>
          </p:cNvSpPr>
          <p:nvPr>
            <p:ph type="sldNum" sz="quarter" idx="11"/>
          </p:nvPr>
        </p:nvSpPr>
        <p:spPr/>
        <p:txBody>
          <a:bodyPr/>
          <a:lstStyle/>
          <a:p>
            <a:pPr>
              <a:defRPr/>
            </a:pPr>
            <a:r>
              <a:rPr lang="en-US" smtClean="0"/>
              <a:t>L06-</a:t>
            </a:r>
            <a:fld id="{4F9502F6-954B-46E9-AC05-33DEDF4CA0BF}" type="slidenum">
              <a:rPr lang="en-US" smtClean="0"/>
              <a:pPr>
                <a:defRPr/>
              </a:pPr>
              <a:t>11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7559239"/>
              </p:ext>
            </p:extLst>
          </p:nvPr>
        </p:nvGraphicFramePr>
        <p:xfrm>
          <a:off x="1036066" y="4539445"/>
          <a:ext cx="7347008" cy="1478280"/>
        </p:xfrm>
        <a:graphic>
          <a:graphicData uri="http://schemas.openxmlformats.org/drawingml/2006/table">
            <a:tbl>
              <a:tblPr firstRow="1" bandRow="1">
                <a:tableStyleId>{073A0DAA-6AF3-43AB-8588-CEC1D06C72B9}</a:tableStyleId>
              </a:tblPr>
              <a:tblGrid>
                <a:gridCol w="1836752"/>
                <a:gridCol w="1836752"/>
                <a:gridCol w="1836752"/>
                <a:gridCol w="1836752"/>
              </a:tblGrid>
              <a:tr h="370840">
                <a:tc>
                  <a:txBody>
                    <a:bodyPr/>
                    <a:lstStyle/>
                    <a:p>
                      <a:endParaRPr lang="en-US" dirty="0"/>
                    </a:p>
                  </a:txBody>
                  <a:tcPr/>
                </a:tc>
                <a:tc>
                  <a:txBody>
                    <a:bodyPr/>
                    <a:lstStyle/>
                    <a:p>
                      <a:r>
                        <a:rPr lang="en-US" dirty="0" smtClean="0"/>
                        <a:t>Ex.</a:t>
                      </a:r>
                      <a:r>
                        <a:rPr lang="en-US" baseline="0" dirty="0" smtClean="0"/>
                        <a:t> 1</a:t>
                      </a:r>
                      <a:endParaRPr lang="en-US" dirty="0"/>
                    </a:p>
                  </a:txBody>
                  <a:tcPr/>
                </a:tc>
                <a:tc>
                  <a:txBody>
                    <a:bodyPr/>
                    <a:lstStyle/>
                    <a:p>
                      <a:r>
                        <a:rPr lang="en-US" dirty="0" smtClean="0"/>
                        <a:t>Ex. 2</a:t>
                      </a:r>
                      <a:endParaRPr lang="en-US" dirty="0"/>
                    </a:p>
                  </a:txBody>
                  <a:tcPr/>
                </a:tc>
                <a:tc>
                  <a:txBody>
                    <a:bodyPr/>
                    <a:lstStyle/>
                    <a:p>
                      <a:r>
                        <a:rPr lang="en-US" dirty="0" smtClean="0"/>
                        <a:t>Ex. 3</a:t>
                      </a:r>
                      <a:endParaRPr lang="en-US" dirty="0"/>
                    </a:p>
                  </a:txBody>
                  <a:tcPr/>
                </a:tc>
              </a:tr>
              <a:tr h="370840">
                <a:tc>
                  <a:txBody>
                    <a:bodyPr/>
                    <a:lstStyle/>
                    <a:p>
                      <a:r>
                        <a:rPr lang="en-US" dirty="0" err="1" smtClean="0"/>
                        <a:t>ra</a:t>
                      </a:r>
                      <a:r>
                        <a:rPr lang="en-US" dirty="0" smtClean="0"/>
                        <a:t> &lt; </a:t>
                      </a:r>
                      <a:r>
                        <a:rPr lang="en-US" dirty="0" err="1" smtClean="0"/>
                        <a:t>rb</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err="1" smtClean="0"/>
                        <a:t>rb</a:t>
                      </a:r>
                      <a:r>
                        <a:rPr lang="en-US" dirty="0" smtClean="0"/>
                        <a:t> &lt; </a:t>
                      </a:r>
                      <a:r>
                        <a:rPr lang="en-US" dirty="0" err="1" smtClean="0"/>
                        <a:t>ra</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25448">
                <a:tc>
                  <a:txBody>
                    <a:bodyPr/>
                    <a:lstStyle/>
                    <a:p>
                      <a:r>
                        <a:rPr lang="en-US" dirty="0" smtClean="0"/>
                        <a:t>Concurrent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6" name="TextBox 15"/>
          <p:cNvSpPr txBox="1"/>
          <p:nvPr/>
        </p:nvSpPr>
        <p:spPr>
          <a:xfrm>
            <a:off x="6549391" y="6010053"/>
            <a:ext cx="1196773" cy="400110"/>
          </a:xfrm>
          <a:prstGeom prst="rect">
            <a:avLst/>
          </a:prstGeom>
          <a:noFill/>
        </p:spPr>
        <p:txBody>
          <a:bodyPr wrap="square" rtlCol="0">
            <a:spAutoFit/>
          </a:bodyPr>
          <a:lstStyle/>
          <a:p>
            <a:r>
              <a:rPr lang="en-US" dirty="0" err="1" smtClean="0">
                <a:solidFill>
                  <a:srgbClr val="FF0000"/>
                </a:solidFill>
                <a:latin typeface="Comic Sans MS" panose="030F0702030302020204" pitchFamily="66" charset="0"/>
              </a:rPr>
              <a:t>ra</a:t>
            </a:r>
            <a:r>
              <a:rPr lang="en-US" dirty="0" smtClean="0">
                <a:solidFill>
                  <a:srgbClr val="FF0000"/>
                </a:solidFill>
                <a:latin typeface="Comic Sans MS" panose="030F0702030302020204" pitchFamily="66" charset="0"/>
              </a:rPr>
              <a:t> &lt; </a:t>
            </a:r>
            <a:r>
              <a:rPr lang="en-US" dirty="0" err="1" smtClean="0">
                <a:solidFill>
                  <a:srgbClr val="FF0000"/>
                </a:solidFill>
                <a:latin typeface="Comic Sans MS" panose="030F0702030302020204" pitchFamily="66" charset="0"/>
              </a:rPr>
              <a:t>rb</a:t>
            </a:r>
            <a:endParaRPr lang="en-US" dirty="0">
              <a:latin typeface="Comic Sans MS" panose="030F0702030302020204" pitchFamily="66" charset="0"/>
            </a:endParaRPr>
          </a:p>
        </p:txBody>
      </p:sp>
      <p:sp>
        <p:nvSpPr>
          <p:cNvPr id="17" name="TextBox 16"/>
          <p:cNvSpPr txBox="1"/>
          <p:nvPr/>
        </p:nvSpPr>
        <p:spPr>
          <a:xfrm>
            <a:off x="4720587" y="6012454"/>
            <a:ext cx="1507073" cy="400110"/>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Conflict</a:t>
            </a:r>
            <a:endParaRPr lang="en-US" dirty="0">
              <a:latin typeface="Comic Sans MS" panose="030F0702030302020204" pitchFamily="66" charset="0"/>
            </a:endParaRPr>
          </a:p>
        </p:txBody>
      </p:sp>
      <p:grpSp>
        <p:nvGrpSpPr>
          <p:cNvPr id="21" name="Group 20"/>
          <p:cNvGrpSpPr/>
          <p:nvPr/>
        </p:nvGrpSpPr>
        <p:grpSpPr>
          <a:xfrm>
            <a:off x="222117" y="4084177"/>
            <a:ext cx="1711046" cy="972565"/>
            <a:chOff x="222117" y="4084177"/>
            <a:chExt cx="1711046" cy="972565"/>
          </a:xfrm>
        </p:grpSpPr>
        <p:sp>
          <p:nvSpPr>
            <p:cNvPr id="6" name="TextBox 5"/>
            <p:cNvSpPr txBox="1"/>
            <p:nvPr/>
          </p:nvSpPr>
          <p:spPr>
            <a:xfrm>
              <a:off x="222117" y="4084177"/>
              <a:ext cx="1711046" cy="400110"/>
            </a:xfrm>
            <a:prstGeom prst="rect">
              <a:avLst/>
            </a:prstGeom>
            <a:noFill/>
          </p:spPr>
          <p:txBody>
            <a:bodyPr wrap="none" rtlCol="0">
              <a:spAutoFit/>
            </a:bodyPr>
            <a:lstStyle/>
            <a:p>
              <a:r>
                <a:rPr lang="en-US" dirty="0" err="1">
                  <a:solidFill>
                    <a:srgbClr val="FF0000"/>
                  </a:solidFill>
                  <a:latin typeface="Comic Sans MS" panose="030F0702030302020204" pitchFamily="66" charset="0"/>
                </a:rPr>
                <a:t>ra</a:t>
              </a:r>
              <a:r>
                <a:rPr lang="en-US" dirty="0">
                  <a:solidFill>
                    <a:srgbClr val="FF0000"/>
                  </a:solidFill>
                  <a:latin typeface="Comic Sans MS" panose="030F0702030302020204" pitchFamily="66" charset="0"/>
                </a:rPr>
                <a:t> before </a:t>
              </a:r>
              <a:r>
                <a:rPr lang="en-US" dirty="0" err="1">
                  <a:solidFill>
                    <a:srgbClr val="FF0000"/>
                  </a:solidFill>
                  <a:latin typeface="Comic Sans MS" panose="030F0702030302020204" pitchFamily="66" charset="0"/>
                </a:rPr>
                <a:t>rb</a:t>
              </a:r>
              <a:endParaRPr lang="en-US" dirty="0">
                <a:solidFill>
                  <a:srgbClr val="FF0000"/>
                </a:solidFill>
                <a:latin typeface="Comic Sans MS" panose="030F0702030302020204" pitchFamily="66" charset="0"/>
              </a:endParaRPr>
            </a:p>
          </p:txBody>
        </p:sp>
        <p:sp>
          <p:nvSpPr>
            <p:cNvPr id="15" name="Freeform 14"/>
            <p:cNvSpPr/>
            <p:nvPr/>
          </p:nvSpPr>
          <p:spPr bwMode="auto">
            <a:xfrm>
              <a:off x="429144" y="4472848"/>
              <a:ext cx="551357" cy="583894"/>
            </a:xfrm>
            <a:custGeom>
              <a:avLst/>
              <a:gdLst>
                <a:gd name="connsiteX0" fmla="*/ 514 w 551357"/>
                <a:gd name="connsiteY0" fmla="*/ 0 h 583894"/>
                <a:gd name="connsiteX1" fmla="*/ 88649 w 551357"/>
                <a:gd name="connsiteY1" fmla="*/ 451692 h 583894"/>
                <a:gd name="connsiteX2" fmla="*/ 551357 w 551357"/>
                <a:gd name="connsiteY2" fmla="*/ 583894 h 583894"/>
              </a:gdLst>
              <a:ahLst/>
              <a:cxnLst>
                <a:cxn ang="0">
                  <a:pos x="connsiteX0" y="connsiteY0"/>
                </a:cxn>
                <a:cxn ang="0">
                  <a:pos x="connsiteX1" y="connsiteY1"/>
                </a:cxn>
                <a:cxn ang="0">
                  <a:pos x="connsiteX2" y="connsiteY2"/>
                </a:cxn>
              </a:cxnLst>
              <a:rect l="l" t="t" r="r" b="b"/>
              <a:pathLst>
                <a:path w="551357" h="583894">
                  <a:moveTo>
                    <a:pt x="514" y="0"/>
                  </a:moveTo>
                  <a:cubicBezTo>
                    <a:pt x="-1322" y="177188"/>
                    <a:pt x="-3158" y="354376"/>
                    <a:pt x="88649" y="451692"/>
                  </a:cubicBezTo>
                  <a:cubicBezTo>
                    <a:pt x="180456" y="549008"/>
                    <a:pt x="365906" y="566451"/>
                    <a:pt x="551357" y="583894"/>
                  </a:cubicBezTo>
                </a:path>
              </a:pathLst>
            </a:custGeom>
            <a:noFill/>
            <a:ln w="952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24" name="TextBox 23"/>
          <p:cNvSpPr txBox="1"/>
          <p:nvPr/>
        </p:nvSpPr>
        <p:spPr>
          <a:xfrm>
            <a:off x="2869467" y="4902506"/>
            <a:ext cx="771365" cy="369332"/>
          </a:xfrm>
          <a:prstGeom prst="rect">
            <a:avLst/>
          </a:prstGeom>
          <a:noFill/>
        </p:spPr>
        <p:txBody>
          <a:bodyPr wrap="none" rtlCol="0">
            <a:spAutoFit/>
          </a:bodyPr>
          <a:lstStyle/>
          <a:p>
            <a:r>
              <a:rPr lang="en-US" sz="1800" dirty="0" smtClean="0"/>
              <a:t>(1,2)</a:t>
            </a:r>
            <a:endParaRPr lang="en-US" sz="1800" dirty="0"/>
          </a:p>
        </p:txBody>
      </p:sp>
      <p:sp>
        <p:nvSpPr>
          <p:cNvPr id="26" name="TextBox 25"/>
          <p:cNvSpPr txBox="1"/>
          <p:nvPr/>
        </p:nvSpPr>
        <p:spPr>
          <a:xfrm>
            <a:off x="2869467" y="5280582"/>
            <a:ext cx="771365" cy="369332"/>
          </a:xfrm>
          <a:prstGeom prst="rect">
            <a:avLst/>
          </a:prstGeom>
          <a:noFill/>
        </p:spPr>
        <p:txBody>
          <a:bodyPr wrap="none" rtlCol="0">
            <a:spAutoFit/>
          </a:bodyPr>
          <a:lstStyle/>
          <a:p>
            <a:r>
              <a:rPr lang="en-US" sz="1800" dirty="0" smtClean="0"/>
              <a:t>(1,2)</a:t>
            </a:r>
            <a:endParaRPr lang="en-US" sz="1800" dirty="0"/>
          </a:p>
        </p:txBody>
      </p:sp>
      <p:sp>
        <p:nvSpPr>
          <p:cNvPr id="27" name="TextBox 26"/>
          <p:cNvSpPr txBox="1"/>
          <p:nvPr/>
        </p:nvSpPr>
        <p:spPr>
          <a:xfrm>
            <a:off x="2869467" y="5631977"/>
            <a:ext cx="771365" cy="369332"/>
          </a:xfrm>
          <a:prstGeom prst="rect">
            <a:avLst/>
          </a:prstGeom>
          <a:noFill/>
        </p:spPr>
        <p:txBody>
          <a:bodyPr wrap="none" rtlCol="0">
            <a:spAutoFit/>
          </a:bodyPr>
          <a:lstStyle/>
          <a:p>
            <a:r>
              <a:rPr lang="en-US" sz="1800" dirty="0" smtClean="0"/>
              <a:t>(1,2)</a:t>
            </a:r>
            <a:endParaRPr lang="en-US" sz="1800" dirty="0"/>
          </a:p>
        </p:txBody>
      </p:sp>
      <p:sp>
        <p:nvSpPr>
          <p:cNvPr id="28" name="TextBox 27"/>
          <p:cNvSpPr txBox="1"/>
          <p:nvPr/>
        </p:nvSpPr>
        <p:spPr>
          <a:xfrm>
            <a:off x="4727675" y="4902506"/>
            <a:ext cx="771365" cy="369332"/>
          </a:xfrm>
          <a:prstGeom prst="rect">
            <a:avLst/>
          </a:prstGeom>
          <a:noFill/>
        </p:spPr>
        <p:txBody>
          <a:bodyPr wrap="none" rtlCol="0">
            <a:spAutoFit/>
          </a:bodyPr>
          <a:lstStyle/>
          <a:p>
            <a:r>
              <a:rPr lang="en-US" sz="1800" dirty="0" smtClean="0"/>
              <a:t>(1,3)</a:t>
            </a:r>
            <a:endParaRPr lang="en-US" sz="1800" dirty="0"/>
          </a:p>
        </p:txBody>
      </p:sp>
      <p:sp>
        <p:nvSpPr>
          <p:cNvPr id="29" name="TextBox 28"/>
          <p:cNvSpPr txBox="1"/>
          <p:nvPr/>
        </p:nvSpPr>
        <p:spPr>
          <a:xfrm>
            <a:off x="4727675" y="5280582"/>
            <a:ext cx="771365" cy="369332"/>
          </a:xfrm>
          <a:prstGeom prst="rect">
            <a:avLst/>
          </a:prstGeom>
          <a:noFill/>
        </p:spPr>
        <p:txBody>
          <a:bodyPr wrap="none" rtlCol="0">
            <a:spAutoFit/>
          </a:bodyPr>
          <a:lstStyle/>
          <a:p>
            <a:r>
              <a:rPr lang="en-US" sz="1800" dirty="0" smtClean="0"/>
              <a:t>(3,2)</a:t>
            </a:r>
            <a:endParaRPr lang="en-US" sz="1800" dirty="0"/>
          </a:p>
        </p:txBody>
      </p:sp>
      <p:sp>
        <p:nvSpPr>
          <p:cNvPr id="30" name="TextBox 29"/>
          <p:cNvSpPr txBox="1"/>
          <p:nvPr/>
        </p:nvSpPr>
        <p:spPr>
          <a:xfrm>
            <a:off x="4727675" y="5631977"/>
            <a:ext cx="771365" cy="369332"/>
          </a:xfrm>
          <a:prstGeom prst="rect">
            <a:avLst/>
          </a:prstGeom>
          <a:noFill/>
        </p:spPr>
        <p:txBody>
          <a:bodyPr wrap="none" rtlCol="0">
            <a:spAutoFit/>
          </a:bodyPr>
          <a:lstStyle/>
          <a:p>
            <a:r>
              <a:rPr lang="en-US" sz="1800" dirty="0" smtClean="0"/>
              <a:t>(1,2)</a:t>
            </a:r>
            <a:endParaRPr lang="en-US" sz="1800" dirty="0"/>
          </a:p>
        </p:txBody>
      </p:sp>
      <p:sp>
        <p:nvSpPr>
          <p:cNvPr id="31" name="TextBox 30"/>
          <p:cNvSpPr txBox="1"/>
          <p:nvPr/>
        </p:nvSpPr>
        <p:spPr>
          <a:xfrm>
            <a:off x="6549391" y="4902506"/>
            <a:ext cx="771365" cy="369332"/>
          </a:xfrm>
          <a:prstGeom prst="rect">
            <a:avLst/>
          </a:prstGeom>
          <a:noFill/>
        </p:spPr>
        <p:txBody>
          <a:bodyPr wrap="none" rtlCol="0">
            <a:spAutoFit/>
          </a:bodyPr>
          <a:lstStyle/>
          <a:p>
            <a:r>
              <a:rPr lang="en-US" sz="1800" dirty="0" smtClean="0"/>
              <a:t>(1,2)</a:t>
            </a:r>
            <a:endParaRPr lang="en-US" sz="1800" dirty="0"/>
          </a:p>
        </p:txBody>
      </p:sp>
      <p:sp>
        <p:nvSpPr>
          <p:cNvPr id="32" name="TextBox 31"/>
          <p:cNvSpPr txBox="1"/>
          <p:nvPr/>
        </p:nvSpPr>
        <p:spPr>
          <a:xfrm>
            <a:off x="6549391" y="5280582"/>
            <a:ext cx="771365" cy="369332"/>
          </a:xfrm>
          <a:prstGeom prst="rect">
            <a:avLst/>
          </a:prstGeom>
          <a:noFill/>
        </p:spPr>
        <p:txBody>
          <a:bodyPr wrap="none" rtlCol="0">
            <a:spAutoFit/>
          </a:bodyPr>
          <a:lstStyle/>
          <a:p>
            <a:r>
              <a:rPr lang="en-US" sz="1800" dirty="0" smtClean="0"/>
              <a:t>(3,2)</a:t>
            </a:r>
            <a:endParaRPr lang="en-US" sz="1800" dirty="0"/>
          </a:p>
        </p:txBody>
      </p:sp>
      <p:sp>
        <p:nvSpPr>
          <p:cNvPr id="33" name="TextBox 32"/>
          <p:cNvSpPr txBox="1"/>
          <p:nvPr/>
        </p:nvSpPr>
        <p:spPr>
          <a:xfrm>
            <a:off x="6549391" y="5631977"/>
            <a:ext cx="771365" cy="369332"/>
          </a:xfrm>
          <a:prstGeom prst="rect">
            <a:avLst/>
          </a:prstGeom>
          <a:noFill/>
        </p:spPr>
        <p:txBody>
          <a:bodyPr wrap="none" rtlCol="0">
            <a:spAutoFit/>
          </a:bodyPr>
          <a:lstStyle/>
          <a:p>
            <a:r>
              <a:rPr lang="en-US" sz="1800" dirty="0" smtClean="0"/>
              <a:t>(1,2)</a:t>
            </a:r>
            <a:endParaRPr lang="en-US" sz="1800" dirty="0"/>
          </a:p>
        </p:txBody>
      </p:sp>
      <p:sp>
        <p:nvSpPr>
          <p:cNvPr id="38" name="Oval 37"/>
          <p:cNvSpPr/>
          <p:nvPr/>
        </p:nvSpPr>
        <p:spPr bwMode="auto">
          <a:xfrm>
            <a:off x="6549391" y="4902506"/>
            <a:ext cx="771365" cy="3693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9" name="Oval 38"/>
          <p:cNvSpPr/>
          <p:nvPr/>
        </p:nvSpPr>
        <p:spPr bwMode="auto">
          <a:xfrm>
            <a:off x="6549391" y="5649914"/>
            <a:ext cx="771365" cy="3693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4124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P spid="16" grpId="0"/>
      <p:bldP spid="17" grpId="0"/>
      <p:bldP spid="24" grpId="0"/>
      <p:bldP spid="26" grpId="0"/>
      <p:bldP spid="27" grpId="0"/>
      <p:bldP spid="28" grpId="0"/>
      <p:bldP spid="29" grpId="0"/>
      <p:bldP spid="30" grpId="0"/>
      <p:bldP spid="31" grpId="0"/>
      <p:bldP spid="32" grpId="0"/>
      <p:bldP spid="33" grpId="0"/>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scheduling</a:t>
            </a:r>
            <a:endParaRPr lang="en-US" dirty="0"/>
          </a:p>
        </p:txBody>
      </p:sp>
      <p:sp>
        <p:nvSpPr>
          <p:cNvPr id="3" name="Content Placeholder 2"/>
          <p:cNvSpPr>
            <a:spLocks noGrp="1"/>
          </p:cNvSpPr>
          <p:nvPr>
            <p:ph idx="1"/>
          </p:nvPr>
        </p:nvSpPr>
        <p:spPr>
          <a:xfrm>
            <a:off x="676421" y="1672883"/>
            <a:ext cx="7772400" cy="4114800"/>
          </a:xfrm>
        </p:spPr>
        <p:txBody>
          <a:bodyPr/>
          <a:lstStyle/>
          <a:p>
            <a:r>
              <a:rPr lang="en-US" sz="2400" dirty="0" smtClean="0"/>
              <a:t>The BSV compiler schedules as many rules as possible for concurrent execution among the rules that are enabled (i.e., whose guards are </a:t>
            </a:r>
            <a:r>
              <a:rPr lang="en-US" sz="2400" dirty="0" err="1" smtClean="0"/>
              <a:t>ture</a:t>
            </a:r>
            <a:r>
              <a:rPr lang="en-US" sz="2400" dirty="0" smtClean="0"/>
              <a:t>), provided it can ensure that the chosen rules don’t </a:t>
            </a:r>
            <a:r>
              <a:rPr lang="en-US" sz="2400" i="1" dirty="0" smtClean="0"/>
              <a:t>conflict</a:t>
            </a:r>
            <a:r>
              <a:rPr lang="en-US" sz="2400" dirty="0" smtClean="0"/>
              <a:t> with each other </a:t>
            </a:r>
          </a:p>
          <a:p>
            <a:r>
              <a:rPr lang="en-US" sz="2400" dirty="0" smtClean="0"/>
              <a:t>Conflict:</a:t>
            </a:r>
          </a:p>
          <a:p>
            <a:pPr lvl="1"/>
            <a:r>
              <a:rPr lang="en-US" sz="2000" dirty="0" smtClean="0"/>
              <a:t>Double write</a:t>
            </a:r>
          </a:p>
          <a:p>
            <a:pPr lvl="1"/>
            <a:r>
              <a:rPr lang="en-US" sz="2000" dirty="0" smtClean="0"/>
              <a:t>If the effect of rule execution does not appear to be as if one rule executed after the other</a:t>
            </a:r>
            <a:endParaRPr lang="en-US" sz="2000" dirty="0"/>
          </a:p>
        </p:txBody>
      </p:sp>
      <p:sp>
        <p:nvSpPr>
          <p:cNvPr id="4" name="Date Placeholder 3"/>
          <p:cNvSpPr>
            <a:spLocks noGrp="1"/>
          </p:cNvSpPr>
          <p:nvPr>
            <p:ph type="dt" sz="half" idx="10"/>
          </p:nvPr>
        </p:nvSpPr>
        <p:spPr/>
        <p:txBody>
          <a:bodyPr/>
          <a:lstStyle/>
          <a:p>
            <a:pPr>
              <a:defRPr/>
            </a:pPr>
            <a:r>
              <a:rPr lang="en-US" smtClean="0"/>
              <a:t>September 18, 2017</a:t>
            </a:r>
            <a:endParaRPr lang="en-US" dirty="0"/>
          </a:p>
        </p:txBody>
      </p:sp>
      <p:sp>
        <p:nvSpPr>
          <p:cNvPr id="5" name="Footer Placeholder 4"/>
          <p:cNvSpPr>
            <a:spLocks noGrp="1"/>
          </p:cNvSpPr>
          <p:nvPr>
            <p:ph type="ftr" sz="quarter" idx="12"/>
          </p:nvPr>
        </p:nvSpPr>
        <p:spPr/>
        <p:txBody>
          <a:bodyPr/>
          <a:lstStyle/>
          <a:p>
            <a:pPr>
              <a:defRPr/>
            </a:pPr>
            <a:r>
              <a:rPr lang="en-US" smtClean="0"/>
              <a:t>http://csg.csail.mit.edu/6.175</a:t>
            </a:r>
            <a:endParaRPr lang="en-US" dirty="0"/>
          </a:p>
        </p:txBody>
      </p:sp>
      <p:sp>
        <p:nvSpPr>
          <p:cNvPr id="8" name="Slide Number Placeholder 7"/>
          <p:cNvSpPr>
            <a:spLocks noGrp="1"/>
          </p:cNvSpPr>
          <p:nvPr>
            <p:ph type="sldNum" sz="quarter" idx="11"/>
          </p:nvPr>
        </p:nvSpPr>
        <p:spPr/>
        <p:txBody>
          <a:bodyPr/>
          <a:lstStyle/>
          <a:p>
            <a:pPr>
              <a:defRPr/>
            </a:pPr>
            <a:r>
              <a:rPr lang="en-US" smtClean="0"/>
              <a:t>L06-</a:t>
            </a:r>
            <a:fld id="{4F9502F6-954B-46E9-AC05-33DEDF4CA0BF}" type="slidenum">
              <a:rPr lang="en-US" smtClean="0"/>
              <a:pPr>
                <a:defRPr/>
              </a:pPr>
              <a:t>12</a:t>
            </a:fld>
            <a:endParaRPr lang="en-US" dirty="0"/>
          </a:p>
        </p:txBody>
      </p:sp>
    </p:spTree>
    <p:extLst>
      <p:ext uri="{BB962C8B-B14F-4D97-AF65-F5344CB8AC3E}">
        <p14:creationId xmlns:p14="http://schemas.microsoft.com/office/powerpoint/2010/main" val="2220930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400" i="1" dirty="0" smtClean="0"/>
              <a:t>some insight into</a:t>
            </a:r>
            <a:br>
              <a:rPr lang="en-US" sz="2400" i="1" dirty="0" smtClean="0"/>
            </a:br>
            <a:r>
              <a:rPr lang="en-US" sz="3600" dirty="0" smtClean="0"/>
              <a:t>Concurrent rule execution</a:t>
            </a:r>
          </a:p>
        </p:txBody>
      </p:sp>
      <p:sp>
        <p:nvSpPr>
          <p:cNvPr id="7171" name="Content Placeholder 88" descr="Rectangle: Click to edit Master text styles&#10;Second level&#10;Third level&#10;Fourth level&#10;Fifth level"/>
          <p:cNvSpPr>
            <a:spLocks noGrp="1"/>
          </p:cNvSpPr>
          <p:nvPr>
            <p:ph idx="1"/>
          </p:nvPr>
        </p:nvSpPr>
        <p:spPr>
          <a:xfrm>
            <a:off x="849313" y="4244975"/>
            <a:ext cx="7772400" cy="1776413"/>
          </a:xfrm>
        </p:spPr>
        <p:txBody>
          <a:bodyPr/>
          <a:lstStyle/>
          <a:p>
            <a:r>
              <a:rPr lang="en-US" sz="2400" smtClean="0"/>
              <a:t>There are more intermediate states in the rule semantics (a state after each rule step)</a:t>
            </a:r>
          </a:p>
          <a:p>
            <a:r>
              <a:rPr lang="en-US" sz="2400" smtClean="0"/>
              <a:t> In the HW, states change only at clock edges </a:t>
            </a:r>
          </a:p>
        </p:txBody>
      </p:sp>
      <p:sp>
        <p:nvSpPr>
          <p:cNvPr id="7172" name="Text Box 3"/>
          <p:cNvSpPr txBox="1">
            <a:spLocks noChangeArrowheads="1"/>
          </p:cNvSpPr>
          <p:nvPr/>
        </p:nvSpPr>
        <p:spPr bwMode="auto">
          <a:xfrm>
            <a:off x="752475" y="19907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7173" name="Text Box 4"/>
          <p:cNvSpPr txBox="1">
            <a:spLocks noChangeArrowheads="1"/>
          </p:cNvSpPr>
          <p:nvPr/>
        </p:nvSpPr>
        <p:spPr bwMode="auto">
          <a:xfrm>
            <a:off x="752475" y="2968625"/>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7174" name="Text Box 5"/>
          <p:cNvSpPr txBox="1">
            <a:spLocks noChangeArrowheads="1"/>
          </p:cNvSpPr>
          <p:nvPr/>
        </p:nvSpPr>
        <p:spPr bwMode="auto">
          <a:xfrm>
            <a:off x="3546475" y="1943100"/>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7175" name="Text Box 6"/>
          <p:cNvSpPr txBox="1">
            <a:spLocks noChangeArrowheads="1"/>
          </p:cNvSpPr>
          <p:nvPr/>
        </p:nvSpPr>
        <p:spPr bwMode="auto">
          <a:xfrm>
            <a:off x="3956050" y="1943100"/>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7176" name="Text Box 7"/>
          <p:cNvSpPr txBox="1">
            <a:spLocks noChangeArrowheads="1"/>
          </p:cNvSpPr>
          <p:nvPr/>
        </p:nvSpPr>
        <p:spPr bwMode="auto">
          <a:xfrm>
            <a:off x="4646613" y="1943100"/>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7177" name="Group 8"/>
          <p:cNvGrpSpPr>
            <a:grpSpLocks/>
          </p:cNvGrpSpPr>
          <p:nvPr/>
        </p:nvGrpSpPr>
        <p:grpSpPr bwMode="auto">
          <a:xfrm>
            <a:off x="4419600" y="2243138"/>
            <a:ext cx="239713" cy="53975"/>
            <a:chOff x="1895" y="3653"/>
            <a:chExt cx="248" cy="56"/>
          </a:xfrm>
        </p:grpSpPr>
        <p:sp>
          <p:nvSpPr>
            <p:cNvPr id="7254"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5"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6"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178"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79"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0"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1"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2"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3"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4"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5"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7186"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7187"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7188"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7189"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pPr>
              <a:buNone/>
            </a:pPr>
            <a:endParaRPr lang="en-US"/>
          </a:p>
        </p:txBody>
      </p:sp>
      <p:grpSp>
        <p:nvGrpSpPr>
          <p:cNvPr id="7190" name="Group 24"/>
          <p:cNvGrpSpPr>
            <a:grpSpLocks/>
          </p:cNvGrpSpPr>
          <p:nvPr/>
        </p:nvGrpSpPr>
        <p:grpSpPr bwMode="auto">
          <a:xfrm>
            <a:off x="2571750" y="2243138"/>
            <a:ext cx="239713" cy="53975"/>
            <a:chOff x="1895" y="3653"/>
            <a:chExt cx="248" cy="56"/>
          </a:xfrm>
        </p:grpSpPr>
        <p:sp>
          <p:nvSpPr>
            <p:cNvPr id="7251"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2"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3"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1" name="Group 28"/>
          <p:cNvGrpSpPr>
            <a:grpSpLocks/>
          </p:cNvGrpSpPr>
          <p:nvPr/>
        </p:nvGrpSpPr>
        <p:grpSpPr bwMode="auto">
          <a:xfrm>
            <a:off x="6283325" y="2243138"/>
            <a:ext cx="239713" cy="53975"/>
            <a:chOff x="1895" y="3653"/>
            <a:chExt cx="248" cy="56"/>
          </a:xfrm>
        </p:grpSpPr>
        <p:sp>
          <p:nvSpPr>
            <p:cNvPr id="7248"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9"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50"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2" name="Group 32"/>
          <p:cNvGrpSpPr>
            <a:grpSpLocks/>
          </p:cNvGrpSpPr>
          <p:nvPr/>
        </p:nvGrpSpPr>
        <p:grpSpPr bwMode="auto">
          <a:xfrm>
            <a:off x="1809750" y="2243138"/>
            <a:ext cx="239713" cy="53975"/>
            <a:chOff x="1895" y="3653"/>
            <a:chExt cx="248" cy="56"/>
          </a:xfrm>
        </p:grpSpPr>
        <p:sp>
          <p:nvSpPr>
            <p:cNvPr id="7245"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6"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7"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7193" name="Group 36"/>
          <p:cNvGrpSpPr>
            <a:grpSpLocks/>
          </p:cNvGrpSpPr>
          <p:nvPr/>
        </p:nvGrpSpPr>
        <p:grpSpPr bwMode="auto">
          <a:xfrm>
            <a:off x="7731125" y="2243138"/>
            <a:ext cx="239713" cy="53975"/>
            <a:chOff x="1895" y="3653"/>
            <a:chExt cx="248" cy="56"/>
          </a:xfrm>
        </p:grpSpPr>
        <p:sp>
          <p:nvSpPr>
            <p:cNvPr id="7242"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3"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4"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194"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pPr>
              <a:buNone/>
            </a:pPr>
            <a:endParaRPr lang="en-US"/>
          </a:p>
        </p:txBody>
      </p:sp>
      <p:sp>
        <p:nvSpPr>
          <p:cNvPr id="7195"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pPr>
              <a:buNone/>
            </a:pPr>
            <a:endParaRPr lang="en-US"/>
          </a:p>
        </p:txBody>
      </p:sp>
      <p:sp>
        <p:nvSpPr>
          <p:cNvPr id="7196"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pPr>
              <a:buNone/>
            </a:pPr>
            <a:endParaRPr lang="en-US"/>
          </a:p>
        </p:txBody>
      </p:sp>
      <p:sp>
        <p:nvSpPr>
          <p:cNvPr id="7197"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pPr>
              <a:buNone/>
            </a:pPr>
            <a:endParaRPr lang="en-US"/>
          </a:p>
        </p:txBody>
      </p:sp>
      <p:sp>
        <p:nvSpPr>
          <p:cNvPr id="7198"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pPr>
              <a:buNone/>
            </a:pPr>
            <a:endParaRPr lang="en-US"/>
          </a:p>
        </p:txBody>
      </p:sp>
      <p:sp>
        <p:nvSpPr>
          <p:cNvPr id="7199"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pPr>
              <a:buNone/>
            </a:pPr>
            <a:endParaRPr lang="en-US"/>
          </a:p>
        </p:txBody>
      </p:sp>
      <p:sp>
        <p:nvSpPr>
          <p:cNvPr id="7200"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pPr>
              <a:buNone/>
            </a:pPr>
            <a:endParaRPr lang="en-US"/>
          </a:p>
        </p:txBody>
      </p:sp>
      <p:sp>
        <p:nvSpPr>
          <p:cNvPr id="7201"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pPr>
              <a:buNone/>
            </a:pPr>
            <a:endParaRPr lang="en-US"/>
          </a:p>
        </p:txBody>
      </p:sp>
      <p:sp>
        <p:nvSpPr>
          <p:cNvPr id="7202"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pPr>
              <a:buNone/>
            </a:pPr>
            <a:endParaRPr lang="en-US"/>
          </a:p>
        </p:txBody>
      </p:sp>
      <p:sp>
        <p:nvSpPr>
          <p:cNvPr id="7203"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pPr>
              <a:buNone/>
            </a:pPr>
            <a:endParaRPr lang="en-US"/>
          </a:p>
        </p:txBody>
      </p:sp>
      <p:sp>
        <p:nvSpPr>
          <p:cNvPr id="7204" name="Text Box 50"/>
          <p:cNvSpPr txBox="1">
            <a:spLocks noChangeArrowheads="1"/>
          </p:cNvSpPr>
          <p:nvPr/>
        </p:nvSpPr>
        <p:spPr bwMode="auto">
          <a:xfrm>
            <a:off x="8226425" y="3159125"/>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7205" name="Text Box 51"/>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7206"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7207"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pPr>
              <a:buNone/>
            </a:pPr>
            <a:endParaRPr lang="en-US"/>
          </a:p>
        </p:txBody>
      </p:sp>
      <p:sp>
        <p:nvSpPr>
          <p:cNvPr id="7208"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09" name="Text Box 55"/>
          <p:cNvSpPr txBox="1">
            <a:spLocks noChangeArrowheads="1"/>
          </p:cNvSpPr>
          <p:nvPr/>
        </p:nvSpPr>
        <p:spPr bwMode="auto">
          <a:xfrm>
            <a:off x="4151313" y="3392488"/>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7210" name="Text Box 56"/>
          <p:cNvSpPr txBox="1">
            <a:spLocks noChangeArrowheads="1"/>
          </p:cNvSpPr>
          <p:nvPr/>
        </p:nvSpPr>
        <p:spPr bwMode="auto">
          <a:xfrm>
            <a:off x="4162425" y="2657475"/>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7211" name="Text Box 57"/>
          <p:cNvSpPr txBox="1">
            <a:spLocks noChangeArrowheads="1"/>
          </p:cNvSpPr>
          <p:nvPr/>
        </p:nvSpPr>
        <p:spPr bwMode="auto">
          <a:xfrm>
            <a:off x="4151313" y="2981325"/>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7212" name="Group 58"/>
          <p:cNvGrpSpPr>
            <a:grpSpLocks/>
          </p:cNvGrpSpPr>
          <p:nvPr/>
        </p:nvGrpSpPr>
        <p:grpSpPr bwMode="auto">
          <a:xfrm>
            <a:off x="4227513" y="3333750"/>
            <a:ext cx="239712" cy="53975"/>
            <a:chOff x="1895" y="3653"/>
            <a:chExt cx="248" cy="56"/>
          </a:xfrm>
        </p:grpSpPr>
        <p:sp>
          <p:nvSpPr>
            <p:cNvPr id="7239"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0"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7241"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7213"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pPr>
              <a:buNone/>
            </a:pPr>
            <a:endParaRPr lang="en-US"/>
          </a:p>
        </p:txBody>
      </p:sp>
      <p:sp>
        <p:nvSpPr>
          <p:cNvPr id="7214"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pPr>
              <a:buNone/>
            </a:pPr>
            <a:endParaRPr lang="en-US"/>
          </a:p>
        </p:txBody>
      </p:sp>
      <p:sp>
        <p:nvSpPr>
          <p:cNvPr id="7215"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pPr>
              <a:buNone/>
            </a:pPr>
            <a:endParaRPr lang="en-US"/>
          </a:p>
        </p:txBody>
      </p:sp>
      <p:sp>
        <p:nvSpPr>
          <p:cNvPr id="7216"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pPr>
              <a:buNone/>
            </a:pPr>
            <a:endParaRPr lang="en-US"/>
          </a:p>
        </p:txBody>
      </p:sp>
      <p:sp>
        <p:nvSpPr>
          <p:cNvPr id="7217"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pPr>
              <a:buNone/>
            </a:pPr>
            <a:endParaRPr lang="en-US"/>
          </a:p>
        </p:txBody>
      </p:sp>
      <p:sp>
        <p:nvSpPr>
          <p:cNvPr id="7218"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pPr>
              <a:buNone/>
            </a:pPr>
            <a:endParaRPr lang="en-US"/>
          </a:p>
        </p:txBody>
      </p:sp>
      <p:sp>
        <p:nvSpPr>
          <p:cNvPr id="7219"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pPr>
              <a:buNone/>
            </a:pPr>
            <a:endParaRPr lang="en-US"/>
          </a:p>
        </p:txBody>
      </p:sp>
      <p:sp>
        <p:nvSpPr>
          <p:cNvPr id="7220"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pPr>
              <a:buNone/>
            </a:pPr>
            <a:endParaRPr lang="en-US"/>
          </a:p>
        </p:txBody>
      </p:sp>
      <p:sp>
        <p:nvSpPr>
          <p:cNvPr id="7221"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pPr>
              <a:buNone/>
            </a:pPr>
            <a:endParaRPr lang="en-US"/>
          </a:p>
        </p:txBody>
      </p:sp>
      <p:sp>
        <p:nvSpPr>
          <p:cNvPr id="7222"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pPr>
              <a:buNone/>
            </a:pPr>
            <a:endParaRPr lang="en-US"/>
          </a:p>
        </p:txBody>
      </p:sp>
      <p:sp>
        <p:nvSpPr>
          <p:cNvPr id="7223"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pPr>
              <a:buNone/>
            </a:pPr>
            <a:endParaRPr lang="en-US"/>
          </a:p>
        </p:txBody>
      </p:sp>
      <p:sp>
        <p:nvSpPr>
          <p:cNvPr id="7224"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pPr>
              <a:buNone/>
            </a:pPr>
            <a:endParaRPr lang="en-US"/>
          </a:p>
        </p:txBody>
      </p:sp>
      <p:sp>
        <p:nvSpPr>
          <p:cNvPr id="7225"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pPr>
              <a:buNone/>
            </a:pPr>
            <a:endParaRPr lang="en-US"/>
          </a:p>
        </p:txBody>
      </p:sp>
      <p:sp>
        <p:nvSpPr>
          <p:cNvPr id="7226"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pPr>
              <a:buNone/>
            </a:pPr>
            <a:endParaRPr lang="en-US"/>
          </a:p>
        </p:txBody>
      </p:sp>
      <p:sp>
        <p:nvSpPr>
          <p:cNvPr id="7227"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pPr>
              <a:buNone/>
            </a:pPr>
            <a:endParaRPr lang="en-US"/>
          </a:p>
        </p:txBody>
      </p:sp>
      <p:sp>
        <p:nvSpPr>
          <p:cNvPr id="7228"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pPr>
              <a:buNone/>
            </a:pPr>
            <a:endParaRPr lang="en-US"/>
          </a:p>
        </p:txBody>
      </p:sp>
      <p:sp>
        <p:nvSpPr>
          <p:cNvPr id="7229"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pPr>
              <a:buNone/>
            </a:pPr>
            <a:endParaRPr lang="en-US"/>
          </a:p>
        </p:txBody>
      </p:sp>
      <p:sp>
        <p:nvSpPr>
          <p:cNvPr id="7230"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pPr>
              <a:buNone/>
            </a:pPr>
            <a:endParaRPr lang="en-US"/>
          </a:p>
        </p:txBody>
      </p:sp>
      <p:sp>
        <p:nvSpPr>
          <p:cNvPr id="7231"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pPr>
              <a:buNone/>
            </a:pPr>
            <a:endParaRPr lang="en-US"/>
          </a:p>
        </p:txBody>
      </p:sp>
      <p:sp>
        <p:nvSpPr>
          <p:cNvPr id="7232"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pPr>
              <a:buNone/>
            </a:pPr>
            <a:endParaRPr lang="en-US"/>
          </a:p>
        </p:txBody>
      </p:sp>
      <p:sp>
        <p:nvSpPr>
          <p:cNvPr id="7233"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pPr>
              <a:buNone/>
            </a:pPr>
            <a:endParaRPr lang="en-US"/>
          </a:p>
        </p:txBody>
      </p:sp>
      <p:sp>
        <p:nvSpPr>
          <p:cNvPr id="7234"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pPr>
              <a:buNone/>
            </a:pPr>
            <a:endParaRPr lang="en-US"/>
          </a:p>
        </p:txBody>
      </p:sp>
      <p:sp>
        <p:nvSpPr>
          <p:cNvPr id="7235"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pPr>
              <a:buNone/>
            </a:pPr>
            <a:endParaRPr lang="en-US"/>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4" name="Footer Placeholder 3"/>
          <p:cNvSpPr>
            <a:spLocks noGrp="1"/>
          </p:cNvSpPr>
          <p:nvPr>
            <p:ph type="ftr" sz="quarter" idx="12"/>
          </p:nvPr>
        </p:nvSpPr>
        <p:spPr/>
        <p:txBody>
          <a:bodyPr/>
          <a:lstStyle/>
          <a:p>
            <a:pPr>
              <a:defRPr/>
            </a:pPr>
            <a:r>
              <a:rPr lang="en-US" smtClean="0"/>
              <a:t>http://csg.csail.mit.edu/6.175</a:t>
            </a:r>
            <a:endParaRPr lang="en-US" dirty="0"/>
          </a:p>
        </p:txBody>
      </p:sp>
      <p:sp>
        <p:nvSpPr>
          <p:cNvPr id="6" name="Slide Number Placeholder 5"/>
          <p:cNvSpPr>
            <a:spLocks noGrp="1"/>
          </p:cNvSpPr>
          <p:nvPr>
            <p:ph type="sldNum" sz="quarter" idx="11"/>
          </p:nvPr>
        </p:nvSpPr>
        <p:spPr/>
        <p:txBody>
          <a:bodyPr/>
          <a:lstStyle/>
          <a:p>
            <a:pPr>
              <a:defRPr/>
            </a:pPr>
            <a:r>
              <a:rPr lang="en-US" smtClean="0"/>
              <a:t>L06-</a:t>
            </a:r>
            <a:fld id="{4F9502F6-954B-46E9-AC05-33DEDF4CA0BF}" type="slidenum">
              <a:rPr lang="en-US" smtClean="0"/>
              <a:pPr>
                <a:defRPr/>
              </a:pPr>
              <a:t>13</a:t>
            </a:fld>
            <a:endParaRPr lang="en-US" dirty="0"/>
          </a:p>
        </p:txBody>
      </p:sp>
    </p:spTree>
    <p:extLst>
      <p:ext uri="{BB962C8B-B14F-4D97-AF65-F5344CB8AC3E}">
        <p14:creationId xmlns:p14="http://schemas.microsoft.com/office/powerpoint/2010/main" val="417307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smtClean="0"/>
              <a:t>Parallel execution</a:t>
            </a:r>
            <a:br>
              <a:rPr lang="en-US" sz="3600" smtClean="0"/>
            </a:br>
            <a:r>
              <a:rPr lang="en-US" sz="3600" smtClean="0"/>
              <a:t>reorders reads and writes</a:t>
            </a:r>
          </a:p>
        </p:txBody>
      </p:sp>
      <p:sp>
        <p:nvSpPr>
          <p:cNvPr id="8195" name="Content Placeholder 53" descr="Rectangle: Click to edit Master text styles&#10;Second level&#10;Third level&#10;Fourth level&#10;Fifth level"/>
          <p:cNvSpPr>
            <a:spLocks noGrp="1"/>
          </p:cNvSpPr>
          <p:nvPr>
            <p:ph idx="1"/>
          </p:nvPr>
        </p:nvSpPr>
        <p:spPr>
          <a:xfrm>
            <a:off x="827088" y="4089400"/>
            <a:ext cx="7772400" cy="4114800"/>
          </a:xfrm>
        </p:spPr>
        <p:txBody>
          <a:bodyPr/>
          <a:lstStyle/>
          <a:p>
            <a:r>
              <a:rPr lang="en-US" sz="2400" dirty="0" smtClean="0"/>
              <a:t>In the rule semantics, each rule sees (reads) the effects (writes) of previous rules </a:t>
            </a:r>
          </a:p>
          <a:p>
            <a:r>
              <a:rPr lang="en-US" sz="2400" dirty="0" smtClean="0"/>
              <a:t>In the HW, rules only see the effects from previous clocks, and only affect subsequent clocks</a:t>
            </a:r>
          </a:p>
        </p:txBody>
      </p:sp>
      <p:sp>
        <p:nvSpPr>
          <p:cNvPr id="8196" name="Text Box 3"/>
          <p:cNvSpPr txBox="1">
            <a:spLocks noChangeArrowheads="1"/>
          </p:cNvSpPr>
          <p:nvPr/>
        </p:nvSpPr>
        <p:spPr bwMode="auto">
          <a:xfrm>
            <a:off x="752475" y="18129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8197" name="Text Box 4"/>
          <p:cNvSpPr txBox="1">
            <a:spLocks noChangeArrowheads="1"/>
          </p:cNvSpPr>
          <p:nvPr/>
        </p:nvSpPr>
        <p:spPr bwMode="auto">
          <a:xfrm>
            <a:off x="752475" y="3535363"/>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8198" name="Line 5"/>
          <p:cNvSpPr>
            <a:spLocks noChangeShapeType="1"/>
          </p:cNvSpPr>
          <p:nvPr/>
        </p:nvSpPr>
        <p:spPr bwMode="auto">
          <a:xfrm>
            <a:off x="4635500" y="3146425"/>
            <a:ext cx="0" cy="584200"/>
          </a:xfrm>
          <a:prstGeom prst="line">
            <a:avLst/>
          </a:prstGeom>
          <a:noFill/>
          <a:ln w="38100">
            <a:solidFill>
              <a:srgbClr val="000000"/>
            </a:solidFill>
            <a:round/>
            <a:headEnd/>
            <a:tailEnd/>
          </a:ln>
        </p:spPr>
        <p:txBody>
          <a:bodyPr/>
          <a:lstStyle/>
          <a:p>
            <a:pPr>
              <a:buNone/>
            </a:pPr>
            <a:endParaRPr lang="en-US"/>
          </a:p>
        </p:txBody>
      </p:sp>
      <p:sp>
        <p:nvSpPr>
          <p:cNvPr id="8199" name="Line 6"/>
          <p:cNvSpPr>
            <a:spLocks noChangeShapeType="1"/>
          </p:cNvSpPr>
          <p:nvPr/>
        </p:nvSpPr>
        <p:spPr bwMode="auto">
          <a:xfrm>
            <a:off x="792163" y="3146425"/>
            <a:ext cx="0" cy="584200"/>
          </a:xfrm>
          <a:prstGeom prst="line">
            <a:avLst/>
          </a:prstGeom>
          <a:noFill/>
          <a:ln w="38100">
            <a:solidFill>
              <a:srgbClr val="000000"/>
            </a:solidFill>
            <a:round/>
            <a:headEnd/>
            <a:tailEnd/>
          </a:ln>
        </p:spPr>
        <p:txBody>
          <a:bodyPr/>
          <a:lstStyle/>
          <a:p>
            <a:pPr>
              <a:buNone/>
            </a:pPr>
            <a:endParaRPr lang="en-US"/>
          </a:p>
        </p:txBody>
      </p:sp>
      <p:sp>
        <p:nvSpPr>
          <p:cNvPr id="8200" name="Line 7"/>
          <p:cNvSpPr>
            <a:spLocks noChangeShapeType="1"/>
          </p:cNvSpPr>
          <p:nvPr/>
        </p:nvSpPr>
        <p:spPr bwMode="auto">
          <a:xfrm>
            <a:off x="8255000" y="3135313"/>
            <a:ext cx="0" cy="584200"/>
          </a:xfrm>
          <a:prstGeom prst="line">
            <a:avLst/>
          </a:prstGeom>
          <a:noFill/>
          <a:ln w="38100">
            <a:solidFill>
              <a:srgbClr val="000000"/>
            </a:solidFill>
            <a:round/>
            <a:headEnd/>
            <a:tailEnd/>
          </a:ln>
        </p:spPr>
        <p:txBody>
          <a:bodyPr/>
          <a:lstStyle/>
          <a:p>
            <a:pPr>
              <a:buNone/>
            </a:pPr>
            <a:endParaRPr lang="en-US"/>
          </a:p>
        </p:txBody>
      </p:sp>
      <p:sp>
        <p:nvSpPr>
          <p:cNvPr id="8201" name="Text Box 8"/>
          <p:cNvSpPr txBox="1">
            <a:spLocks noChangeArrowheads="1"/>
          </p:cNvSpPr>
          <p:nvPr/>
        </p:nvSpPr>
        <p:spPr bwMode="auto">
          <a:xfrm>
            <a:off x="8226425" y="3448050"/>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8202" name="Text Box 9"/>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8203" name="Line 11"/>
          <p:cNvSpPr>
            <a:spLocks noChangeShapeType="1"/>
          </p:cNvSpPr>
          <p:nvPr/>
        </p:nvSpPr>
        <p:spPr bwMode="auto">
          <a:xfrm>
            <a:off x="796925" y="2160588"/>
            <a:ext cx="0" cy="185737"/>
          </a:xfrm>
          <a:prstGeom prst="line">
            <a:avLst/>
          </a:prstGeom>
          <a:noFill/>
          <a:ln w="38100">
            <a:solidFill>
              <a:srgbClr val="000000"/>
            </a:solidFill>
            <a:round/>
            <a:headEnd/>
            <a:tailEnd/>
          </a:ln>
        </p:spPr>
        <p:txBody>
          <a:bodyPr/>
          <a:lstStyle/>
          <a:p>
            <a:pPr>
              <a:buNone/>
            </a:pPr>
            <a:endParaRPr lang="en-US"/>
          </a:p>
        </p:txBody>
      </p:sp>
      <p:sp>
        <p:nvSpPr>
          <p:cNvPr id="8204" name="Line 12"/>
          <p:cNvSpPr>
            <a:spLocks noChangeShapeType="1"/>
          </p:cNvSpPr>
          <p:nvPr/>
        </p:nvSpPr>
        <p:spPr bwMode="auto">
          <a:xfrm>
            <a:off x="4649788" y="2168525"/>
            <a:ext cx="0" cy="185738"/>
          </a:xfrm>
          <a:prstGeom prst="line">
            <a:avLst/>
          </a:prstGeom>
          <a:noFill/>
          <a:ln w="38100">
            <a:solidFill>
              <a:srgbClr val="000000"/>
            </a:solidFill>
            <a:round/>
            <a:headEnd/>
            <a:tailEnd/>
          </a:ln>
        </p:spPr>
        <p:txBody>
          <a:bodyPr/>
          <a:lstStyle/>
          <a:p>
            <a:pPr>
              <a:buNone/>
            </a:pPr>
            <a:endParaRPr lang="en-US"/>
          </a:p>
        </p:txBody>
      </p:sp>
      <p:sp>
        <p:nvSpPr>
          <p:cNvPr id="8205" name="Line 13"/>
          <p:cNvSpPr>
            <a:spLocks noChangeShapeType="1"/>
          </p:cNvSpPr>
          <p:nvPr/>
        </p:nvSpPr>
        <p:spPr bwMode="auto">
          <a:xfrm>
            <a:off x="2716213" y="2157413"/>
            <a:ext cx="0" cy="185737"/>
          </a:xfrm>
          <a:prstGeom prst="line">
            <a:avLst/>
          </a:prstGeom>
          <a:noFill/>
          <a:ln w="38100">
            <a:solidFill>
              <a:srgbClr val="000000"/>
            </a:solidFill>
            <a:round/>
            <a:headEnd/>
            <a:tailEnd/>
          </a:ln>
        </p:spPr>
        <p:txBody>
          <a:bodyPr/>
          <a:lstStyle/>
          <a:p>
            <a:pPr>
              <a:buNone/>
            </a:pPr>
            <a:endParaRPr lang="en-US"/>
          </a:p>
        </p:txBody>
      </p:sp>
      <p:sp>
        <p:nvSpPr>
          <p:cNvPr id="8206" name="Line 14"/>
          <p:cNvSpPr>
            <a:spLocks noChangeShapeType="1"/>
          </p:cNvSpPr>
          <p:nvPr/>
        </p:nvSpPr>
        <p:spPr bwMode="auto">
          <a:xfrm>
            <a:off x="7091363" y="2165350"/>
            <a:ext cx="0" cy="185738"/>
          </a:xfrm>
          <a:prstGeom prst="line">
            <a:avLst/>
          </a:prstGeom>
          <a:noFill/>
          <a:ln w="38100">
            <a:solidFill>
              <a:srgbClr val="000000"/>
            </a:solidFill>
            <a:round/>
            <a:headEnd/>
            <a:tailEnd/>
          </a:ln>
        </p:spPr>
        <p:txBody>
          <a:bodyPr/>
          <a:lstStyle/>
          <a:p>
            <a:pPr>
              <a:buNone/>
            </a:pPr>
            <a:endParaRPr lang="en-US"/>
          </a:p>
        </p:txBody>
      </p:sp>
      <p:sp>
        <p:nvSpPr>
          <p:cNvPr id="8207" name="Line 15"/>
          <p:cNvSpPr>
            <a:spLocks noChangeShapeType="1"/>
          </p:cNvSpPr>
          <p:nvPr/>
        </p:nvSpPr>
        <p:spPr bwMode="auto">
          <a:xfrm>
            <a:off x="5943600" y="2162175"/>
            <a:ext cx="0" cy="185738"/>
          </a:xfrm>
          <a:prstGeom prst="line">
            <a:avLst/>
          </a:prstGeom>
          <a:noFill/>
          <a:ln w="38100">
            <a:solidFill>
              <a:srgbClr val="000000"/>
            </a:solidFill>
            <a:round/>
            <a:headEnd/>
            <a:tailEnd/>
          </a:ln>
        </p:spPr>
        <p:txBody>
          <a:bodyPr/>
          <a:lstStyle/>
          <a:p>
            <a:pPr>
              <a:buNone/>
            </a:pPr>
            <a:endParaRPr lang="en-US"/>
          </a:p>
        </p:txBody>
      </p:sp>
      <p:sp>
        <p:nvSpPr>
          <p:cNvPr id="8208" name="Line 16"/>
          <p:cNvSpPr>
            <a:spLocks noChangeShapeType="1"/>
          </p:cNvSpPr>
          <p:nvPr/>
        </p:nvSpPr>
        <p:spPr bwMode="auto">
          <a:xfrm>
            <a:off x="8251825" y="2159000"/>
            <a:ext cx="0" cy="185738"/>
          </a:xfrm>
          <a:prstGeom prst="line">
            <a:avLst/>
          </a:prstGeom>
          <a:noFill/>
          <a:ln w="38100">
            <a:solidFill>
              <a:srgbClr val="000000"/>
            </a:solidFill>
            <a:round/>
            <a:headEnd/>
            <a:tailEnd/>
          </a:ln>
        </p:spPr>
        <p:txBody>
          <a:bodyPr/>
          <a:lstStyle/>
          <a:p>
            <a:pPr>
              <a:buNone/>
            </a:pPr>
            <a:endParaRPr lang="en-US"/>
          </a:p>
        </p:txBody>
      </p:sp>
      <p:sp>
        <p:nvSpPr>
          <p:cNvPr id="8209" name="Text Box 17"/>
          <p:cNvSpPr txBox="1">
            <a:spLocks noChangeArrowheads="1"/>
          </p:cNvSpPr>
          <p:nvPr/>
        </p:nvSpPr>
        <p:spPr bwMode="auto">
          <a:xfrm>
            <a:off x="4598988"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0" name="Text Box 18"/>
          <p:cNvSpPr txBox="1">
            <a:spLocks noChangeArrowheads="1"/>
          </p:cNvSpPr>
          <p:nvPr/>
        </p:nvSpPr>
        <p:spPr bwMode="auto">
          <a:xfrm>
            <a:off x="52911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1" name="Text Box 19"/>
          <p:cNvSpPr txBox="1">
            <a:spLocks noChangeArrowheads="1"/>
          </p:cNvSpPr>
          <p:nvPr/>
        </p:nvSpPr>
        <p:spPr bwMode="auto">
          <a:xfrm>
            <a:off x="5873750"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2" name="Text Box 20"/>
          <p:cNvSpPr txBox="1">
            <a:spLocks noChangeArrowheads="1"/>
          </p:cNvSpPr>
          <p:nvPr/>
        </p:nvSpPr>
        <p:spPr bwMode="auto">
          <a:xfrm>
            <a:off x="64214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3" name="Text Box 21"/>
          <p:cNvSpPr txBox="1">
            <a:spLocks noChangeArrowheads="1"/>
          </p:cNvSpPr>
          <p:nvPr/>
        </p:nvSpPr>
        <p:spPr bwMode="auto">
          <a:xfrm>
            <a:off x="7059613"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4" name="Text Box 22"/>
          <p:cNvSpPr txBox="1">
            <a:spLocks noChangeArrowheads="1"/>
          </p:cNvSpPr>
          <p:nvPr/>
        </p:nvSpPr>
        <p:spPr bwMode="auto">
          <a:xfrm>
            <a:off x="7607300"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5" name="Text Box 23"/>
          <p:cNvSpPr txBox="1">
            <a:spLocks noChangeArrowheads="1"/>
          </p:cNvSpPr>
          <p:nvPr/>
        </p:nvSpPr>
        <p:spPr bwMode="auto">
          <a:xfrm>
            <a:off x="2667000"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6" name="Text Box 24"/>
          <p:cNvSpPr txBox="1">
            <a:spLocks noChangeArrowheads="1"/>
          </p:cNvSpPr>
          <p:nvPr/>
        </p:nvSpPr>
        <p:spPr bwMode="auto">
          <a:xfrm>
            <a:off x="3970338"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7" name="Text Box 25"/>
          <p:cNvSpPr txBox="1">
            <a:spLocks noChangeArrowheads="1"/>
          </p:cNvSpPr>
          <p:nvPr/>
        </p:nvSpPr>
        <p:spPr bwMode="auto">
          <a:xfrm>
            <a:off x="735013" y="2174875"/>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18" name="Text Box 26"/>
          <p:cNvSpPr txBox="1">
            <a:spLocks noChangeArrowheads="1"/>
          </p:cNvSpPr>
          <p:nvPr/>
        </p:nvSpPr>
        <p:spPr bwMode="auto">
          <a:xfrm>
            <a:off x="2060575" y="2174875"/>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19" name="Text Box 27"/>
          <p:cNvSpPr txBox="1">
            <a:spLocks noChangeArrowheads="1"/>
          </p:cNvSpPr>
          <p:nvPr/>
        </p:nvSpPr>
        <p:spPr bwMode="auto">
          <a:xfrm>
            <a:off x="741363" y="3163888"/>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20" name="Text Box 28"/>
          <p:cNvSpPr txBox="1">
            <a:spLocks noChangeArrowheads="1"/>
          </p:cNvSpPr>
          <p:nvPr/>
        </p:nvSpPr>
        <p:spPr bwMode="auto">
          <a:xfrm>
            <a:off x="3978275" y="3163888"/>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21" name="Text Box 29"/>
          <p:cNvSpPr txBox="1">
            <a:spLocks noChangeArrowheads="1"/>
          </p:cNvSpPr>
          <p:nvPr/>
        </p:nvSpPr>
        <p:spPr bwMode="auto">
          <a:xfrm>
            <a:off x="4589463" y="3163888"/>
            <a:ext cx="681597" cy="286232"/>
          </a:xfrm>
          <a:prstGeom prst="rect">
            <a:avLst/>
          </a:prstGeom>
          <a:noFill/>
          <a:ln w="3175" algn="ctr">
            <a:noFill/>
            <a:miter lim="800000"/>
            <a:headEnd/>
            <a:tailEnd/>
          </a:ln>
        </p:spPr>
        <p:txBody>
          <a:bodyPr wrap="none">
            <a:spAutoFit/>
          </a:bodyPr>
          <a:lstStyle/>
          <a:p>
            <a:pPr>
              <a:spcBef>
                <a:spcPct val="50000"/>
              </a:spcBef>
              <a:buNone/>
            </a:pPr>
            <a:r>
              <a:rPr lang="en-US" sz="1400"/>
              <a:t>reads</a:t>
            </a:r>
          </a:p>
        </p:txBody>
      </p:sp>
      <p:sp>
        <p:nvSpPr>
          <p:cNvPr id="8222" name="Text Box 30"/>
          <p:cNvSpPr txBox="1">
            <a:spLocks noChangeArrowheads="1"/>
          </p:cNvSpPr>
          <p:nvPr/>
        </p:nvSpPr>
        <p:spPr bwMode="auto">
          <a:xfrm>
            <a:off x="7593013" y="3163888"/>
            <a:ext cx="729687" cy="286232"/>
          </a:xfrm>
          <a:prstGeom prst="rect">
            <a:avLst/>
          </a:prstGeom>
          <a:noFill/>
          <a:ln w="3175" algn="ctr">
            <a:noFill/>
            <a:miter lim="800000"/>
            <a:headEnd/>
            <a:tailEnd/>
          </a:ln>
        </p:spPr>
        <p:txBody>
          <a:bodyPr wrap="none">
            <a:spAutoFit/>
          </a:bodyPr>
          <a:lstStyle/>
          <a:p>
            <a:pPr>
              <a:spcBef>
                <a:spcPct val="50000"/>
              </a:spcBef>
              <a:buNone/>
            </a:pPr>
            <a:r>
              <a:rPr lang="en-US" sz="1400"/>
              <a:t>writes</a:t>
            </a:r>
          </a:p>
        </p:txBody>
      </p:sp>
      <p:sp>
        <p:nvSpPr>
          <p:cNvPr id="8223" name="Line 31"/>
          <p:cNvSpPr>
            <a:spLocks noChangeShapeType="1"/>
          </p:cNvSpPr>
          <p:nvPr/>
        </p:nvSpPr>
        <p:spPr bwMode="auto">
          <a:xfrm>
            <a:off x="1019175" y="2520950"/>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4" name="Line 32"/>
          <p:cNvSpPr>
            <a:spLocks noChangeShapeType="1"/>
          </p:cNvSpPr>
          <p:nvPr/>
        </p:nvSpPr>
        <p:spPr bwMode="auto">
          <a:xfrm>
            <a:off x="4460875" y="2517775"/>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5" name="Line 33"/>
          <p:cNvSpPr>
            <a:spLocks noChangeShapeType="1"/>
          </p:cNvSpPr>
          <p:nvPr/>
        </p:nvSpPr>
        <p:spPr bwMode="auto">
          <a:xfrm>
            <a:off x="4779963" y="2514600"/>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6" name="Line 34"/>
          <p:cNvSpPr>
            <a:spLocks noChangeShapeType="1"/>
          </p:cNvSpPr>
          <p:nvPr/>
        </p:nvSpPr>
        <p:spPr bwMode="auto">
          <a:xfrm>
            <a:off x="8043863" y="2511425"/>
            <a:ext cx="0" cy="655638"/>
          </a:xfrm>
          <a:prstGeom prst="line">
            <a:avLst/>
          </a:prstGeom>
          <a:noFill/>
          <a:ln w="3175">
            <a:solidFill>
              <a:srgbClr val="000000"/>
            </a:solidFill>
            <a:round/>
            <a:headEnd/>
            <a:tailEnd type="triangle" w="med" len="med"/>
          </a:ln>
        </p:spPr>
        <p:txBody>
          <a:bodyPr/>
          <a:lstStyle/>
          <a:p>
            <a:pPr>
              <a:buNone/>
            </a:pPr>
            <a:endParaRPr lang="en-US"/>
          </a:p>
        </p:txBody>
      </p:sp>
      <p:sp>
        <p:nvSpPr>
          <p:cNvPr id="8227" name="Line 35"/>
          <p:cNvSpPr>
            <a:spLocks noChangeShapeType="1"/>
          </p:cNvSpPr>
          <p:nvPr/>
        </p:nvSpPr>
        <p:spPr bwMode="auto">
          <a:xfrm flipH="1">
            <a:off x="1781091" y="2506662"/>
            <a:ext cx="1131971" cy="673859"/>
          </a:xfrm>
          <a:prstGeom prst="line">
            <a:avLst/>
          </a:prstGeom>
          <a:noFill/>
          <a:ln w="3175">
            <a:solidFill>
              <a:srgbClr val="000000"/>
            </a:solidFill>
            <a:round/>
            <a:headEnd/>
            <a:tailEnd type="triangle" w="med" len="med"/>
          </a:ln>
        </p:spPr>
        <p:txBody>
          <a:bodyPr/>
          <a:lstStyle/>
          <a:p>
            <a:pPr>
              <a:buNone/>
            </a:pPr>
            <a:endParaRPr lang="en-US"/>
          </a:p>
        </p:txBody>
      </p:sp>
      <p:sp>
        <p:nvSpPr>
          <p:cNvPr id="8228" name="Line 36"/>
          <p:cNvSpPr>
            <a:spLocks noChangeShapeType="1"/>
          </p:cNvSpPr>
          <p:nvPr/>
        </p:nvSpPr>
        <p:spPr bwMode="auto">
          <a:xfrm flipH="1">
            <a:off x="5637474" y="2514600"/>
            <a:ext cx="377563" cy="665922"/>
          </a:xfrm>
          <a:prstGeom prst="line">
            <a:avLst/>
          </a:prstGeom>
          <a:noFill/>
          <a:ln w="3175">
            <a:solidFill>
              <a:srgbClr val="000000"/>
            </a:solidFill>
            <a:round/>
            <a:headEnd/>
            <a:tailEnd type="triangle" w="med" len="med"/>
          </a:ln>
        </p:spPr>
        <p:txBody>
          <a:bodyPr/>
          <a:lstStyle/>
          <a:p>
            <a:pPr>
              <a:buNone/>
            </a:pPr>
            <a:endParaRPr lang="en-US"/>
          </a:p>
        </p:txBody>
      </p:sp>
      <p:sp>
        <p:nvSpPr>
          <p:cNvPr id="8229" name="Line 37"/>
          <p:cNvSpPr>
            <a:spLocks noChangeShapeType="1"/>
          </p:cNvSpPr>
          <p:nvPr/>
        </p:nvSpPr>
        <p:spPr bwMode="auto">
          <a:xfrm flipH="1">
            <a:off x="5151438" y="2487613"/>
            <a:ext cx="2074862" cy="666750"/>
          </a:xfrm>
          <a:prstGeom prst="line">
            <a:avLst/>
          </a:prstGeom>
          <a:noFill/>
          <a:ln w="3175">
            <a:solidFill>
              <a:srgbClr val="000000"/>
            </a:solidFill>
            <a:round/>
            <a:headEnd/>
            <a:tailEnd type="triangle" w="med" len="med"/>
          </a:ln>
        </p:spPr>
        <p:txBody>
          <a:bodyPr/>
          <a:lstStyle/>
          <a:p>
            <a:pPr>
              <a:buNone/>
            </a:pPr>
            <a:endParaRPr lang="en-US"/>
          </a:p>
        </p:txBody>
      </p:sp>
      <p:sp>
        <p:nvSpPr>
          <p:cNvPr id="8230" name="Line 38"/>
          <p:cNvSpPr>
            <a:spLocks noChangeShapeType="1"/>
          </p:cNvSpPr>
          <p:nvPr/>
        </p:nvSpPr>
        <p:spPr bwMode="auto">
          <a:xfrm>
            <a:off x="2543175" y="2503488"/>
            <a:ext cx="1758950" cy="655637"/>
          </a:xfrm>
          <a:prstGeom prst="line">
            <a:avLst/>
          </a:prstGeom>
          <a:noFill/>
          <a:ln w="3175">
            <a:solidFill>
              <a:srgbClr val="000000"/>
            </a:solidFill>
            <a:round/>
            <a:headEnd/>
            <a:tailEnd type="triangle" w="med" len="med"/>
          </a:ln>
        </p:spPr>
        <p:txBody>
          <a:bodyPr/>
          <a:lstStyle/>
          <a:p>
            <a:pPr>
              <a:buNone/>
            </a:pPr>
            <a:endParaRPr lang="en-US"/>
          </a:p>
        </p:txBody>
      </p:sp>
      <p:sp>
        <p:nvSpPr>
          <p:cNvPr id="8231" name="Line 39"/>
          <p:cNvSpPr>
            <a:spLocks noChangeShapeType="1"/>
          </p:cNvSpPr>
          <p:nvPr/>
        </p:nvSpPr>
        <p:spPr bwMode="auto">
          <a:xfrm>
            <a:off x="5821363" y="2500313"/>
            <a:ext cx="1816100" cy="679450"/>
          </a:xfrm>
          <a:prstGeom prst="line">
            <a:avLst/>
          </a:prstGeom>
          <a:noFill/>
          <a:ln w="3175">
            <a:solidFill>
              <a:srgbClr val="000000"/>
            </a:solidFill>
            <a:round/>
            <a:headEnd/>
            <a:tailEnd type="triangle" w="med" len="med"/>
          </a:ln>
        </p:spPr>
        <p:txBody>
          <a:bodyPr/>
          <a:lstStyle/>
          <a:p>
            <a:pPr>
              <a:buNone/>
            </a:pPr>
            <a:endParaRPr lang="en-US"/>
          </a:p>
        </p:txBody>
      </p:sp>
      <p:sp>
        <p:nvSpPr>
          <p:cNvPr id="8232" name="Line 40"/>
          <p:cNvSpPr>
            <a:spLocks noChangeShapeType="1"/>
          </p:cNvSpPr>
          <p:nvPr/>
        </p:nvSpPr>
        <p:spPr bwMode="auto">
          <a:xfrm>
            <a:off x="6907213" y="2486025"/>
            <a:ext cx="947737" cy="692150"/>
          </a:xfrm>
          <a:prstGeom prst="line">
            <a:avLst/>
          </a:prstGeom>
          <a:noFill/>
          <a:ln w="3175">
            <a:solidFill>
              <a:srgbClr val="000000"/>
            </a:solidFill>
            <a:round/>
            <a:headEnd/>
            <a:tailEnd type="triangle" w="med" len="med"/>
          </a:ln>
        </p:spPr>
        <p:txBody>
          <a:bodyPr/>
          <a:lstStyle/>
          <a:p>
            <a:pPr>
              <a:buNone/>
            </a:pPr>
            <a:endParaRPr lang="en-US"/>
          </a:p>
        </p:txBody>
      </p:sp>
      <p:sp>
        <p:nvSpPr>
          <p:cNvPr id="8233" name="Line 41"/>
          <p:cNvSpPr>
            <a:spLocks noChangeShapeType="1"/>
          </p:cNvSpPr>
          <p:nvPr/>
        </p:nvSpPr>
        <p:spPr bwMode="auto">
          <a:xfrm>
            <a:off x="800100" y="2259013"/>
            <a:ext cx="1884363" cy="0"/>
          </a:xfrm>
          <a:prstGeom prst="line">
            <a:avLst/>
          </a:prstGeom>
          <a:noFill/>
          <a:ln w="3175">
            <a:solidFill>
              <a:srgbClr val="F23838"/>
            </a:solidFill>
            <a:round/>
            <a:headEnd/>
            <a:tailEnd type="triangle" w="med" len="med"/>
          </a:ln>
        </p:spPr>
        <p:txBody>
          <a:bodyPr/>
          <a:lstStyle/>
          <a:p>
            <a:pPr>
              <a:buNone/>
            </a:pPr>
            <a:endParaRPr lang="en-US"/>
          </a:p>
        </p:txBody>
      </p:sp>
      <p:sp>
        <p:nvSpPr>
          <p:cNvPr id="8234" name="Line 42"/>
          <p:cNvSpPr>
            <a:spLocks noChangeShapeType="1"/>
          </p:cNvSpPr>
          <p:nvPr/>
        </p:nvSpPr>
        <p:spPr bwMode="auto">
          <a:xfrm>
            <a:off x="2730500" y="2255838"/>
            <a:ext cx="1884363" cy="0"/>
          </a:xfrm>
          <a:prstGeom prst="line">
            <a:avLst/>
          </a:prstGeom>
          <a:noFill/>
          <a:ln w="3175">
            <a:solidFill>
              <a:srgbClr val="01FF01"/>
            </a:solidFill>
            <a:round/>
            <a:headEnd/>
            <a:tailEnd type="triangle" w="med" len="med"/>
          </a:ln>
        </p:spPr>
        <p:txBody>
          <a:bodyPr/>
          <a:lstStyle/>
          <a:p>
            <a:pPr>
              <a:buNone/>
            </a:pPr>
            <a:endParaRPr lang="en-US"/>
          </a:p>
        </p:txBody>
      </p:sp>
      <p:sp>
        <p:nvSpPr>
          <p:cNvPr id="8235" name="Line 43"/>
          <p:cNvSpPr>
            <a:spLocks noChangeShapeType="1"/>
          </p:cNvSpPr>
          <p:nvPr/>
        </p:nvSpPr>
        <p:spPr bwMode="auto">
          <a:xfrm>
            <a:off x="4660900" y="2252663"/>
            <a:ext cx="1250950" cy="0"/>
          </a:xfrm>
          <a:prstGeom prst="line">
            <a:avLst/>
          </a:prstGeom>
          <a:noFill/>
          <a:ln w="3175">
            <a:solidFill>
              <a:srgbClr val="0000FF"/>
            </a:solidFill>
            <a:round/>
            <a:headEnd/>
            <a:tailEnd type="triangle" w="med" len="med"/>
          </a:ln>
        </p:spPr>
        <p:txBody>
          <a:bodyPr/>
          <a:lstStyle/>
          <a:p>
            <a:pPr>
              <a:buNone/>
            </a:pPr>
            <a:endParaRPr lang="en-US"/>
          </a:p>
        </p:txBody>
      </p:sp>
      <p:sp>
        <p:nvSpPr>
          <p:cNvPr id="8236" name="Line 44"/>
          <p:cNvSpPr>
            <a:spLocks noChangeShapeType="1"/>
          </p:cNvSpPr>
          <p:nvPr/>
        </p:nvSpPr>
        <p:spPr bwMode="auto">
          <a:xfrm>
            <a:off x="5946775" y="2260600"/>
            <a:ext cx="1111250" cy="0"/>
          </a:xfrm>
          <a:prstGeom prst="line">
            <a:avLst/>
          </a:prstGeom>
          <a:noFill/>
          <a:ln w="3175">
            <a:solidFill>
              <a:srgbClr val="FFCC00"/>
            </a:solidFill>
            <a:round/>
            <a:headEnd/>
            <a:tailEnd type="triangle" w="med" len="med"/>
          </a:ln>
        </p:spPr>
        <p:txBody>
          <a:bodyPr/>
          <a:lstStyle/>
          <a:p>
            <a:pPr>
              <a:buNone/>
            </a:pPr>
            <a:endParaRPr lang="en-US"/>
          </a:p>
        </p:txBody>
      </p:sp>
      <p:sp>
        <p:nvSpPr>
          <p:cNvPr id="8237" name="Line 45"/>
          <p:cNvSpPr>
            <a:spLocks noChangeShapeType="1"/>
          </p:cNvSpPr>
          <p:nvPr/>
        </p:nvSpPr>
        <p:spPr bwMode="auto">
          <a:xfrm>
            <a:off x="7110413" y="2257425"/>
            <a:ext cx="1111250" cy="0"/>
          </a:xfrm>
          <a:prstGeom prst="line">
            <a:avLst/>
          </a:prstGeom>
          <a:noFill/>
          <a:ln w="3175">
            <a:solidFill>
              <a:schemeClr val="tx2"/>
            </a:solidFill>
            <a:round/>
            <a:headEnd/>
            <a:tailEnd type="triangle" w="med" len="med"/>
          </a:ln>
        </p:spPr>
        <p:txBody>
          <a:bodyPr/>
          <a:lstStyle/>
          <a:p>
            <a:pPr>
              <a:buNone/>
            </a:pPr>
            <a:endParaRPr lang="en-US"/>
          </a:p>
        </p:txBody>
      </p:sp>
      <p:sp>
        <p:nvSpPr>
          <p:cNvPr id="8238" name="Line 46"/>
          <p:cNvSpPr>
            <a:spLocks noChangeShapeType="1"/>
          </p:cNvSpPr>
          <p:nvPr/>
        </p:nvSpPr>
        <p:spPr bwMode="auto">
          <a:xfrm>
            <a:off x="4645025" y="3432175"/>
            <a:ext cx="3584575" cy="0"/>
          </a:xfrm>
          <a:prstGeom prst="line">
            <a:avLst/>
          </a:prstGeom>
          <a:noFill/>
          <a:ln w="3175">
            <a:solidFill>
              <a:srgbClr val="0000FF"/>
            </a:solidFill>
            <a:round/>
            <a:headEnd/>
            <a:tailEnd type="triangle" w="med" len="med"/>
          </a:ln>
        </p:spPr>
        <p:txBody>
          <a:bodyPr/>
          <a:lstStyle/>
          <a:p>
            <a:pPr>
              <a:buNone/>
            </a:pPr>
            <a:endParaRPr lang="en-US"/>
          </a:p>
        </p:txBody>
      </p:sp>
      <p:sp>
        <p:nvSpPr>
          <p:cNvPr id="8239" name="Line 47"/>
          <p:cNvSpPr>
            <a:spLocks noChangeShapeType="1"/>
          </p:cNvSpPr>
          <p:nvPr/>
        </p:nvSpPr>
        <p:spPr bwMode="auto">
          <a:xfrm>
            <a:off x="4646613" y="3517900"/>
            <a:ext cx="3584575" cy="0"/>
          </a:xfrm>
          <a:prstGeom prst="line">
            <a:avLst/>
          </a:prstGeom>
          <a:noFill/>
          <a:ln w="3175">
            <a:solidFill>
              <a:srgbClr val="FFCC00"/>
            </a:solidFill>
            <a:round/>
            <a:headEnd/>
            <a:tailEnd type="triangle" w="med" len="med"/>
          </a:ln>
        </p:spPr>
        <p:txBody>
          <a:bodyPr/>
          <a:lstStyle/>
          <a:p>
            <a:pPr>
              <a:buNone/>
            </a:pPr>
            <a:endParaRPr lang="en-US"/>
          </a:p>
        </p:txBody>
      </p:sp>
      <p:sp>
        <p:nvSpPr>
          <p:cNvPr id="8240" name="Line 48"/>
          <p:cNvSpPr>
            <a:spLocks noChangeShapeType="1"/>
          </p:cNvSpPr>
          <p:nvPr/>
        </p:nvSpPr>
        <p:spPr bwMode="auto">
          <a:xfrm>
            <a:off x="4637088" y="3614738"/>
            <a:ext cx="3584575" cy="0"/>
          </a:xfrm>
          <a:prstGeom prst="line">
            <a:avLst/>
          </a:prstGeom>
          <a:noFill/>
          <a:ln w="3175">
            <a:solidFill>
              <a:schemeClr val="tx2"/>
            </a:solidFill>
            <a:round/>
            <a:headEnd/>
            <a:tailEnd type="triangle" w="med" len="med"/>
          </a:ln>
        </p:spPr>
        <p:txBody>
          <a:bodyPr/>
          <a:lstStyle/>
          <a:p>
            <a:pPr>
              <a:buNone/>
            </a:pPr>
            <a:endParaRPr lang="en-US"/>
          </a:p>
        </p:txBody>
      </p:sp>
      <p:sp>
        <p:nvSpPr>
          <p:cNvPr id="8241" name="Line 49"/>
          <p:cNvSpPr>
            <a:spLocks noChangeShapeType="1"/>
          </p:cNvSpPr>
          <p:nvPr/>
        </p:nvSpPr>
        <p:spPr bwMode="auto">
          <a:xfrm>
            <a:off x="812800" y="3430588"/>
            <a:ext cx="3783013" cy="0"/>
          </a:xfrm>
          <a:prstGeom prst="line">
            <a:avLst/>
          </a:prstGeom>
          <a:noFill/>
          <a:ln w="3175">
            <a:solidFill>
              <a:srgbClr val="F23838"/>
            </a:solidFill>
            <a:round/>
            <a:headEnd/>
            <a:tailEnd type="triangle" w="med" len="med"/>
          </a:ln>
        </p:spPr>
        <p:txBody>
          <a:bodyPr/>
          <a:lstStyle/>
          <a:p>
            <a:pPr>
              <a:buNone/>
            </a:pPr>
            <a:endParaRPr lang="en-US"/>
          </a:p>
        </p:txBody>
      </p:sp>
      <p:sp>
        <p:nvSpPr>
          <p:cNvPr id="8242" name="Line 50"/>
          <p:cNvSpPr>
            <a:spLocks noChangeShapeType="1"/>
          </p:cNvSpPr>
          <p:nvPr/>
        </p:nvSpPr>
        <p:spPr bwMode="auto">
          <a:xfrm>
            <a:off x="812800" y="3521075"/>
            <a:ext cx="3783013" cy="0"/>
          </a:xfrm>
          <a:prstGeom prst="line">
            <a:avLst/>
          </a:prstGeom>
          <a:noFill/>
          <a:ln w="3175">
            <a:solidFill>
              <a:srgbClr val="01FF01"/>
            </a:solidFill>
            <a:round/>
            <a:headEnd/>
            <a:tailEnd type="triangle" w="med" len="med"/>
          </a:ln>
        </p:spPr>
        <p:txBody>
          <a:bodyPr/>
          <a:lstStyle/>
          <a:p>
            <a:pPr>
              <a:buNone/>
            </a:pPr>
            <a:endParaRPr lang="en-US"/>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4" name="Footer Placeholder 3"/>
          <p:cNvSpPr>
            <a:spLocks noGrp="1"/>
          </p:cNvSpPr>
          <p:nvPr>
            <p:ph type="ftr" sz="quarter" idx="12"/>
          </p:nvPr>
        </p:nvSpPr>
        <p:spPr/>
        <p:txBody>
          <a:bodyPr/>
          <a:lstStyle/>
          <a:p>
            <a:pPr>
              <a:defRPr/>
            </a:pPr>
            <a:r>
              <a:rPr lang="en-US" smtClean="0"/>
              <a:t>http://csg.csail.mit.edu/6.175</a:t>
            </a:r>
            <a:endParaRPr lang="en-US" dirty="0"/>
          </a:p>
        </p:txBody>
      </p:sp>
      <p:sp>
        <p:nvSpPr>
          <p:cNvPr id="6" name="Slide Number Placeholder 5"/>
          <p:cNvSpPr>
            <a:spLocks noGrp="1"/>
          </p:cNvSpPr>
          <p:nvPr>
            <p:ph type="sldNum" sz="quarter" idx="11"/>
          </p:nvPr>
        </p:nvSpPr>
        <p:spPr/>
        <p:txBody>
          <a:bodyPr/>
          <a:lstStyle/>
          <a:p>
            <a:pPr>
              <a:defRPr/>
            </a:pPr>
            <a:r>
              <a:rPr lang="en-US" smtClean="0"/>
              <a:t>L06-</a:t>
            </a:r>
            <a:fld id="{4F9502F6-954B-46E9-AC05-33DEDF4CA0BF}" type="slidenum">
              <a:rPr lang="en-US" smtClean="0"/>
              <a:pPr>
                <a:defRPr/>
              </a:pPr>
              <a:t>14</a:t>
            </a:fld>
            <a:endParaRPr lang="en-US" dirty="0"/>
          </a:p>
        </p:txBody>
      </p:sp>
    </p:spTree>
    <p:extLst>
      <p:ext uri="{BB962C8B-B14F-4D97-AF65-F5344CB8AC3E}">
        <p14:creationId xmlns:p14="http://schemas.microsoft.com/office/powerpoint/2010/main" val="3134289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Correctness</a:t>
            </a:r>
          </a:p>
        </p:txBody>
      </p:sp>
      <p:sp>
        <p:nvSpPr>
          <p:cNvPr id="9219" name="Content Placeholder 88" descr="Rectangle: Click to edit Master text styles&#10;Second level&#10;Third level&#10;Fourth level&#10;Fifth level"/>
          <p:cNvSpPr>
            <a:spLocks noGrp="1"/>
          </p:cNvSpPr>
          <p:nvPr>
            <p:ph idx="1"/>
          </p:nvPr>
        </p:nvSpPr>
        <p:spPr>
          <a:xfrm>
            <a:off x="827088" y="4125913"/>
            <a:ext cx="7772400" cy="1978025"/>
          </a:xfrm>
        </p:spPr>
        <p:txBody>
          <a:bodyPr/>
          <a:lstStyle/>
          <a:p>
            <a:r>
              <a:rPr lang="en-US" sz="2400" dirty="0" smtClean="0"/>
              <a:t>The compiler will schedule rules concurrently only if the net state change is equivalent to a sequential rule execution</a:t>
            </a:r>
          </a:p>
        </p:txBody>
      </p:sp>
      <p:sp>
        <p:nvSpPr>
          <p:cNvPr id="9220" name="Text Box 3"/>
          <p:cNvSpPr txBox="1">
            <a:spLocks noChangeArrowheads="1"/>
          </p:cNvSpPr>
          <p:nvPr/>
        </p:nvSpPr>
        <p:spPr bwMode="auto">
          <a:xfrm>
            <a:off x="752475" y="1990725"/>
            <a:ext cx="1020023" cy="424732"/>
          </a:xfrm>
          <a:prstGeom prst="rect">
            <a:avLst/>
          </a:prstGeom>
          <a:noFill/>
          <a:ln w="3175" algn="ctr">
            <a:noFill/>
            <a:miter lim="800000"/>
            <a:headEnd/>
            <a:tailEnd/>
          </a:ln>
        </p:spPr>
        <p:txBody>
          <a:bodyPr wrap="none">
            <a:spAutoFit/>
          </a:bodyPr>
          <a:lstStyle/>
          <a:p>
            <a:pPr>
              <a:spcBef>
                <a:spcPct val="50000"/>
              </a:spcBef>
              <a:buNone/>
            </a:pPr>
            <a:r>
              <a:rPr lang="en-US" sz="2400"/>
              <a:t>Rules</a:t>
            </a:r>
          </a:p>
        </p:txBody>
      </p:sp>
      <p:sp>
        <p:nvSpPr>
          <p:cNvPr id="9221" name="Text Box 4"/>
          <p:cNvSpPr txBox="1">
            <a:spLocks noChangeArrowheads="1"/>
          </p:cNvSpPr>
          <p:nvPr/>
        </p:nvSpPr>
        <p:spPr bwMode="auto">
          <a:xfrm>
            <a:off x="752475" y="2968625"/>
            <a:ext cx="720069" cy="424732"/>
          </a:xfrm>
          <a:prstGeom prst="rect">
            <a:avLst/>
          </a:prstGeom>
          <a:noFill/>
          <a:ln w="3175" algn="ctr">
            <a:noFill/>
            <a:miter lim="800000"/>
            <a:headEnd/>
            <a:tailEnd/>
          </a:ln>
        </p:spPr>
        <p:txBody>
          <a:bodyPr wrap="none">
            <a:spAutoFit/>
          </a:bodyPr>
          <a:lstStyle/>
          <a:p>
            <a:pPr>
              <a:spcBef>
                <a:spcPct val="50000"/>
              </a:spcBef>
              <a:buNone/>
            </a:pPr>
            <a:r>
              <a:rPr lang="en-US" sz="2400"/>
              <a:t>HW</a:t>
            </a:r>
          </a:p>
        </p:txBody>
      </p:sp>
      <p:sp>
        <p:nvSpPr>
          <p:cNvPr id="9222" name="Text Box 5"/>
          <p:cNvSpPr txBox="1">
            <a:spLocks noChangeArrowheads="1"/>
          </p:cNvSpPr>
          <p:nvPr/>
        </p:nvSpPr>
        <p:spPr bwMode="auto">
          <a:xfrm>
            <a:off x="3546475" y="1943100"/>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9223" name="Text Box 6"/>
          <p:cNvSpPr txBox="1">
            <a:spLocks noChangeArrowheads="1"/>
          </p:cNvSpPr>
          <p:nvPr/>
        </p:nvSpPr>
        <p:spPr bwMode="auto">
          <a:xfrm>
            <a:off x="3956050" y="1943100"/>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9224" name="Text Box 7"/>
          <p:cNvSpPr txBox="1">
            <a:spLocks noChangeArrowheads="1"/>
          </p:cNvSpPr>
          <p:nvPr/>
        </p:nvSpPr>
        <p:spPr bwMode="auto">
          <a:xfrm>
            <a:off x="4646613" y="1943100"/>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9225" name="Group 8"/>
          <p:cNvGrpSpPr>
            <a:grpSpLocks/>
          </p:cNvGrpSpPr>
          <p:nvPr/>
        </p:nvGrpSpPr>
        <p:grpSpPr bwMode="auto">
          <a:xfrm>
            <a:off x="4419600" y="2243138"/>
            <a:ext cx="239713" cy="53975"/>
            <a:chOff x="1895" y="3653"/>
            <a:chExt cx="248" cy="56"/>
          </a:xfrm>
        </p:grpSpPr>
        <p:sp>
          <p:nvSpPr>
            <p:cNvPr id="9302" name="Oval 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3" name="Oval 1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4" name="Oval 1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26" name="Line 12"/>
          <p:cNvSpPr>
            <a:spLocks noChangeShapeType="1"/>
          </p:cNvSpPr>
          <p:nvPr/>
        </p:nvSpPr>
        <p:spPr bwMode="auto">
          <a:xfrm>
            <a:off x="28860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27" name="Line 13"/>
          <p:cNvSpPr>
            <a:spLocks noChangeShapeType="1"/>
          </p:cNvSpPr>
          <p:nvPr/>
        </p:nvSpPr>
        <p:spPr bwMode="auto">
          <a:xfrm>
            <a:off x="32543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28" name="Line 14"/>
          <p:cNvSpPr>
            <a:spLocks noChangeShapeType="1"/>
          </p:cNvSpPr>
          <p:nvPr/>
        </p:nvSpPr>
        <p:spPr bwMode="auto">
          <a:xfrm>
            <a:off x="36226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29" name="Line 15"/>
          <p:cNvSpPr>
            <a:spLocks noChangeShapeType="1"/>
          </p:cNvSpPr>
          <p:nvPr/>
        </p:nvSpPr>
        <p:spPr bwMode="auto">
          <a:xfrm>
            <a:off x="39909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0" name="Line 16"/>
          <p:cNvSpPr>
            <a:spLocks noChangeShapeType="1"/>
          </p:cNvSpPr>
          <p:nvPr/>
        </p:nvSpPr>
        <p:spPr bwMode="auto">
          <a:xfrm>
            <a:off x="47275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31" name="Line 17"/>
          <p:cNvSpPr>
            <a:spLocks noChangeShapeType="1"/>
          </p:cNvSpPr>
          <p:nvPr/>
        </p:nvSpPr>
        <p:spPr bwMode="auto">
          <a:xfrm>
            <a:off x="50958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32" name="Line 18"/>
          <p:cNvSpPr>
            <a:spLocks noChangeShapeType="1"/>
          </p:cNvSpPr>
          <p:nvPr/>
        </p:nvSpPr>
        <p:spPr bwMode="auto">
          <a:xfrm>
            <a:off x="54641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3" name="Line 19"/>
          <p:cNvSpPr>
            <a:spLocks noChangeShapeType="1"/>
          </p:cNvSpPr>
          <p:nvPr/>
        </p:nvSpPr>
        <p:spPr bwMode="auto">
          <a:xfrm>
            <a:off x="5832475" y="2270125"/>
            <a:ext cx="373063" cy="0"/>
          </a:xfrm>
          <a:prstGeom prst="line">
            <a:avLst/>
          </a:prstGeom>
          <a:noFill/>
          <a:ln w="3175">
            <a:solidFill>
              <a:schemeClr val="tx1"/>
            </a:solidFill>
            <a:round/>
            <a:headEnd/>
            <a:tailEnd type="triangle" w="med" len="med"/>
          </a:ln>
        </p:spPr>
        <p:txBody>
          <a:bodyPr/>
          <a:lstStyle/>
          <a:p>
            <a:pPr>
              <a:buNone/>
            </a:pPr>
            <a:endParaRPr lang="en-US"/>
          </a:p>
        </p:txBody>
      </p:sp>
      <p:sp>
        <p:nvSpPr>
          <p:cNvPr id="9234" name="Line 20"/>
          <p:cNvSpPr>
            <a:spLocks noChangeShapeType="1"/>
          </p:cNvSpPr>
          <p:nvPr/>
        </p:nvSpPr>
        <p:spPr bwMode="auto">
          <a:xfrm>
            <a:off x="2090738" y="2270125"/>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9235" name="Line 21"/>
          <p:cNvSpPr>
            <a:spLocks noChangeShapeType="1"/>
          </p:cNvSpPr>
          <p:nvPr/>
        </p:nvSpPr>
        <p:spPr bwMode="auto">
          <a:xfrm>
            <a:off x="6569075" y="2270125"/>
            <a:ext cx="373063" cy="0"/>
          </a:xfrm>
          <a:prstGeom prst="line">
            <a:avLst/>
          </a:prstGeom>
          <a:noFill/>
          <a:ln w="3175">
            <a:solidFill>
              <a:srgbClr val="F23838"/>
            </a:solidFill>
            <a:round/>
            <a:headEnd/>
            <a:tailEnd type="triangle" w="med" len="med"/>
          </a:ln>
        </p:spPr>
        <p:txBody>
          <a:bodyPr/>
          <a:lstStyle/>
          <a:p>
            <a:pPr>
              <a:buNone/>
            </a:pPr>
            <a:endParaRPr lang="en-US"/>
          </a:p>
        </p:txBody>
      </p:sp>
      <p:sp>
        <p:nvSpPr>
          <p:cNvPr id="9236" name="Line 22"/>
          <p:cNvSpPr>
            <a:spLocks noChangeShapeType="1"/>
          </p:cNvSpPr>
          <p:nvPr/>
        </p:nvSpPr>
        <p:spPr bwMode="auto">
          <a:xfrm>
            <a:off x="6937375" y="2270125"/>
            <a:ext cx="373063" cy="0"/>
          </a:xfrm>
          <a:prstGeom prst="line">
            <a:avLst/>
          </a:prstGeom>
          <a:noFill/>
          <a:ln w="3175">
            <a:solidFill>
              <a:srgbClr val="00CC00"/>
            </a:solidFill>
            <a:round/>
            <a:headEnd/>
            <a:tailEnd type="triangle" w="med" len="med"/>
          </a:ln>
        </p:spPr>
        <p:txBody>
          <a:bodyPr/>
          <a:lstStyle/>
          <a:p>
            <a:pPr>
              <a:buNone/>
            </a:pPr>
            <a:endParaRPr lang="en-US"/>
          </a:p>
        </p:txBody>
      </p:sp>
      <p:sp>
        <p:nvSpPr>
          <p:cNvPr id="9237" name="Line 23"/>
          <p:cNvSpPr>
            <a:spLocks noChangeShapeType="1"/>
          </p:cNvSpPr>
          <p:nvPr/>
        </p:nvSpPr>
        <p:spPr bwMode="auto">
          <a:xfrm>
            <a:off x="7305675" y="2270125"/>
            <a:ext cx="373063" cy="0"/>
          </a:xfrm>
          <a:prstGeom prst="line">
            <a:avLst/>
          </a:prstGeom>
          <a:noFill/>
          <a:ln w="3175">
            <a:solidFill>
              <a:schemeClr val="tx1"/>
            </a:solidFill>
            <a:round/>
            <a:headEnd/>
            <a:tailEnd type="triangle" w="med" len="med"/>
          </a:ln>
        </p:spPr>
        <p:txBody>
          <a:bodyPr/>
          <a:lstStyle/>
          <a:p>
            <a:pPr>
              <a:buNone/>
            </a:pPr>
            <a:endParaRPr lang="en-US"/>
          </a:p>
        </p:txBody>
      </p:sp>
      <p:grpSp>
        <p:nvGrpSpPr>
          <p:cNvPr id="9238" name="Group 24"/>
          <p:cNvGrpSpPr>
            <a:grpSpLocks/>
          </p:cNvGrpSpPr>
          <p:nvPr/>
        </p:nvGrpSpPr>
        <p:grpSpPr bwMode="auto">
          <a:xfrm>
            <a:off x="2571750" y="2243138"/>
            <a:ext cx="239713" cy="53975"/>
            <a:chOff x="1895" y="3653"/>
            <a:chExt cx="248" cy="56"/>
          </a:xfrm>
        </p:grpSpPr>
        <p:sp>
          <p:nvSpPr>
            <p:cNvPr id="9299" name="Oval 25"/>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0" name="Oval 26"/>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301" name="Oval 27"/>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39" name="Group 28"/>
          <p:cNvGrpSpPr>
            <a:grpSpLocks/>
          </p:cNvGrpSpPr>
          <p:nvPr/>
        </p:nvGrpSpPr>
        <p:grpSpPr bwMode="auto">
          <a:xfrm>
            <a:off x="6283325" y="2243138"/>
            <a:ext cx="239713" cy="53975"/>
            <a:chOff x="1895" y="3653"/>
            <a:chExt cx="248" cy="56"/>
          </a:xfrm>
        </p:grpSpPr>
        <p:sp>
          <p:nvSpPr>
            <p:cNvPr id="9296" name="Oval 2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7" name="Oval 3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8" name="Oval 3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40" name="Group 32"/>
          <p:cNvGrpSpPr>
            <a:grpSpLocks/>
          </p:cNvGrpSpPr>
          <p:nvPr/>
        </p:nvGrpSpPr>
        <p:grpSpPr bwMode="auto">
          <a:xfrm>
            <a:off x="1809750" y="2243138"/>
            <a:ext cx="239713" cy="53975"/>
            <a:chOff x="1895" y="3653"/>
            <a:chExt cx="248" cy="56"/>
          </a:xfrm>
        </p:grpSpPr>
        <p:sp>
          <p:nvSpPr>
            <p:cNvPr id="9293" name="Oval 33"/>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4" name="Oval 34"/>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5" name="Oval 35"/>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grpSp>
        <p:nvGrpSpPr>
          <p:cNvPr id="9241" name="Group 36"/>
          <p:cNvGrpSpPr>
            <a:grpSpLocks/>
          </p:cNvGrpSpPr>
          <p:nvPr/>
        </p:nvGrpSpPr>
        <p:grpSpPr bwMode="auto">
          <a:xfrm>
            <a:off x="7731125" y="2243138"/>
            <a:ext cx="239713" cy="53975"/>
            <a:chOff x="1895" y="3653"/>
            <a:chExt cx="248" cy="56"/>
          </a:xfrm>
        </p:grpSpPr>
        <p:sp>
          <p:nvSpPr>
            <p:cNvPr id="9290" name="Oval 37"/>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1" name="Oval 38"/>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92" name="Oval 39"/>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42" name="Line 40"/>
          <p:cNvSpPr>
            <a:spLocks noChangeShapeType="1"/>
          </p:cNvSpPr>
          <p:nvPr/>
        </p:nvSpPr>
        <p:spPr bwMode="auto">
          <a:xfrm>
            <a:off x="1714500" y="3187700"/>
            <a:ext cx="6705600" cy="0"/>
          </a:xfrm>
          <a:prstGeom prst="line">
            <a:avLst/>
          </a:prstGeom>
          <a:noFill/>
          <a:ln w="3175">
            <a:solidFill>
              <a:srgbClr val="000000"/>
            </a:solidFill>
            <a:round/>
            <a:headEnd/>
            <a:tailEnd type="triangle" w="med" len="med"/>
          </a:ln>
        </p:spPr>
        <p:txBody>
          <a:bodyPr/>
          <a:lstStyle/>
          <a:p>
            <a:pPr>
              <a:buNone/>
            </a:pPr>
            <a:endParaRPr lang="en-US"/>
          </a:p>
        </p:txBody>
      </p:sp>
      <p:sp>
        <p:nvSpPr>
          <p:cNvPr id="9243" name="Line 41"/>
          <p:cNvSpPr>
            <a:spLocks noChangeShapeType="1"/>
          </p:cNvSpPr>
          <p:nvPr/>
        </p:nvSpPr>
        <p:spPr bwMode="auto">
          <a:xfrm>
            <a:off x="5080000" y="2901950"/>
            <a:ext cx="0" cy="584200"/>
          </a:xfrm>
          <a:prstGeom prst="line">
            <a:avLst/>
          </a:prstGeom>
          <a:noFill/>
          <a:ln w="38100">
            <a:solidFill>
              <a:srgbClr val="000000"/>
            </a:solidFill>
            <a:round/>
            <a:headEnd/>
            <a:tailEnd/>
          </a:ln>
        </p:spPr>
        <p:txBody>
          <a:bodyPr/>
          <a:lstStyle/>
          <a:p>
            <a:pPr>
              <a:buNone/>
            </a:pPr>
            <a:endParaRPr lang="en-US"/>
          </a:p>
        </p:txBody>
      </p:sp>
      <p:sp>
        <p:nvSpPr>
          <p:cNvPr id="9244" name="Line 42"/>
          <p:cNvSpPr>
            <a:spLocks noChangeShapeType="1"/>
          </p:cNvSpPr>
          <p:nvPr/>
        </p:nvSpPr>
        <p:spPr bwMode="auto">
          <a:xfrm>
            <a:off x="2136775" y="2901950"/>
            <a:ext cx="0" cy="584200"/>
          </a:xfrm>
          <a:prstGeom prst="line">
            <a:avLst/>
          </a:prstGeom>
          <a:noFill/>
          <a:ln w="38100">
            <a:solidFill>
              <a:srgbClr val="000000"/>
            </a:solidFill>
            <a:round/>
            <a:headEnd/>
            <a:tailEnd/>
          </a:ln>
        </p:spPr>
        <p:txBody>
          <a:bodyPr/>
          <a:lstStyle/>
          <a:p>
            <a:pPr>
              <a:buNone/>
            </a:pPr>
            <a:endParaRPr lang="en-US"/>
          </a:p>
        </p:txBody>
      </p:sp>
      <p:sp>
        <p:nvSpPr>
          <p:cNvPr id="9245" name="Line 43"/>
          <p:cNvSpPr>
            <a:spLocks noChangeShapeType="1"/>
          </p:cNvSpPr>
          <p:nvPr/>
        </p:nvSpPr>
        <p:spPr bwMode="auto">
          <a:xfrm>
            <a:off x="6578600" y="2901950"/>
            <a:ext cx="0" cy="584200"/>
          </a:xfrm>
          <a:prstGeom prst="line">
            <a:avLst/>
          </a:prstGeom>
          <a:noFill/>
          <a:ln w="38100">
            <a:solidFill>
              <a:srgbClr val="000000"/>
            </a:solidFill>
            <a:round/>
            <a:headEnd/>
            <a:tailEnd/>
          </a:ln>
        </p:spPr>
        <p:txBody>
          <a:bodyPr/>
          <a:lstStyle/>
          <a:p>
            <a:pPr>
              <a:buNone/>
            </a:pPr>
            <a:endParaRPr lang="en-US"/>
          </a:p>
        </p:txBody>
      </p:sp>
      <p:sp>
        <p:nvSpPr>
          <p:cNvPr id="9246" name="Line 44"/>
          <p:cNvSpPr>
            <a:spLocks noChangeShapeType="1"/>
          </p:cNvSpPr>
          <p:nvPr/>
        </p:nvSpPr>
        <p:spPr bwMode="auto">
          <a:xfrm>
            <a:off x="3606800" y="2901950"/>
            <a:ext cx="0" cy="584200"/>
          </a:xfrm>
          <a:prstGeom prst="line">
            <a:avLst/>
          </a:prstGeom>
          <a:noFill/>
          <a:ln w="38100">
            <a:solidFill>
              <a:srgbClr val="000000"/>
            </a:solidFill>
            <a:round/>
            <a:headEnd/>
            <a:tailEnd/>
          </a:ln>
        </p:spPr>
        <p:txBody>
          <a:bodyPr/>
          <a:lstStyle/>
          <a:p>
            <a:pPr>
              <a:buNone/>
            </a:pPr>
            <a:endParaRPr lang="en-US"/>
          </a:p>
        </p:txBody>
      </p:sp>
      <p:sp>
        <p:nvSpPr>
          <p:cNvPr id="9247" name="Line 45"/>
          <p:cNvSpPr>
            <a:spLocks noChangeShapeType="1"/>
          </p:cNvSpPr>
          <p:nvPr/>
        </p:nvSpPr>
        <p:spPr bwMode="auto">
          <a:xfrm>
            <a:off x="8077200" y="2901950"/>
            <a:ext cx="0" cy="584200"/>
          </a:xfrm>
          <a:prstGeom prst="line">
            <a:avLst/>
          </a:prstGeom>
          <a:noFill/>
          <a:ln w="38100">
            <a:solidFill>
              <a:srgbClr val="000000"/>
            </a:solidFill>
            <a:round/>
            <a:headEnd/>
            <a:tailEnd/>
          </a:ln>
        </p:spPr>
        <p:txBody>
          <a:bodyPr/>
          <a:lstStyle/>
          <a:p>
            <a:pPr>
              <a:buNone/>
            </a:pPr>
            <a:endParaRPr lang="en-US"/>
          </a:p>
        </p:txBody>
      </p:sp>
      <p:sp>
        <p:nvSpPr>
          <p:cNvPr id="9248" name="Freeform 46"/>
          <p:cNvSpPr>
            <a:spLocks/>
          </p:cNvSpPr>
          <p:nvPr/>
        </p:nvSpPr>
        <p:spPr bwMode="auto">
          <a:xfrm>
            <a:off x="2136775" y="2044700"/>
            <a:ext cx="333375" cy="1190625"/>
          </a:xfrm>
          <a:custGeom>
            <a:avLst/>
            <a:gdLst>
              <a:gd name="T0" fmla="*/ 2147483647 w 210"/>
              <a:gd name="T1" fmla="*/ 0 h 750"/>
              <a:gd name="T2" fmla="*/ 2147483647 w 210"/>
              <a:gd name="T3" fmla="*/ 2147483647 h 750"/>
              <a:gd name="T4" fmla="*/ 0 w 210"/>
              <a:gd name="T5" fmla="*/ 2147483647 h 750"/>
              <a:gd name="T6" fmla="*/ 0 w 210"/>
              <a:gd name="T7" fmla="*/ 2147483647 h 750"/>
              <a:gd name="T8" fmla="*/ 0 60000 65536"/>
              <a:gd name="T9" fmla="*/ 0 60000 65536"/>
              <a:gd name="T10" fmla="*/ 0 60000 65536"/>
              <a:gd name="T11" fmla="*/ 0 60000 65536"/>
              <a:gd name="T12" fmla="*/ 0 w 210"/>
              <a:gd name="T13" fmla="*/ 0 h 750"/>
              <a:gd name="T14" fmla="*/ 210 w 210"/>
              <a:gd name="T15" fmla="*/ 750 h 750"/>
            </a:gdLst>
            <a:ahLst/>
            <a:cxnLst>
              <a:cxn ang="T8">
                <a:pos x="T0" y="T1"/>
              </a:cxn>
              <a:cxn ang="T9">
                <a:pos x="T2" y="T3"/>
              </a:cxn>
              <a:cxn ang="T10">
                <a:pos x="T4" y="T5"/>
              </a:cxn>
              <a:cxn ang="T11">
                <a:pos x="T6" y="T7"/>
              </a:cxn>
            </a:cxnLst>
            <a:rect l="T12" t="T13" r="T14" b="T15"/>
            <a:pathLst>
              <a:path w="210" h="750">
                <a:moveTo>
                  <a:pt x="210" y="0"/>
                </a:moveTo>
                <a:lnTo>
                  <a:pt x="210" y="318"/>
                </a:lnTo>
                <a:lnTo>
                  <a:pt x="0" y="498"/>
                </a:lnTo>
                <a:lnTo>
                  <a:pt x="0" y="750"/>
                </a:lnTo>
              </a:path>
            </a:pathLst>
          </a:custGeom>
          <a:noFill/>
          <a:ln w="3175">
            <a:solidFill>
              <a:srgbClr val="000000"/>
            </a:solidFill>
            <a:prstDash val="dash"/>
            <a:round/>
            <a:headEnd/>
            <a:tailEnd/>
          </a:ln>
        </p:spPr>
        <p:txBody>
          <a:bodyPr/>
          <a:lstStyle/>
          <a:p>
            <a:pPr>
              <a:buNone/>
            </a:pPr>
            <a:endParaRPr lang="en-US"/>
          </a:p>
        </p:txBody>
      </p:sp>
      <p:sp>
        <p:nvSpPr>
          <p:cNvPr id="9249" name="Freeform 47"/>
          <p:cNvSpPr>
            <a:spLocks/>
          </p:cNvSpPr>
          <p:nvPr/>
        </p:nvSpPr>
        <p:spPr bwMode="auto">
          <a:xfrm>
            <a:off x="5842000" y="2035175"/>
            <a:ext cx="723900" cy="1190625"/>
          </a:xfrm>
          <a:custGeom>
            <a:avLst/>
            <a:gdLst>
              <a:gd name="T0" fmla="*/ 0 w 456"/>
              <a:gd name="T1" fmla="*/ 0 h 750"/>
              <a:gd name="T2" fmla="*/ 0 w 456"/>
              <a:gd name="T3" fmla="*/ 2147483647 h 750"/>
              <a:gd name="T4" fmla="*/ 2147483647 w 456"/>
              <a:gd name="T5" fmla="*/ 2147483647 h 750"/>
              <a:gd name="T6" fmla="*/ 2147483647 w 456"/>
              <a:gd name="T7" fmla="*/ 2147483647 h 750"/>
              <a:gd name="T8" fmla="*/ 0 60000 65536"/>
              <a:gd name="T9" fmla="*/ 0 60000 65536"/>
              <a:gd name="T10" fmla="*/ 0 60000 65536"/>
              <a:gd name="T11" fmla="*/ 0 60000 65536"/>
              <a:gd name="T12" fmla="*/ 0 w 456"/>
              <a:gd name="T13" fmla="*/ 0 h 750"/>
              <a:gd name="T14" fmla="*/ 456 w 456"/>
              <a:gd name="T15" fmla="*/ 750 h 750"/>
            </a:gdLst>
            <a:ahLst/>
            <a:cxnLst>
              <a:cxn ang="T8">
                <a:pos x="T0" y="T1"/>
              </a:cxn>
              <a:cxn ang="T9">
                <a:pos x="T2" y="T3"/>
              </a:cxn>
              <a:cxn ang="T10">
                <a:pos x="T4" y="T5"/>
              </a:cxn>
              <a:cxn ang="T11">
                <a:pos x="T6" y="T7"/>
              </a:cxn>
            </a:cxnLst>
            <a:rect l="T12" t="T13" r="T14" b="T15"/>
            <a:pathLst>
              <a:path w="456" h="750">
                <a:moveTo>
                  <a:pt x="0" y="0"/>
                </a:moveTo>
                <a:lnTo>
                  <a:pt x="0" y="324"/>
                </a:lnTo>
                <a:lnTo>
                  <a:pt x="456" y="498"/>
                </a:lnTo>
                <a:lnTo>
                  <a:pt x="456" y="750"/>
                </a:lnTo>
              </a:path>
            </a:pathLst>
          </a:custGeom>
          <a:noFill/>
          <a:ln w="3175">
            <a:solidFill>
              <a:srgbClr val="000000"/>
            </a:solidFill>
            <a:prstDash val="dash"/>
            <a:round/>
            <a:headEnd/>
            <a:tailEnd/>
          </a:ln>
        </p:spPr>
        <p:txBody>
          <a:bodyPr/>
          <a:lstStyle/>
          <a:p>
            <a:pPr>
              <a:buNone/>
            </a:pPr>
            <a:endParaRPr lang="en-US"/>
          </a:p>
        </p:txBody>
      </p:sp>
      <p:sp>
        <p:nvSpPr>
          <p:cNvPr id="9250" name="Line 48"/>
          <p:cNvSpPr>
            <a:spLocks noChangeShapeType="1"/>
          </p:cNvSpPr>
          <p:nvPr/>
        </p:nvSpPr>
        <p:spPr bwMode="auto">
          <a:xfrm>
            <a:off x="5080000" y="2035175"/>
            <a:ext cx="0" cy="1692275"/>
          </a:xfrm>
          <a:prstGeom prst="line">
            <a:avLst/>
          </a:prstGeom>
          <a:noFill/>
          <a:ln w="3175">
            <a:solidFill>
              <a:srgbClr val="000000"/>
            </a:solidFill>
            <a:prstDash val="dash"/>
            <a:round/>
            <a:headEnd/>
            <a:tailEnd/>
          </a:ln>
        </p:spPr>
        <p:txBody>
          <a:bodyPr/>
          <a:lstStyle/>
          <a:p>
            <a:pPr>
              <a:buNone/>
            </a:pPr>
            <a:endParaRPr lang="en-US"/>
          </a:p>
        </p:txBody>
      </p:sp>
      <p:sp>
        <p:nvSpPr>
          <p:cNvPr id="9251" name="Line 49"/>
          <p:cNvSpPr>
            <a:spLocks noChangeShapeType="1"/>
          </p:cNvSpPr>
          <p:nvPr/>
        </p:nvSpPr>
        <p:spPr bwMode="auto">
          <a:xfrm>
            <a:off x="3603625" y="2035175"/>
            <a:ext cx="0" cy="1657350"/>
          </a:xfrm>
          <a:prstGeom prst="line">
            <a:avLst/>
          </a:prstGeom>
          <a:noFill/>
          <a:ln w="3175">
            <a:solidFill>
              <a:srgbClr val="000000"/>
            </a:solidFill>
            <a:prstDash val="dash"/>
            <a:round/>
            <a:headEnd/>
            <a:tailEnd/>
          </a:ln>
        </p:spPr>
        <p:txBody>
          <a:bodyPr/>
          <a:lstStyle/>
          <a:p>
            <a:pPr>
              <a:buNone/>
            </a:pPr>
            <a:endParaRPr lang="en-US"/>
          </a:p>
        </p:txBody>
      </p:sp>
      <p:sp>
        <p:nvSpPr>
          <p:cNvPr id="9252" name="Text Box 50"/>
          <p:cNvSpPr txBox="1">
            <a:spLocks noChangeArrowheads="1"/>
          </p:cNvSpPr>
          <p:nvPr/>
        </p:nvSpPr>
        <p:spPr bwMode="auto">
          <a:xfrm>
            <a:off x="8226425" y="3159125"/>
            <a:ext cx="808235" cy="31393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clocks</a:t>
            </a:r>
          </a:p>
        </p:txBody>
      </p:sp>
      <p:sp>
        <p:nvSpPr>
          <p:cNvPr id="9253" name="Text Box 51"/>
          <p:cNvSpPr txBox="1">
            <a:spLocks noChangeArrowheads="1"/>
          </p:cNvSpPr>
          <p:nvPr/>
        </p:nvSpPr>
        <p:spPr bwMode="auto">
          <a:xfrm>
            <a:off x="8283575" y="1890713"/>
            <a:ext cx="729687" cy="658642"/>
          </a:xfrm>
          <a:prstGeom prst="rect">
            <a:avLst/>
          </a:prstGeom>
          <a:noFill/>
          <a:ln w="3175" algn="ctr">
            <a:noFill/>
            <a:miter lim="800000"/>
            <a:headEnd/>
            <a:tailEnd/>
          </a:ln>
        </p:spPr>
        <p:txBody>
          <a:bodyPr wrap="none">
            <a:spAutoFit/>
          </a:bodyPr>
          <a:lstStyle/>
          <a:p>
            <a:pPr>
              <a:spcBef>
                <a:spcPct val="50000"/>
              </a:spcBef>
              <a:buNone/>
            </a:pPr>
            <a:r>
              <a:rPr lang="en-US" sz="1600" i="1">
                <a:solidFill>
                  <a:srgbClr val="000000"/>
                </a:solidFill>
              </a:rPr>
              <a:t>rule</a:t>
            </a:r>
          </a:p>
          <a:p>
            <a:pPr>
              <a:spcBef>
                <a:spcPct val="50000"/>
              </a:spcBef>
              <a:buNone/>
            </a:pPr>
            <a:r>
              <a:rPr lang="en-US" sz="1600" i="1">
                <a:solidFill>
                  <a:srgbClr val="000000"/>
                </a:solidFill>
              </a:rPr>
              <a:t>steps</a:t>
            </a:r>
          </a:p>
        </p:txBody>
      </p:sp>
      <p:sp>
        <p:nvSpPr>
          <p:cNvPr id="9254" name="Line 52"/>
          <p:cNvSpPr>
            <a:spLocks noChangeShapeType="1"/>
          </p:cNvSpPr>
          <p:nvPr/>
        </p:nvSpPr>
        <p:spPr bwMode="auto">
          <a:xfrm>
            <a:off x="8243888" y="2259013"/>
            <a:ext cx="373062" cy="0"/>
          </a:xfrm>
          <a:prstGeom prst="line">
            <a:avLst/>
          </a:prstGeom>
          <a:noFill/>
          <a:ln w="3175">
            <a:solidFill>
              <a:srgbClr val="F23838"/>
            </a:solidFill>
            <a:round/>
            <a:headEnd/>
            <a:tailEnd type="triangle" w="med" len="med"/>
          </a:ln>
        </p:spPr>
        <p:txBody>
          <a:bodyPr/>
          <a:lstStyle/>
          <a:p>
            <a:pPr>
              <a:buNone/>
            </a:pPr>
            <a:endParaRPr lang="en-US"/>
          </a:p>
        </p:txBody>
      </p:sp>
      <p:sp>
        <p:nvSpPr>
          <p:cNvPr id="9255" name="Line 53"/>
          <p:cNvSpPr>
            <a:spLocks noChangeShapeType="1"/>
          </p:cNvSpPr>
          <p:nvPr/>
        </p:nvSpPr>
        <p:spPr bwMode="auto">
          <a:xfrm>
            <a:off x="8612188" y="2259013"/>
            <a:ext cx="373062" cy="0"/>
          </a:xfrm>
          <a:prstGeom prst="line">
            <a:avLst/>
          </a:prstGeom>
          <a:noFill/>
          <a:ln w="3175">
            <a:solidFill>
              <a:srgbClr val="00CC00"/>
            </a:solidFill>
            <a:round/>
            <a:headEnd/>
            <a:tailEnd type="triangle" w="med" len="med"/>
          </a:ln>
        </p:spPr>
        <p:txBody>
          <a:bodyPr/>
          <a:lstStyle/>
          <a:p>
            <a:pPr>
              <a:buNone/>
            </a:pPr>
            <a:endParaRPr lang="en-US"/>
          </a:p>
        </p:txBody>
      </p:sp>
      <p:sp>
        <p:nvSpPr>
          <p:cNvPr id="9256" name="AutoShape 54"/>
          <p:cNvSpPr>
            <a:spLocks noChangeArrowheads="1"/>
          </p:cNvSpPr>
          <p:nvPr/>
        </p:nvSpPr>
        <p:spPr bwMode="auto">
          <a:xfrm>
            <a:off x="3681413" y="2681288"/>
            <a:ext cx="1320800" cy="1063625"/>
          </a:xfrm>
          <a:prstGeom prst="roundRect">
            <a:avLst>
              <a:gd name="adj" fmla="val 16667"/>
            </a:avLst>
          </a:prstGeom>
          <a:solidFill>
            <a:schemeClr val="accent1"/>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57" name="Text Box 55"/>
          <p:cNvSpPr txBox="1">
            <a:spLocks noChangeArrowheads="1"/>
          </p:cNvSpPr>
          <p:nvPr/>
        </p:nvSpPr>
        <p:spPr bwMode="auto">
          <a:xfrm>
            <a:off x="4151313" y="3392488"/>
            <a:ext cx="383438" cy="313932"/>
          </a:xfrm>
          <a:prstGeom prst="rect">
            <a:avLst/>
          </a:prstGeom>
          <a:noFill/>
          <a:ln w="3175" algn="ctr">
            <a:noFill/>
            <a:miter lim="800000"/>
            <a:headEnd/>
            <a:tailEnd/>
          </a:ln>
        </p:spPr>
        <p:txBody>
          <a:bodyPr wrap="none">
            <a:spAutoFit/>
          </a:bodyPr>
          <a:lstStyle/>
          <a:p>
            <a:pPr>
              <a:spcBef>
                <a:spcPct val="50000"/>
              </a:spcBef>
              <a:buNone/>
            </a:pPr>
            <a:r>
              <a:rPr lang="en-US" sz="1600"/>
              <a:t>Ri</a:t>
            </a:r>
          </a:p>
        </p:txBody>
      </p:sp>
      <p:sp>
        <p:nvSpPr>
          <p:cNvPr id="9258" name="Text Box 56"/>
          <p:cNvSpPr txBox="1">
            <a:spLocks noChangeArrowheads="1"/>
          </p:cNvSpPr>
          <p:nvPr/>
        </p:nvSpPr>
        <p:spPr bwMode="auto">
          <a:xfrm>
            <a:off x="4162425" y="2657475"/>
            <a:ext cx="397866" cy="313932"/>
          </a:xfrm>
          <a:prstGeom prst="rect">
            <a:avLst/>
          </a:prstGeom>
          <a:noFill/>
          <a:ln w="3175" algn="ctr">
            <a:noFill/>
            <a:miter lim="800000"/>
            <a:headEnd/>
            <a:tailEnd/>
          </a:ln>
        </p:spPr>
        <p:txBody>
          <a:bodyPr wrap="none">
            <a:spAutoFit/>
          </a:bodyPr>
          <a:lstStyle/>
          <a:p>
            <a:pPr>
              <a:spcBef>
                <a:spcPct val="50000"/>
              </a:spcBef>
              <a:buNone/>
            </a:pPr>
            <a:r>
              <a:rPr lang="en-US" sz="1600"/>
              <a:t>Rj</a:t>
            </a:r>
          </a:p>
        </p:txBody>
      </p:sp>
      <p:sp>
        <p:nvSpPr>
          <p:cNvPr id="9259" name="Text Box 57"/>
          <p:cNvSpPr txBox="1">
            <a:spLocks noChangeArrowheads="1"/>
          </p:cNvSpPr>
          <p:nvPr/>
        </p:nvSpPr>
        <p:spPr bwMode="auto">
          <a:xfrm>
            <a:off x="4151313" y="2981325"/>
            <a:ext cx="449162" cy="313932"/>
          </a:xfrm>
          <a:prstGeom prst="rect">
            <a:avLst/>
          </a:prstGeom>
          <a:noFill/>
          <a:ln w="3175" algn="ctr">
            <a:noFill/>
            <a:miter lim="800000"/>
            <a:headEnd/>
            <a:tailEnd/>
          </a:ln>
        </p:spPr>
        <p:txBody>
          <a:bodyPr wrap="none">
            <a:spAutoFit/>
          </a:bodyPr>
          <a:lstStyle/>
          <a:p>
            <a:pPr>
              <a:spcBef>
                <a:spcPct val="50000"/>
              </a:spcBef>
              <a:buNone/>
            </a:pPr>
            <a:r>
              <a:rPr lang="en-US" sz="1600"/>
              <a:t>Rk</a:t>
            </a:r>
          </a:p>
        </p:txBody>
      </p:sp>
      <p:grpSp>
        <p:nvGrpSpPr>
          <p:cNvPr id="9260" name="Group 58"/>
          <p:cNvGrpSpPr>
            <a:grpSpLocks/>
          </p:cNvGrpSpPr>
          <p:nvPr/>
        </p:nvGrpSpPr>
        <p:grpSpPr bwMode="auto">
          <a:xfrm>
            <a:off x="4227513" y="3333750"/>
            <a:ext cx="239712" cy="53975"/>
            <a:chOff x="1895" y="3653"/>
            <a:chExt cx="248" cy="56"/>
          </a:xfrm>
        </p:grpSpPr>
        <p:sp>
          <p:nvSpPr>
            <p:cNvPr id="9287" name="Oval 59"/>
            <p:cNvSpPr>
              <a:spLocks noChangeArrowheads="1"/>
            </p:cNvSpPr>
            <p:nvPr/>
          </p:nvSpPr>
          <p:spPr bwMode="auto">
            <a:xfrm>
              <a:off x="1895"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88" name="Oval 60"/>
            <p:cNvSpPr>
              <a:spLocks noChangeArrowheads="1"/>
            </p:cNvSpPr>
            <p:nvPr/>
          </p:nvSpPr>
          <p:spPr bwMode="auto">
            <a:xfrm>
              <a:off x="1991"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sp>
          <p:nvSpPr>
            <p:cNvPr id="9289" name="Oval 61"/>
            <p:cNvSpPr>
              <a:spLocks noChangeArrowheads="1"/>
            </p:cNvSpPr>
            <p:nvPr/>
          </p:nvSpPr>
          <p:spPr bwMode="auto">
            <a:xfrm>
              <a:off x="2087" y="3653"/>
              <a:ext cx="56" cy="56"/>
            </a:xfrm>
            <a:prstGeom prst="ellipse">
              <a:avLst/>
            </a:prstGeom>
            <a:solidFill>
              <a:srgbClr val="000000"/>
            </a:solidFill>
            <a:ln w="3175" algn="ctr">
              <a:solidFill>
                <a:srgbClr val="000000"/>
              </a:solidFill>
              <a:round/>
              <a:headEnd/>
              <a:tailEnd/>
            </a:ln>
          </p:spPr>
          <p:txBody>
            <a:bodyPr wrap="none" anchor="ctr"/>
            <a:lstStyle/>
            <a:p>
              <a:pPr>
                <a:lnSpc>
                  <a:spcPct val="90000"/>
                </a:lnSpc>
                <a:spcBef>
                  <a:spcPct val="25000"/>
                </a:spcBef>
                <a:buClr>
                  <a:schemeClr val="bg1"/>
                </a:buClr>
                <a:buSzPct val="100000"/>
                <a:buNone/>
              </a:pPr>
              <a:endParaRPr lang="en-US"/>
            </a:p>
          </p:txBody>
        </p:sp>
      </p:grpSp>
      <p:sp>
        <p:nvSpPr>
          <p:cNvPr id="9261" name="Freeform 63"/>
          <p:cNvSpPr>
            <a:spLocks/>
          </p:cNvSpPr>
          <p:nvPr/>
        </p:nvSpPr>
        <p:spPr bwMode="auto">
          <a:xfrm>
            <a:off x="8069263" y="1985963"/>
            <a:ext cx="165100" cy="1179512"/>
          </a:xfrm>
          <a:custGeom>
            <a:avLst/>
            <a:gdLst>
              <a:gd name="T0" fmla="*/ 2147483647 w 104"/>
              <a:gd name="T1" fmla="*/ 0 h 743"/>
              <a:gd name="T2" fmla="*/ 2147483647 w 104"/>
              <a:gd name="T3" fmla="*/ 2147483647 h 743"/>
              <a:gd name="T4" fmla="*/ 0 w 104"/>
              <a:gd name="T5" fmla="*/ 2147483647 h 743"/>
              <a:gd name="T6" fmla="*/ 0 w 104"/>
              <a:gd name="T7" fmla="*/ 2147483647 h 743"/>
              <a:gd name="T8" fmla="*/ 0 60000 65536"/>
              <a:gd name="T9" fmla="*/ 0 60000 65536"/>
              <a:gd name="T10" fmla="*/ 0 60000 65536"/>
              <a:gd name="T11" fmla="*/ 0 60000 65536"/>
              <a:gd name="T12" fmla="*/ 0 w 104"/>
              <a:gd name="T13" fmla="*/ 0 h 743"/>
              <a:gd name="T14" fmla="*/ 104 w 104"/>
              <a:gd name="T15" fmla="*/ 743 h 743"/>
            </a:gdLst>
            <a:ahLst/>
            <a:cxnLst>
              <a:cxn ang="T8">
                <a:pos x="T0" y="T1"/>
              </a:cxn>
              <a:cxn ang="T9">
                <a:pos x="T2" y="T3"/>
              </a:cxn>
              <a:cxn ang="T10">
                <a:pos x="T4" y="T5"/>
              </a:cxn>
              <a:cxn ang="T11">
                <a:pos x="T6" y="T7"/>
              </a:cxn>
            </a:cxnLst>
            <a:rect l="T12" t="T13" r="T14" b="T15"/>
            <a:pathLst>
              <a:path w="104" h="743">
                <a:moveTo>
                  <a:pt x="104" y="0"/>
                </a:moveTo>
                <a:lnTo>
                  <a:pt x="104" y="318"/>
                </a:lnTo>
                <a:lnTo>
                  <a:pt x="0" y="492"/>
                </a:lnTo>
                <a:lnTo>
                  <a:pt x="0" y="743"/>
                </a:lnTo>
              </a:path>
            </a:pathLst>
          </a:custGeom>
          <a:noFill/>
          <a:ln w="3175">
            <a:solidFill>
              <a:srgbClr val="000000"/>
            </a:solidFill>
            <a:prstDash val="dash"/>
            <a:round/>
            <a:headEnd/>
            <a:tailEnd/>
          </a:ln>
        </p:spPr>
        <p:txBody>
          <a:bodyPr/>
          <a:lstStyle/>
          <a:p>
            <a:pPr>
              <a:buNone/>
            </a:pPr>
            <a:endParaRPr lang="en-US"/>
          </a:p>
        </p:txBody>
      </p:sp>
      <p:sp>
        <p:nvSpPr>
          <p:cNvPr id="9262" name="Line 64"/>
          <p:cNvSpPr>
            <a:spLocks noChangeShapeType="1"/>
          </p:cNvSpPr>
          <p:nvPr/>
        </p:nvSpPr>
        <p:spPr bwMode="auto">
          <a:xfrm>
            <a:off x="3608388" y="3656013"/>
            <a:ext cx="1463675" cy="0"/>
          </a:xfrm>
          <a:prstGeom prst="line">
            <a:avLst/>
          </a:prstGeom>
          <a:noFill/>
          <a:ln w="3175">
            <a:solidFill>
              <a:srgbClr val="F23838"/>
            </a:solidFill>
            <a:round/>
            <a:headEnd/>
            <a:tailEnd type="triangle" w="med" len="med"/>
          </a:ln>
        </p:spPr>
        <p:txBody>
          <a:bodyPr/>
          <a:lstStyle/>
          <a:p>
            <a:pPr>
              <a:buNone/>
            </a:pPr>
            <a:endParaRPr lang="en-US"/>
          </a:p>
        </p:txBody>
      </p:sp>
      <p:sp>
        <p:nvSpPr>
          <p:cNvPr id="9263" name="Line 65"/>
          <p:cNvSpPr>
            <a:spLocks noChangeShapeType="1"/>
          </p:cNvSpPr>
          <p:nvPr/>
        </p:nvSpPr>
        <p:spPr bwMode="auto">
          <a:xfrm>
            <a:off x="3621088" y="2944813"/>
            <a:ext cx="1463675" cy="0"/>
          </a:xfrm>
          <a:prstGeom prst="line">
            <a:avLst/>
          </a:prstGeom>
          <a:noFill/>
          <a:ln w="3175">
            <a:solidFill>
              <a:srgbClr val="00CC00"/>
            </a:solidFill>
            <a:round/>
            <a:headEnd/>
            <a:tailEnd type="triangle" w="med" len="med"/>
          </a:ln>
        </p:spPr>
        <p:txBody>
          <a:bodyPr/>
          <a:lstStyle/>
          <a:p>
            <a:pPr>
              <a:buNone/>
            </a:pPr>
            <a:endParaRPr lang="en-US"/>
          </a:p>
        </p:txBody>
      </p:sp>
      <p:sp>
        <p:nvSpPr>
          <p:cNvPr id="9264" name="Line 66"/>
          <p:cNvSpPr>
            <a:spLocks noChangeShapeType="1"/>
          </p:cNvSpPr>
          <p:nvPr/>
        </p:nvSpPr>
        <p:spPr bwMode="auto">
          <a:xfrm>
            <a:off x="3613150" y="3244850"/>
            <a:ext cx="1450975" cy="0"/>
          </a:xfrm>
          <a:prstGeom prst="line">
            <a:avLst/>
          </a:prstGeom>
          <a:noFill/>
          <a:ln w="3175">
            <a:solidFill>
              <a:schemeClr val="tx1"/>
            </a:solidFill>
            <a:round/>
            <a:headEnd/>
            <a:tailEnd type="triangle" w="med" len="med"/>
          </a:ln>
        </p:spPr>
        <p:txBody>
          <a:bodyPr/>
          <a:lstStyle/>
          <a:p>
            <a:pPr>
              <a:buNone/>
            </a:pPr>
            <a:endParaRPr lang="en-US"/>
          </a:p>
        </p:txBody>
      </p:sp>
      <p:sp>
        <p:nvSpPr>
          <p:cNvPr id="9265" name="Line 67"/>
          <p:cNvSpPr>
            <a:spLocks noChangeShapeType="1"/>
          </p:cNvSpPr>
          <p:nvPr/>
        </p:nvSpPr>
        <p:spPr bwMode="auto">
          <a:xfrm>
            <a:off x="2466975" y="2174875"/>
            <a:ext cx="0" cy="185738"/>
          </a:xfrm>
          <a:prstGeom prst="line">
            <a:avLst/>
          </a:prstGeom>
          <a:noFill/>
          <a:ln w="38100">
            <a:solidFill>
              <a:srgbClr val="000000"/>
            </a:solidFill>
            <a:round/>
            <a:headEnd/>
            <a:tailEnd/>
          </a:ln>
        </p:spPr>
        <p:txBody>
          <a:bodyPr/>
          <a:lstStyle/>
          <a:p>
            <a:pPr>
              <a:buNone/>
            </a:pPr>
            <a:endParaRPr lang="en-US"/>
          </a:p>
        </p:txBody>
      </p:sp>
      <p:sp>
        <p:nvSpPr>
          <p:cNvPr id="9266" name="Line 68"/>
          <p:cNvSpPr>
            <a:spLocks noChangeShapeType="1"/>
          </p:cNvSpPr>
          <p:nvPr/>
        </p:nvSpPr>
        <p:spPr bwMode="auto">
          <a:xfrm>
            <a:off x="3608388" y="2171700"/>
            <a:ext cx="0" cy="185738"/>
          </a:xfrm>
          <a:prstGeom prst="line">
            <a:avLst/>
          </a:prstGeom>
          <a:noFill/>
          <a:ln w="38100">
            <a:solidFill>
              <a:srgbClr val="000000"/>
            </a:solidFill>
            <a:round/>
            <a:headEnd/>
            <a:tailEnd/>
          </a:ln>
        </p:spPr>
        <p:txBody>
          <a:bodyPr/>
          <a:lstStyle/>
          <a:p>
            <a:pPr>
              <a:buNone/>
            </a:pPr>
            <a:endParaRPr lang="en-US"/>
          </a:p>
        </p:txBody>
      </p:sp>
      <p:sp>
        <p:nvSpPr>
          <p:cNvPr id="9267" name="Line 69"/>
          <p:cNvSpPr>
            <a:spLocks noChangeShapeType="1"/>
          </p:cNvSpPr>
          <p:nvPr/>
        </p:nvSpPr>
        <p:spPr bwMode="auto">
          <a:xfrm>
            <a:off x="5094288" y="2168525"/>
            <a:ext cx="0" cy="185738"/>
          </a:xfrm>
          <a:prstGeom prst="line">
            <a:avLst/>
          </a:prstGeom>
          <a:noFill/>
          <a:ln w="38100">
            <a:solidFill>
              <a:srgbClr val="000000"/>
            </a:solidFill>
            <a:round/>
            <a:headEnd/>
            <a:tailEnd/>
          </a:ln>
        </p:spPr>
        <p:txBody>
          <a:bodyPr/>
          <a:lstStyle/>
          <a:p>
            <a:pPr>
              <a:buNone/>
            </a:pPr>
            <a:endParaRPr lang="en-US"/>
          </a:p>
        </p:txBody>
      </p:sp>
      <p:sp>
        <p:nvSpPr>
          <p:cNvPr id="9268" name="Line 70"/>
          <p:cNvSpPr>
            <a:spLocks noChangeShapeType="1"/>
          </p:cNvSpPr>
          <p:nvPr/>
        </p:nvSpPr>
        <p:spPr bwMode="auto">
          <a:xfrm>
            <a:off x="5835650" y="2165350"/>
            <a:ext cx="0" cy="185738"/>
          </a:xfrm>
          <a:prstGeom prst="line">
            <a:avLst/>
          </a:prstGeom>
          <a:noFill/>
          <a:ln w="38100">
            <a:solidFill>
              <a:srgbClr val="000000"/>
            </a:solidFill>
            <a:round/>
            <a:headEnd/>
            <a:tailEnd/>
          </a:ln>
        </p:spPr>
        <p:txBody>
          <a:bodyPr/>
          <a:lstStyle/>
          <a:p>
            <a:pPr>
              <a:buNone/>
            </a:pPr>
            <a:endParaRPr lang="en-US"/>
          </a:p>
        </p:txBody>
      </p:sp>
      <p:sp>
        <p:nvSpPr>
          <p:cNvPr id="9269" name="Line 71"/>
          <p:cNvSpPr>
            <a:spLocks noChangeShapeType="1"/>
          </p:cNvSpPr>
          <p:nvPr/>
        </p:nvSpPr>
        <p:spPr bwMode="auto">
          <a:xfrm>
            <a:off x="8232775" y="2173288"/>
            <a:ext cx="0" cy="185737"/>
          </a:xfrm>
          <a:prstGeom prst="line">
            <a:avLst/>
          </a:prstGeom>
          <a:noFill/>
          <a:ln w="38100">
            <a:solidFill>
              <a:srgbClr val="000000"/>
            </a:solidFill>
            <a:round/>
            <a:headEnd/>
            <a:tailEnd/>
          </a:ln>
        </p:spPr>
        <p:txBody>
          <a:bodyPr/>
          <a:lstStyle/>
          <a:p>
            <a:pPr>
              <a:buNone/>
            </a:pPr>
            <a:endParaRPr lang="en-US"/>
          </a:p>
        </p:txBody>
      </p:sp>
      <p:sp>
        <p:nvSpPr>
          <p:cNvPr id="9270" name="Line 72"/>
          <p:cNvSpPr>
            <a:spLocks noChangeShapeType="1"/>
          </p:cNvSpPr>
          <p:nvPr/>
        </p:nvSpPr>
        <p:spPr bwMode="auto">
          <a:xfrm>
            <a:off x="3983038" y="2168525"/>
            <a:ext cx="0" cy="185738"/>
          </a:xfrm>
          <a:prstGeom prst="line">
            <a:avLst/>
          </a:prstGeom>
          <a:noFill/>
          <a:ln w="38100">
            <a:solidFill>
              <a:srgbClr val="000000"/>
            </a:solidFill>
            <a:round/>
            <a:headEnd/>
            <a:tailEnd/>
          </a:ln>
        </p:spPr>
        <p:txBody>
          <a:bodyPr/>
          <a:lstStyle/>
          <a:p>
            <a:pPr>
              <a:buNone/>
            </a:pPr>
            <a:endParaRPr lang="en-US"/>
          </a:p>
        </p:txBody>
      </p:sp>
      <p:sp>
        <p:nvSpPr>
          <p:cNvPr id="9271" name="Line 73"/>
          <p:cNvSpPr>
            <a:spLocks noChangeShapeType="1"/>
          </p:cNvSpPr>
          <p:nvPr/>
        </p:nvSpPr>
        <p:spPr bwMode="auto">
          <a:xfrm>
            <a:off x="4357688" y="2165350"/>
            <a:ext cx="0" cy="185738"/>
          </a:xfrm>
          <a:prstGeom prst="line">
            <a:avLst/>
          </a:prstGeom>
          <a:noFill/>
          <a:ln w="38100">
            <a:solidFill>
              <a:srgbClr val="000000"/>
            </a:solidFill>
            <a:round/>
            <a:headEnd/>
            <a:tailEnd/>
          </a:ln>
        </p:spPr>
        <p:txBody>
          <a:bodyPr/>
          <a:lstStyle/>
          <a:p>
            <a:pPr>
              <a:buNone/>
            </a:pPr>
            <a:endParaRPr lang="en-US"/>
          </a:p>
        </p:txBody>
      </p:sp>
      <p:sp>
        <p:nvSpPr>
          <p:cNvPr id="9272" name="Line 74"/>
          <p:cNvSpPr>
            <a:spLocks noChangeShapeType="1"/>
          </p:cNvSpPr>
          <p:nvPr/>
        </p:nvSpPr>
        <p:spPr bwMode="auto">
          <a:xfrm>
            <a:off x="4732338" y="2162175"/>
            <a:ext cx="0" cy="185738"/>
          </a:xfrm>
          <a:prstGeom prst="line">
            <a:avLst/>
          </a:prstGeom>
          <a:noFill/>
          <a:ln w="38100">
            <a:solidFill>
              <a:srgbClr val="000000"/>
            </a:solidFill>
            <a:round/>
            <a:headEnd/>
            <a:tailEnd/>
          </a:ln>
        </p:spPr>
        <p:txBody>
          <a:bodyPr/>
          <a:lstStyle/>
          <a:p>
            <a:pPr>
              <a:buNone/>
            </a:pPr>
            <a:endParaRPr lang="en-US"/>
          </a:p>
        </p:txBody>
      </p:sp>
      <p:sp>
        <p:nvSpPr>
          <p:cNvPr id="9273" name="Line 75"/>
          <p:cNvSpPr>
            <a:spLocks noChangeShapeType="1"/>
          </p:cNvSpPr>
          <p:nvPr/>
        </p:nvSpPr>
        <p:spPr bwMode="auto">
          <a:xfrm>
            <a:off x="5473700" y="2170113"/>
            <a:ext cx="0" cy="185737"/>
          </a:xfrm>
          <a:prstGeom prst="line">
            <a:avLst/>
          </a:prstGeom>
          <a:noFill/>
          <a:ln w="38100">
            <a:solidFill>
              <a:srgbClr val="000000"/>
            </a:solidFill>
            <a:round/>
            <a:headEnd/>
            <a:tailEnd/>
          </a:ln>
        </p:spPr>
        <p:txBody>
          <a:bodyPr/>
          <a:lstStyle/>
          <a:p>
            <a:pPr>
              <a:buNone/>
            </a:pPr>
            <a:endParaRPr lang="en-US"/>
          </a:p>
        </p:txBody>
      </p:sp>
      <p:sp>
        <p:nvSpPr>
          <p:cNvPr id="9274" name="Line 76"/>
          <p:cNvSpPr>
            <a:spLocks noChangeShapeType="1"/>
          </p:cNvSpPr>
          <p:nvPr/>
        </p:nvSpPr>
        <p:spPr bwMode="auto">
          <a:xfrm>
            <a:off x="6203950" y="2178050"/>
            <a:ext cx="0" cy="185738"/>
          </a:xfrm>
          <a:prstGeom prst="line">
            <a:avLst/>
          </a:prstGeom>
          <a:noFill/>
          <a:ln w="38100">
            <a:solidFill>
              <a:srgbClr val="000000"/>
            </a:solidFill>
            <a:round/>
            <a:headEnd/>
            <a:tailEnd/>
          </a:ln>
        </p:spPr>
        <p:txBody>
          <a:bodyPr/>
          <a:lstStyle/>
          <a:p>
            <a:pPr>
              <a:buNone/>
            </a:pPr>
            <a:endParaRPr lang="en-US"/>
          </a:p>
        </p:txBody>
      </p:sp>
      <p:sp>
        <p:nvSpPr>
          <p:cNvPr id="9275" name="Line 77"/>
          <p:cNvSpPr>
            <a:spLocks noChangeShapeType="1"/>
          </p:cNvSpPr>
          <p:nvPr/>
        </p:nvSpPr>
        <p:spPr bwMode="auto">
          <a:xfrm>
            <a:off x="6934200" y="2185988"/>
            <a:ext cx="0" cy="185737"/>
          </a:xfrm>
          <a:prstGeom prst="line">
            <a:avLst/>
          </a:prstGeom>
          <a:noFill/>
          <a:ln w="38100">
            <a:solidFill>
              <a:srgbClr val="000000"/>
            </a:solidFill>
            <a:round/>
            <a:headEnd/>
            <a:tailEnd/>
          </a:ln>
        </p:spPr>
        <p:txBody>
          <a:bodyPr/>
          <a:lstStyle/>
          <a:p>
            <a:pPr>
              <a:buNone/>
            </a:pPr>
            <a:endParaRPr lang="en-US"/>
          </a:p>
        </p:txBody>
      </p:sp>
      <p:sp>
        <p:nvSpPr>
          <p:cNvPr id="9276" name="Line 78"/>
          <p:cNvSpPr>
            <a:spLocks noChangeShapeType="1"/>
          </p:cNvSpPr>
          <p:nvPr/>
        </p:nvSpPr>
        <p:spPr bwMode="auto">
          <a:xfrm>
            <a:off x="6575425" y="2171700"/>
            <a:ext cx="0" cy="185738"/>
          </a:xfrm>
          <a:prstGeom prst="line">
            <a:avLst/>
          </a:prstGeom>
          <a:noFill/>
          <a:ln w="38100">
            <a:solidFill>
              <a:srgbClr val="000000"/>
            </a:solidFill>
            <a:round/>
            <a:headEnd/>
            <a:tailEnd/>
          </a:ln>
        </p:spPr>
        <p:txBody>
          <a:bodyPr/>
          <a:lstStyle/>
          <a:p>
            <a:pPr>
              <a:buNone/>
            </a:pPr>
            <a:endParaRPr lang="en-US"/>
          </a:p>
        </p:txBody>
      </p:sp>
      <p:sp>
        <p:nvSpPr>
          <p:cNvPr id="9277" name="Line 79"/>
          <p:cNvSpPr>
            <a:spLocks noChangeShapeType="1"/>
          </p:cNvSpPr>
          <p:nvPr/>
        </p:nvSpPr>
        <p:spPr bwMode="auto">
          <a:xfrm>
            <a:off x="7305675" y="2168525"/>
            <a:ext cx="0" cy="185738"/>
          </a:xfrm>
          <a:prstGeom prst="line">
            <a:avLst/>
          </a:prstGeom>
          <a:noFill/>
          <a:ln w="38100">
            <a:solidFill>
              <a:srgbClr val="000000"/>
            </a:solidFill>
            <a:round/>
            <a:headEnd/>
            <a:tailEnd/>
          </a:ln>
        </p:spPr>
        <p:txBody>
          <a:bodyPr/>
          <a:lstStyle/>
          <a:p>
            <a:pPr>
              <a:buNone/>
            </a:pPr>
            <a:endParaRPr lang="en-US"/>
          </a:p>
        </p:txBody>
      </p:sp>
      <p:sp>
        <p:nvSpPr>
          <p:cNvPr id="9278" name="Line 80"/>
          <p:cNvSpPr>
            <a:spLocks noChangeShapeType="1"/>
          </p:cNvSpPr>
          <p:nvPr/>
        </p:nvSpPr>
        <p:spPr bwMode="auto">
          <a:xfrm>
            <a:off x="7691438" y="2165350"/>
            <a:ext cx="0" cy="185738"/>
          </a:xfrm>
          <a:prstGeom prst="line">
            <a:avLst/>
          </a:prstGeom>
          <a:noFill/>
          <a:ln w="38100">
            <a:solidFill>
              <a:srgbClr val="000000"/>
            </a:solidFill>
            <a:round/>
            <a:headEnd/>
            <a:tailEnd/>
          </a:ln>
        </p:spPr>
        <p:txBody>
          <a:bodyPr/>
          <a:lstStyle/>
          <a:p>
            <a:pPr>
              <a:buNone/>
            </a:pPr>
            <a:endParaRPr lang="en-US"/>
          </a:p>
        </p:txBody>
      </p:sp>
      <p:sp>
        <p:nvSpPr>
          <p:cNvPr id="9279" name="Line 81"/>
          <p:cNvSpPr>
            <a:spLocks noChangeShapeType="1"/>
          </p:cNvSpPr>
          <p:nvPr/>
        </p:nvSpPr>
        <p:spPr bwMode="auto">
          <a:xfrm>
            <a:off x="8621713" y="2162175"/>
            <a:ext cx="0" cy="185738"/>
          </a:xfrm>
          <a:prstGeom prst="line">
            <a:avLst/>
          </a:prstGeom>
          <a:noFill/>
          <a:ln w="38100">
            <a:solidFill>
              <a:srgbClr val="000000"/>
            </a:solidFill>
            <a:round/>
            <a:headEnd/>
            <a:tailEnd/>
          </a:ln>
        </p:spPr>
        <p:txBody>
          <a:bodyPr/>
          <a:lstStyle/>
          <a:p>
            <a:pPr>
              <a:buNone/>
            </a:pPr>
            <a:endParaRPr lang="en-US"/>
          </a:p>
        </p:txBody>
      </p:sp>
      <p:sp>
        <p:nvSpPr>
          <p:cNvPr id="9280" name="Line 82"/>
          <p:cNvSpPr>
            <a:spLocks noChangeShapeType="1"/>
          </p:cNvSpPr>
          <p:nvPr/>
        </p:nvSpPr>
        <p:spPr bwMode="auto">
          <a:xfrm>
            <a:off x="8974138" y="2159000"/>
            <a:ext cx="0" cy="185738"/>
          </a:xfrm>
          <a:prstGeom prst="line">
            <a:avLst/>
          </a:prstGeom>
          <a:noFill/>
          <a:ln w="38100">
            <a:solidFill>
              <a:srgbClr val="000000"/>
            </a:solidFill>
            <a:round/>
            <a:headEnd/>
            <a:tailEnd/>
          </a:ln>
        </p:spPr>
        <p:txBody>
          <a:bodyPr/>
          <a:lstStyle/>
          <a:p>
            <a:pPr>
              <a:buNone/>
            </a:pPr>
            <a:endParaRPr lang="en-US"/>
          </a:p>
        </p:txBody>
      </p:sp>
      <p:sp>
        <p:nvSpPr>
          <p:cNvPr id="9281" name="Line 83"/>
          <p:cNvSpPr>
            <a:spLocks noChangeShapeType="1"/>
          </p:cNvSpPr>
          <p:nvPr/>
        </p:nvSpPr>
        <p:spPr bwMode="auto">
          <a:xfrm>
            <a:off x="3259138" y="2166938"/>
            <a:ext cx="0" cy="185737"/>
          </a:xfrm>
          <a:prstGeom prst="line">
            <a:avLst/>
          </a:prstGeom>
          <a:noFill/>
          <a:ln w="38100">
            <a:solidFill>
              <a:srgbClr val="000000"/>
            </a:solidFill>
            <a:round/>
            <a:headEnd/>
            <a:tailEnd/>
          </a:ln>
        </p:spPr>
        <p:txBody>
          <a:bodyPr/>
          <a:lstStyle/>
          <a:p>
            <a:pPr>
              <a:buNone/>
            </a:pPr>
            <a:endParaRPr lang="en-US"/>
          </a:p>
        </p:txBody>
      </p:sp>
      <p:sp>
        <p:nvSpPr>
          <p:cNvPr id="9282" name="Line 84"/>
          <p:cNvSpPr>
            <a:spLocks noChangeShapeType="1"/>
          </p:cNvSpPr>
          <p:nvPr/>
        </p:nvSpPr>
        <p:spPr bwMode="auto">
          <a:xfrm>
            <a:off x="2900363" y="2174875"/>
            <a:ext cx="0" cy="185738"/>
          </a:xfrm>
          <a:prstGeom prst="line">
            <a:avLst/>
          </a:prstGeom>
          <a:noFill/>
          <a:ln w="38100">
            <a:solidFill>
              <a:srgbClr val="000000"/>
            </a:solidFill>
            <a:round/>
            <a:headEnd/>
            <a:tailEnd/>
          </a:ln>
        </p:spPr>
        <p:txBody>
          <a:bodyPr/>
          <a:lstStyle/>
          <a:p>
            <a:pPr>
              <a:buNone/>
            </a:pPr>
            <a:endParaRPr lang="en-US"/>
          </a:p>
        </p:txBody>
      </p:sp>
      <p:sp>
        <p:nvSpPr>
          <p:cNvPr id="9283" name="Line 85"/>
          <p:cNvSpPr>
            <a:spLocks noChangeShapeType="1"/>
          </p:cNvSpPr>
          <p:nvPr/>
        </p:nvSpPr>
        <p:spPr bwMode="auto">
          <a:xfrm>
            <a:off x="2108200" y="2171700"/>
            <a:ext cx="0" cy="185738"/>
          </a:xfrm>
          <a:prstGeom prst="line">
            <a:avLst/>
          </a:prstGeom>
          <a:noFill/>
          <a:ln w="38100">
            <a:solidFill>
              <a:srgbClr val="000000"/>
            </a:solidFill>
            <a:round/>
            <a:headEnd/>
            <a:tailEnd/>
          </a:ln>
        </p:spPr>
        <p:txBody>
          <a:bodyPr/>
          <a:lstStyle/>
          <a:p>
            <a:pPr>
              <a:buNone/>
            </a:pPr>
            <a:endParaRPr lang="en-US"/>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4" name="Footer Placeholder 3"/>
          <p:cNvSpPr>
            <a:spLocks noGrp="1"/>
          </p:cNvSpPr>
          <p:nvPr>
            <p:ph type="ftr" sz="quarter" idx="12"/>
          </p:nvPr>
        </p:nvSpPr>
        <p:spPr/>
        <p:txBody>
          <a:bodyPr/>
          <a:lstStyle/>
          <a:p>
            <a:pPr>
              <a:defRPr/>
            </a:pPr>
            <a:r>
              <a:rPr lang="en-US" smtClean="0"/>
              <a:t>http://csg.csail.mit.edu/6.175</a:t>
            </a:r>
            <a:endParaRPr lang="en-US" dirty="0"/>
          </a:p>
        </p:txBody>
      </p:sp>
      <p:sp>
        <p:nvSpPr>
          <p:cNvPr id="6" name="Slide Number Placeholder 5"/>
          <p:cNvSpPr>
            <a:spLocks noGrp="1"/>
          </p:cNvSpPr>
          <p:nvPr>
            <p:ph type="sldNum" sz="quarter" idx="11"/>
          </p:nvPr>
        </p:nvSpPr>
        <p:spPr/>
        <p:txBody>
          <a:bodyPr/>
          <a:lstStyle/>
          <a:p>
            <a:pPr>
              <a:defRPr/>
            </a:pPr>
            <a:r>
              <a:rPr lang="en-US" smtClean="0"/>
              <a:t>L06-</a:t>
            </a:r>
            <a:fld id="{4F9502F6-954B-46E9-AC05-33DEDF4CA0BF}" type="slidenum">
              <a:rPr lang="en-US" smtClean="0"/>
              <a:pPr>
                <a:defRPr/>
              </a:pPr>
              <a:t>15</a:t>
            </a:fld>
            <a:endParaRPr lang="en-US" dirty="0"/>
          </a:p>
        </p:txBody>
      </p:sp>
    </p:spTree>
    <p:extLst>
      <p:ext uri="{BB962C8B-B14F-4D97-AF65-F5344CB8AC3E}">
        <p14:creationId xmlns:p14="http://schemas.microsoft.com/office/powerpoint/2010/main" val="2805324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07" y="364174"/>
            <a:ext cx="8015844" cy="1143000"/>
          </a:xfrm>
        </p:spPr>
        <p:txBody>
          <a:bodyPr/>
          <a:lstStyle/>
          <a:p>
            <a:r>
              <a:rPr lang="en-US" sz="4000" dirty="0"/>
              <a:t>C</a:t>
            </a:r>
            <a:r>
              <a:rPr lang="en-US" sz="4000" dirty="0" smtClean="0"/>
              <a:t>ompiler test for concurrent rule execution</a:t>
            </a:r>
            <a:r>
              <a:rPr lang="en-US" sz="4000" dirty="0"/>
              <a:t> </a:t>
            </a:r>
            <a:r>
              <a:rPr lang="en-US" sz="4000" dirty="0" smtClean="0"/>
              <a:t> </a:t>
            </a:r>
            <a:r>
              <a:rPr lang="en-US" sz="2400" dirty="0" smtClean="0"/>
              <a:t>James </a:t>
            </a:r>
            <a:r>
              <a:rPr lang="en-US" sz="2400" dirty="0"/>
              <a:t>Hoe, Ph.D., 2000</a:t>
            </a:r>
          </a:p>
        </p:txBody>
      </p:sp>
      <p:sp>
        <p:nvSpPr>
          <p:cNvPr id="3" name="Content Placeholder 2"/>
          <p:cNvSpPr>
            <a:spLocks noGrp="1"/>
          </p:cNvSpPr>
          <p:nvPr>
            <p:ph idx="1"/>
          </p:nvPr>
        </p:nvSpPr>
        <p:spPr>
          <a:xfrm>
            <a:off x="609599" y="1508050"/>
            <a:ext cx="8305801" cy="4397450"/>
          </a:xfrm>
        </p:spPr>
        <p:txBody>
          <a:bodyPr/>
          <a:lstStyle/>
          <a:p>
            <a:r>
              <a:rPr lang="en-US" sz="2400" dirty="0" smtClean="0"/>
              <a:t>Let RS(r) be the set of registers rule r may read</a:t>
            </a:r>
          </a:p>
          <a:p>
            <a:r>
              <a:rPr lang="en-US" sz="2400" dirty="0"/>
              <a:t>Let </a:t>
            </a:r>
            <a:r>
              <a:rPr lang="en-US" sz="2400" dirty="0" smtClean="0"/>
              <a:t>WS(r</a:t>
            </a:r>
            <a:r>
              <a:rPr lang="en-US" sz="2400" dirty="0"/>
              <a:t>) </a:t>
            </a:r>
            <a:r>
              <a:rPr lang="en-US" sz="2400" dirty="0" smtClean="0"/>
              <a:t>be </a:t>
            </a:r>
            <a:r>
              <a:rPr lang="en-US" sz="2400" dirty="0"/>
              <a:t>the set of registers </a:t>
            </a:r>
            <a:r>
              <a:rPr lang="en-US" sz="2400" dirty="0" smtClean="0"/>
              <a:t>rule </a:t>
            </a:r>
            <a:r>
              <a:rPr lang="en-US" sz="2400" dirty="0"/>
              <a:t>r </a:t>
            </a:r>
            <a:r>
              <a:rPr lang="en-US" sz="2400" dirty="0" smtClean="0"/>
              <a:t>may write</a:t>
            </a:r>
            <a:endParaRPr lang="en-US" sz="2000" dirty="0" smtClean="0"/>
          </a:p>
          <a:p>
            <a:endParaRPr lang="en-US" sz="2400" dirty="0" smtClean="0"/>
          </a:p>
          <a:p>
            <a:r>
              <a:rPr lang="en-US" sz="2400" dirty="0" smtClean="0"/>
              <a:t>Rules </a:t>
            </a:r>
            <a:r>
              <a:rPr lang="en-US" sz="2400" dirty="0" err="1"/>
              <a:t>ra</a:t>
            </a:r>
            <a:r>
              <a:rPr lang="en-US" sz="2400" dirty="0"/>
              <a:t> and </a:t>
            </a:r>
            <a:r>
              <a:rPr lang="en-US" sz="2400" dirty="0" err="1"/>
              <a:t>rb</a:t>
            </a:r>
            <a:r>
              <a:rPr lang="en-US" sz="2400" dirty="0"/>
              <a:t> are </a:t>
            </a:r>
            <a:r>
              <a:rPr lang="en-US" sz="2400" i="1" dirty="0"/>
              <a:t>conflict free </a:t>
            </a:r>
            <a:r>
              <a:rPr lang="en-US" sz="2400" dirty="0"/>
              <a:t>(CF) if</a:t>
            </a:r>
          </a:p>
          <a:p>
            <a:pPr marL="457200" lvl="1" indent="0">
              <a:buNone/>
            </a:pPr>
            <a:r>
              <a:rPr lang="en-US" sz="2000" dirty="0" smtClean="0"/>
              <a:t>(RS(</a:t>
            </a:r>
            <a:r>
              <a:rPr lang="en-US" sz="2000" dirty="0" err="1" smtClean="0"/>
              <a:t>ra</a:t>
            </a:r>
            <a:r>
              <a:rPr lang="en-US" sz="2000" dirty="0"/>
              <a:t>)</a:t>
            </a:r>
            <a:r>
              <a:rPr lang="en-US" sz="2000" dirty="0" smtClean="0">
                <a:sym typeface="Symbol"/>
              </a:rPr>
              <a:t></a:t>
            </a:r>
            <a:r>
              <a:rPr lang="en-US" sz="2000" dirty="0" smtClean="0"/>
              <a:t>WS(</a:t>
            </a:r>
            <a:r>
              <a:rPr lang="en-US" sz="2000" dirty="0" err="1" smtClean="0"/>
              <a:t>rb</a:t>
            </a:r>
            <a:r>
              <a:rPr lang="en-US" sz="2000" dirty="0"/>
              <a:t>) = </a:t>
            </a:r>
            <a:r>
              <a:rPr lang="en-US" sz="2000" dirty="0">
                <a:latin typeface="Courier New"/>
                <a:cs typeface="Courier New"/>
              </a:rPr>
              <a:t>Ø</a:t>
            </a:r>
            <a:r>
              <a:rPr lang="en-US" sz="2000" dirty="0" smtClean="0">
                <a:sym typeface="Symbol"/>
              </a:rPr>
              <a:t>) </a:t>
            </a:r>
            <a:r>
              <a:rPr lang="en-US" sz="2000" dirty="0">
                <a:sym typeface="Symbol"/>
              </a:rPr>
              <a:t> </a:t>
            </a:r>
            <a:r>
              <a:rPr lang="en-US" sz="2000" dirty="0" smtClean="0">
                <a:sym typeface="Symbol"/>
              </a:rPr>
              <a:t>(</a:t>
            </a:r>
            <a:r>
              <a:rPr lang="en-US" sz="2000" dirty="0" smtClean="0"/>
              <a:t>RS(</a:t>
            </a:r>
            <a:r>
              <a:rPr lang="en-US" sz="2000" dirty="0" err="1" smtClean="0"/>
              <a:t>rb</a:t>
            </a:r>
            <a:r>
              <a:rPr lang="en-US" sz="2000" dirty="0"/>
              <a:t>)</a:t>
            </a:r>
            <a:r>
              <a:rPr lang="en-US" sz="2000" dirty="0" smtClean="0">
                <a:sym typeface="Symbol"/>
              </a:rPr>
              <a:t></a:t>
            </a:r>
            <a:r>
              <a:rPr lang="en-US" sz="2000" dirty="0" smtClean="0"/>
              <a:t>WS(</a:t>
            </a:r>
            <a:r>
              <a:rPr lang="en-US" sz="2000" dirty="0" err="1" smtClean="0"/>
              <a:t>ra</a:t>
            </a:r>
            <a:r>
              <a:rPr lang="en-US" sz="2000" dirty="0"/>
              <a:t>) = </a:t>
            </a:r>
            <a:r>
              <a:rPr lang="en-US" sz="2000" dirty="0">
                <a:latin typeface="Courier New"/>
                <a:cs typeface="Courier New"/>
              </a:rPr>
              <a:t>Ø</a:t>
            </a:r>
            <a:r>
              <a:rPr lang="en-US" sz="2000" dirty="0" smtClean="0">
                <a:sym typeface="Symbol"/>
              </a:rPr>
              <a:t>) </a:t>
            </a:r>
            <a:r>
              <a:rPr lang="en-US" sz="2000" dirty="0">
                <a:sym typeface="Symbol"/>
              </a:rPr>
              <a:t> </a:t>
            </a:r>
            <a:r>
              <a:rPr lang="en-US" sz="2000" dirty="0" smtClean="0">
                <a:sym typeface="Symbol"/>
              </a:rPr>
              <a:t>(</a:t>
            </a:r>
            <a:r>
              <a:rPr lang="en-US" sz="2000" dirty="0" smtClean="0"/>
              <a:t>WS(</a:t>
            </a:r>
            <a:r>
              <a:rPr lang="en-US" sz="2000" dirty="0" err="1" smtClean="0"/>
              <a:t>ra</a:t>
            </a:r>
            <a:r>
              <a:rPr lang="en-US" sz="2000" dirty="0"/>
              <a:t>)</a:t>
            </a:r>
            <a:r>
              <a:rPr lang="en-US" sz="2000" dirty="0" smtClean="0">
                <a:sym typeface="Symbol"/>
              </a:rPr>
              <a:t></a:t>
            </a:r>
            <a:r>
              <a:rPr lang="en-US" sz="2000" dirty="0" smtClean="0"/>
              <a:t>WS(</a:t>
            </a:r>
            <a:r>
              <a:rPr lang="en-US" sz="2000" dirty="0" err="1" smtClean="0"/>
              <a:t>rb</a:t>
            </a:r>
            <a:r>
              <a:rPr lang="en-US" sz="2000" dirty="0"/>
              <a:t>) = </a:t>
            </a:r>
            <a:r>
              <a:rPr lang="en-US" sz="2000" dirty="0">
                <a:latin typeface="Courier New"/>
                <a:cs typeface="Courier New"/>
              </a:rPr>
              <a:t>Ø</a:t>
            </a:r>
            <a:r>
              <a:rPr lang="en-US" sz="2000" dirty="0" smtClean="0">
                <a:sym typeface="Symbol"/>
              </a:rPr>
              <a:t>) </a:t>
            </a:r>
            <a:endParaRPr lang="en-US" sz="2400" dirty="0" smtClean="0"/>
          </a:p>
          <a:p>
            <a:r>
              <a:rPr lang="en-US" sz="2400" dirty="0" smtClean="0"/>
              <a:t>Rules </a:t>
            </a:r>
            <a:r>
              <a:rPr lang="en-US" sz="2400" dirty="0" err="1" smtClean="0"/>
              <a:t>ra</a:t>
            </a:r>
            <a:r>
              <a:rPr lang="en-US" sz="2400" dirty="0" smtClean="0"/>
              <a:t> and </a:t>
            </a:r>
            <a:r>
              <a:rPr lang="en-US" sz="2400" dirty="0" err="1" smtClean="0"/>
              <a:t>rb</a:t>
            </a:r>
            <a:r>
              <a:rPr lang="en-US" sz="2400" dirty="0" smtClean="0"/>
              <a:t> are </a:t>
            </a:r>
            <a:r>
              <a:rPr lang="en-US" sz="2400" i="1" dirty="0" smtClean="0"/>
              <a:t>sequentially </a:t>
            </a:r>
            <a:r>
              <a:rPr lang="en-US" sz="2400" i="1" dirty="0" err="1" smtClean="0"/>
              <a:t>composable</a:t>
            </a:r>
            <a:r>
              <a:rPr lang="en-US" sz="2400" i="1" dirty="0" smtClean="0"/>
              <a:t> </a:t>
            </a:r>
            <a:r>
              <a:rPr lang="en-US" sz="2400" dirty="0" smtClean="0"/>
              <a:t>(SC) (</a:t>
            </a:r>
            <a:r>
              <a:rPr lang="en-US" sz="2400" dirty="0" err="1" smtClean="0"/>
              <a:t>ra</a:t>
            </a:r>
            <a:r>
              <a:rPr lang="en-US" sz="2400" dirty="0" smtClean="0"/>
              <a:t>&lt;</a:t>
            </a:r>
            <a:r>
              <a:rPr lang="en-US" sz="2400" dirty="0" err="1" smtClean="0"/>
              <a:t>rb</a:t>
            </a:r>
            <a:r>
              <a:rPr lang="en-US" sz="2400" dirty="0" smtClean="0"/>
              <a:t>) if </a:t>
            </a:r>
          </a:p>
          <a:p>
            <a:pPr marL="0" indent="0">
              <a:buNone/>
            </a:pPr>
            <a:r>
              <a:rPr lang="en-US" sz="2400" dirty="0"/>
              <a:t> </a:t>
            </a:r>
            <a:r>
              <a:rPr lang="en-US" sz="2400" dirty="0" smtClean="0"/>
              <a:t>   </a:t>
            </a:r>
            <a:r>
              <a:rPr lang="en-US" sz="2000" dirty="0" smtClean="0"/>
              <a:t>(</a:t>
            </a:r>
            <a:r>
              <a:rPr lang="en-US" sz="2000" dirty="0"/>
              <a:t>RS(</a:t>
            </a:r>
            <a:r>
              <a:rPr lang="en-US" sz="2000" dirty="0" err="1"/>
              <a:t>rb</a:t>
            </a:r>
            <a:r>
              <a:rPr lang="en-US" sz="2000" dirty="0"/>
              <a:t>)</a:t>
            </a:r>
            <a:r>
              <a:rPr lang="en-US" sz="2000" dirty="0">
                <a:sym typeface="Symbol"/>
              </a:rPr>
              <a:t></a:t>
            </a:r>
            <a:r>
              <a:rPr lang="en-US" sz="2000" dirty="0"/>
              <a:t>WS(</a:t>
            </a:r>
            <a:r>
              <a:rPr lang="en-US" sz="2000" dirty="0" err="1"/>
              <a:t>ra</a:t>
            </a:r>
            <a:r>
              <a:rPr lang="en-US" sz="2000" dirty="0"/>
              <a:t>) = </a:t>
            </a:r>
            <a:r>
              <a:rPr lang="en-US" sz="2000" dirty="0">
                <a:latin typeface="Courier New"/>
                <a:cs typeface="Courier New"/>
              </a:rPr>
              <a:t>Ø</a:t>
            </a:r>
            <a:r>
              <a:rPr lang="en-US" sz="2000" dirty="0" smtClean="0">
                <a:sym typeface="Symbol"/>
              </a:rPr>
              <a:t>) </a:t>
            </a:r>
            <a:r>
              <a:rPr lang="en-US" sz="2000" dirty="0">
                <a:sym typeface="Symbol"/>
              </a:rPr>
              <a:t> (</a:t>
            </a:r>
            <a:r>
              <a:rPr lang="en-US" sz="2000" dirty="0"/>
              <a:t>WS(</a:t>
            </a:r>
            <a:r>
              <a:rPr lang="en-US" sz="2000" dirty="0" err="1"/>
              <a:t>ra</a:t>
            </a:r>
            <a:r>
              <a:rPr lang="en-US" sz="2000" dirty="0"/>
              <a:t>)</a:t>
            </a:r>
            <a:r>
              <a:rPr lang="en-US" sz="2000" dirty="0">
                <a:sym typeface="Symbol"/>
              </a:rPr>
              <a:t></a:t>
            </a:r>
            <a:r>
              <a:rPr lang="en-US" sz="2000" dirty="0"/>
              <a:t>WS(</a:t>
            </a:r>
            <a:r>
              <a:rPr lang="en-US" sz="2000" dirty="0" err="1"/>
              <a:t>rb</a:t>
            </a:r>
            <a:r>
              <a:rPr lang="en-US" sz="2000" dirty="0"/>
              <a:t>) = </a:t>
            </a:r>
            <a:r>
              <a:rPr lang="en-US" sz="2000" dirty="0">
                <a:latin typeface="Courier New"/>
                <a:cs typeface="Courier New"/>
              </a:rPr>
              <a:t>Ø</a:t>
            </a:r>
            <a:r>
              <a:rPr lang="en-US" sz="2000" dirty="0" smtClean="0">
                <a:sym typeface="Symbol"/>
              </a:rPr>
              <a:t>)</a:t>
            </a:r>
            <a:endParaRPr lang="en-US" sz="2000" dirty="0" smtClean="0"/>
          </a:p>
          <a:p>
            <a:r>
              <a:rPr lang="en-US" sz="2400" dirty="0" smtClean="0"/>
              <a:t>If Rules </a:t>
            </a:r>
            <a:r>
              <a:rPr lang="en-US" sz="2400" dirty="0" err="1" smtClean="0"/>
              <a:t>ra</a:t>
            </a:r>
            <a:r>
              <a:rPr lang="en-US" sz="2400" dirty="0" smtClean="0"/>
              <a:t> and </a:t>
            </a:r>
            <a:r>
              <a:rPr lang="en-US" sz="2400" dirty="0" err="1" smtClean="0"/>
              <a:t>rb</a:t>
            </a:r>
            <a:r>
              <a:rPr lang="en-US" sz="2400" dirty="0" smtClean="0"/>
              <a:t> </a:t>
            </a:r>
            <a:r>
              <a:rPr lang="en-US" sz="2400" i="1" dirty="0" smtClean="0"/>
              <a:t>conflict </a:t>
            </a:r>
            <a:r>
              <a:rPr lang="en-US" sz="2400" dirty="0" smtClean="0"/>
              <a:t>if they are not CF or SC</a:t>
            </a:r>
          </a:p>
        </p:txBody>
      </p:sp>
      <p:sp>
        <p:nvSpPr>
          <p:cNvPr id="6" name="Date Placeholder 5"/>
          <p:cNvSpPr>
            <a:spLocks noGrp="1"/>
          </p:cNvSpPr>
          <p:nvPr>
            <p:ph type="dt" sz="half" idx="10"/>
          </p:nvPr>
        </p:nvSpPr>
        <p:spPr/>
        <p:txBody>
          <a:bodyPr/>
          <a:lstStyle/>
          <a:p>
            <a:pPr>
              <a:defRPr/>
            </a:pPr>
            <a:r>
              <a:rPr lang="en-US" smtClean="0"/>
              <a:t>September 18, 2017</a:t>
            </a:r>
            <a:endParaRPr lang="en-US" dirty="0"/>
          </a:p>
        </p:txBody>
      </p:sp>
      <p:sp>
        <p:nvSpPr>
          <p:cNvPr id="8" name="Footer Placeholder 7"/>
          <p:cNvSpPr>
            <a:spLocks noGrp="1"/>
          </p:cNvSpPr>
          <p:nvPr>
            <p:ph type="ftr" sz="quarter" idx="12"/>
          </p:nvPr>
        </p:nvSpPr>
        <p:spPr/>
        <p:txBody>
          <a:bodyPr/>
          <a:lstStyle/>
          <a:p>
            <a:pPr>
              <a:defRPr/>
            </a:pPr>
            <a:r>
              <a:rPr lang="en-US" smtClean="0"/>
              <a:t>http://csg.csail.mit.edu/6.175</a:t>
            </a:r>
            <a:endParaRPr lang="en-US" dirty="0"/>
          </a:p>
        </p:txBody>
      </p:sp>
      <p:sp>
        <p:nvSpPr>
          <p:cNvPr id="9" name="Slide Number Placeholder 8"/>
          <p:cNvSpPr>
            <a:spLocks noGrp="1"/>
          </p:cNvSpPr>
          <p:nvPr>
            <p:ph type="sldNum" sz="quarter" idx="11"/>
          </p:nvPr>
        </p:nvSpPr>
        <p:spPr/>
        <p:txBody>
          <a:bodyPr/>
          <a:lstStyle/>
          <a:p>
            <a:pPr>
              <a:defRPr/>
            </a:pPr>
            <a:r>
              <a:rPr lang="en-US" smtClean="0"/>
              <a:t>L06-</a:t>
            </a:r>
            <a:fld id="{4F9502F6-954B-46E9-AC05-33DEDF4CA0BF}" type="slidenum">
              <a:rPr lang="en-US" smtClean="0"/>
              <a:pPr>
                <a:defRPr/>
              </a:pPr>
              <a:t>16</a:t>
            </a:fld>
            <a:endParaRPr lang="en-US" dirty="0"/>
          </a:p>
        </p:txBody>
      </p:sp>
    </p:spTree>
    <p:extLst>
      <p:ext uri="{BB962C8B-B14F-4D97-AF65-F5344CB8AC3E}">
        <p14:creationId xmlns:p14="http://schemas.microsoft.com/office/powerpoint/2010/main" val="33511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91" y="376052"/>
            <a:ext cx="8566296" cy="1143000"/>
          </a:xfrm>
        </p:spPr>
        <p:txBody>
          <a:bodyPr/>
          <a:lstStyle/>
          <a:p>
            <a:r>
              <a:rPr lang="en-US" dirty="0" smtClean="0"/>
              <a:t>Compiler analysis</a:t>
            </a:r>
            <a:endParaRPr lang="en-US" dirty="0"/>
          </a:p>
        </p:txBody>
      </p:sp>
      <p:sp>
        <p:nvSpPr>
          <p:cNvPr id="8" name="Rectangle 4" descr="Rectangle: Click to edit Master text styles&#10;Second level&#10;Third level&#10;Fourth level&#10;Fifth level"/>
          <p:cNvSpPr>
            <a:spLocks noChangeArrowheads="1"/>
          </p:cNvSpPr>
          <p:nvPr/>
        </p:nvSpPr>
        <p:spPr bwMode="auto">
          <a:xfrm>
            <a:off x="891506" y="1789231"/>
            <a:ext cx="2164666"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ra</a:t>
            </a:r>
            <a:r>
              <a:rPr lang="en-US" sz="1800"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x </a:t>
            </a:r>
            <a:r>
              <a:rPr lang="en-US" sz="1800" b="1" dirty="0">
                <a:latin typeface="Courier New" pitchFamily="49" charset="0"/>
                <a:cs typeface="Courier New" pitchFamily="49" charset="0"/>
              </a:rPr>
              <a:t>&lt;= </a:t>
            </a:r>
            <a:r>
              <a:rPr lang="en-US" sz="1800" b="1" dirty="0" smtClean="0">
                <a:latin typeface="Courier New" pitchFamily="49" charset="0"/>
                <a:cs typeface="Courier New" pitchFamily="49" charset="0"/>
              </a:rPr>
              <a:t>x+1</a:t>
            </a:r>
            <a:r>
              <a:rPr lang="en-US" sz="1800"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smtClean="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rb</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a:t>
            </a:r>
            <a:r>
              <a:rPr lang="en-US" sz="1800" b="1" dirty="0" smtClean="0">
                <a:latin typeface="Courier New" pitchFamily="49" charset="0"/>
                <a:cs typeface="Courier New" pitchFamily="49" charset="0"/>
              </a:rPr>
              <a:t>y+2</a:t>
            </a:r>
            <a:r>
              <a:rPr lang="en-US" sz="1800" b="1" dirty="0">
                <a:latin typeface="Courier New" pitchFamily="49" charset="0"/>
                <a:cs typeface="Courier New" pitchFamily="49" charset="0"/>
              </a:rPr>
              <a:t>;</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5" name="TextBox 4"/>
          <p:cNvSpPr txBox="1"/>
          <p:nvPr/>
        </p:nvSpPr>
        <p:spPr>
          <a:xfrm>
            <a:off x="1163561" y="1455342"/>
            <a:ext cx="1404552" cy="369332"/>
          </a:xfrm>
          <a:prstGeom prst="rect">
            <a:avLst/>
          </a:prstGeom>
          <a:noFill/>
        </p:spPr>
        <p:txBody>
          <a:bodyPr wrap="none" rtlCol="0">
            <a:spAutoFit/>
          </a:bodyPr>
          <a:lstStyle/>
          <a:p>
            <a:r>
              <a:rPr lang="en-US" sz="1800" dirty="0" smtClean="0"/>
              <a:t>Example 1</a:t>
            </a:r>
            <a:endParaRPr lang="en-US" sz="1800" dirty="0"/>
          </a:p>
        </p:txBody>
      </p:sp>
      <p:sp>
        <p:nvSpPr>
          <p:cNvPr id="11" name="Rectangle 4" descr="Rectangle: Click to edit Master text styles&#10;Second level&#10;Third level&#10;Fourth level&#10;Fifth level"/>
          <p:cNvSpPr>
            <a:spLocks noChangeArrowheads="1"/>
          </p:cNvSpPr>
          <p:nvPr/>
        </p:nvSpPr>
        <p:spPr bwMode="auto">
          <a:xfrm>
            <a:off x="3670155" y="1789231"/>
            <a:ext cx="2115039"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ra</a:t>
            </a:r>
            <a:r>
              <a:rPr lang="en-US" sz="1800"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x &lt;= </a:t>
            </a:r>
            <a:r>
              <a:rPr lang="en-US" sz="1800" b="1" dirty="0" smtClean="0">
                <a:latin typeface="Courier New" pitchFamily="49" charset="0"/>
                <a:cs typeface="Courier New" pitchFamily="49" charset="0"/>
              </a:rPr>
              <a:t>y+1</a:t>
            </a:r>
            <a:r>
              <a:rPr lang="en-US" sz="1800"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smtClean="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rb</a:t>
            </a:r>
            <a:r>
              <a:rPr lang="en-US" sz="1800"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a:t>
            </a:r>
            <a:r>
              <a:rPr lang="en-US" sz="1800" b="1" dirty="0" smtClean="0">
                <a:latin typeface="Courier New" pitchFamily="49" charset="0"/>
                <a:cs typeface="Courier New" pitchFamily="49" charset="0"/>
              </a:rPr>
              <a:t>x+2</a:t>
            </a:r>
            <a:r>
              <a:rPr lang="en-US" sz="1800" b="1" dirty="0">
                <a:latin typeface="Courier New" pitchFamily="49" charset="0"/>
                <a:cs typeface="Courier New" pitchFamily="49" charset="0"/>
              </a:rPr>
              <a:t>;</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12" name="TextBox 11"/>
          <p:cNvSpPr txBox="1"/>
          <p:nvPr/>
        </p:nvSpPr>
        <p:spPr>
          <a:xfrm>
            <a:off x="3924501" y="1455342"/>
            <a:ext cx="1404552" cy="369332"/>
          </a:xfrm>
          <a:prstGeom prst="rect">
            <a:avLst/>
          </a:prstGeom>
          <a:noFill/>
        </p:spPr>
        <p:txBody>
          <a:bodyPr wrap="none" rtlCol="0">
            <a:spAutoFit/>
          </a:bodyPr>
          <a:lstStyle/>
          <a:p>
            <a:r>
              <a:rPr lang="en-US" sz="1800" dirty="0" smtClean="0"/>
              <a:t>Example 2</a:t>
            </a:r>
            <a:endParaRPr lang="en-US" sz="1800" dirty="0"/>
          </a:p>
        </p:txBody>
      </p:sp>
      <p:sp>
        <p:nvSpPr>
          <p:cNvPr id="13" name="Rectangle 4" descr="Rectangle: Click to edit Master text styles&#10;Second level&#10;Third level&#10;Fourth level&#10;Fifth level"/>
          <p:cNvSpPr>
            <a:spLocks noChangeArrowheads="1"/>
          </p:cNvSpPr>
          <p:nvPr/>
        </p:nvSpPr>
        <p:spPr bwMode="auto">
          <a:xfrm>
            <a:off x="6406269" y="1789231"/>
            <a:ext cx="2129214" cy="1754326"/>
          </a:xfrm>
          <a:prstGeom prst="rect">
            <a:avLst/>
          </a:prstGeom>
          <a:noFill/>
          <a:ln w="9525">
            <a:solidFill>
              <a:srgbClr val="FF0000"/>
            </a:solidFill>
            <a:miter lim="800000"/>
            <a:headEnd/>
            <a:tailEnd/>
          </a:ln>
        </p:spPr>
        <p:txBody>
          <a:bodyPr wrap="square">
            <a:spAutoFit/>
          </a:bodyPr>
          <a:lstStyle/>
          <a:p>
            <a:pPr marL="342900" indent="-342900">
              <a:buClr>
                <a:schemeClr val="hlink"/>
              </a:buClr>
              <a:buSzPct val="110000"/>
              <a:buFont typeface="Wingdings" pitchFamily="-96" charset="2"/>
              <a:buNone/>
            </a:pPr>
            <a:r>
              <a:rPr lang="en-US" sz="1800" b="1" dirty="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ra</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x &lt;= </a:t>
            </a:r>
            <a:r>
              <a:rPr lang="en-US" sz="1800" b="1" dirty="0" smtClean="0">
                <a:latin typeface="Courier New" pitchFamily="49" charset="0"/>
                <a:cs typeface="Courier New" pitchFamily="49" charset="0"/>
              </a:rPr>
              <a:t>y+1</a:t>
            </a:r>
            <a:r>
              <a:rPr lang="en-US" sz="1800" b="1" dirty="0">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a:p>
            <a:pPr marL="342900" indent="-342900">
              <a:buClr>
                <a:schemeClr val="hlink"/>
              </a:buClr>
              <a:buSzPct val="110000"/>
              <a:buFont typeface="Wingdings" pitchFamily="-96" charset="2"/>
              <a:buNone/>
            </a:pPr>
            <a:r>
              <a:rPr lang="en-US" sz="1800" b="1" dirty="0" smtClean="0">
                <a:solidFill>
                  <a:schemeClr val="tx2"/>
                </a:solidFill>
                <a:latin typeface="Courier New" pitchFamily="49" charset="0"/>
                <a:cs typeface="Courier New" pitchFamily="49" charset="0"/>
              </a:rPr>
              <a:t>rule </a:t>
            </a:r>
            <a:r>
              <a:rPr lang="en-US" sz="1800" b="1" dirty="0" err="1" smtClean="0">
                <a:latin typeface="Courier New" pitchFamily="49" charset="0"/>
                <a:cs typeface="Courier New" pitchFamily="49" charset="0"/>
              </a:rPr>
              <a:t>rb</a:t>
            </a:r>
            <a:r>
              <a:rPr lang="en-US" sz="1800" b="1" dirty="0" smtClean="0">
                <a:latin typeface="Courier New" pitchFamily="49" charset="0"/>
                <a:cs typeface="Courier New" pitchFamily="49" charset="0"/>
              </a:rPr>
              <a:t>;</a:t>
            </a:r>
          </a:p>
          <a:p>
            <a:pPr marL="342900" indent="-342900">
              <a:buClr>
                <a:schemeClr val="hlink"/>
              </a:buClr>
              <a:buSzPct val="110000"/>
              <a:buFont typeface="Wingdings" pitchFamily="-96" charset="2"/>
              <a:buNone/>
            </a:pPr>
            <a:r>
              <a:rPr lang="en-US" sz="1800" b="1" dirty="0">
                <a:latin typeface="Courier New" pitchFamily="49" charset="0"/>
                <a:cs typeface="Courier New" pitchFamily="49" charset="0"/>
              </a:rPr>
              <a:t>	y &lt;= </a:t>
            </a:r>
            <a:r>
              <a:rPr lang="en-US" sz="1800" b="1" dirty="0" smtClean="0">
                <a:latin typeface="Courier New" pitchFamily="49" charset="0"/>
                <a:cs typeface="Courier New" pitchFamily="49" charset="0"/>
              </a:rPr>
              <a:t>y+2</a:t>
            </a:r>
            <a:r>
              <a:rPr lang="en-US" sz="1800" b="1" dirty="0">
                <a:latin typeface="Courier New" pitchFamily="49" charset="0"/>
                <a:cs typeface="Courier New" pitchFamily="49" charset="0"/>
              </a:rPr>
              <a:t>;</a:t>
            </a:r>
            <a:r>
              <a:rPr lang="en-US" sz="1800" b="1" dirty="0">
                <a:solidFill>
                  <a:schemeClr val="tx2"/>
                </a:solidFill>
                <a:latin typeface="Courier New" pitchFamily="49" charset="0"/>
                <a:cs typeface="Courier New" pitchFamily="49" charset="0"/>
              </a:rPr>
              <a:t> </a:t>
            </a:r>
          </a:p>
          <a:p>
            <a:pPr marL="342900" indent="-342900">
              <a:buClr>
                <a:schemeClr val="hlink"/>
              </a:buClr>
              <a:buSzPct val="110000"/>
              <a:buFont typeface="Wingdings" pitchFamily="-96" charset="2"/>
              <a:buNone/>
            </a:pPr>
            <a:r>
              <a:rPr lang="en-US" sz="1800" b="1" dirty="0" err="1">
                <a:solidFill>
                  <a:schemeClr val="tx2"/>
                </a:solidFill>
                <a:latin typeface="Courier New" pitchFamily="49" charset="0"/>
                <a:cs typeface="Courier New" pitchFamily="49" charset="0"/>
              </a:rPr>
              <a:t>endrule</a:t>
            </a:r>
            <a:endParaRPr lang="en-US" sz="1800" b="1" dirty="0">
              <a:solidFill>
                <a:schemeClr val="tx2"/>
              </a:solidFill>
              <a:latin typeface="Courier New" pitchFamily="49" charset="0"/>
              <a:cs typeface="Courier New" pitchFamily="49" charset="0"/>
            </a:endParaRPr>
          </a:p>
        </p:txBody>
      </p:sp>
      <p:sp>
        <p:nvSpPr>
          <p:cNvPr id="14" name="TextBox 13"/>
          <p:cNvSpPr txBox="1"/>
          <p:nvPr/>
        </p:nvSpPr>
        <p:spPr>
          <a:xfrm>
            <a:off x="6657069" y="1455342"/>
            <a:ext cx="1404552" cy="369332"/>
          </a:xfrm>
          <a:prstGeom prst="rect">
            <a:avLst/>
          </a:prstGeom>
          <a:noFill/>
        </p:spPr>
        <p:txBody>
          <a:bodyPr wrap="none" rtlCol="0">
            <a:spAutoFit/>
          </a:bodyPr>
          <a:lstStyle/>
          <a:p>
            <a:r>
              <a:rPr lang="en-US" sz="1800" dirty="0" smtClean="0"/>
              <a:t>Example 3</a:t>
            </a:r>
            <a:endParaRPr lang="en-US" sz="1800" dirty="0"/>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4F9502F6-954B-46E9-AC05-33DEDF4CA0BF}" type="slidenum">
              <a:rPr lang="en-US" smtClean="0"/>
              <a:pPr>
                <a:defRPr/>
              </a:pPr>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99719691"/>
              </p:ext>
            </p:extLst>
          </p:nvPr>
        </p:nvGraphicFramePr>
        <p:xfrm>
          <a:off x="947453" y="3630568"/>
          <a:ext cx="7557571" cy="2880360"/>
        </p:xfrm>
        <a:graphic>
          <a:graphicData uri="http://schemas.openxmlformats.org/drawingml/2006/table">
            <a:tbl>
              <a:tblPr firstRow="1" bandRow="1">
                <a:tableStyleId>{073A0DAA-6AF3-43AB-8588-CEC1D06C72B9}</a:tableStyleId>
              </a:tblPr>
              <a:tblGrid>
                <a:gridCol w="1889393"/>
                <a:gridCol w="1889393"/>
                <a:gridCol w="1848603"/>
                <a:gridCol w="1930182"/>
              </a:tblGrid>
              <a:tr h="251987">
                <a:tc>
                  <a:txBody>
                    <a:bodyPr/>
                    <a:lstStyle/>
                    <a:p>
                      <a:endParaRPr lang="en-US" sz="1500" dirty="0"/>
                    </a:p>
                  </a:txBody>
                  <a:tcPr/>
                </a:tc>
                <a:tc>
                  <a:txBody>
                    <a:bodyPr/>
                    <a:lstStyle/>
                    <a:p>
                      <a:pPr algn="l"/>
                      <a:r>
                        <a:rPr lang="en-US" sz="1500" dirty="0" smtClean="0"/>
                        <a:t>Example</a:t>
                      </a:r>
                      <a:r>
                        <a:rPr lang="en-US" sz="1500" baseline="0" dirty="0" smtClean="0"/>
                        <a:t> </a:t>
                      </a:r>
                      <a:r>
                        <a:rPr lang="en-US" sz="1500" dirty="0" smtClean="0"/>
                        <a:t>1</a:t>
                      </a:r>
                      <a:endParaRPr lang="en-US" sz="1500" dirty="0"/>
                    </a:p>
                  </a:txBody>
                  <a:tcPr/>
                </a:tc>
                <a:tc>
                  <a:txBody>
                    <a:bodyPr/>
                    <a:lstStyle/>
                    <a:p>
                      <a:pPr algn="l"/>
                      <a:r>
                        <a:rPr lang="en-US" sz="1500" dirty="0" smtClean="0"/>
                        <a:t>Example</a:t>
                      </a:r>
                      <a:r>
                        <a:rPr lang="en-US" sz="1500" baseline="0" dirty="0" smtClean="0"/>
                        <a:t> </a:t>
                      </a:r>
                      <a:r>
                        <a:rPr lang="en-US" sz="1500" dirty="0" smtClean="0"/>
                        <a:t>2</a:t>
                      </a:r>
                      <a:endParaRPr lang="en-US" sz="1500" dirty="0"/>
                    </a:p>
                  </a:txBody>
                  <a:tcPr/>
                </a:tc>
                <a:tc>
                  <a:txBody>
                    <a:bodyPr/>
                    <a:lstStyle/>
                    <a:p>
                      <a:pPr algn="l"/>
                      <a:r>
                        <a:rPr lang="en-US" sz="1500" dirty="0" smtClean="0"/>
                        <a:t>Example 3</a:t>
                      </a:r>
                      <a:endParaRPr lang="en-US" sz="1500" dirty="0"/>
                    </a:p>
                  </a:txBody>
                  <a:tcPr/>
                </a:tc>
              </a:tr>
              <a:tr h="251987">
                <a:tc>
                  <a:txBody>
                    <a:bodyPr/>
                    <a:lstStyle/>
                    <a:p>
                      <a:r>
                        <a:rPr lang="en-US" sz="1500" dirty="0" smtClean="0"/>
                        <a:t>RS(</a:t>
                      </a:r>
                      <a:r>
                        <a:rPr lang="en-US" sz="1500" dirty="0" err="1" smtClean="0"/>
                        <a:t>ra</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WS(</a:t>
                      </a:r>
                      <a:r>
                        <a:rPr lang="en-US" sz="1500" dirty="0" err="1" smtClean="0"/>
                        <a:t>ra</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RS(</a:t>
                      </a:r>
                      <a:r>
                        <a:rPr lang="en-US" sz="1500" dirty="0" err="1" smtClean="0"/>
                        <a:t>rb</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WS(</a:t>
                      </a:r>
                      <a:r>
                        <a:rPr lang="en-US" sz="1500" dirty="0" err="1" smtClean="0"/>
                        <a:t>rb</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RS(</a:t>
                      </a:r>
                      <a:r>
                        <a:rPr lang="en-US" sz="1500" dirty="0" err="1" smtClean="0"/>
                        <a:t>ra</a:t>
                      </a:r>
                      <a:r>
                        <a:rPr lang="en-US" sz="1500" dirty="0" smtClean="0"/>
                        <a:t>)</a:t>
                      </a:r>
                      <a:r>
                        <a:rPr lang="en-US" sz="1500" dirty="0" smtClean="0">
                          <a:sym typeface="Symbol"/>
                        </a:rPr>
                        <a:t></a:t>
                      </a:r>
                      <a:r>
                        <a:rPr lang="en-US" sz="1500" dirty="0" smtClean="0"/>
                        <a:t>WS(</a:t>
                      </a:r>
                      <a:r>
                        <a:rPr lang="en-US" sz="1500" dirty="0" err="1" smtClean="0"/>
                        <a:t>rb</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RS(</a:t>
                      </a:r>
                      <a:r>
                        <a:rPr lang="en-US" sz="1500" dirty="0" err="1" smtClean="0"/>
                        <a:t>rb</a:t>
                      </a:r>
                      <a:r>
                        <a:rPr lang="en-US" sz="1500" dirty="0" smtClean="0"/>
                        <a:t>)</a:t>
                      </a:r>
                      <a:r>
                        <a:rPr lang="en-US" sz="1500" dirty="0" smtClean="0">
                          <a:sym typeface="Symbol"/>
                        </a:rPr>
                        <a:t></a:t>
                      </a:r>
                      <a:r>
                        <a:rPr lang="en-US" sz="1500" dirty="0" smtClean="0"/>
                        <a:t>WS(</a:t>
                      </a:r>
                      <a:r>
                        <a:rPr lang="en-US" sz="1500" dirty="0" err="1" smtClean="0"/>
                        <a:t>ra</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t>WS(</a:t>
                      </a:r>
                      <a:r>
                        <a:rPr lang="en-US" sz="1500" dirty="0" err="1" smtClean="0"/>
                        <a:t>ra</a:t>
                      </a:r>
                      <a:r>
                        <a:rPr lang="en-US" sz="1500" dirty="0" smtClean="0"/>
                        <a:t>)</a:t>
                      </a:r>
                      <a:r>
                        <a:rPr lang="en-US" sz="1500" dirty="0" smtClean="0">
                          <a:sym typeface="Symbol"/>
                        </a:rPr>
                        <a:t></a:t>
                      </a:r>
                      <a:r>
                        <a:rPr lang="en-US" sz="1500" dirty="0" smtClean="0"/>
                        <a:t>WS(</a:t>
                      </a:r>
                      <a:r>
                        <a:rPr lang="en-US" sz="1500" dirty="0" err="1" smtClean="0"/>
                        <a:t>rb</a:t>
                      </a:r>
                      <a:r>
                        <a:rPr lang="en-US" sz="1500" dirty="0" smtClean="0"/>
                        <a: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algn="ctr"/>
                      <a:endParaRPr lang="en-US" sz="1500" dirty="0"/>
                    </a:p>
                  </a:txBody>
                  <a:tcPr/>
                </a:tc>
              </a:tr>
              <a:tr h="251987">
                <a:tc>
                  <a:txBody>
                    <a:bodyPr/>
                    <a:lstStyle/>
                    <a:p>
                      <a:r>
                        <a:rPr lang="en-US" sz="1500" dirty="0" smtClean="0">
                          <a:solidFill>
                            <a:srgbClr val="FF0000"/>
                          </a:solidFill>
                          <a:sym typeface="Symbol"/>
                        </a:rPr>
                        <a:t>Conflict?</a:t>
                      </a:r>
                      <a:endParaRPr lang="en-US" sz="1500" dirty="0"/>
                    </a:p>
                  </a:txBody>
                  <a:tcPr/>
                </a:tc>
                <a:tc>
                  <a:txBody>
                    <a:bodyPr/>
                    <a:lstStyle/>
                    <a:p>
                      <a:pPr algn="ctr"/>
                      <a:endParaRPr lang="en-US" sz="1500" dirty="0"/>
                    </a:p>
                  </a:txBody>
                  <a:tcPr/>
                </a:tc>
                <a:tc>
                  <a:txBody>
                    <a:bodyPr/>
                    <a:lstStyle/>
                    <a:p>
                      <a:pPr algn="ctr"/>
                      <a:endParaRPr lang="en-US" sz="1500"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en-US" sz="1500" dirty="0" smtClean="0">
                        <a:solidFill>
                          <a:srgbClr val="FF0000"/>
                        </a:solidFill>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92506573"/>
              </p:ext>
            </p:extLst>
          </p:nvPr>
        </p:nvGraphicFramePr>
        <p:xfrm>
          <a:off x="2838281" y="3950608"/>
          <a:ext cx="1889393" cy="2560320"/>
        </p:xfrm>
        <a:graphic>
          <a:graphicData uri="http://schemas.openxmlformats.org/drawingml/2006/table">
            <a:tbl>
              <a:tblPr bandRow="1">
                <a:tableStyleId>{073A0DAA-6AF3-43AB-8588-CEC1D06C72B9}</a:tableStyleId>
              </a:tblPr>
              <a:tblGrid>
                <a:gridCol w="1889393"/>
              </a:tblGrid>
              <a:tr h="251987">
                <a:tc>
                  <a:txBody>
                    <a:bodyPr/>
                    <a:lstStyle/>
                    <a:p>
                      <a:pPr algn="ctr"/>
                      <a:r>
                        <a:rPr lang="en-US" sz="1500" dirty="0" smtClean="0"/>
                        <a:t>{x}</a:t>
                      </a:r>
                      <a:endParaRPr lang="en-US" sz="1500" dirty="0"/>
                    </a:p>
                  </a:txBody>
                  <a:tcPr/>
                </a:tc>
              </a:tr>
              <a:tr h="251987">
                <a:tc>
                  <a:txBody>
                    <a:bodyPr/>
                    <a:lstStyle/>
                    <a:p>
                      <a:pPr algn="ctr"/>
                      <a:r>
                        <a:rPr lang="en-US" sz="1500" dirty="0" smtClean="0"/>
                        <a:t>{x}</a:t>
                      </a:r>
                      <a:endParaRPr lang="en-US" sz="1500" dirty="0"/>
                    </a:p>
                  </a:txBody>
                  <a:tcPr/>
                </a:tc>
              </a:tr>
              <a:tr h="251987">
                <a:tc>
                  <a:txBody>
                    <a:bodyPr/>
                    <a:lstStyle/>
                    <a:p>
                      <a:pPr algn="ctr"/>
                      <a:r>
                        <a:rPr lang="en-US" sz="1500" dirty="0" smtClean="0"/>
                        <a:t>{y}</a:t>
                      </a:r>
                      <a:endParaRPr lang="en-US" sz="1500" dirty="0"/>
                    </a:p>
                  </a:txBody>
                  <a:tcPr/>
                </a:tc>
              </a:tr>
              <a:tr h="251987">
                <a:tc>
                  <a:txBody>
                    <a:bodyPr/>
                    <a:lstStyle/>
                    <a:p>
                      <a:pPr algn="ctr"/>
                      <a:r>
                        <a:rPr lang="en-US" sz="1500" dirty="0" smtClean="0"/>
                        <a:t>{y}</a:t>
                      </a:r>
                      <a:endParaRPr lang="en-US" sz="1500" dirty="0"/>
                    </a:p>
                  </a:txBody>
                  <a:tcPr/>
                </a:tc>
              </a:tr>
              <a:tr h="251987">
                <a:tc>
                  <a:txBody>
                    <a:bodyPr/>
                    <a:lstStyle/>
                    <a:p>
                      <a:pPr algn="ctr"/>
                      <a:r>
                        <a:rPr lang="en-US" sz="1500" dirty="0" smtClean="0">
                          <a:latin typeface="Courier New"/>
                          <a:cs typeface="Courier New"/>
                        </a:rPr>
                        <a:t> Ø</a:t>
                      </a:r>
                      <a:endParaRPr lang="en-US" sz="1500" dirty="0"/>
                    </a:p>
                  </a:txBody>
                  <a:tcPr/>
                </a:tc>
              </a:tr>
              <a:tr h="251987">
                <a:tc>
                  <a:txBody>
                    <a:bodyPr/>
                    <a:lstStyle/>
                    <a:p>
                      <a:pPr algn="ctr"/>
                      <a:r>
                        <a:rPr lang="en-US" sz="1500" dirty="0" smtClean="0">
                          <a:latin typeface="Courier New"/>
                          <a:cs typeface="Courier New"/>
                        </a:rPr>
                        <a:t> Ø</a:t>
                      </a:r>
                      <a:endParaRPr lang="en-US" sz="1500" dirty="0"/>
                    </a:p>
                  </a:txBody>
                  <a:tcPr/>
                </a:tc>
              </a:tr>
              <a:tr h="251987">
                <a:tc>
                  <a:txBody>
                    <a:bodyPr/>
                    <a:lstStyle/>
                    <a:p>
                      <a:pPr algn="ctr"/>
                      <a:r>
                        <a:rPr lang="en-US" sz="1500" dirty="0" smtClean="0">
                          <a:latin typeface="Courier New"/>
                          <a:cs typeface="Courier New"/>
                        </a:rPr>
                        <a:t> Ø</a:t>
                      </a:r>
                      <a:endParaRPr lang="en-US" sz="1500" dirty="0"/>
                    </a:p>
                  </a:txBody>
                  <a:tcPr/>
                </a:tc>
              </a:tr>
              <a:tr h="251987">
                <a:tc>
                  <a:txBody>
                    <a:bodyPr/>
                    <a:lstStyle/>
                    <a:p>
                      <a:pPr algn="ctr"/>
                      <a:r>
                        <a:rPr lang="en-US" sz="1500" dirty="0" smtClean="0">
                          <a:solidFill>
                            <a:srgbClr val="FF0000"/>
                          </a:solidFill>
                          <a:sym typeface="Symbol"/>
                        </a:rPr>
                        <a:t>CF</a:t>
                      </a:r>
                      <a:endParaRPr lang="en-US" sz="15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73742929"/>
              </p:ext>
            </p:extLst>
          </p:nvPr>
        </p:nvGraphicFramePr>
        <p:xfrm>
          <a:off x="4727674" y="3950608"/>
          <a:ext cx="1848603" cy="2560320"/>
        </p:xfrm>
        <a:graphic>
          <a:graphicData uri="http://schemas.openxmlformats.org/drawingml/2006/table">
            <a:tbl>
              <a:tblPr bandRow="1">
                <a:tableStyleId>{073A0DAA-6AF3-43AB-8588-CEC1D06C72B9}</a:tableStyleId>
              </a:tblPr>
              <a:tblGrid>
                <a:gridCol w="1848603"/>
              </a:tblGrid>
              <a:tr h="251987">
                <a:tc>
                  <a:txBody>
                    <a:bodyPr/>
                    <a:lstStyle/>
                    <a:p>
                      <a:pPr algn="ctr"/>
                      <a:r>
                        <a:rPr lang="en-US" sz="1500" dirty="0" smtClean="0"/>
                        <a:t>{y}</a:t>
                      </a:r>
                      <a:endParaRPr lang="en-US" sz="1500" dirty="0"/>
                    </a:p>
                  </a:txBody>
                  <a:tcPr/>
                </a:tc>
              </a:tr>
              <a:tr h="251987">
                <a:tc>
                  <a:txBody>
                    <a:bodyPr/>
                    <a:lstStyle/>
                    <a:p>
                      <a:pPr algn="ctr"/>
                      <a:r>
                        <a:rPr lang="en-US" sz="1500" dirty="0" smtClean="0"/>
                        <a:t>{x}</a:t>
                      </a:r>
                      <a:endParaRPr lang="en-US" sz="1500" dirty="0"/>
                    </a:p>
                  </a:txBody>
                  <a:tcPr/>
                </a:tc>
              </a:tr>
              <a:tr h="251987">
                <a:tc>
                  <a:txBody>
                    <a:bodyPr/>
                    <a:lstStyle/>
                    <a:p>
                      <a:pPr algn="ctr"/>
                      <a:r>
                        <a:rPr lang="en-US" sz="1500" dirty="0" smtClean="0"/>
                        <a:t>{x}</a:t>
                      </a:r>
                      <a:endParaRPr lang="en-US" sz="1500" dirty="0"/>
                    </a:p>
                  </a:txBody>
                  <a:tcPr/>
                </a:tc>
              </a:tr>
              <a:tr h="251987">
                <a:tc>
                  <a:txBody>
                    <a:bodyPr/>
                    <a:lstStyle/>
                    <a:p>
                      <a:pPr algn="ctr"/>
                      <a:r>
                        <a:rPr lang="en-US" sz="1500" dirty="0" smtClean="0"/>
                        <a:t>{y}</a:t>
                      </a:r>
                      <a:endParaRPr lang="en-US" sz="1500" dirty="0"/>
                    </a:p>
                  </a:txBody>
                  <a:tcPr/>
                </a:tc>
              </a:tr>
              <a:tr h="251987">
                <a:tc>
                  <a:txBody>
                    <a:bodyPr/>
                    <a:lstStyle/>
                    <a:p>
                      <a:pPr algn="ctr"/>
                      <a:r>
                        <a:rPr lang="en-US" sz="1500" dirty="0" smtClean="0"/>
                        <a:t>{y}</a:t>
                      </a:r>
                      <a:endParaRPr lang="en-US" sz="1500" dirty="0"/>
                    </a:p>
                  </a:txBody>
                  <a:tcPr/>
                </a:tc>
              </a:tr>
              <a:tr h="251987">
                <a:tc>
                  <a:txBody>
                    <a:bodyPr/>
                    <a:lstStyle/>
                    <a:p>
                      <a:pPr algn="ctr"/>
                      <a:r>
                        <a:rPr lang="en-US" sz="1500" dirty="0" smtClean="0"/>
                        <a:t>{x}</a:t>
                      </a:r>
                      <a:endParaRPr lang="en-US" sz="1500" dirty="0"/>
                    </a:p>
                  </a:txBody>
                  <a:tcPr/>
                </a:tc>
              </a:tr>
              <a:tr h="251987">
                <a:tc>
                  <a:txBody>
                    <a:bodyPr/>
                    <a:lstStyle/>
                    <a:p>
                      <a:pPr algn="ctr"/>
                      <a:r>
                        <a:rPr lang="en-US" sz="1500" dirty="0" smtClean="0">
                          <a:latin typeface="Courier New"/>
                          <a:cs typeface="Courier New"/>
                        </a:rPr>
                        <a:t> Ø</a:t>
                      </a:r>
                      <a:endParaRPr lang="en-US" sz="1500" dirty="0"/>
                    </a:p>
                  </a:txBody>
                  <a:tcPr/>
                </a:tc>
              </a:tr>
              <a:tr h="251987">
                <a:tc>
                  <a:txBody>
                    <a:bodyPr/>
                    <a:lstStyle/>
                    <a:p>
                      <a:pPr algn="ctr"/>
                      <a:r>
                        <a:rPr lang="en-US" sz="1500" dirty="0" smtClean="0">
                          <a:solidFill>
                            <a:srgbClr val="FF0000"/>
                          </a:solidFill>
                          <a:sym typeface="Symbol"/>
                        </a:rPr>
                        <a:t>C</a:t>
                      </a:r>
                      <a:endParaRPr lang="en-US" sz="15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10358407"/>
              </p:ext>
            </p:extLst>
          </p:nvPr>
        </p:nvGraphicFramePr>
        <p:xfrm>
          <a:off x="6574842" y="3950608"/>
          <a:ext cx="1930182" cy="2560320"/>
        </p:xfrm>
        <a:graphic>
          <a:graphicData uri="http://schemas.openxmlformats.org/drawingml/2006/table">
            <a:tbl>
              <a:tblPr bandRow="1">
                <a:tableStyleId>{073A0DAA-6AF3-43AB-8588-CEC1D06C72B9}</a:tableStyleId>
              </a:tblPr>
              <a:tblGrid>
                <a:gridCol w="1930182"/>
              </a:tblGrid>
              <a:tr h="251987">
                <a:tc>
                  <a:txBody>
                    <a:bodyPr/>
                    <a:lstStyle/>
                    <a:p>
                      <a:pPr algn="ctr"/>
                      <a:r>
                        <a:rPr lang="en-US" sz="1500" smtClean="0"/>
                        <a:t>{y}</a:t>
                      </a:r>
                      <a:endParaRPr lang="en-US" sz="1500" dirty="0"/>
                    </a:p>
                  </a:txBody>
                  <a:tcPr/>
                </a:tc>
              </a:tr>
              <a:tr h="251987">
                <a:tc>
                  <a:txBody>
                    <a:bodyPr/>
                    <a:lstStyle/>
                    <a:p>
                      <a:pPr algn="ctr"/>
                      <a:r>
                        <a:rPr lang="en-US" sz="1500" smtClean="0"/>
                        <a:t>{x}</a:t>
                      </a:r>
                      <a:endParaRPr lang="en-US" sz="1500" dirty="0"/>
                    </a:p>
                  </a:txBody>
                  <a:tcPr/>
                </a:tc>
              </a:tr>
              <a:tr h="251987">
                <a:tc>
                  <a:txBody>
                    <a:bodyPr/>
                    <a:lstStyle/>
                    <a:p>
                      <a:pPr algn="ctr"/>
                      <a:r>
                        <a:rPr lang="en-US" sz="1500" smtClean="0"/>
                        <a:t>{y}</a:t>
                      </a:r>
                      <a:endParaRPr lang="en-US" sz="1500" dirty="0"/>
                    </a:p>
                  </a:txBody>
                  <a:tcPr/>
                </a:tc>
              </a:tr>
              <a:tr h="251987">
                <a:tc>
                  <a:txBody>
                    <a:bodyPr/>
                    <a:lstStyle/>
                    <a:p>
                      <a:pPr algn="ctr"/>
                      <a:r>
                        <a:rPr lang="en-US" sz="1500" smtClean="0"/>
                        <a:t>{y}</a:t>
                      </a:r>
                      <a:endParaRPr lang="en-US" sz="1500" dirty="0"/>
                    </a:p>
                  </a:txBody>
                  <a:tcPr/>
                </a:tc>
              </a:tr>
              <a:tr h="251987">
                <a:tc>
                  <a:txBody>
                    <a:bodyPr/>
                    <a:lstStyle/>
                    <a:p>
                      <a:pPr algn="ctr"/>
                      <a:r>
                        <a:rPr lang="en-US" sz="1500" smtClean="0"/>
                        <a:t>{y}</a:t>
                      </a:r>
                      <a:endParaRPr lang="en-US" sz="1500" dirty="0"/>
                    </a:p>
                  </a:txBody>
                  <a:tcPr/>
                </a:tc>
              </a:tr>
              <a:tr h="251987">
                <a:tc>
                  <a:txBody>
                    <a:bodyPr/>
                    <a:lstStyle/>
                    <a:p>
                      <a:pPr algn="ctr"/>
                      <a:r>
                        <a:rPr lang="en-US" sz="1500" smtClean="0">
                          <a:latin typeface="Courier New"/>
                          <a:cs typeface="Courier New"/>
                        </a:rPr>
                        <a:t> Ø</a:t>
                      </a:r>
                      <a:endParaRPr lang="en-US" sz="1500" dirty="0"/>
                    </a:p>
                  </a:txBody>
                  <a:tcPr/>
                </a:tc>
              </a:tr>
              <a:tr h="251987">
                <a:tc>
                  <a:txBody>
                    <a:bodyPr/>
                    <a:lstStyle/>
                    <a:p>
                      <a:pPr algn="ctr"/>
                      <a:r>
                        <a:rPr lang="en-US" sz="1500" smtClean="0">
                          <a:latin typeface="Courier New"/>
                          <a:cs typeface="Courier New"/>
                        </a:rPr>
                        <a:t> Ø</a:t>
                      </a:r>
                      <a:endParaRPr lang="en-US" sz="1500" dirty="0"/>
                    </a:p>
                  </a:txBody>
                  <a:tcPr/>
                </a:tc>
              </a:tr>
              <a:tr h="251987">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500" dirty="0" smtClean="0">
                          <a:solidFill>
                            <a:srgbClr val="FF0000"/>
                          </a:solidFill>
                          <a:sym typeface="Symbol"/>
                        </a:rPr>
                        <a:t>SC</a:t>
                      </a:r>
                      <a:endParaRPr lang="en-US" sz="1500" dirty="0" smtClean="0">
                        <a:solidFill>
                          <a:srgbClr val="FF0000"/>
                        </a:solidFill>
                      </a:endParaRPr>
                    </a:p>
                  </a:txBody>
                  <a:tcPr/>
                </a:tc>
              </a:tr>
            </a:tbl>
          </a:graphicData>
        </a:graphic>
      </p:graphicFrame>
    </p:spTree>
    <p:extLst>
      <p:ext uri="{BB962C8B-B14F-4D97-AF65-F5344CB8AC3E}">
        <p14:creationId xmlns:p14="http://schemas.microsoft.com/office/powerpoint/2010/main" val="3902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scheduling</a:t>
            </a:r>
            <a:endParaRPr lang="en-US" dirty="0"/>
          </a:p>
        </p:txBody>
      </p:sp>
      <p:sp>
        <p:nvSpPr>
          <p:cNvPr id="3" name="Content Placeholder 2"/>
          <p:cNvSpPr>
            <a:spLocks noGrp="1"/>
          </p:cNvSpPr>
          <p:nvPr>
            <p:ph idx="1"/>
          </p:nvPr>
        </p:nvSpPr>
        <p:spPr>
          <a:xfrm>
            <a:off x="625548" y="1607288"/>
            <a:ext cx="7772400" cy="3631462"/>
          </a:xfrm>
        </p:spPr>
        <p:txBody>
          <a:bodyPr/>
          <a:lstStyle/>
          <a:p>
            <a:r>
              <a:rPr lang="en-US" sz="2400" dirty="0" smtClean="0"/>
              <a:t>The BSV compiler determines which rules among the rules whose guards are ready can be executed concurrently</a:t>
            </a:r>
          </a:p>
          <a:p>
            <a:r>
              <a:rPr lang="en-US" sz="2400" dirty="0"/>
              <a:t>It </a:t>
            </a:r>
            <a:r>
              <a:rPr lang="en-US" sz="2400" dirty="0" smtClean="0"/>
              <a:t>builds a simple list-based scheduler:</a:t>
            </a:r>
          </a:p>
          <a:p>
            <a:pPr lvl="1"/>
            <a:r>
              <a:rPr lang="en-US" sz="2000" dirty="0" smtClean="0"/>
              <a:t>Picks the first enabled rule in the list</a:t>
            </a:r>
          </a:p>
          <a:p>
            <a:pPr lvl="1"/>
            <a:r>
              <a:rPr lang="en-US" sz="2000" dirty="0" smtClean="0"/>
              <a:t>Schedules the next enabled rule if it does not conflict with any of the rules scheduled so far </a:t>
            </a:r>
          </a:p>
          <a:p>
            <a:pPr lvl="1"/>
            <a:r>
              <a:rPr lang="en-US" sz="2000" dirty="0" smtClean="0"/>
              <a:t>Repeats the process until no more rules can be scheduled</a:t>
            </a:r>
          </a:p>
        </p:txBody>
      </p:sp>
      <p:sp>
        <p:nvSpPr>
          <p:cNvPr id="4" name="Date Placeholder 3"/>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9" name="Slide Number Placeholder 8"/>
          <p:cNvSpPr>
            <a:spLocks noGrp="1"/>
          </p:cNvSpPr>
          <p:nvPr>
            <p:ph type="sldNum" sz="quarter" idx="11"/>
          </p:nvPr>
        </p:nvSpPr>
        <p:spPr/>
        <p:txBody>
          <a:bodyPr/>
          <a:lstStyle/>
          <a:p>
            <a:pPr>
              <a:defRPr/>
            </a:pPr>
            <a:r>
              <a:rPr lang="en-US" smtClean="0"/>
              <a:t>L06-</a:t>
            </a:r>
            <a:fld id="{4F9502F6-954B-46E9-AC05-33DEDF4CA0BF}" type="slidenum">
              <a:rPr lang="en-US" smtClean="0"/>
              <a:pPr>
                <a:defRPr/>
              </a:pPr>
              <a:t>18</a:t>
            </a:fld>
            <a:endParaRPr lang="en-US" dirty="0"/>
          </a:p>
        </p:txBody>
      </p:sp>
      <p:sp>
        <p:nvSpPr>
          <p:cNvPr id="5" name="TextBox 4"/>
          <p:cNvSpPr txBox="1"/>
          <p:nvPr/>
        </p:nvSpPr>
        <p:spPr>
          <a:xfrm>
            <a:off x="987638" y="4927471"/>
            <a:ext cx="6856372" cy="1631216"/>
          </a:xfrm>
          <a:prstGeom prst="rect">
            <a:avLst/>
          </a:prstGeom>
          <a:noFill/>
          <a:ln>
            <a:solidFill>
              <a:srgbClr val="FF0000"/>
            </a:solidFill>
          </a:ln>
        </p:spPr>
        <p:txBody>
          <a:bodyPr wrap="square" rtlCol="0">
            <a:spAutoFit/>
          </a:bodyPr>
          <a:lstStyle/>
          <a:p>
            <a:r>
              <a:rPr lang="en-US" dirty="0" smtClean="0">
                <a:latin typeface="Comic Sans MS" panose="030F0702030302020204" pitchFamily="66" charset="0"/>
              </a:rPr>
              <a:t>Such a scheduler can be built as a pure combinational circuit </a:t>
            </a:r>
            <a:r>
              <a:rPr lang="en-US" i="1" dirty="0" smtClean="0">
                <a:latin typeface="Comic Sans MS" panose="030F0702030302020204" pitchFamily="66" charset="0"/>
              </a:rPr>
              <a:t>but</a:t>
            </a:r>
            <a:r>
              <a:rPr lang="en-US" dirty="0" smtClean="0">
                <a:latin typeface="Comic Sans MS" panose="030F0702030302020204" pitchFamily="66" charset="0"/>
              </a:rPr>
              <a:t> it is not fair</a:t>
            </a:r>
          </a:p>
          <a:p>
            <a:endParaRPr lang="en-US" dirty="0">
              <a:latin typeface="Comic Sans MS" panose="030F0702030302020204" pitchFamily="66" charset="0"/>
            </a:endParaRPr>
          </a:p>
          <a:p>
            <a:r>
              <a:rPr lang="en-US" dirty="0" smtClean="0">
                <a:latin typeface="Comic Sans MS" panose="030F0702030302020204" pitchFamily="66" charset="0"/>
              </a:rPr>
              <a:t>In practice it does fine and one can get around it programmatically </a:t>
            </a:r>
            <a:endParaRPr lang="en-US" dirty="0">
              <a:latin typeface="Comic Sans MS" panose="030F0702030302020204" pitchFamily="66" charset="0"/>
            </a:endParaRPr>
          </a:p>
        </p:txBody>
      </p:sp>
    </p:spTree>
    <p:extLst>
      <p:ext uri="{BB962C8B-B14F-4D97-AF65-F5344CB8AC3E}">
        <p14:creationId xmlns:p14="http://schemas.microsoft.com/office/powerpoint/2010/main" val="14401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Scheduling and Control Logic</a:t>
            </a:r>
            <a:endParaRPr lang="en-US" dirty="0"/>
          </a:p>
        </p:txBody>
      </p:sp>
      <p:sp>
        <p:nvSpPr>
          <p:cNvPr id="3" name="Subtitle 2"/>
          <p:cNvSpPr>
            <a:spLocks noGrp="1"/>
          </p:cNvSpPr>
          <p:nvPr>
            <p:ph type="subTitle" idx="1"/>
          </p:nvPr>
        </p:nvSpPr>
        <p:spPr/>
        <p:txBody>
          <a:bodyPr/>
          <a:lstStyle/>
          <a:p>
            <a:endParaRPr lang="en-US"/>
          </a:p>
        </p:txBody>
      </p:sp>
      <p:sp>
        <p:nvSpPr>
          <p:cNvPr id="7" name="Date Placeholder 6"/>
          <p:cNvSpPr>
            <a:spLocks noGrp="1"/>
          </p:cNvSpPr>
          <p:nvPr>
            <p:ph type="dt" sz="quarter" idx="10"/>
          </p:nvPr>
        </p:nvSpPr>
        <p:spPr/>
        <p:txBody>
          <a:bodyPr/>
          <a:lstStyle/>
          <a:p>
            <a:pPr>
              <a:defRPr/>
            </a:pPr>
            <a:r>
              <a:rPr lang="en-US" smtClean="0"/>
              <a:t>September 18, 2017</a:t>
            </a:r>
            <a:endParaRPr lang="en-US" dirty="0"/>
          </a:p>
        </p:txBody>
      </p:sp>
      <p:sp>
        <p:nvSpPr>
          <p:cNvPr id="8" name="Footer Placeholder 7"/>
          <p:cNvSpPr>
            <a:spLocks noGrp="1"/>
          </p:cNvSpPr>
          <p:nvPr>
            <p:ph type="ftr" sz="quarter" idx="12"/>
          </p:nvPr>
        </p:nvSpPr>
        <p:spPr/>
        <p:txBody>
          <a:bodyPr/>
          <a:lstStyle/>
          <a:p>
            <a:pPr>
              <a:defRPr/>
            </a:pPr>
            <a:r>
              <a:rPr lang="en-US" smtClean="0"/>
              <a:t>http://csg.csail.mit.edu/6.175</a:t>
            </a:r>
            <a:endParaRPr lang="en-US" dirty="0"/>
          </a:p>
        </p:txBody>
      </p:sp>
      <p:sp>
        <p:nvSpPr>
          <p:cNvPr id="9" name="Slide Number Placeholder 8"/>
          <p:cNvSpPr>
            <a:spLocks noGrp="1"/>
          </p:cNvSpPr>
          <p:nvPr>
            <p:ph type="sldNum" sz="quarter" idx="11"/>
          </p:nvPr>
        </p:nvSpPr>
        <p:spPr/>
        <p:txBody>
          <a:bodyPr/>
          <a:lstStyle/>
          <a:p>
            <a:pPr>
              <a:defRPr/>
            </a:pPr>
            <a:r>
              <a:rPr lang="en-US" smtClean="0"/>
              <a:t>L06-</a:t>
            </a:r>
            <a:fld id="{2DBA8F0E-D6DA-4224-82EA-C9BF982C3C97}" type="slidenum">
              <a:rPr lang="en-US" smtClean="0"/>
              <a:pPr>
                <a:defRPr/>
              </a:pPr>
              <a:t>19</a:t>
            </a:fld>
            <a:endParaRPr lang="en-US" dirty="0"/>
          </a:p>
        </p:txBody>
      </p:sp>
    </p:spTree>
    <p:extLst>
      <p:ext uri="{BB962C8B-B14F-4D97-AF65-F5344CB8AC3E}">
        <p14:creationId xmlns:p14="http://schemas.microsoft.com/office/powerpoint/2010/main" val="2369795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Multi-rule Systems</a:t>
            </a:r>
            <a:endParaRPr lang="en-US" dirty="0"/>
          </a:p>
        </p:txBody>
      </p:sp>
      <p:sp>
        <p:nvSpPr>
          <p:cNvPr id="7" name="Rectangle 3" descr="Rectangle: Click to edit Master text styles&#10;Second level&#10;Third level&#10;Fourth level&#10;Fifth level"/>
          <p:cNvSpPr txBox="1">
            <a:spLocks noChangeArrowheads="1"/>
          </p:cNvSpPr>
          <p:nvPr/>
        </p:nvSpPr>
        <p:spPr bwMode="auto">
          <a:xfrm>
            <a:off x="706582" y="1628044"/>
            <a:ext cx="7772400" cy="1955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96"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96"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96"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96"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96"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buFont typeface="Wingdings" pitchFamily="-96" charset="2"/>
              <a:buNone/>
            </a:pPr>
            <a:r>
              <a:rPr lang="en-US" sz="2400" i="1" kern="0" smtClean="0"/>
              <a:t>Repeatedly:</a:t>
            </a:r>
            <a:endParaRPr lang="en-US" sz="2400" kern="0" smtClean="0"/>
          </a:p>
          <a:p>
            <a:pPr eaLnBrk="1" hangingPunct="1"/>
            <a:r>
              <a:rPr lang="en-US" sz="2400" kern="0" smtClean="0"/>
              <a:t>Select a rule to execute </a:t>
            </a:r>
          </a:p>
          <a:p>
            <a:pPr eaLnBrk="1" hangingPunct="1"/>
            <a:r>
              <a:rPr lang="en-US" sz="2400" kern="0" smtClean="0"/>
              <a:t>Compute the state updates </a:t>
            </a:r>
          </a:p>
          <a:p>
            <a:pPr eaLnBrk="1" hangingPunct="1"/>
            <a:r>
              <a:rPr lang="en-US" sz="2400" kern="0" smtClean="0"/>
              <a:t>Make the state updates</a:t>
            </a:r>
          </a:p>
          <a:p>
            <a:pPr eaLnBrk="1" hangingPunct="1"/>
            <a:endParaRPr lang="en-US" sz="2400" kern="0" dirty="0" smtClean="0"/>
          </a:p>
        </p:txBody>
      </p:sp>
      <p:sp>
        <p:nvSpPr>
          <p:cNvPr id="8" name="TextBox 7"/>
          <p:cNvSpPr txBox="1"/>
          <p:nvPr/>
        </p:nvSpPr>
        <p:spPr>
          <a:xfrm>
            <a:off x="1073488" y="3765522"/>
            <a:ext cx="7232073" cy="1569660"/>
          </a:xfrm>
          <a:prstGeom prst="rect">
            <a:avLst/>
          </a:prstGeom>
          <a:noFill/>
          <a:ln>
            <a:solidFill>
              <a:srgbClr val="FF0000"/>
            </a:solidFill>
          </a:ln>
        </p:spPr>
        <p:txBody>
          <a:bodyPr wrap="square" rtlCol="0">
            <a:spAutoFit/>
          </a:bodyPr>
          <a:lstStyle/>
          <a:p>
            <a:r>
              <a:rPr lang="en-US" sz="2400" dirty="0" smtClean="0"/>
              <a:t>One-rule-at-a-time-semantics: Any legal behavior of a Bluespec program </a:t>
            </a:r>
            <a:r>
              <a:rPr lang="en-US" sz="2400" dirty="0"/>
              <a:t>can </a:t>
            </a:r>
            <a:r>
              <a:rPr lang="en-US" sz="2400" dirty="0" smtClean="0"/>
              <a:t>be </a:t>
            </a:r>
            <a:r>
              <a:rPr lang="en-US" sz="2400" dirty="0"/>
              <a:t>explained by observing the state updates obtained by applying only one rule at a </a:t>
            </a:r>
            <a:r>
              <a:rPr lang="en-US" sz="2400" dirty="0" smtClean="0"/>
              <a:t>time</a:t>
            </a:r>
            <a:endParaRPr lang="en-US" sz="2400" dirty="0"/>
          </a:p>
        </p:txBody>
      </p:sp>
      <p:grpSp>
        <p:nvGrpSpPr>
          <p:cNvPr id="9" name="Group 4"/>
          <p:cNvGrpSpPr>
            <a:grpSpLocks/>
          </p:cNvGrpSpPr>
          <p:nvPr/>
        </p:nvGrpSpPr>
        <p:grpSpPr bwMode="auto">
          <a:xfrm>
            <a:off x="5122191" y="1885715"/>
            <a:ext cx="3627334" cy="1477963"/>
            <a:chOff x="3915" y="1466"/>
            <a:chExt cx="1827" cy="931"/>
          </a:xfrm>
        </p:grpSpPr>
        <p:sp>
          <p:nvSpPr>
            <p:cNvPr id="10" name="Text Box 5"/>
            <p:cNvSpPr txBox="1">
              <a:spLocks noChangeArrowheads="1"/>
            </p:cNvSpPr>
            <p:nvPr/>
          </p:nvSpPr>
          <p:spPr bwMode="auto">
            <a:xfrm>
              <a:off x="4437" y="1466"/>
              <a:ext cx="1305" cy="931"/>
            </a:xfrm>
            <a:prstGeom prst="rect">
              <a:avLst/>
            </a:prstGeom>
            <a:noFill/>
            <a:ln w="9525">
              <a:solidFill>
                <a:srgbClr val="FF0000"/>
              </a:solidFill>
              <a:miter lim="800000"/>
              <a:headEnd/>
              <a:tailEnd/>
            </a:ln>
          </p:spPr>
          <p:txBody>
            <a:bodyPr wrap="square">
              <a:spAutoFit/>
            </a:bodyPr>
            <a:lstStyle/>
            <a:p>
              <a:pPr>
                <a:lnSpc>
                  <a:spcPct val="90000"/>
                </a:lnSpc>
                <a:spcBef>
                  <a:spcPct val="25000"/>
                </a:spcBef>
                <a:buClr>
                  <a:schemeClr val="bg1"/>
                </a:buClr>
                <a:buSzPct val="100000"/>
              </a:pPr>
              <a:r>
                <a:rPr lang="en-US" dirty="0" smtClean="0"/>
                <a:t>Non-deterministic choice; </a:t>
              </a:r>
              <a:r>
                <a:rPr lang="en-US" dirty="0"/>
                <a:t>User annotations can </a:t>
              </a:r>
              <a:r>
                <a:rPr lang="en-US" dirty="0" smtClean="0"/>
                <a:t>be used in </a:t>
              </a:r>
              <a:r>
                <a:rPr lang="en-US" dirty="0"/>
                <a:t>rule </a:t>
              </a:r>
              <a:r>
                <a:rPr lang="en-US" dirty="0" smtClean="0"/>
                <a:t>selection</a:t>
              </a:r>
              <a:endParaRPr lang="en-US" dirty="0"/>
            </a:p>
          </p:txBody>
        </p:sp>
        <p:sp>
          <p:nvSpPr>
            <p:cNvPr id="11" name="Line 6"/>
            <p:cNvSpPr>
              <a:spLocks noChangeShapeType="1"/>
            </p:cNvSpPr>
            <p:nvPr/>
          </p:nvSpPr>
          <p:spPr bwMode="auto">
            <a:xfrm flipH="1">
              <a:off x="3915" y="1755"/>
              <a:ext cx="522" cy="0"/>
            </a:xfrm>
            <a:prstGeom prst="line">
              <a:avLst/>
            </a:prstGeom>
            <a:noFill/>
            <a:ln w="9525">
              <a:solidFill>
                <a:srgbClr val="FF0000"/>
              </a:solidFill>
              <a:round/>
              <a:headEnd/>
              <a:tailEnd type="triangle" w="med" len="med"/>
            </a:ln>
          </p:spPr>
          <p:txBody>
            <a:bodyPr/>
            <a:lstStyle/>
            <a:p>
              <a:endParaRPr lang="en-US"/>
            </a:p>
          </p:txBody>
        </p:sp>
      </p:grpSp>
      <p:sp>
        <p:nvSpPr>
          <p:cNvPr id="12" name="TextBox 11"/>
          <p:cNvSpPr txBox="1"/>
          <p:nvPr/>
        </p:nvSpPr>
        <p:spPr>
          <a:xfrm>
            <a:off x="1073488" y="5539377"/>
            <a:ext cx="7455657" cy="830997"/>
          </a:xfrm>
          <a:prstGeom prst="rect">
            <a:avLst/>
          </a:prstGeom>
          <a:noFill/>
        </p:spPr>
        <p:txBody>
          <a:bodyPr wrap="square" rtlCol="0">
            <a:spAutoFit/>
          </a:bodyPr>
          <a:lstStyle/>
          <a:p>
            <a:r>
              <a:rPr lang="en-US" sz="2400" dirty="0" smtClean="0"/>
              <a:t>However, for performance we execute multiple rules concurrently whenever possible</a:t>
            </a:r>
            <a:endParaRPr lang="en-US" sz="2400" dirty="0"/>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4" name="Footer Placeholder 3"/>
          <p:cNvSpPr>
            <a:spLocks noGrp="1"/>
          </p:cNvSpPr>
          <p:nvPr>
            <p:ph type="ftr" sz="quarter" idx="12"/>
          </p:nvPr>
        </p:nvSpPr>
        <p:spPr/>
        <p:txBody>
          <a:bodyPr/>
          <a:lstStyle/>
          <a:p>
            <a:pPr>
              <a:defRPr/>
            </a:pPr>
            <a:r>
              <a:rPr lang="en-US" smtClean="0"/>
              <a:t>http://csg.csail.mit.edu/6.175</a:t>
            </a:r>
            <a:endParaRPr lang="en-US" dirty="0"/>
          </a:p>
        </p:txBody>
      </p:sp>
      <p:sp>
        <p:nvSpPr>
          <p:cNvPr id="5" name="Slide Number Placeholder 4"/>
          <p:cNvSpPr>
            <a:spLocks noGrp="1"/>
          </p:cNvSpPr>
          <p:nvPr>
            <p:ph type="sldNum" sz="quarter" idx="11"/>
          </p:nvPr>
        </p:nvSpPr>
        <p:spPr/>
        <p:txBody>
          <a:bodyPr/>
          <a:lstStyle/>
          <a:p>
            <a:pPr>
              <a:defRPr/>
            </a:pPr>
            <a:r>
              <a:rPr lang="en-US" smtClean="0"/>
              <a:t>L06-</a:t>
            </a:r>
            <a:fld id="{4F9502F6-954B-46E9-AC05-33DEDF4CA0BF}" type="slidenum">
              <a:rPr lang="en-US" smtClean="0"/>
              <a:pPr>
                <a:defRPr/>
              </a:pPr>
              <a:t>2</a:t>
            </a:fld>
            <a:endParaRPr lang="en-US" dirty="0"/>
          </a:p>
        </p:txBody>
      </p:sp>
    </p:spTree>
    <p:extLst>
      <p:ext uri="{BB962C8B-B14F-4D97-AF65-F5344CB8AC3E}">
        <p14:creationId xmlns:p14="http://schemas.microsoft.com/office/powerpoint/2010/main" val="196045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Compiling a Rule</a:t>
            </a:r>
          </a:p>
        </p:txBody>
      </p:sp>
      <p:sp>
        <p:nvSpPr>
          <p:cNvPr id="27652" name="Rectangle 3"/>
          <p:cNvSpPr>
            <a:spLocks noChangeAspect="1" noChangeArrowheads="1"/>
          </p:cNvSpPr>
          <p:nvPr/>
        </p:nvSpPr>
        <p:spPr bwMode="auto">
          <a:xfrm>
            <a:off x="1143000" y="3505200"/>
            <a:ext cx="457200" cy="455613"/>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53" name="Rectangle 4"/>
          <p:cNvSpPr>
            <a:spLocks noChangeAspect="1" noChangeArrowheads="1"/>
          </p:cNvSpPr>
          <p:nvPr/>
        </p:nvSpPr>
        <p:spPr bwMode="auto">
          <a:xfrm>
            <a:off x="1143000" y="3960813"/>
            <a:ext cx="457200" cy="458787"/>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54" name="Rectangle 5"/>
          <p:cNvSpPr>
            <a:spLocks noChangeAspect="1" noChangeArrowheads="1"/>
          </p:cNvSpPr>
          <p:nvPr/>
        </p:nvSpPr>
        <p:spPr bwMode="auto">
          <a:xfrm>
            <a:off x="1143000" y="44196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55" name="Rectangle 6"/>
          <p:cNvSpPr>
            <a:spLocks noChangeAspect="1" noChangeArrowheads="1"/>
          </p:cNvSpPr>
          <p:nvPr/>
        </p:nvSpPr>
        <p:spPr bwMode="auto">
          <a:xfrm>
            <a:off x="5181" y="4396788"/>
            <a:ext cx="1115482" cy="83661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current</a:t>
            </a:r>
          </a:p>
          <a:p>
            <a:pPr algn="ctr" eaLnBrk="0" hangingPunct="0">
              <a:lnSpc>
                <a:spcPct val="100000"/>
              </a:lnSpc>
              <a:spcBef>
                <a:spcPct val="0"/>
              </a:spcBef>
              <a:buClrTx/>
              <a:buSzTx/>
              <a:buFontTx/>
              <a:buNone/>
            </a:pPr>
            <a:r>
              <a:rPr lang="en-US" sz="2400" i="1" dirty="0"/>
              <a:t>state</a:t>
            </a:r>
          </a:p>
        </p:txBody>
      </p:sp>
      <p:sp>
        <p:nvSpPr>
          <p:cNvPr id="27656" name="Rectangle 7"/>
          <p:cNvSpPr>
            <a:spLocks noChangeAspect="1" noChangeArrowheads="1"/>
          </p:cNvSpPr>
          <p:nvPr/>
        </p:nvSpPr>
        <p:spPr bwMode="auto">
          <a:xfrm>
            <a:off x="7840137" y="4415831"/>
            <a:ext cx="1239309" cy="929482"/>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a:t>next</a:t>
            </a:r>
          </a:p>
          <a:p>
            <a:pPr algn="ctr" eaLnBrk="0" hangingPunct="0">
              <a:lnSpc>
                <a:spcPct val="100000"/>
              </a:lnSpc>
              <a:spcBef>
                <a:spcPct val="0"/>
              </a:spcBef>
              <a:buClrTx/>
              <a:buSzTx/>
              <a:buFontTx/>
              <a:buNone/>
            </a:pPr>
            <a:r>
              <a:rPr lang="en-US" sz="2400" i="1" dirty="0"/>
              <a:t>state </a:t>
            </a:r>
          </a:p>
        </p:txBody>
      </p:sp>
      <p:sp>
        <p:nvSpPr>
          <p:cNvPr id="27657" name="Freeform 8"/>
          <p:cNvSpPr>
            <a:spLocks noChangeAspect="1"/>
          </p:cNvSpPr>
          <p:nvPr/>
        </p:nvSpPr>
        <p:spPr bwMode="auto">
          <a:xfrm>
            <a:off x="7048500" y="3313113"/>
            <a:ext cx="239713"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8" name="Freeform 9"/>
          <p:cNvSpPr>
            <a:spLocks noChangeAspect="1"/>
          </p:cNvSpPr>
          <p:nvPr/>
        </p:nvSpPr>
        <p:spPr bwMode="auto">
          <a:xfrm flipH="1">
            <a:off x="1749425" y="3313113"/>
            <a:ext cx="241300" cy="3178175"/>
          </a:xfrm>
          <a:custGeom>
            <a:avLst/>
            <a:gdLst>
              <a:gd name="T0" fmla="*/ 2147483647 w 101"/>
              <a:gd name="T1" fmla="*/ 0 h 1334"/>
              <a:gd name="T2" fmla="*/ 2147483647 w 101"/>
              <a:gd name="T3" fmla="*/ 2147483647 h 1334"/>
              <a:gd name="T4" fmla="*/ 2147483647 w 101"/>
              <a:gd name="T5" fmla="*/ 2147483647 h 1334"/>
              <a:gd name="T6" fmla="*/ 0 w 101"/>
              <a:gd name="T7" fmla="*/ 2147483647 h 1334"/>
              <a:gd name="T8" fmla="*/ 2147483647 w 101"/>
              <a:gd name="T9" fmla="*/ 2147483647 h 1334"/>
              <a:gd name="T10" fmla="*/ 2147483647 w 101"/>
              <a:gd name="T11" fmla="*/ 2147483647 h 1334"/>
              <a:gd name="T12" fmla="*/ 2147483647 w 101"/>
              <a:gd name="T13" fmla="*/ 2147483647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27659" name="Rectangle 10"/>
          <p:cNvSpPr>
            <a:spLocks noChangeAspect="1" noChangeArrowheads="1"/>
          </p:cNvSpPr>
          <p:nvPr/>
        </p:nvSpPr>
        <p:spPr bwMode="auto">
          <a:xfrm>
            <a:off x="3757613" y="4341813"/>
            <a:ext cx="1485900" cy="1144587"/>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p>
        </p:txBody>
      </p:sp>
      <p:cxnSp>
        <p:nvCxnSpPr>
          <p:cNvPr id="27660" name="AutoShape 11"/>
          <p:cNvCxnSpPr>
            <a:cxnSpLocks noChangeAspect="1" noChangeShapeType="1"/>
            <a:stCxn id="27659" idx="3"/>
            <a:endCxn id="27657" idx="3"/>
          </p:cNvCxnSpPr>
          <p:nvPr/>
        </p:nvCxnSpPr>
        <p:spPr bwMode="auto">
          <a:xfrm>
            <a:off x="5253038" y="4914900"/>
            <a:ext cx="1785937" cy="0"/>
          </a:xfrm>
          <a:prstGeom prst="straightConnector1">
            <a:avLst/>
          </a:prstGeom>
          <a:noFill/>
          <a:ln w="19050">
            <a:solidFill>
              <a:schemeClr val="tx1"/>
            </a:solidFill>
            <a:round/>
            <a:headEnd/>
            <a:tailEnd type="triangle" w="med" len="med"/>
          </a:ln>
        </p:spPr>
      </p:cxnSp>
      <p:sp>
        <p:nvSpPr>
          <p:cNvPr id="27661" name="Rectangle 12"/>
          <p:cNvSpPr>
            <a:spLocks noChangeAspect="1" noChangeArrowheads="1"/>
          </p:cNvSpPr>
          <p:nvPr/>
        </p:nvSpPr>
        <p:spPr bwMode="auto">
          <a:xfrm>
            <a:off x="3757613" y="3198813"/>
            <a:ext cx="1485900" cy="1143000"/>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dirty="0">
                <a:latin typeface="Symbol" pitchFamily="-96" charset="2"/>
              </a:rPr>
              <a:t>p</a:t>
            </a:r>
          </a:p>
        </p:txBody>
      </p:sp>
      <p:cxnSp>
        <p:nvCxnSpPr>
          <p:cNvPr id="27662" name="AutoShape 13"/>
          <p:cNvCxnSpPr>
            <a:cxnSpLocks noChangeAspect="1" noChangeShapeType="1"/>
            <a:stCxn id="27661" idx="3"/>
          </p:cNvCxnSpPr>
          <p:nvPr/>
        </p:nvCxnSpPr>
        <p:spPr bwMode="auto">
          <a:xfrm flipV="1">
            <a:off x="5253038" y="3008313"/>
            <a:ext cx="1306512" cy="762000"/>
          </a:xfrm>
          <a:prstGeom prst="bentConnector3">
            <a:avLst>
              <a:gd name="adj1" fmla="val 49574"/>
            </a:avLst>
          </a:prstGeom>
          <a:noFill/>
          <a:ln w="19050">
            <a:solidFill>
              <a:schemeClr val="tx1"/>
            </a:solidFill>
            <a:miter lim="800000"/>
            <a:headEnd/>
            <a:tailEnd type="triangle" w="med" len="med"/>
          </a:ln>
        </p:spPr>
      </p:cxnSp>
      <p:sp>
        <p:nvSpPr>
          <p:cNvPr id="27663" name="Rectangle 14"/>
          <p:cNvSpPr>
            <a:spLocks noChangeAspect="1" noChangeArrowheads="1"/>
          </p:cNvSpPr>
          <p:nvPr/>
        </p:nvSpPr>
        <p:spPr bwMode="auto">
          <a:xfrm>
            <a:off x="6829425" y="2771775"/>
            <a:ext cx="615950" cy="461963"/>
          </a:xfrm>
          <a:prstGeom prst="rect">
            <a:avLst/>
          </a:prstGeom>
          <a:noFill/>
          <a:ln w="19050">
            <a:noFill/>
            <a:miter lim="800000"/>
            <a:headEnd/>
            <a:tailEnd/>
          </a:ln>
        </p:spPr>
        <p:txBody>
          <a:bodyPr wrap="none" anchor="ctr"/>
          <a:lstStyle/>
          <a:p>
            <a:pPr algn="ctr" eaLnBrk="0" hangingPunct="0">
              <a:lnSpc>
                <a:spcPct val="100000"/>
              </a:lnSpc>
              <a:spcBef>
                <a:spcPct val="0"/>
              </a:spcBef>
              <a:buClrTx/>
              <a:buSzTx/>
              <a:buFontTx/>
              <a:buNone/>
            </a:pPr>
            <a:r>
              <a:rPr lang="en-US" sz="2400" i="1" dirty="0" smtClean="0"/>
              <a:t>guard</a:t>
            </a:r>
            <a:endParaRPr lang="en-US" sz="2400" i="1" dirty="0"/>
          </a:p>
        </p:txBody>
      </p:sp>
      <p:sp>
        <p:nvSpPr>
          <p:cNvPr id="27664" name="Rectangle 15"/>
          <p:cNvSpPr>
            <a:spLocks noChangeAspect="1" noChangeArrowheads="1"/>
          </p:cNvSpPr>
          <p:nvPr/>
        </p:nvSpPr>
        <p:spPr bwMode="auto">
          <a:xfrm>
            <a:off x="1143000" y="48768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5" name="Rectangle 16"/>
          <p:cNvSpPr>
            <a:spLocks noChangeAspect="1" noChangeArrowheads="1"/>
          </p:cNvSpPr>
          <p:nvPr/>
        </p:nvSpPr>
        <p:spPr bwMode="auto">
          <a:xfrm>
            <a:off x="1143000" y="53340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6" name="Rectangle 17"/>
          <p:cNvSpPr>
            <a:spLocks noChangeAspect="1" noChangeArrowheads="1"/>
          </p:cNvSpPr>
          <p:nvPr/>
        </p:nvSpPr>
        <p:spPr bwMode="auto">
          <a:xfrm>
            <a:off x="1143000" y="5791200"/>
            <a:ext cx="457200" cy="457200"/>
          </a:xfrm>
          <a:prstGeom prst="rect">
            <a:avLst/>
          </a:prstGeom>
          <a:solidFill>
            <a:srgbClr val="FF000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rgbClr val="56127A"/>
              </a:solidFill>
            </a:endParaRPr>
          </a:p>
        </p:txBody>
      </p:sp>
      <p:sp>
        <p:nvSpPr>
          <p:cNvPr id="27667" name="Rectangle 18"/>
          <p:cNvSpPr>
            <a:spLocks noChangeAspect="1" noChangeArrowheads="1"/>
          </p:cNvSpPr>
          <p:nvPr/>
        </p:nvSpPr>
        <p:spPr bwMode="auto">
          <a:xfrm>
            <a:off x="7391400" y="3505200"/>
            <a:ext cx="457200" cy="455613"/>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f</a:t>
            </a:r>
          </a:p>
        </p:txBody>
      </p:sp>
      <p:sp>
        <p:nvSpPr>
          <p:cNvPr id="27668" name="Rectangle 19"/>
          <p:cNvSpPr>
            <a:spLocks noChangeAspect="1" noChangeArrowheads="1"/>
          </p:cNvSpPr>
          <p:nvPr/>
        </p:nvSpPr>
        <p:spPr bwMode="auto">
          <a:xfrm>
            <a:off x="7391400" y="3960813"/>
            <a:ext cx="457200" cy="458787"/>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solidFill>
                  <a:srgbClr val="56127A"/>
                </a:solidFill>
              </a:rPr>
              <a:t>x</a:t>
            </a:r>
          </a:p>
        </p:txBody>
      </p:sp>
      <p:sp>
        <p:nvSpPr>
          <p:cNvPr id="27669" name="Rectangle 20"/>
          <p:cNvSpPr>
            <a:spLocks noChangeAspect="1" noChangeArrowheads="1"/>
          </p:cNvSpPr>
          <p:nvPr/>
        </p:nvSpPr>
        <p:spPr bwMode="auto">
          <a:xfrm>
            <a:off x="7391400" y="44196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a:solidFill>
                <a:srgbClr val="56127A"/>
              </a:solidFill>
            </a:endParaRPr>
          </a:p>
        </p:txBody>
      </p:sp>
      <p:sp>
        <p:nvSpPr>
          <p:cNvPr id="27670" name="Rectangle 21"/>
          <p:cNvSpPr>
            <a:spLocks noChangeAspect="1" noChangeArrowheads="1"/>
          </p:cNvSpPr>
          <p:nvPr/>
        </p:nvSpPr>
        <p:spPr bwMode="auto">
          <a:xfrm>
            <a:off x="7391400" y="48768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1" name="Rectangle 22"/>
          <p:cNvSpPr>
            <a:spLocks noChangeAspect="1" noChangeArrowheads="1"/>
          </p:cNvSpPr>
          <p:nvPr/>
        </p:nvSpPr>
        <p:spPr bwMode="auto">
          <a:xfrm>
            <a:off x="7391400" y="53340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sp>
        <p:nvSpPr>
          <p:cNvPr id="27672" name="Rectangle 23"/>
          <p:cNvSpPr>
            <a:spLocks noChangeAspect="1" noChangeArrowheads="1"/>
          </p:cNvSpPr>
          <p:nvPr/>
        </p:nvSpPr>
        <p:spPr bwMode="auto">
          <a:xfrm>
            <a:off x="7391400" y="5791200"/>
            <a:ext cx="457200" cy="457200"/>
          </a:xfrm>
          <a:prstGeom prst="rect">
            <a:avLst/>
          </a:prstGeom>
          <a:solidFill>
            <a:srgbClr val="FF5050"/>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endParaRPr lang="en-US" sz="1800" b="1">
              <a:solidFill>
                <a:schemeClr val="accent1"/>
              </a:solidFill>
            </a:endParaRPr>
          </a:p>
        </p:txBody>
      </p:sp>
      <p:grpSp>
        <p:nvGrpSpPr>
          <p:cNvPr id="27673" name="Group 24"/>
          <p:cNvGrpSpPr>
            <a:grpSpLocks/>
          </p:cNvGrpSpPr>
          <p:nvPr/>
        </p:nvGrpSpPr>
        <p:grpSpPr bwMode="auto">
          <a:xfrm>
            <a:off x="2000250" y="3770313"/>
            <a:ext cx="1698625" cy="1144587"/>
            <a:chOff x="1260" y="2375"/>
            <a:chExt cx="1446" cy="721"/>
          </a:xfrm>
        </p:grpSpPr>
        <p:cxnSp>
          <p:nvCxnSpPr>
            <p:cNvPr id="27681" name="AutoShape 25"/>
            <p:cNvCxnSpPr>
              <a:cxnSpLocks noChangeAspect="1" noChangeShapeType="1"/>
              <a:stCxn id="27658" idx="3"/>
              <a:endCxn id="27661" idx="1"/>
            </p:cNvCxnSpPr>
            <p:nvPr/>
          </p:nvCxnSpPr>
          <p:spPr bwMode="auto">
            <a:xfrm flipV="1">
              <a:off x="1260" y="2375"/>
              <a:ext cx="1445" cy="720"/>
            </a:xfrm>
            <a:prstGeom prst="bentConnector3">
              <a:avLst>
                <a:gd name="adj1" fmla="val 49968"/>
              </a:avLst>
            </a:prstGeom>
            <a:noFill/>
            <a:ln w="19050">
              <a:solidFill>
                <a:schemeClr val="tx1"/>
              </a:solidFill>
              <a:miter lim="800000"/>
              <a:headEnd/>
              <a:tailEnd type="triangle" w="med" len="med"/>
            </a:ln>
          </p:spPr>
        </p:cxnSp>
        <p:sp>
          <p:nvSpPr>
            <p:cNvPr id="27682" name="Line 26"/>
            <p:cNvSpPr>
              <a:spLocks noChangeShapeType="1"/>
            </p:cNvSpPr>
            <p:nvPr/>
          </p:nvSpPr>
          <p:spPr bwMode="auto">
            <a:xfrm>
              <a:off x="1988" y="3096"/>
              <a:ext cx="718" cy="0"/>
            </a:xfrm>
            <a:prstGeom prst="line">
              <a:avLst/>
            </a:prstGeom>
            <a:noFill/>
            <a:ln w="19050">
              <a:solidFill>
                <a:schemeClr val="tx1"/>
              </a:solidFill>
              <a:round/>
              <a:headEnd/>
              <a:tailEnd type="triangle" w="med" len="med"/>
            </a:ln>
          </p:spPr>
          <p:txBody>
            <a:bodyPr wrap="none" anchor="ctr"/>
            <a:lstStyle/>
            <a:p>
              <a:endParaRPr lang="en-US"/>
            </a:p>
          </p:txBody>
        </p:sp>
      </p:grpSp>
      <p:sp>
        <p:nvSpPr>
          <p:cNvPr id="27674" name="Text Box 27"/>
          <p:cNvSpPr txBox="1">
            <a:spLocks noChangeArrowheads="1"/>
          </p:cNvSpPr>
          <p:nvPr/>
        </p:nvSpPr>
        <p:spPr bwMode="auto">
          <a:xfrm>
            <a:off x="1546225" y="1736725"/>
            <a:ext cx="5992813" cy="1127125"/>
          </a:xfrm>
          <a:prstGeom prst="rect">
            <a:avLst/>
          </a:prstGeom>
          <a:noFill/>
          <a:ln w="9525">
            <a:noFill/>
            <a:miter lim="800000"/>
            <a:headEnd/>
            <a:tailEnd/>
          </a:ln>
        </p:spPr>
        <p:txBody>
          <a:bodyPr>
            <a:spAutoFit/>
          </a:bodyPr>
          <a:lstStyle/>
          <a:p>
            <a:pPr eaLnBrk="0" hangingPunct="0">
              <a:lnSpc>
                <a:spcPct val="100000"/>
              </a:lnSpc>
              <a:spcBef>
                <a:spcPct val="20000"/>
              </a:spcBef>
              <a:buClrTx/>
              <a:buSzTx/>
              <a:buFontTx/>
              <a:buNone/>
            </a:pPr>
            <a:r>
              <a:rPr lang="en-US">
                <a:solidFill>
                  <a:srgbClr val="56127A"/>
                </a:solidFill>
              </a:rPr>
              <a:t>rule </a:t>
            </a:r>
            <a:r>
              <a:rPr lang="en-US"/>
              <a:t>r (f.first() &gt; 0) ;</a:t>
            </a:r>
          </a:p>
          <a:p>
            <a:pPr eaLnBrk="0" hangingPunct="0">
              <a:lnSpc>
                <a:spcPct val="100000"/>
              </a:lnSpc>
              <a:spcBef>
                <a:spcPct val="20000"/>
              </a:spcBef>
              <a:buClrTx/>
              <a:buSzTx/>
              <a:buFontTx/>
              <a:buNone/>
            </a:pPr>
            <a:r>
              <a:rPr lang="en-US"/>
              <a:t>         x &lt;= x + 1 ;    f.deq ();</a:t>
            </a:r>
          </a:p>
          <a:p>
            <a:pPr eaLnBrk="0" hangingPunct="0">
              <a:lnSpc>
                <a:spcPct val="100000"/>
              </a:lnSpc>
              <a:spcBef>
                <a:spcPct val="20000"/>
              </a:spcBef>
              <a:buClrTx/>
              <a:buSzTx/>
              <a:buFontTx/>
              <a:buNone/>
            </a:pPr>
            <a:r>
              <a:rPr lang="en-US">
                <a:solidFill>
                  <a:srgbClr val="56127A"/>
                </a:solidFill>
              </a:rPr>
              <a:t>endrule</a:t>
            </a:r>
            <a:endParaRPr lang="en-US" sz="2400"/>
          </a:p>
        </p:txBody>
      </p:sp>
      <p:sp>
        <p:nvSpPr>
          <p:cNvPr id="1590301" name="Text Box 29"/>
          <p:cNvSpPr txBox="1">
            <a:spLocks noChangeArrowheads="1"/>
          </p:cNvSpPr>
          <p:nvPr/>
        </p:nvSpPr>
        <p:spPr bwMode="auto">
          <a:xfrm>
            <a:off x="1901825" y="4895850"/>
            <a:ext cx="1946275" cy="717550"/>
          </a:xfrm>
          <a:prstGeom prst="rect">
            <a:avLst/>
          </a:prstGeom>
          <a:noFill/>
          <a:ln w="9525">
            <a:noFill/>
            <a:miter lim="800000"/>
            <a:headEnd/>
            <a:tailEnd/>
          </a:ln>
        </p:spPr>
        <p:txBody>
          <a:bodyPr wrap="none">
            <a:spAutoFit/>
          </a:bodyPr>
          <a:lstStyle/>
          <a:p>
            <a:pPr>
              <a:buFont typeface="Wingdings" pitchFamily="-96" charset="2"/>
              <a:buNone/>
            </a:pPr>
            <a:r>
              <a:rPr lang="en-US"/>
              <a:t>rdy signals</a:t>
            </a:r>
          </a:p>
          <a:p>
            <a:pPr>
              <a:buFont typeface="Wingdings" pitchFamily="-96" charset="2"/>
              <a:buNone/>
            </a:pPr>
            <a:r>
              <a:rPr lang="en-US"/>
              <a:t>read methods</a:t>
            </a:r>
          </a:p>
        </p:txBody>
      </p:sp>
      <p:sp>
        <p:nvSpPr>
          <p:cNvPr id="1590302" name="Text Box 30"/>
          <p:cNvSpPr txBox="1">
            <a:spLocks noChangeArrowheads="1"/>
          </p:cNvSpPr>
          <p:nvPr/>
        </p:nvSpPr>
        <p:spPr bwMode="auto">
          <a:xfrm>
            <a:off x="5229225" y="4895850"/>
            <a:ext cx="2162175" cy="707886"/>
          </a:xfrm>
          <a:prstGeom prst="rect">
            <a:avLst/>
          </a:prstGeom>
          <a:noFill/>
          <a:ln w="9525">
            <a:noFill/>
            <a:miter lim="800000"/>
            <a:headEnd/>
            <a:tailEnd/>
          </a:ln>
        </p:spPr>
        <p:txBody>
          <a:bodyPr wrap="square">
            <a:spAutoFit/>
          </a:bodyPr>
          <a:lstStyle/>
          <a:p>
            <a:pPr>
              <a:buFont typeface="Wingdings" pitchFamily="-96" charset="2"/>
              <a:buNone/>
            </a:pPr>
            <a:r>
              <a:rPr lang="en-US" dirty="0" smtClean="0"/>
              <a:t>next state values</a:t>
            </a:r>
            <a:endParaRPr lang="en-US" dirty="0"/>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4F9502F6-954B-46E9-AC05-33DEDF4CA0BF}" type="slidenum">
              <a:rPr lang="en-US" smtClean="0"/>
              <a:pPr>
                <a:defRPr/>
              </a:pPr>
              <a:t>20</a:t>
            </a:fld>
            <a:endParaRPr lang="en-US" dirty="0"/>
          </a:p>
        </p:txBody>
      </p:sp>
    </p:spTree>
    <p:extLst>
      <p:ext uri="{BB962C8B-B14F-4D97-AF65-F5344CB8AC3E}">
        <p14:creationId xmlns:p14="http://schemas.microsoft.com/office/powerpoint/2010/main" val="411999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0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0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301" grpId="0" autoUpdateAnimBg="0"/>
      <p:bldP spid="159030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8962" y="204952"/>
            <a:ext cx="7862888" cy="1300163"/>
          </a:xfrm>
        </p:spPr>
        <p:txBody>
          <a:bodyPr/>
          <a:lstStyle/>
          <a:p>
            <a:pPr eaLnBrk="1" hangingPunct="1"/>
            <a:r>
              <a:rPr lang="en-US" dirty="0" smtClean="0"/>
              <a:t>Combining State Updates:</a:t>
            </a:r>
            <a:r>
              <a:rPr lang="en-US" sz="3200" i="1" dirty="0" smtClean="0"/>
              <a:t> </a:t>
            </a:r>
            <a:r>
              <a:rPr lang="en-US" sz="3200" i="1" dirty="0" err="1" smtClean="0"/>
              <a:t>strawman</a:t>
            </a:r>
            <a:endParaRPr lang="en-US" i="1" dirty="0" smtClean="0"/>
          </a:p>
        </p:txBody>
      </p:sp>
      <p:sp>
        <p:nvSpPr>
          <p:cNvPr id="28675" name="Oval 3"/>
          <p:cNvSpPr>
            <a:spLocks noChangeArrowheads="1"/>
          </p:cNvSpPr>
          <p:nvPr/>
        </p:nvSpPr>
        <p:spPr bwMode="auto">
          <a:xfrm>
            <a:off x="3835400" y="547846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76" name="Rectangle 4"/>
          <p:cNvSpPr>
            <a:spLocks noChangeArrowheads="1"/>
          </p:cNvSpPr>
          <p:nvPr/>
        </p:nvSpPr>
        <p:spPr bwMode="auto">
          <a:xfrm>
            <a:off x="3771900" y="5465763"/>
            <a:ext cx="425450" cy="538162"/>
          </a:xfrm>
          <a:prstGeom prst="rect">
            <a:avLst/>
          </a:prstGeom>
          <a:solidFill>
            <a:schemeClr val="bg1"/>
          </a:solidFill>
          <a:ln w="9525">
            <a:noFill/>
            <a:miter lim="800000"/>
            <a:headEnd/>
            <a:tailEnd/>
          </a:ln>
        </p:spPr>
        <p:txBody>
          <a:bodyPr wrap="none" anchor="ctr"/>
          <a:lstStyle/>
          <a:p>
            <a:endParaRPr lang="en-US"/>
          </a:p>
        </p:txBody>
      </p:sp>
      <p:sp>
        <p:nvSpPr>
          <p:cNvPr id="28677" name="Line 5"/>
          <p:cNvSpPr>
            <a:spLocks noChangeShapeType="1"/>
          </p:cNvSpPr>
          <p:nvPr/>
        </p:nvSpPr>
        <p:spPr bwMode="auto">
          <a:xfrm>
            <a:off x="4189413" y="5489575"/>
            <a:ext cx="0" cy="463550"/>
          </a:xfrm>
          <a:prstGeom prst="line">
            <a:avLst/>
          </a:prstGeom>
          <a:noFill/>
          <a:ln w="19050">
            <a:solidFill>
              <a:schemeClr val="tx1"/>
            </a:solidFill>
            <a:round/>
            <a:headEnd/>
            <a:tailEnd/>
          </a:ln>
        </p:spPr>
        <p:txBody>
          <a:bodyPr wrap="none" anchor="ctr"/>
          <a:lstStyle/>
          <a:p>
            <a:endParaRPr lang="en-US"/>
          </a:p>
        </p:txBody>
      </p:sp>
      <p:sp>
        <p:nvSpPr>
          <p:cNvPr id="28678" name="Rectangle 6"/>
          <p:cNvSpPr>
            <a:spLocks noChangeAspect="1" noChangeArrowheads="1"/>
          </p:cNvSpPr>
          <p:nvPr/>
        </p:nvSpPr>
        <p:spPr bwMode="auto">
          <a:xfrm>
            <a:off x="6259513" y="531177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sp>
        <p:nvSpPr>
          <p:cNvPr id="28679" name="Rectangle 7"/>
          <p:cNvSpPr>
            <a:spLocks noChangeAspect="1" noChangeArrowheads="1"/>
          </p:cNvSpPr>
          <p:nvPr/>
        </p:nvSpPr>
        <p:spPr bwMode="auto">
          <a:xfrm>
            <a:off x="6037263" y="3795713"/>
            <a:ext cx="1009650" cy="782637"/>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dirty="0" smtClean="0"/>
              <a:t>flip-flop </a:t>
            </a:r>
            <a:endParaRPr lang="en-US" i="1" dirty="0"/>
          </a:p>
          <a:p>
            <a:pPr algn="ctr" eaLnBrk="0" hangingPunct="0">
              <a:lnSpc>
                <a:spcPct val="80000"/>
              </a:lnSpc>
              <a:spcBef>
                <a:spcPct val="0"/>
              </a:spcBef>
              <a:buClrTx/>
              <a:buSzTx/>
              <a:buFontTx/>
              <a:buNone/>
            </a:pPr>
            <a:r>
              <a:rPr lang="en-US" i="1" dirty="0"/>
              <a:t>enable</a:t>
            </a:r>
            <a:endParaRPr lang="en-US" dirty="0"/>
          </a:p>
        </p:txBody>
      </p:sp>
      <p:grpSp>
        <p:nvGrpSpPr>
          <p:cNvPr id="28680" name="Group 8"/>
          <p:cNvGrpSpPr>
            <a:grpSpLocks/>
          </p:cNvGrpSpPr>
          <p:nvPr/>
        </p:nvGrpSpPr>
        <p:grpSpPr bwMode="auto">
          <a:xfrm>
            <a:off x="7788275" y="4814888"/>
            <a:ext cx="762000" cy="701675"/>
            <a:chOff x="4560" y="1968"/>
            <a:chExt cx="480" cy="576"/>
          </a:xfrm>
        </p:grpSpPr>
        <p:sp>
          <p:nvSpPr>
            <p:cNvPr id="28724"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8725"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8681" name="Freeform 11"/>
          <p:cNvSpPr>
            <a:spLocks/>
          </p:cNvSpPr>
          <p:nvPr/>
        </p:nvSpPr>
        <p:spPr bwMode="auto">
          <a:xfrm>
            <a:off x="6323013" y="232568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682" name="AutoShape 12"/>
          <p:cNvSpPr>
            <a:spLocks noChangeAspect="1" noChangeArrowheads="1"/>
          </p:cNvSpPr>
          <p:nvPr/>
        </p:nvSpPr>
        <p:spPr bwMode="auto">
          <a:xfrm flipH="1">
            <a:off x="5156200" y="18034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83" name="Group 13"/>
          <p:cNvGrpSpPr>
            <a:grpSpLocks/>
          </p:cNvGrpSpPr>
          <p:nvPr/>
        </p:nvGrpSpPr>
        <p:grpSpPr bwMode="auto">
          <a:xfrm>
            <a:off x="3394075" y="1909763"/>
            <a:ext cx="1893888" cy="898525"/>
            <a:chOff x="2135" y="1001"/>
            <a:chExt cx="673" cy="566"/>
          </a:xfrm>
        </p:grpSpPr>
        <p:sp>
          <p:nvSpPr>
            <p:cNvPr id="28722" name="Line 14"/>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8723" name="Line 15"/>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8684" name="Text Box 16"/>
          <p:cNvSpPr txBox="1">
            <a:spLocks noChangeArrowheads="1"/>
          </p:cNvSpPr>
          <p:nvPr/>
        </p:nvSpPr>
        <p:spPr bwMode="auto">
          <a:xfrm>
            <a:off x="3036888" y="16684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8685" name="Text Box 17"/>
          <p:cNvSpPr txBox="1">
            <a:spLocks noChangeArrowheads="1"/>
          </p:cNvSpPr>
          <p:nvPr/>
        </p:nvSpPr>
        <p:spPr bwMode="auto">
          <a:xfrm>
            <a:off x="3022600" y="256698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8686" name="Oval 18"/>
          <p:cNvSpPr>
            <a:spLocks noChangeArrowheads="1"/>
          </p:cNvSpPr>
          <p:nvPr/>
        </p:nvSpPr>
        <p:spPr bwMode="auto">
          <a:xfrm>
            <a:off x="3651250" y="2124075"/>
            <a:ext cx="63500" cy="58738"/>
          </a:xfrm>
          <a:prstGeom prst="ellipse">
            <a:avLst/>
          </a:prstGeom>
          <a:solidFill>
            <a:schemeClr val="tx1"/>
          </a:solidFill>
          <a:ln w="19050">
            <a:noFill/>
            <a:round/>
            <a:headEnd/>
            <a:tailEnd/>
          </a:ln>
        </p:spPr>
        <p:txBody>
          <a:bodyPr wrap="none" anchor="ctr"/>
          <a:lstStyle/>
          <a:p>
            <a:endParaRPr lang="en-US"/>
          </a:p>
        </p:txBody>
      </p:sp>
      <p:sp>
        <p:nvSpPr>
          <p:cNvPr id="28687" name="Oval 19"/>
          <p:cNvSpPr>
            <a:spLocks noChangeArrowheads="1"/>
          </p:cNvSpPr>
          <p:nvPr/>
        </p:nvSpPr>
        <p:spPr bwMode="auto">
          <a:xfrm>
            <a:off x="3651250" y="2300288"/>
            <a:ext cx="63500" cy="60325"/>
          </a:xfrm>
          <a:prstGeom prst="ellipse">
            <a:avLst/>
          </a:prstGeom>
          <a:solidFill>
            <a:schemeClr val="tx1"/>
          </a:solidFill>
          <a:ln w="19050">
            <a:noFill/>
            <a:round/>
            <a:headEnd/>
            <a:tailEnd/>
          </a:ln>
        </p:spPr>
        <p:txBody>
          <a:bodyPr wrap="none" anchor="ctr"/>
          <a:lstStyle/>
          <a:p>
            <a:endParaRPr lang="en-US"/>
          </a:p>
        </p:txBody>
      </p:sp>
      <p:sp>
        <p:nvSpPr>
          <p:cNvPr id="28688" name="Oval 20"/>
          <p:cNvSpPr>
            <a:spLocks noChangeArrowheads="1"/>
          </p:cNvSpPr>
          <p:nvPr/>
        </p:nvSpPr>
        <p:spPr bwMode="auto">
          <a:xfrm>
            <a:off x="3651250" y="2478088"/>
            <a:ext cx="63500" cy="58737"/>
          </a:xfrm>
          <a:prstGeom prst="ellipse">
            <a:avLst/>
          </a:prstGeom>
          <a:solidFill>
            <a:schemeClr val="tx1"/>
          </a:solidFill>
          <a:ln w="19050">
            <a:noFill/>
            <a:round/>
            <a:headEnd/>
            <a:tailEnd/>
          </a:ln>
        </p:spPr>
        <p:txBody>
          <a:bodyPr wrap="none" anchor="ctr"/>
          <a:lstStyle/>
          <a:p>
            <a:endParaRPr lang="en-US"/>
          </a:p>
        </p:txBody>
      </p:sp>
      <p:sp>
        <p:nvSpPr>
          <p:cNvPr id="28689" name="Oval 21"/>
          <p:cNvSpPr>
            <a:spLocks noChangeArrowheads="1"/>
          </p:cNvSpPr>
          <p:nvPr/>
        </p:nvSpPr>
        <p:spPr bwMode="auto">
          <a:xfrm>
            <a:off x="3835400" y="457358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8690" name="Rectangle 22"/>
          <p:cNvSpPr>
            <a:spLocks noChangeArrowheads="1"/>
          </p:cNvSpPr>
          <p:nvPr/>
        </p:nvSpPr>
        <p:spPr bwMode="auto">
          <a:xfrm>
            <a:off x="3771900" y="4560888"/>
            <a:ext cx="425450" cy="538162"/>
          </a:xfrm>
          <a:prstGeom prst="rect">
            <a:avLst/>
          </a:prstGeom>
          <a:solidFill>
            <a:schemeClr val="bg1"/>
          </a:solidFill>
          <a:ln w="19050">
            <a:noFill/>
            <a:miter lim="800000"/>
            <a:headEnd/>
            <a:tailEnd/>
          </a:ln>
        </p:spPr>
        <p:txBody>
          <a:bodyPr wrap="none" anchor="ctr"/>
          <a:lstStyle/>
          <a:p>
            <a:endParaRPr lang="en-US"/>
          </a:p>
        </p:txBody>
      </p:sp>
      <p:sp>
        <p:nvSpPr>
          <p:cNvPr id="28691" name="Line 23"/>
          <p:cNvSpPr>
            <a:spLocks noChangeShapeType="1"/>
          </p:cNvSpPr>
          <p:nvPr/>
        </p:nvSpPr>
        <p:spPr bwMode="auto">
          <a:xfrm>
            <a:off x="4189413" y="4584700"/>
            <a:ext cx="0" cy="463550"/>
          </a:xfrm>
          <a:prstGeom prst="line">
            <a:avLst/>
          </a:prstGeom>
          <a:noFill/>
          <a:ln w="19050">
            <a:solidFill>
              <a:schemeClr val="tx1"/>
            </a:solidFill>
            <a:round/>
            <a:headEnd/>
            <a:tailEnd/>
          </a:ln>
        </p:spPr>
        <p:txBody>
          <a:bodyPr wrap="none" anchor="ctr"/>
          <a:lstStyle/>
          <a:p>
            <a:endParaRPr lang="en-US"/>
          </a:p>
        </p:txBody>
      </p:sp>
      <p:grpSp>
        <p:nvGrpSpPr>
          <p:cNvPr id="28692" name="Group 24"/>
          <p:cNvGrpSpPr>
            <a:grpSpLocks/>
          </p:cNvGrpSpPr>
          <p:nvPr/>
        </p:nvGrpSpPr>
        <p:grpSpPr bwMode="auto">
          <a:xfrm>
            <a:off x="2930525" y="4702175"/>
            <a:ext cx="1235075" cy="1295400"/>
            <a:chOff x="1846" y="2962"/>
            <a:chExt cx="778" cy="816"/>
          </a:xfrm>
        </p:grpSpPr>
        <p:grpSp>
          <p:nvGrpSpPr>
            <p:cNvPr id="28714" name="Group 25"/>
            <p:cNvGrpSpPr>
              <a:grpSpLocks/>
            </p:cNvGrpSpPr>
            <p:nvPr/>
          </p:nvGrpSpPr>
          <p:grpSpPr bwMode="auto">
            <a:xfrm>
              <a:off x="2172" y="3115"/>
              <a:ext cx="452" cy="566"/>
              <a:chOff x="2135" y="1001"/>
              <a:chExt cx="673" cy="566"/>
            </a:xfrm>
          </p:grpSpPr>
          <p:sp>
            <p:nvSpPr>
              <p:cNvPr id="28720" name="Line 26"/>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21" name="Line 27"/>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715" name="Text Box 28"/>
            <p:cNvSpPr txBox="1">
              <a:spLocks noChangeArrowheads="1"/>
            </p:cNvSpPr>
            <p:nvPr/>
          </p:nvSpPr>
          <p:spPr bwMode="auto">
            <a:xfrm>
              <a:off x="1846" y="2962"/>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8716" name="Text Box 29"/>
            <p:cNvSpPr txBox="1">
              <a:spLocks noChangeArrowheads="1"/>
            </p:cNvSpPr>
            <p:nvPr/>
          </p:nvSpPr>
          <p:spPr bwMode="auto">
            <a:xfrm>
              <a:off x="1846" y="352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8717" name="Oval 30"/>
            <p:cNvSpPr>
              <a:spLocks noChangeArrowheads="1"/>
            </p:cNvSpPr>
            <p:nvPr/>
          </p:nvSpPr>
          <p:spPr bwMode="auto">
            <a:xfrm>
              <a:off x="2340" y="3249"/>
              <a:ext cx="40" cy="37"/>
            </a:xfrm>
            <a:prstGeom prst="ellipse">
              <a:avLst/>
            </a:prstGeom>
            <a:solidFill>
              <a:schemeClr val="tx1"/>
            </a:solidFill>
            <a:ln w="19050">
              <a:noFill/>
              <a:round/>
              <a:headEnd/>
              <a:tailEnd/>
            </a:ln>
          </p:spPr>
          <p:txBody>
            <a:bodyPr wrap="none" anchor="ctr"/>
            <a:lstStyle/>
            <a:p>
              <a:endParaRPr lang="en-US"/>
            </a:p>
          </p:txBody>
        </p:sp>
        <p:sp>
          <p:nvSpPr>
            <p:cNvPr id="28718" name="Oval 31"/>
            <p:cNvSpPr>
              <a:spLocks noChangeArrowheads="1"/>
            </p:cNvSpPr>
            <p:nvPr/>
          </p:nvSpPr>
          <p:spPr bwMode="auto">
            <a:xfrm>
              <a:off x="2340" y="3360"/>
              <a:ext cx="40" cy="38"/>
            </a:xfrm>
            <a:prstGeom prst="ellipse">
              <a:avLst/>
            </a:prstGeom>
            <a:solidFill>
              <a:schemeClr val="tx1"/>
            </a:solidFill>
            <a:ln w="19050">
              <a:noFill/>
              <a:round/>
              <a:headEnd/>
              <a:tailEnd/>
            </a:ln>
          </p:spPr>
          <p:txBody>
            <a:bodyPr wrap="none" anchor="ctr"/>
            <a:lstStyle/>
            <a:p>
              <a:endParaRPr lang="en-US"/>
            </a:p>
          </p:txBody>
        </p:sp>
        <p:sp>
          <p:nvSpPr>
            <p:cNvPr id="28719" name="Oval 32"/>
            <p:cNvSpPr>
              <a:spLocks noChangeArrowheads="1"/>
            </p:cNvSpPr>
            <p:nvPr/>
          </p:nvSpPr>
          <p:spPr bwMode="auto">
            <a:xfrm>
              <a:off x="2340" y="3472"/>
              <a:ext cx="40" cy="37"/>
            </a:xfrm>
            <a:prstGeom prst="ellipse">
              <a:avLst/>
            </a:prstGeom>
            <a:solidFill>
              <a:schemeClr val="tx1"/>
            </a:solidFill>
            <a:ln w="19050">
              <a:noFill/>
              <a:round/>
              <a:headEnd/>
              <a:tailEnd/>
            </a:ln>
          </p:spPr>
          <p:txBody>
            <a:bodyPr wrap="none" anchor="ctr"/>
            <a:lstStyle/>
            <a:p>
              <a:endParaRPr lang="en-US"/>
            </a:p>
          </p:txBody>
        </p:sp>
      </p:grpSp>
      <p:grpSp>
        <p:nvGrpSpPr>
          <p:cNvPr id="28693" name="Group 33"/>
          <p:cNvGrpSpPr>
            <a:grpSpLocks/>
          </p:cNvGrpSpPr>
          <p:nvPr/>
        </p:nvGrpSpPr>
        <p:grpSpPr bwMode="auto">
          <a:xfrm>
            <a:off x="3873500" y="1905000"/>
            <a:ext cx="927100" cy="3733800"/>
            <a:chOff x="821" y="1002"/>
            <a:chExt cx="1459" cy="2352"/>
          </a:xfrm>
        </p:grpSpPr>
        <p:sp>
          <p:nvSpPr>
            <p:cNvPr id="28712" name="Freeform 34"/>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8713" name="Freeform 35"/>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8694" name="AutoShape 36"/>
          <p:cNvSpPr>
            <a:spLocks noChangeAspect="1" noChangeArrowheads="1"/>
          </p:cNvSpPr>
          <p:nvPr/>
        </p:nvSpPr>
        <p:spPr bwMode="auto">
          <a:xfrm flipH="1">
            <a:off x="5156200" y="47180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8695" name="Group 37"/>
          <p:cNvGrpSpPr>
            <a:grpSpLocks/>
          </p:cNvGrpSpPr>
          <p:nvPr/>
        </p:nvGrpSpPr>
        <p:grpSpPr bwMode="auto">
          <a:xfrm>
            <a:off x="4570413" y="4824413"/>
            <a:ext cx="717550" cy="898525"/>
            <a:chOff x="2135" y="1001"/>
            <a:chExt cx="673" cy="566"/>
          </a:xfrm>
        </p:grpSpPr>
        <p:sp>
          <p:nvSpPr>
            <p:cNvPr id="28710" name="Line 38"/>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8711" name="Line 39"/>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8696" name="Oval 40"/>
          <p:cNvSpPr>
            <a:spLocks noChangeArrowheads="1"/>
          </p:cNvSpPr>
          <p:nvPr/>
        </p:nvSpPr>
        <p:spPr bwMode="auto">
          <a:xfrm>
            <a:off x="4775200" y="5037138"/>
            <a:ext cx="63500" cy="58737"/>
          </a:xfrm>
          <a:prstGeom prst="ellipse">
            <a:avLst/>
          </a:prstGeom>
          <a:solidFill>
            <a:schemeClr val="tx1"/>
          </a:solidFill>
          <a:ln w="19050">
            <a:noFill/>
            <a:round/>
            <a:headEnd/>
            <a:tailEnd/>
          </a:ln>
        </p:spPr>
        <p:txBody>
          <a:bodyPr wrap="none" anchor="ctr"/>
          <a:lstStyle/>
          <a:p>
            <a:endParaRPr lang="en-US"/>
          </a:p>
        </p:txBody>
      </p:sp>
      <p:sp>
        <p:nvSpPr>
          <p:cNvPr id="28697" name="Oval 41"/>
          <p:cNvSpPr>
            <a:spLocks noChangeArrowheads="1"/>
          </p:cNvSpPr>
          <p:nvPr/>
        </p:nvSpPr>
        <p:spPr bwMode="auto">
          <a:xfrm>
            <a:off x="4775200" y="5213350"/>
            <a:ext cx="63500" cy="60325"/>
          </a:xfrm>
          <a:prstGeom prst="ellipse">
            <a:avLst/>
          </a:prstGeom>
          <a:solidFill>
            <a:schemeClr val="tx1"/>
          </a:solidFill>
          <a:ln w="19050">
            <a:noFill/>
            <a:round/>
            <a:headEnd/>
            <a:tailEnd/>
          </a:ln>
        </p:spPr>
        <p:txBody>
          <a:bodyPr wrap="none" anchor="ctr"/>
          <a:lstStyle/>
          <a:p>
            <a:endParaRPr lang="en-US"/>
          </a:p>
        </p:txBody>
      </p:sp>
      <p:sp>
        <p:nvSpPr>
          <p:cNvPr id="28698" name="Oval 42"/>
          <p:cNvSpPr>
            <a:spLocks noChangeArrowheads="1"/>
          </p:cNvSpPr>
          <p:nvPr/>
        </p:nvSpPr>
        <p:spPr bwMode="auto">
          <a:xfrm>
            <a:off x="4775200" y="5391150"/>
            <a:ext cx="63500" cy="58738"/>
          </a:xfrm>
          <a:prstGeom prst="ellipse">
            <a:avLst/>
          </a:prstGeom>
          <a:solidFill>
            <a:schemeClr val="tx1"/>
          </a:solidFill>
          <a:ln w="19050">
            <a:noFill/>
            <a:round/>
            <a:headEnd/>
            <a:tailEnd/>
          </a:ln>
        </p:spPr>
        <p:txBody>
          <a:bodyPr wrap="none" anchor="ctr"/>
          <a:lstStyle/>
          <a:p>
            <a:endParaRPr lang="en-US"/>
          </a:p>
        </p:txBody>
      </p:sp>
      <p:sp>
        <p:nvSpPr>
          <p:cNvPr id="28699" name="Oval 43"/>
          <p:cNvSpPr>
            <a:spLocks noChangeArrowheads="1"/>
          </p:cNvSpPr>
          <p:nvPr/>
        </p:nvSpPr>
        <p:spPr bwMode="auto">
          <a:xfrm>
            <a:off x="4279900" y="3576638"/>
            <a:ext cx="63500" cy="58737"/>
          </a:xfrm>
          <a:prstGeom prst="ellipse">
            <a:avLst/>
          </a:prstGeom>
          <a:solidFill>
            <a:schemeClr val="tx1"/>
          </a:solidFill>
          <a:ln w="19050">
            <a:noFill/>
            <a:round/>
            <a:headEnd/>
            <a:tailEnd/>
          </a:ln>
        </p:spPr>
        <p:txBody>
          <a:bodyPr wrap="none" anchor="ctr"/>
          <a:lstStyle/>
          <a:p>
            <a:endParaRPr lang="en-US"/>
          </a:p>
        </p:txBody>
      </p:sp>
      <p:sp>
        <p:nvSpPr>
          <p:cNvPr id="28700" name="Oval 44"/>
          <p:cNvSpPr>
            <a:spLocks noChangeArrowheads="1"/>
          </p:cNvSpPr>
          <p:nvPr/>
        </p:nvSpPr>
        <p:spPr bwMode="auto">
          <a:xfrm>
            <a:off x="4279900" y="3752850"/>
            <a:ext cx="63500" cy="60325"/>
          </a:xfrm>
          <a:prstGeom prst="ellipse">
            <a:avLst/>
          </a:prstGeom>
          <a:solidFill>
            <a:schemeClr val="tx1"/>
          </a:solidFill>
          <a:ln w="19050">
            <a:noFill/>
            <a:round/>
            <a:headEnd/>
            <a:tailEnd/>
          </a:ln>
        </p:spPr>
        <p:txBody>
          <a:bodyPr wrap="none" anchor="ctr"/>
          <a:lstStyle/>
          <a:p>
            <a:endParaRPr lang="en-US"/>
          </a:p>
        </p:txBody>
      </p:sp>
      <p:sp>
        <p:nvSpPr>
          <p:cNvPr id="28701" name="Oval 45"/>
          <p:cNvSpPr>
            <a:spLocks noChangeArrowheads="1"/>
          </p:cNvSpPr>
          <p:nvPr/>
        </p:nvSpPr>
        <p:spPr bwMode="auto">
          <a:xfrm>
            <a:off x="4279900" y="3930650"/>
            <a:ext cx="63500" cy="58738"/>
          </a:xfrm>
          <a:prstGeom prst="ellipse">
            <a:avLst/>
          </a:prstGeom>
          <a:solidFill>
            <a:schemeClr val="tx1"/>
          </a:solidFill>
          <a:ln w="19050">
            <a:noFill/>
            <a:round/>
            <a:headEnd/>
            <a:tailEnd/>
          </a:ln>
        </p:spPr>
        <p:txBody>
          <a:bodyPr wrap="none" anchor="ctr"/>
          <a:lstStyle/>
          <a:p>
            <a:endParaRPr lang="en-US"/>
          </a:p>
        </p:txBody>
      </p:sp>
      <p:sp>
        <p:nvSpPr>
          <p:cNvPr id="28702" name="Line 46"/>
          <p:cNvSpPr>
            <a:spLocks noChangeShapeType="1"/>
          </p:cNvSpPr>
          <p:nvPr/>
        </p:nvSpPr>
        <p:spPr bwMode="auto">
          <a:xfrm>
            <a:off x="6316663" y="527367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8703" name="Line 47"/>
          <p:cNvSpPr>
            <a:spLocks noChangeShapeType="1"/>
          </p:cNvSpPr>
          <p:nvPr/>
        </p:nvSpPr>
        <p:spPr bwMode="auto">
          <a:xfrm>
            <a:off x="8561388" y="516255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8704" name="Rectangle 48"/>
          <p:cNvSpPr>
            <a:spLocks noChangeAspect="1" noChangeArrowheads="1"/>
          </p:cNvSpPr>
          <p:nvPr/>
        </p:nvSpPr>
        <p:spPr bwMode="auto">
          <a:xfrm>
            <a:off x="811213" y="1773238"/>
            <a:ext cx="1936750" cy="1044575"/>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p</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28705" name="Rectangle 49"/>
          <p:cNvSpPr>
            <a:spLocks noChangeAspect="1" noChangeArrowheads="1"/>
          </p:cNvSpPr>
          <p:nvPr/>
        </p:nvSpPr>
        <p:spPr bwMode="auto">
          <a:xfrm>
            <a:off x="811213" y="490696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2370" name="Text Box 50"/>
          <p:cNvSpPr txBox="1">
            <a:spLocks noChangeArrowheads="1"/>
          </p:cNvSpPr>
          <p:nvPr/>
        </p:nvSpPr>
        <p:spPr bwMode="auto">
          <a:xfrm>
            <a:off x="1562894" y="6138863"/>
            <a:ext cx="6015037" cy="400110"/>
          </a:xfrm>
          <a:prstGeom prst="rect">
            <a:avLst/>
          </a:prstGeom>
          <a:noFill/>
          <a:ln w="9525">
            <a:noFill/>
            <a:miter lim="800000"/>
            <a:headEnd/>
            <a:tailEnd/>
          </a:ln>
        </p:spPr>
        <p:txBody>
          <a:bodyPr wrap="square">
            <a:spAutoFit/>
          </a:bodyPr>
          <a:lstStyle/>
          <a:p>
            <a:pPr>
              <a:lnSpc>
                <a:spcPct val="100000"/>
              </a:lnSpc>
              <a:spcBef>
                <a:spcPct val="0"/>
              </a:spcBef>
              <a:buClrTx/>
              <a:buSzTx/>
              <a:buFontTx/>
              <a:buNone/>
            </a:pPr>
            <a:r>
              <a:rPr lang="en-US" dirty="0">
                <a:solidFill>
                  <a:srgbClr val="FF0000"/>
                </a:solidFill>
              </a:rPr>
              <a:t>What if more than one rule </a:t>
            </a:r>
            <a:r>
              <a:rPr lang="en-US" dirty="0" smtClean="0">
                <a:solidFill>
                  <a:srgbClr val="FF0000"/>
                </a:solidFill>
              </a:rPr>
              <a:t>has a true guard?</a:t>
            </a:r>
            <a:endParaRPr lang="en-US" dirty="0">
              <a:solidFill>
                <a:srgbClr val="FF0000"/>
              </a:solidFill>
            </a:endParaRPr>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4F9502F6-954B-46E9-AC05-33DEDF4CA0BF}" type="slidenum">
              <a:rPr lang="en-US" smtClean="0"/>
              <a:pPr>
                <a:defRPr/>
              </a:pPr>
              <a:t>21</a:t>
            </a:fld>
            <a:endParaRPr lang="en-US" dirty="0"/>
          </a:p>
        </p:txBody>
      </p:sp>
    </p:spTree>
    <p:extLst>
      <p:ext uri="{BB962C8B-B14F-4D97-AF65-F5344CB8AC3E}">
        <p14:creationId xmlns:p14="http://schemas.microsoft.com/office/powerpoint/2010/main" val="40839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7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98488" y="200025"/>
            <a:ext cx="7834312" cy="1285875"/>
          </a:xfrm>
        </p:spPr>
        <p:txBody>
          <a:bodyPr/>
          <a:lstStyle/>
          <a:p>
            <a:pPr eaLnBrk="1" hangingPunct="1"/>
            <a:r>
              <a:rPr lang="en-US" smtClean="0"/>
              <a:t>Combining State Updates</a:t>
            </a:r>
          </a:p>
        </p:txBody>
      </p:sp>
      <p:sp>
        <p:nvSpPr>
          <p:cNvPr id="29699" name="Oval 3"/>
          <p:cNvSpPr>
            <a:spLocks noChangeArrowheads="1"/>
          </p:cNvSpPr>
          <p:nvPr/>
        </p:nvSpPr>
        <p:spPr bwMode="auto">
          <a:xfrm>
            <a:off x="3835400" y="5535613"/>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00" name="Rectangle 4"/>
          <p:cNvSpPr>
            <a:spLocks noChangeArrowheads="1"/>
          </p:cNvSpPr>
          <p:nvPr/>
        </p:nvSpPr>
        <p:spPr bwMode="auto">
          <a:xfrm>
            <a:off x="3771900" y="5522913"/>
            <a:ext cx="425450" cy="538162"/>
          </a:xfrm>
          <a:prstGeom prst="rect">
            <a:avLst/>
          </a:prstGeom>
          <a:solidFill>
            <a:schemeClr val="bg1"/>
          </a:solidFill>
          <a:ln w="9525">
            <a:noFill/>
            <a:miter lim="800000"/>
            <a:headEnd/>
            <a:tailEnd/>
          </a:ln>
        </p:spPr>
        <p:txBody>
          <a:bodyPr wrap="none" anchor="ctr"/>
          <a:lstStyle/>
          <a:p>
            <a:endParaRPr lang="en-US"/>
          </a:p>
        </p:txBody>
      </p:sp>
      <p:sp>
        <p:nvSpPr>
          <p:cNvPr id="29701" name="Line 5"/>
          <p:cNvSpPr>
            <a:spLocks noChangeShapeType="1"/>
          </p:cNvSpPr>
          <p:nvPr/>
        </p:nvSpPr>
        <p:spPr bwMode="auto">
          <a:xfrm>
            <a:off x="4189413" y="5546725"/>
            <a:ext cx="0" cy="463550"/>
          </a:xfrm>
          <a:prstGeom prst="line">
            <a:avLst/>
          </a:prstGeom>
          <a:noFill/>
          <a:ln w="19050">
            <a:solidFill>
              <a:schemeClr val="tx1"/>
            </a:solidFill>
            <a:round/>
            <a:headEnd/>
            <a:tailEnd/>
          </a:ln>
        </p:spPr>
        <p:txBody>
          <a:bodyPr wrap="none" anchor="ctr"/>
          <a:lstStyle/>
          <a:p>
            <a:endParaRPr lang="en-US"/>
          </a:p>
        </p:txBody>
      </p:sp>
      <p:sp>
        <p:nvSpPr>
          <p:cNvPr id="29702" name="Rectangle 6"/>
          <p:cNvSpPr>
            <a:spLocks noChangeAspect="1" noChangeArrowheads="1"/>
          </p:cNvSpPr>
          <p:nvPr/>
        </p:nvSpPr>
        <p:spPr bwMode="auto">
          <a:xfrm>
            <a:off x="6259513" y="5368925"/>
            <a:ext cx="1598612" cy="533400"/>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a:t>next state</a:t>
            </a:r>
          </a:p>
          <a:p>
            <a:pPr algn="ctr" eaLnBrk="0" hangingPunct="0">
              <a:lnSpc>
                <a:spcPct val="80000"/>
              </a:lnSpc>
              <a:spcBef>
                <a:spcPct val="0"/>
              </a:spcBef>
              <a:buClrTx/>
              <a:buSzTx/>
              <a:buFontTx/>
              <a:buNone/>
            </a:pPr>
            <a:r>
              <a:rPr lang="en-US" i="1"/>
              <a:t>value</a:t>
            </a:r>
          </a:p>
        </p:txBody>
      </p:sp>
      <p:sp>
        <p:nvSpPr>
          <p:cNvPr id="29703" name="Rectangle 7"/>
          <p:cNvSpPr>
            <a:spLocks noChangeAspect="1" noChangeArrowheads="1"/>
          </p:cNvSpPr>
          <p:nvPr/>
        </p:nvSpPr>
        <p:spPr bwMode="auto">
          <a:xfrm>
            <a:off x="6037263" y="3852863"/>
            <a:ext cx="1009650" cy="782637"/>
          </a:xfrm>
          <a:prstGeom prst="rect">
            <a:avLst/>
          </a:prstGeom>
          <a:noFill/>
          <a:ln w="28575">
            <a:noFill/>
            <a:miter lim="800000"/>
            <a:headEnd/>
            <a:tailEnd/>
          </a:ln>
        </p:spPr>
        <p:txBody>
          <a:bodyPr wrap="none" anchor="ctr"/>
          <a:lstStyle/>
          <a:p>
            <a:pPr algn="ctr" eaLnBrk="0" hangingPunct="0">
              <a:lnSpc>
                <a:spcPct val="80000"/>
              </a:lnSpc>
              <a:spcBef>
                <a:spcPct val="0"/>
              </a:spcBef>
              <a:buClrTx/>
              <a:buSzTx/>
              <a:buFontTx/>
              <a:buNone/>
            </a:pPr>
            <a:r>
              <a:rPr lang="en-US" i="1" dirty="0" smtClean="0"/>
              <a:t>flip-flop </a:t>
            </a:r>
            <a:endParaRPr lang="en-US" i="1" dirty="0"/>
          </a:p>
          <a:p>
            <a:pPr algn="ctr" eaLnBrk="0" hangingPunct="0">
              <a:lnSpc>
                <a:spcPct val="80000"/>
              </a:lnSpc>
              <a:spcBef>
                <a:spcPct val="0"/>
              </a:spcBef>
              <a:buClrTx/>
              <a:buSzTx/>
              <a:buFontTx/>
              <a:buNone/>
            </a:pPr>
            <a:r>
              <a:rPr lang="en-US" i="1" dirty="0"/>
              <a:t>enable</a:t>
            </a:r>
            <a:endParaRPr lang="en-US" dirty="0"/>
          </a:p>
        </p:txBody>
      </p:sp>
      <p:grpSp>
        <p:nvGrpSpPr>
          <p:cNvPr id="29704" name="Group 8"/>
          <p:cNvGrpSpPr>
            <a:grpSpLocks/>
          </p:cNvGrpSpPr>
          <p:nvPr/>
        </p:nvGrpSpPr>
        <p:grpSpPr bwMode="auto">
          <a:xfrm>
            <a:off x="7788275" y="4872038"/>
            <a:ext cx="762000" cy="701675"/>
            <a:chOff x="4560" y="1968"/>
            <a:chExt cx="480" cy="576"/>
          </a:xfrm>
        </p:grpSpPr>
        <p:sp>
          <p:nvSpPr>
            <p:cNvPr id="29758" name="Rectangle 9"/>
            <p:cNvSpPr>
              <a:spLocks noChangeArrowheads="1"/>
            </p:cNvSpPr>
            <p:nvPr/>
          </p:nvSpPr>
          <p:spPr bwMode="auto">
            <a:xfrm>
              <a:off x="4560" y="1968"/>
              <a:ext cx="480" cy="576"/>
            </a:xfrm>
            <a:prstGeom prst="rect">
              <a:avLst/>
            </a:prstGeom>
            <a:solidFill>
              <a:srgbClr val="FF505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r>
                <a:rPr lang="en-US" sz="2400">
                  <a:solidFill>
                    <a:srgbClr val="56127A"/>
                  </a:solidFill>
                </a:rPr>
                <a:t>R</a:t>
              </a:r>
            </a:p>
          </p:txBody>
        </p:sp>
        <p:sp>
          <p:nvSpPr>
            <p:cNvPr id="29759" name="Freeform 1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5050"/>
            </a:solidFill>
            <a:ln w="19050" cap="flat" cmpd="sng">
              <a:solidFill>
                <a:schemeClr val="tx1"/>
              </a:solidFill>
              <a:prstDash val="solid"/>
              <a:round/>
              <a:headEnd type="none" w="sm" len="sm"/>
              <a:tailEnd type="none" w="sm" len="sm"/>
            </a:ln>
          </p:spPr>
          <p:txBody>
            <a:bodyPr wrap="none" anchor="ctr"/>
            <a:lstStyle/>
            <a:p>
              <a:endParaRPr lang="en-US"/>
            </a:p>
          </p:txBody>
        </p:sp>
      </p:grpSp>
      <p:sp>
        <p:nvSpPr>
          <p:cNvPr id="29705" name="Freeform 11"/>
          <p:cNvSpPr>
            <a:spLocks/>
          </p:cNvSpPr>
          <p:nvPr/>
        </p:nvSpPr>
        <p:spPr bwMode="auto">
          <a:xfrm>
            <a:off x="6323013" y="2382838"/>
            <a:ext cx="1476375" cy="2633662"/>
          </a:xfrm>
          <a:custGeom>
            <a:avLst/>
            <a:gdLst>
              <a:gd name="T0" fmla="*/ 0 w 1104"/>
              <a:gd name="T1" fmla="*/ 0 h 768"/>
              <a:gd name="T2" fmla="*/ 2147483647 w 1104"/>
              <a:gd name="T3" fmla="*/ 0 h 768"/>
              <a:gd name="T4" fmla="*/ 2147483647 w 1104"/>
              <a:gd name="T5" fmla="*/ 2147483647 h 768"/>
              <a:gd name="T6" fmla="*/ 2147483647 w 1104"/>
              <a:gd name="T7" fmla="*/ 2147483647 h 768"/>
              <a:gd name="T8" fmla="*/ 0 60000 65536"/>
              <a:gd name="T9" fmla="*/ 0 60000 65536"/>
              <a:gd name="T10" fmla="*/ 0 60000 65536"/>
              <a:gd name="T11" fmla="*/ 0 60000 65536"/>
              <a:gd name="T12" fmla="*/ 0 w 1104"/>
              <a:gd name="T13" fmla="*/ 0 h 768"/>
              <a:gd name="T14" fmla="*/ 1104 w 1104"/>
              <a:gd name="T15" fmla="*/ 768 h 768"/>
            </a:gdLst>
            <a:ahLst/>
            <a:cxnLst>
              <a:cxn ang="T8">
                <a:pos x="T0" y="T1"/>
              </a:cxn>
              <a:cxn ang="T9">
                <a:pos x="T2" y="T3"/>
              </a:cxn>
              <a:cxn ang="T10">
                <a:pos x="T4" y="T5"/>
              </a:cxn>
              <a:cxn ang="T11">
                <a:pos x="T6" y="T7"/>
              </a:cxn>
            </a:cxnLst>
            <a:rect l="T12" t="T13" r="T14" b="T15"/>
            <a:pathLst>
              <a:path w="1104" h="768">
                <a:moveTo>
                  <a:pt x="0" y="0"/>
                </a:moveTo>
                <a:lnTo>
                  <a:pt x="480" y="0"/>
                </a:lnTo>
                <a:lnTo>
                  <a:pt x="480" y="768"/>
                </a:lnTo>
                <a:lnTo>
                  <a:pt x="1104" y="768"/>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06" name="Rectangle 12"/>
          <p:cNvSpPr>
            <a:spLocks noChangeArrowheads="1"/>
          </p:cNvSpPr>
          <p:nvPr/>
        </p:nvSpPr>
        <p:spPr bwMode="auto">
          <a:xfrm>
            <a:off x="3062288" y="1724025"/>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p>
          <a:p>
            <a:pPr algn="ctr" eaLnBrk="0" hangingPunct="0">
              <a:lnSpc>
                <a:spcPct val="100000"/>
              </a:lnSpc>
              <a:spcBef>
                <a:spcPct val="0"/>
              </a:spcBef>
              <a:buClrTx/>
              <a:buSzTx/>
              <a:buFontTx/>
              <a:buNone/>
            </a:pPr>
            <a:r>
              <a:rPr lang="en-US" i="1">
                <a:solidFill>
                  <a:srgbClr val="56127A"/>
                </a:solidFill>
              </a:rPr>
              <a:t>Priority</a:t>
            </a:r>
          </a:p>
          <a:p>
            <a:pPr algn="ctr" eaLnBrk="0" hangingPunct="0">
              <a:lnSpc>
                <a:spcPct val="100000"/>
              </a:lnSpc>
              <a:spcBef>
                <a:spcPct val="0"/>
              </a:spcBef>
              <a:buClrTx/>
              <a:buSzTx/>
              <a:buFontTx/>
              <a:buNone/>
            </a:pPr>
            <a:r>
              <a:rPr lang="en-US" i="1">
                <a:solidFill>
                  <a:srgbClr val="56127A"/>
                </a:solidFill>
              </a:rPr>
              <a:t>Encoder</a:t>
            </a:r>
          </a:p>
        </p:txBody>
      </p:sp>
      <p:sp>
        <p:nvSpPr>
          <p:cNvPr id="29707" name="AutoShape 13"/>
          <p:cNvSpPr>
            <a:spLocks noChangeAspect="1" noChangeArrowheads="1"/>
          </p:cNvSpPr>
          <p:nvPr/>
        </p:nvSpPr>
        <p:spPr bwMode="auto">
          <a:xfrm flipH="1">
            <a:off x="5156200" y="186055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08" name="Group 14"/>
          <p:cNvGrpSpPr>
            <a:grpSpLocks/>
          </p:cNvGrpSpPr>
          <p:nvPr/>
        </p:nvGrpSpPr>
        <p:grpSpPr bwMode="auto">
          <a:xfrm>
            <a:off x="4570413" y="1966913"/>
            <a:ext cx="717550" cy="898525"/>
            <a:chOff x="2135" y="1001"/>
            <a:chExt cx="673" cy="566"/>
          </a:xfrm>
        </p:grpSpPr>
        <p:sp>
          <p:nvSpPr>
            <p:cNvPr id="29756" name="Line 15"/>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7" name="Line 16"/>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09" name="Text Box 17"/>
          <p:cNvSpPr txBox="1">
            <a:spLocks noChangeArrowheads="1"/>
          </p:cNvSpPr>
          <p:nvPr/>
        </p:nvSpPr>
        <p:spPr bwMode="auto">
          <a:xfrm>
            <a:off x="4786313" y="1573213"/>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29710" name="Text Box 18"/>
          <p:cNvSpPr txBox="1">
            <a:spLocks noChangeArrowheads="1"/>
          </p:cNvSpPr>
          <p:nvPr/>
        </p:nvSpPr>
        <p:spPr bwMode="auto">
          <a:xfrm>
            <a:off x="4787900" y="2798763"/>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sp>
        <p:nvSpPr>
          <p:cNvPr id="29711" name="Oval 19"/>
          <p:cNvSpPr>
            <a:spLocks noChangeArrowheads="1"/>
          </p:cNvSpPr>
          <p:nvPr/>
        </p:nvSpPr>
        <p:spPr bwMode="auto">
          <a:xfrm>
            <a:off x="4965700" y="2179638"/>
            <a:ext cx="63500" cy="58737"/>
          </a:xfrm>
          <a:prstGeom prst="ellipse">
            <a:avLst/>
          </a:prstGeom>
          <a:solidFill>
            <a:schemeClr val="tx1"/>
          </a:solidFill>
          <a:ln w="19050">
            <a:noFill/>
            <a:round/>
            <a:headEnd/>
            <a:tailEnd/>
          </a:ln>
        </p:spPr>
        <p:txBody>
          <a:bodyPr wrap="none" anchor="ctr"/>
          <a:lstStyle/>
          <a:p>
            <a:endParaRPr lang="en-US"/>
          </a:p>
        </p:txBody>
      </p:sp>
      <p:sp>
        <p:nvSpPr>
          <p:cNvPr id="29712" name="Oval 20"/>
          <p:cNvSpPr>
            <a:spLocks noChangeArrowheads="1"/>
          </p:cNvSpPr>
          <p:nvPr/>
        </p:nvSpPr>
        <p:spPr bwMode="auto">
          <a:xfrm>
            <a:off x="4965700" y="2355850"/>
            <a:ext cx="63500" cy="60325"/>
          </a:xfrm>
          <a:prstGeom prst="ellipse">
            <a:avLst/>
          </a:prstGeom>
          <a:solidFill>
            <a:schemeClr val="tx1"/>
          </a:solidFill>
          <a:ln w="19050">
            <a:noFill/>
            <a:round/>
            <a:headEnd/>
            <a:tailEnd/>
          </a:ln>
        </p:spPr>
        <p:txBody>
          <a:bodyPr wrap="none" anchor="ctr"/>
          <a:lstStyle/>
          <a:p>
            <a:endParaRPr lang="en-US"/>
          </a:p>
        </p:txBody>
      </p:sp>
      <p:sp>
        <p:nvSpPr>
          <p:cNvPr id="29713" name="Oval 21"/>
          <p:cNvSpPr>
            <a:spLocks noChangeArrowheads="1"/>
          </p:cNvSpPr>
          <p:nvPr/>
        </p:nvSpPr>
        <p:spPr bwMode="auto">
          <a:xfrm>
            <a:off x="4965700" y="2533650"/>
            <a:ext cx="63500" cy="58738"/>
          </a:xfrm>
          <a:prstGeom prst="ellipse">
            <a:avLst/>
          </a:prstGeom>
          <a:solidFill>
            <a:schemeClr val="tx1"/>
          </a:solidFill>
          <a:ln w="19050">
            <a:noFill/>
            <a:round/>
            <a:headEnd/>
            <a:tailEnd/>
          </a:ln>
        </p:spPr>
        <p:txBody>
          <a:bodyPr wrap="none" anchor="ctr"/>
          <a:lstStyle/>
          <a:p>
            <a:endParaRPr lang="en-US"/>
          </a:p>
        </p:txBody>
      </p:sp>
      <p:grpSp>
        <p:nvGrpSpPr>
          <p:cNvPr id="29714" name="Group 22"/>
          <p:cNvGrpSpPr>
            <a:grpSpLocks/>
          </p:cNvGrpSpPr>
          <p:nvPr/>
        </p:nvGrpSpPr>
        <p:grpSpPr bwMode="auto">
          <a:xfrm>
            <a:off x="2330450" y="1968500"/>
            <a:ext cx="717550" cy="898525"/>
            <a:chOff x="2135" y="1001"/>
            <a:chExt cx="673" cy="566"/>
          </a:xfrm>
        </p:grpSpPr>
        <p:sp>
          <p:nvSpPr>
            <p:cNvPr id="29754" name="Line 23"/>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29755" name="Line 24"/>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29715" name="Text Box 25"/>
          <p:cNvSpPr txBox="1">
            <a:spLocks noChangeArrowheads="1"/>
          </p:cNvSpPr>
          <p:nvPr/>
        </p:nvSpPr>
        <p:spPr bwMode="auto">
          <a:xfrm>
            <a:off x="1968500" y="172561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29716" name="Text Box 26"/>
          <p:cNvSpPr txBox="1">
            <a:spLocks noChangeArrowheads="1"/>
          </p:cNvSpPr>
          <p:nvPr/>
        </p:nvSpPr>
        <p:spPr bwMode="auto">
          <a:xfrm>
            <a:off x="1968500" y="26241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29717" name="Oval 27"/>
          <p:cNvSpPr>
            <a:spLocks noChangeArrowheads="1"/>
          </p:cNvSpPr>
          <p:nvPr/>
        </p:nvSpPr>
        <p:spPr bwMode="auto">
          <a:xfrm>
            <a:off x="2597150" y="2181225"/>
            <a:ext cx="63500" cy="58738"/>
          </a:xfrm>
          <a:prstGeom prst="ellipse">
            <a:avLst/>
          </a:prstGeom>
          <a:solidFill>
            <a:schemeClr val="tx1"/>
          </a:solidFill>
          <a:ln w="19050">
            <a:noFill/>
            <a:round/>
            <a:headEnd/>
            <a:tailEnd/>
          </a:ln>
        </p:spPr>
        <p:txBody>
          <a:bodyPr wrap="none" anchor="ctr"/>
          <a:lstStyle/>
          <a:p>
            <a:endParaRPr lang="en-US"/>
          </a:p>
        </p:txBody>
      </p:sp>
      <p:sp>
        <p:nvSpPr>
          <p:cNvPr id="29718" name="Oval 28"/>
          <p:cNvSpPr>
            <a:spLocks noChangeArrowheads="1"/>
          </p:cNvSpPr>
          <p:nvPr/>
        </p:nvSpPr>
        <p:spPr bwMode="auto">
          <a:xfrm>
            <a:off x="2597150" y="2357438"/>
            <a:ext cx="63500" cy="60325"/>
          </a:xfrm>
          <a:prstGeom prst="ellipse">
            <a:avLst/>
          </a:prstGeom>
          <a:solidFill>
            <a:schemeClr val="tx1"/>
          </a:solidFill>
          <a:ln w="19050">
            <a:noFill/>
            <a:round/>
            <a:headEnd/>
            <a:tailEnd/>
          </a:ln>
        </p:spPr>
        <p:txBody>
          <a:bodyPr wrap="none" anchor="ctr"/>
          <a:lstStyle/>
          <a:p>
            <a:endParaRPr lang="en-US"/>
          </a:p>
        </p:txBody>
      </p:sp>
      <p:sp>
        <p:nvSpPr>
          <p:cNvPr id="29719" name="Oval 29"/>
          <p:cNvSpPr>
            <a:spLocks noChangeArrowheads="1"/>
          </p:cNvSpPr>
          <p:nvPr/>
        </p:nvSpPr>
        <p:spPr bwMode="auto">
          <a:xfrm>
            <a:off x="2597150" y="2535238"/>
            <a:ext cx="63500" cy="58737"/>
          </a:xfrm>
          <a:prstGeom prst="ellipse">
            <a:avLst/>
          </a:prstGeom>
          <a:solidFill>
            <a:schemeClr val="tx1"/>
          </a:solidFill>
          <a:ln w="19050">
            <a:noFill/>
            <a:round/>
            <a:headEnd/>
            <a:tailEnd/>
          </a:ln>
        </p:spPr>
        <p:txBody>
          <a:bodyPr wrap="none" anchor="ctr"/>
          <a:lstStyle/>
          <a:p>
            <a:endParaRPr lang="en-US"/>
          </a:p>
        </p:txBody>
      </p:sp>
      <p:sp>
        <p:nvSpPr>
          <p:cNvPr id="29720" name="Oval 30"/>
          <p:cNvSpPr>
            <a:spLocks noChangeArrowheads="1"/>
          </p:cNvSpPr>
          <p:nvPr/>
        </p:nvSpPr>
        <p:spPr bwMode="auto">
          <a:xfrm>
            <a:off x="3835400" y="4630738"/>
            <a:ext cx="738188" cy="487362"/>
          </a:xfrm>
          <a:prstGeom prst="ellipse">
            <a:avLst/>
          </a:prstGeom>
          <a:solidFill>
            <a:srgbClr val="CFBDC8"/>
          </a:solidFill>
          <a:ln w="19050">
            <a:solidFill>
              <a:schemeClr val="tx1"/>
            </a:solidFill>
            <a:round/>
            <a:headEnd/>
            <a:tailEnd/>
          </a:ln>
        </p:spPr>
        <p:txBody>
          <a:bodyPr wrap="none" anchor="ctr"/>
          <a:lstStyle/>
          <a:p>
            <a:endParaRPr lang="en-US"/>
          </a:p>
        </p:txBody>
      </p:sp>
      <p:sp>
        <p:nvSpPr>
          <p:cNvPr id="29721" name="Rectangle 31"/>
          <p:cNvSpPr>
            <a:spLocks noChangeArrowheads="1"/>
          </p:cNvSpPr>
          <p:nvPr/>
        </p:nvSpPr>
        <p:spPr bwMode="auto">
          <a:xfrm>
            <a:off x="3771900" y="4618038"/>
            <a:ext cx="425450" cy="538162"/>
          </a:xfrm>
          <a:prstGeom prst="rect">
            <a:avLst/>
          </a:prstGeom>
          <a:solidFill>
            <a:schemeClr val="bg1"/>
          </a:solidFill>
          <a:ln w="19050">
            <a:noFill/>
            <a:miter lim="800000"/>
            <a:headEnd/>
            <a:tailEnd/>
          </a:ln>
        </p:spPr>
        <p:txBody>
          <a:bodyPr wrap="none" anchor="ctr"/>
          <a:lstStyle/>
          <a:p>
            <a:endParaRPr lang="en-US"/>
          </a:p>
        </p:txBody>
      </p:sp>
      <p:sp>
        <p:nvSpPr>
          <p:cNvPr id="29722" name="Line 32"/>
          <p:cNvSpPr>
            <a:spLocks noChangeShapeType="1"/>
          </p:cNvSpPr>
          <p:nvPr/>
        </p:nvSpPr>
        <p:spPr bwMode="auto">
          <a:xfrm>
            <a:off x="4189413" y="4641850"/>
            <a:ext cx="0" cy="463550"/>
          </a:xfrm>
          <a:prstGeom prst="line">
            <a:avLst/>
          </a:prstGeom>
          <a:noFill/>
          <a:ln w="19050">
            <a:solidFill>
              <a:schemeClr val="tx1"/>
            </a:solidFill>
            <a:round/>
            <a:headEnd/>
            <a:tailEnd/>
          </a:ln>
        </p:spPr>
        <p:txBody>
          <a:bodyPr wrap="none" anchor="ctr"/>
          <a:lstStyle/>
          <a:p>
            <a:endParaRPr lang="en-US"/>
          </a:p>
        </p:txBody>
      </p:sp>
      <p:grpSp>
        <p:nvGrpSpPr>
          <p:cNvPr id="29723" name="Group 33"/>
          <p:cNvGrpSpPr>
            <a:grpSpLocks/>
          </p:cNvGrpSpPr>
          <p:nvPr/>
        </p:nvGrpSpPr>
        <p:grpSpPr bwMode="auto">
          <a:xfrm>
            <a:off x="2930525" y="4759325"/>
            <a:ext cx="1235075" cy="1295400"/>
            <a:chOff x="1846" y="2998"/>
            <a:chExt cx="778" cy="816"/>
          </a:xfrm>
        </p:grpSpPr>
        <p:grpSp>
          <p:nvGrpSpPr>
            <p:cNvPr id="29746" name="Group 34"/>
            <p:cNvGrpSpPr>
              <a:grpSpLocks/>
            </p:cNvGrpSpPr>
            <p:nvPr/>
          </p:nvGrpSpPr>
          <p:grpSpPr bwMode="auto">
            <a:xfrm>
              <a:off x="2172" y="3151"/>
              <a:ext cx="452" cy="566"/>
              <a:chOff x="2135" y="1001"/>
              <a:chExt cx="673" cy="566"/>
            </a:xfrm>
          </p:grpSpPr>
          <p:sp>
            <p:nvSpPr>
              <p:cNvPr id="29752" name="Line 35"/>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53" name="Line 36"/>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47" name="Text Box 37"/>
            <p:cNvSpPr txBox="1">
              <a:spLocks noChangeArrowheads="1"/>
            </p:cNvSpPr>
            <p:nvPr/>
          </p:nvSpPr>
          <p:spPr bwMode="auto">
            <a:xfrm>
              <a:off x="1846" y="2998"/>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1,R</a:t>
              </a:r>
              <a:endParaRPr lang="en-US">
                <a:solidFill>
                  <a:srgbClr val="56127A"/>
                </a:solidFill>
              </a:endParaRPr>
            </a:p>
          </p:txBody>
        </p:sp>
        <p:sp>
          <p:nvSpPr>
            <p:cNvPr id="29748" name="Text Box 38"/>
            <p:cNvSpPr txBox="1">
              <a:spLocks noChangeArrowheads="1"/>
            </p:cNvSpPr>
            <p:nvPr/>
          </p:nvSpPr>
          <p:spPr bwMode="auto">
            <a:xfrm>
              <a:off x="1846" y="3564"/>
              <a:ext cx="371" cy="250"/>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n,R</a:t>
              </a:r>
              <a:endParaRPr lang="en-US">
                <a:solidFill>
                  <a:srgbClr val="56127A"/>
                </a:solidFill>
              </a:endParaRPr>
            </a:p>
          </p:txBody>
        </p:sp>
        <p:sp>
          <p:nvSpPr>
            <p:cNvPr id="29749" name="Oval 39"/>
            <p:cNvSpPr>
              <a:spLocks noChangeArrowheads="1"/>
            </p:cNvSpPr>
            <p:nvPr/>
          </p:nvSpPr>
          <p:spPr bwMode="auto">
            <a:xfrm>
              <a:off x="2340" y="3285"/>
              <a:ext cx="40" cy="37"/>
            </a:xfrm>
            <a:prstGeom prst="ellipse">
              <a:avLst/>
            </a:prstGeom>
            <a:solidFill>
              <a:schemeClr val="tx1"/>
            </a:solidFill>
            <a:ln w="19050">
              <a:noFill/>
              <a:round/>
              <a:headEnd/>
              <a:tailEnd/>
            </a:ln>
          </p:spPr>
          <p:txBody>
            <a:bodyPr wrap="none" anchor="ctr"/>
            <a:lstStyle/>
            <a:p>
              <a:endParaRPr lang="en-US"/>
            </a:p>
          </p:txBody>
        </p:sp>
        <p:sp>
          <p:nvSpPr>
            <p:cNvPr id="29750" name="Oval 40"/>
            <p:cNvSpPr>
              <a:spLocks noChangeArrowheads="1"/>
            </p:cNvSpPr>
            <p:nvPr/>
          </p:nvSpPr>
          <p:spPr bwMode="auto">
            <a:xfrm>
              <a:off x="2340" y="3396"/>
              <a:ext cx="40" cy="38"/>
            </a:xfrm>
            <a:prstGeom prst="ellipse">
              <a:avLst/>
            </a:prstGeom>
            <a:solidFill>
              <a:schemeClr val="tx1"/>
            </a:solidFill>
            <a:ln w="19050">
              <a:noFill/>
              <a:round/>
              <a:headEnd/>
              <a:tailEnd/>
            </a:ln>
          </p:spPr>
          <p:txBody>
            <a:bodyPr wrap="none" anchor="ctr"/>
            <a:lstStyle/>
            <a:p>
              <a:endParaRPr lang="en-US"/>
            </a:p>
          </p:txBody>
        </p:sp>
        <p:sp>
          <p:nvSpPr>
            <p:cNvPr id="29751" name="Oval 41"/>
            <p:cNvSpPr>
              <a:spLocks noChangeArrowheads="1"/>
            </p:cNvSpPr>
            <p:nvPr/>
          </p:nvSpPr>
          <p:spPr bwMode="auto">
            <a:xfrm>
              <a:off x="2340" y="3508"/>
              <a:ext cx="40" cy="37"/>
            </a:xfrm>
            <a:prstGeom prst="ellipse">
              <a:avLst/>
            </a:prstGeom>
            <a:solidFill>
              <a:schemeClr val="tx1"/>
            </a:solidFill>
            <a:ln w="19050">
              <a:noFill/>
              <a:round/>
              <a:headEnd/>
              <a:tailEnd/>
            </a:ln>
          </p:spPr>
          <p:txBody>
            <a:bodyPr wrap="none" anchor="ctr"/>
            <a:lstStyle/>
            <a:p>
              <a:endParaRPr lang="en-US"/>
            </a:p>
          </p:txBody>
        </p:sp>
      </p:grpSp>
      <p:grpSp>
        <p:nvGrpSpPr>
          <p:cNvPr id="29724" name="Group 42"/>
          <p:cNvGrpSpPr>
            <a:grpSpLocks/>
          </p:cNvGrpSpPr>
          <p:nvPr/>
        </p:nvGrpSpPr>
        <p:grpSpPr bwMode="auto">
          <a:xfrm>
            <a:off x="3873500" y="1962150"/>
            <a:ext cx="927100" cy="3733800"/>
            <a:chOff x="821" y="1002"/>
            <a:chExt cx="1459" cy="2352"/>
          </a:xfrm>
        </p:grpSpPr>
        <p:sp>
          <p:nvSpPr>
            <p:cNvPr id="29744" name="Freeform 43"/>
            <p:cNvSpPr>
              <a:spLocks/>
            </p:cNvSpPr>
            <p:nvPr/>
          </p:nvSpPr>
          <p:spPr bwMode="auto">
            <a:xfrm>
              <a:off x="1057" y="1578"/>
              <a:ext cx="1223" cy="1776"/>
            </a:xfrm>
            <a:custGeom>
              <a:avLst/>
              <a:gdLst>
                <a:gd name="T0" fmla="*/ 1223 w 1223"/>
                <a:gd name="T1" fmla="*/ 0 h 1776"/>
                <a:gd name="T2" fmla="*/ 1223 w 1223"/>
                <a:gd name="T3" fmla="*/ 829 h 1776"/>
                <a:gd name="T4" fmla="*/ 0 w 1223"/>
                <a:gd name="T5" fmla="*/ 829 h 1776"/>
                <a:gd name="T6" fmla="*/ 0 w 1223"/>
                <a:gd name="T7" fmla="*/ 1776 h 1776"/>
                <a:gd name="T8" fmla="*/ 229 w 1223"/>
                <a:gd name="T9" fmla="*/ 1776 h 1776"/>
                <a:gd name="T10" fmla="*/ 0 60000 65536"/>
                <a:gd name="T11" fmla="*/ 0 60000 65536"/>
                <a:gd name="T12" fmla="*/ 0 60000 65536"/>
                <a:gd name="T13" fmla="*/ 0 60000 65536"/>
                <a:gd name="T14" fmla="*/ 0 60000 65536"/>
                <a:gd name="T15" fmla="*/ 0 w 1223"/>
                <a:gd name="T16" fmla="*/ 0 h 1776"/>
                <a:gd name="T17" fmla="*/ 1223 w 1223"/>
                <a:gd name="T18" fmla="*/ 1776 h 1776"/>
              </a:gdLst>
              <a:ahLst/>
              <a:cxnLst>
                <a:cxn ang="T10">
                  <a:pos x="T0" y="T1"/>
                </a:cxn>
                <a:cxn ang="T11">
                  <a:pos x="T2" y="T3"/>
                </a:cxn>
                <a:cxn ang="T12">
                  <a:pos x="T4" y="T5"/>
                </a:cxn>
                <a:cxn ang="T13">
                  <a:pos x="T6" y="T7"/>
                </a:cxn>
                <a:cxn ang="T14">
                  <a:pos x="T8" y="T9"/>
                </a:cxn>
              </a:cxnLst>
              <a:rect l="T15" t="T16" r="T17" b="T18"/>
              <a:pathLst>
                <a:path w="1223" h="1776">
                  <a:moveTo>
                    <a:pt x="1223" y="0"/>
                  </a:moveTo>
                  <a:lnTo>
                    <a:pt x="1223" y="829"/>
                  </a:lnTo>
                  <a:lnTo>
                    <a:pt x="0" y="829"/>
                  </a:lnTo>
                  <a:lnTo>
                    <a:pt x="0" y="1776"/>
                  </a:lnTo>
                  <a:lnTo>
                    <a:pt x="229" y="1776"/>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9745" name="Freeform 44"/>
            <p:cNvSpPr>
              <a:spLocks/>
            </p:cNvSpPr>
            <p:nvPr/>
          </p:nvSpPr>
          <p:spPr bwMode="auto">
            <a:xfrm>
              <a:off x="821" y="1002"/>
              <a:ext cx="1365" cy="1744"/>
            </a:xfrm>
            <a:custGeom>
              <a:avLst/>
              <a:gdLst>
                <a:gd name="T0" fmla="*/ 1365 w 1365"/>
                <a:gd name="T1" fmla="*/ 0 h 1744"/>
                <a:gd name="T2" fmla="*/ 1365 w 1365"/>
                <a:gd name="T3" fmla="*/ 955 h 1744"/>
                <a:gd name="T4" fmla="*/ 0 w 1365"/>
                <a:gd name="T5" fmla="*/ 955 h 1744"/>
                <a:gd name="T6" fmla="*/ 0 w 1365"/>
                <a:gd name="T7" fmla="*/ 1744 h 1744"/>
                <a:gd name="T8" fmla="*/ 457 w 1365"/>
                <a:gd name="T9" fmla="*/ 1744 h 1744"/>
                <a:gd name="T10" fmla="*/ 0 60000 65536"/>
                <a:gd name="T11" fmla="*/ 0 60000 65536"/>
                <a:gd name="T12" fmla="*/ 0 60000 65536"/>
                <a:gd name="T13" fmla="*/ 0 60000 65536"/>
                <a:gd name="T14" fmla="*/ 0 60000 65536"/>
                <a:gd name="T15" fmla="*/ 0 w 1365"/>
                <a:gd name="T16" fmla="*/ 0 h 1744"/>
                <a:gd name="T17" fmla="*/ 1365 w 1365"/>
                <a:gd name="T18" fmla="*/ 1744 h 1744"/>
              </a:gdLst>
              <a:ahLst/>
              <a:cxnLst>
                <a:cxn ang="T10">
                  <a:pos x="T0" y="T1"/>
                </a:cxn>
                <a:cxn ang="T11">
                  <a:pos x="T2" y="T3"/>
                </a:cxn>
                <a:cxn ang="T12">
                  <a:pos x="T4" y="T5"/>
                </a:cxn>
                <a:cxn ang="T13">
                  <a:pos x="T6" y="T7"/>
                </a:cxn>
                <a:cxn ang="T14">
                  <a:pos x="T8" y="T9"/>
                </a:cxn>
              </a:cxnLst>
              <a:rect l="T15" t="T16" r="T17" b="T18"/>
              <a:pathLst>
                <a:path w="1365" h="1744">
                  <a:moveTo>
                    <a:pt x="1365" y="0"/>
                  </a:moveTo>
                  <a:lnTo>
                    <a:pt x="1365" y="955"/>
                  </a:lnTo>
                  <a:lnTo>
                    <a:pt x="0" y="955"/>
                  </a:lnTo>
                  <a:lnTo>
                    <a:pt x="0" y="1744"/>
                  </a:lnTo>
                  <a:lnTo>
                    <a:pt x="457" y="1744"/>
                  </a:ln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grpSp>
      <p:sp>
        <p:nvSpPr>
          <p:cNvPr id="29725" name="AutoShape 45"/>
          <p:cNvSpPr>
            <a:spLocks noChangeAspect="1" noChangeArrowheads="1"/>
          </p:cNvSpPr>
          <p:nvPr/>
        </p:nvSpPr>
        <p:spPr bwMode="auto">
          <a:xfrm flipH="1">
            <a:off x="5156200" y="4775200"/>
            <a:ext cx="1144588" cy="1174750"/>
          </a:xfrm>
          <a:prstGeom prst="flowChartOnlineStorage">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a:t> OR</a:t>
            </a:r>
          </a:p>
        </p:txBody>
      </p:sp>
      <p:grpSp>
        <p:nvGrpSpPr>
          <p:cNvPr id="29726" name="Group 46"/>
          <p:cNvGrpSpPr>
            <a:grpSpLocks/>
          </p:cNvGrpSpPr>
          <p:nvPr/>
        </p:nvGrpSpPr>
        <p:grpSpPr bwMode="auto">
          <a:xfrm>
            <a:off x="4570413" y="4881563"/>
            <a:ext cx="717550" cy="898525"/>
            <a:chOff x="2135" y="1001"/>
            <a:chExt cx="673" cy="566"/>
          </a:xfrm>
        </p:grpSpPr>
        <p:sp>
          <p:nvSpPr>
            <p:cNvPr id="29742" name="Line 47"/>
            <p:cNvSpPr>
              <a:spLocks noChangeShapeType="1"/>
            </p:cNvSpPr>
            <p:nvPr/>
          </p:nvSpPr>
          <p:spPr bwMode="auto">
            <a:xfrm>
              <a:off x="2135" y="1001"/>
              <a:ext cx="673" cy="0"/>
            </a:xfrm>
            <a:prstGeom prst="line">
              <a:avLst/>
            </a:prstGeom>
            <a:noFill/>
            <a:ln w="19050">
              <a:solidFill>
                <a:schemeClr val="tx1"/>
              </a:solidFill>
              <a:round/>
              <a:headEnd/>
              <a:tailEnd type="triangle" w="med" len="med"/>
            </a:ln>
          </p:spPr>
          <p:txBody>
            <a:bodyPr wrap="none" anchor="ctr"/>
            <a:lstStyle/>
            <a:p>
              <a:endParaRPr lang="en-US"/>
            </a:p>
          </p:txBody>
        </p:sp>
        <p:sp>
          <p:nvSpPr>
            <p:cNvPr id="29743" name="Line 48"/>
            <p:cNvSpPr>
              <a:spLocks noChangeShapeType="1"/>
            </p:cNvSpPr>
            <p:nvPr/>
          </p:nvSpPr>
          <p:spPr bwMode="auto">
            <a:xfrm>
              <a:off x="2135" y="1567"/>
              <a:ext cx="673" cy="0"/>
            </a:xfrm>
            <a:prstGeom prst="line">
              <a:avLst/>
            </a:prstGeom>
            <a:noFill/>
            <a:ln w="19050">
              <a:solidFill>
                <a:schemeClr val="tx1"/>
              </a:solidFill>
              <a:round/>
              <a:headEnd/>
              <a:tailEnd type="triangle" w="med" len="med"/>
            </a:ln>
          </p:spPr>
          <p:txBody>
            <a:bodyPr wrap="none" anchor="ctr"/>
            <a:lstStyle/>
            <a:p>
              <a:endParaRPr lang="en-US"/>
            </a:p>
          </p:txBody>
        </p:sp>
      </p:grpSp>
      <p:sp>
        <p:nvSpPr>
          <p:cNvPr id="29727" name="Oval 49"/>
          <p:cNvSpPr>
            <a:spLocks noChangeArrowheads="1"/>
          </p:cNvSpPr>
          <p:nvPr/>
        </p:nvSpPr>
        <p:spPr bwMode="auto">
          <a:xfrm>
            <a:off x="4775200" y="5094288"/>
            <a:ext cx="63500" cy="58737"/>
          </a:xfrm>
          <a:prstGeom prst="ellipse">
            <a:avLst/>
          </a:prstGeom>
          <a:solidFill>
            <a:schemeClr val="tx1"/>
          </a:solidFill>
          <a:ln w="19050">
            <a:noFill/>
            <a:round/>
            <a:headEnd/>
            <a:tailEnd/>
          </a:ln>
        </p:spPr>
        <p:txBody>
          <a:bodyPr wrap="none" anchor="ctr"/>
          <a:lstStyle/>
          <a:p>
            <a:endParaRPr lang="en-US"/>
          </a:p>
        </p:txBody>
      </p:sp>
      <p:sp>
        <p:nvSpPr>
          <p:cNvPr id="29728" name="Oval 50"/>
          <p:cNvSpPr>
            <a:spLocks noChangeArrowheads="1"/>
          </p:cNvSpPr>
          <p:nvPr/>
        </p:nvSpPr>
        <p:spPr bwMode="auto">
          <a:xfrm>
            <a:off x="4775200" y="5270500"/>
            <a:ext cx="63500" cy="60325"/>
          </a:xfrm>
          <a:prstGeom prst="ellipse">
            <a:avLst/>
          </a:prstGeom>
          <a:solidFill>
            <a:schemeClr val="tx1"/>
          </a:solidFill>
          <a:ln w="19050">
            <a:noFill/>
            <a:round/>
            <a:headEnd/>
            <a:tailEnd/>
          </a:ln>
        </p:spPr>
        <p:txBody>
          <a:bodyPr wrap="none" anchor="ctr"/>
          <a:lstStyle/>
          <a:p>
            <a:endParaRPr lang="en-US"/>
          </a:p>
        </p:txBody>
      </p:sp>
      <p:sp>
        <p:nvSpPr>
          <p:cNvPr id="29729" name="Oval 51"/>
          <p:cNvSpPr>
            <a:spLocks noChangeArrowheads="1"/>
          </p:cNvSpPr>
          <p:nvPr/>
        </p:nvSpPr>
        <p:spPr bwMode="auto">
          <a:xfrm>
            <a:off x="4775200" y="5448300"/>
            <a:ext cx="63500" cy="58738"/>
          </a:xfrm>
          <a:prstGeom prst="ellipse">
            <a:avLst/>
          </a:prstGeom>
          <a:solidFill>
            <a:schemeClr val="tx1"/>
          </a:solidFill>
          <a:ln w="19050">
            <a:noFill/>
            <a:round/>
            <a:headEnd/>
            <a:tailEnd/>
          </a:ln>
        </p:spPr>
        <p:txBody>
          <a:bodyPr wrap="none" anchor="ctr"/>
          <a:lstStyle/>
          <a:p>
            <a:endParaRPr lang="en-US"/>
          </a:p>
        </p:txBody>
      </p:sp>
      <p:sp>
        <p:nvSpPr>
          <p:cNvPr id="29730" name="Oval 52"/>
          <p:cNvSpPr>
            <a:spLocks noChangeArrowheads="1"/>
          </p:cNvSpPr>
          <p:nvPr/>
        </p:nvSpPr>
        <p:spPr bwMode="auto">
          <a:xfrm>
            <a:off x="4279900" y="3633788"/>
            <a:ext cx="63500" cy="58737"/>
          </a:xfrm>
          <a:prstGeom prst="ellipse">
            <a:avLst/>
          </a:prstGeom>
          <a:solidFill>
            <a:schemeClr val="tx1"/>
          </a:solidFill>
          <a:ln w="19050">
            <a:noFill/>
            <a:round/>
            <a:headEnd/>
            <a:tailEnd/>
          </a:ln>
        </p:spPr>
        <p:txBody>
          <a:bodyPr wrap="none" anchor="ctr"/>
          <a:lstStyle/>
          <a:p>
            <a:endParaRPr lang="en-US"/>
          </a:p>
        </p:txBody>
      </p:sp>
      <p:sp>
        <p:nvSpPr>
          <p:cNvPr id="29731" name="Oval 53"/>
          <p:cNvSpPr>
            <a:spLocks noChangeArrowheads="1"/>
          </p:cNvSpPr>
          <p:nvPr/>
        </p:nvSpPr>
        <p:spPr bwMode="auto">
          <a:xfrm>
            <a:off x="4279900" y="3810000"/>
            <a:ext cx="63500" cy="60325"/>
          </a:xfrm>
          <a:prstGeom prst="ellipse">
            <a:avLst/>
          </a:prstGeom>
          <a:solidFill>
            <a:schemeClr val="tx1"/>
          </a:solidFill>
          <a:ln w="19050">
            <a:noFill/>
            <a:round/>
            <a:headEnd/>
            <a:tailEnd/>
          </a:ln>
        </p:spPr>
        <p:txBody>
          <a:bodyPr wrap="none" anchor="ctr"/>
          <a:lstStyle/>
          <a:p>
            <a:endParaRPr lang="en-US"/>
          </a:p>
        </p:txBody>
      </p:sp>
      <p:sp>
        <p:nvSpPr>
          <p:cNvPr id="29732" name="Oval 54"/>
          <p:cNvSpPr>
            <a:spLocks noChangeArrowheads="1"/>
          </p:cNvSpPr>
          <p:nvPr/>
        </p:nvSpPr>
        <p:spPr bwMode="auto">
          <a:xfrm>
            <a:off x="4279900" y="3987800"/>
            <a:ext cx="63500" cy="58738"/>
          </a:xfrm>
          <a:prstGeom prst="ellipse">
            <a:avLst/>
          </a:prstGeom>
          <a:solidFill>
            <a:schemeClr val="tx1"/>
          </a:solidFill>
          <a:ln w="19050">
            <a:noFill/>
            <a:round/>
            <a:headEnd/>
            <a:tailEnd/>
          </a:ln>
        </p:spPr>
        <p:txBody>
          <a:bodyPr wrap="none" anchor="ctr"/>
          <a:lstStyle/>
          <a:p>
            <a:endParaRPr lang="en-US"/>
          </a:p>
        </p:txBody>
      </p:sp>
      <p:sp>
        <p:nvSpPr>
          <p:cNvPr id="29733" name="Line 55"/>
          <p:cNvSpPr>
            <a:spLocks noChangeShapeType="1"/>
          </p:cNvSpPr>
          <p:nvPr/>
        </p:nvSpPr>
        <p:spPr bwMode="auto">
          <a:xfrm>
            <a:off x="6316663" y="5330825"/>
            <a:ext cx="1477962" cy="0"/>
          </a:xfrm>
          <a:prstGeom prst="line">
            <a:avLst/>
          </a:prstGeom>
          <a:noFill/>
          <a:ln w="19050">
            <a:solidFill>
              <a:schemeClr val="tx1"/>
            </a:solidFill>
            <a:round/>
            <a:headEnd/>
            <a:tailEnd type="triangle" w="med" len="med"/>
          </a:ln>
        </p:spPr>
        <p:txBody>
          <a:bodyPr wrap="none" anchor="ctr"/>
          <a:lstStyle/>
          <a:p>
            <a:endParaRPr lang="en-US"/>
          </a:p>
        </p:txBody>
      </p:sp>
      <p:sp>
        <p:nvSpPr>
          <p:cNvPr id="29734" name="Line 56"/>
          <p:cNvSpPr>
            <a:spLocks noChangeShapeType="1"/>
          </p:cNvSpPr>
          <p:nvPr/>
        </p:nvSpPr>
        <p:spPr bwMode="auto">
          <a:xfrm>
            <a:off x="8561388" y="5219700"/>
            <a:ext cx="300037" cy="0"/>
          </a:xfrm>
          <a:prstGeom prst="line">
            <a:avLst/>
          </a:prstGeom>
          <a:noFill/>
          <a:ln w="19050">
            <a:solidFill>
              <a:schemeClr val="tx1"/>
            </a:solidFill>
            <a:round/>
            <a:headEnd/>
            <a:tailEnd type="triangle" w="med" len="med"/>
          </a:ln>
        </p:spPr>
        <p:txBody>
          <a:bodyPr wrap="none" anchor="ctr"/>
          <a:lstStyle/>
          <a:p>
            <a:endParaRPr lang="en-US"/>
          </a:p>
        </p:txBody>
      </p:sp>
      <p:sp>
        <p:nvSpPr>
          <p:cNvPr id="29735" name="Rectangle 57"/>
          <p:cNvSpPr>
            <a:spLocks noChangeAspect="1" noChangeArrowheads="1"/>
          </p:cNvSpPr>
          <p:nvPr/>
        </p:nvSpPr>
        <p:spPr bwMode="auto">
          <a:xfrm>
            <a:off x="827088" y="4964113"/>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latin typeface="Symbol" pitchFamily="-96" charset="2"/>
              </a:rPr>
              <a:t>d</a:t>
            </a:r>
            <a:r>
              <a:rPr lang="en-US" i="1"/>
              <a:t>’s from the rules</a:t>
            </a:r>
          </a:p>
          <a:p>
            <a:pPr algn="ctr" eaLnBrk="0" hangingPunct="0">
              <a:lnSpc>
                <a:spcPct val="100000"/>
              </a:lnSpc>
              <a:spcBef>
                <a:spcPct val="0"/>
              </a:spcBef>
              <a:buClrTx/>
              <a:buSzTx/>
              <a:buFontTx/>
              <a:buNone/>
            </a:pPr>
            <a:r>
              <a:rPr lang="en-US" i="1"/>
              <a:t>that update </a:t>
            </a:r>
            <a:r>
              <a:rPr lang="en-US" i="1">
                <a:solidFill>
                  <a:srgbClr val="56127A"/>
                </a:solidFill>
              </a:rPr>
              <a:t>R</a:t>
            </a:r>
          </a:p>
        </p:txBody>
      </p:sp>
      <p:sp>
        <p:nvSpPr>
          <p:cNvPr id="1594426" name="Text Box 58"/>
          <p:cNvSpPr txBox="1">
            <a:spLocks noChangeArrowheads="1"/>
          </p:cNvSpPr>
          <p:nvPr/>
        </p:nvSpPr>
        <p:spPr bwMode="auto">
          <a:xfrm>
            <a:off x="1336675" y="6169025"/>
            <a:ext cx="7234238" cy="457200"/>
          </a:xfrm>
          <a:prstGeom prst="rect">
            <a:avLst/>
          </a:prstGeom>
          <a:noFill/>
          <a:ln w="9525">
            <a:noFill/>
            <a:miter lim="800000"/>
            <a:headEnd/>
            <a:tailEnd/>
          </a:ln>
        </p:spPr>
        <p:txBody>
          <a:bodyPr wrap="none">
            <a:spAutoFit/>
          </a:bodyPr>
          <a:lstStyle/>
          <a:p>
            <a:pPr eaLnBrk="0" hangingPunct="0">
              <a:lnSpc>
                <a:spcPct val="100000"/>
              </a:lnSpc>
              <a:spcBef>
                <a:spcPct val="0"/>
              </a:spcBef>
              <a:buClrTx/>
              <a:buSzTx/>
              <a:buFontTx/>
              <a:buNone/>
            </a:pPr>
            <a:r>
              <a:rPr lang="en-US" sz="2400" i="1" dirty="0">
                <a:sym typeface="Symbol" pitchFamily="-96" charset="2"/>
              </a:rPr>
              <a:t>Scheduler ensures that at most one </a:t>
            </a:r>
            <a:r>
              <a:rPr lang="en-US" sz="2400" i="1" dirty="0">
                <a:latin typeface="Symbol" pitchFamily="-96" charset="2"/>
              </a:rPr>
              <a:t>f</a:t>
            </a:r>
            <a:r>
              <a:rPr lang="en-US" sz="2400" i="1" baseline="-25000" dirty="0"/>
              <a:t>i  </a:t>
            </a:r>
            <a:r>
              <a:rPr lang="en-US" sz="2400" i="1" dirty="0">
                <a:sym typeface="Symbol" pitchFamily="-96" charset="2"/>
              </a:rPr>
              <a:t>is true</a:t>
            </a:r>
            <a:r>
              <a:rPr lang="en-US" sz="2400" i="1" dirty="0">
                <a:solidFill>
                  <a:schemeClr val="accent1"/>
                </a:solidFill>
                <a:sym typeface="Symbol" pitchFamily="-96" charset="2"/>
              </a:rPr>
              <a:t> </a:t>
            </a:r>
            <a:endParaRPr lang="en-US" sz="2400" dirty="0"/>
          </a:p>
        </p:txBody>
      </p:sp>
      <p:sp>
        <p:nvSpPr>
          <p:cNvPr id="29737" name="Text Box 59"/>
          <p:cNvSpPr txBox="1">
            <a:spLocks noChangeArrowheads="1"/>
          </p:cNvSpPr>
          <p:nvPr/>
        </p:nvSpPr>
        <p:spPr bwMode="auto">
          <a:xfrm>
            <a:off x="584200" y="2090738"/>
            <a:ext cx="1681163" cy="701675"/>
          </a:xfrm>
          <a:prstGeom prst="rect">
            <a:avLst/>
          </a:prstGeom>
          <a:noFill/>
          <a:ln w="9525">
            <a:noFill/>
            <a:miter lim="800000"/>
            <a:headEnd/>
            <a:tailEnd/>
          </a:ln>
        </p:spPr>
        <p:txBody>
          <a:bodyPr wrap="none">
            <a:spAutoFit/>
          </a:bodyPr>
          <a:lstStyle/>
          <a:p>
            <a:pPr algn="ctr" eaLnBrk="0" hangingPunct="0">
              <a:lnSpc>
                <a:spcPct val="100000"/>
              </a:lnSpc>
              <a:spcBef>
                <a:spcPct val="0"/>
              </a:spcBef>
              <a:buClrTx/>
              <a:buSzTx/>
              <a:buFontTx/>
              <a:buNone/>
            </a:pPr>
            <a:r>
              <a:rPr lang="en-US" i="1">
                <a:latin typeface="Symbol" pitchFamily="-96" charset="2"/>
              </a:rPr>
              <a:t>p</a:t>
            </a:r>
            <a:r>
              <a:rPr lang="en-US" i="1"/>
              <a:t>’s from all </a:t>
            </a:r>
          </a:p>
          <a:p>
            <a:pPr algn="ctr" eaLnBrk="0" hangingPunct="0">
              <a:lnSpc>
                <a:spcPct val="100000"/>
              </a:lnSpc>
              <a:spcBef>
                <a:spcPct val="0"/>
              </a:spcBef>
              <a:buClrTx/>
              <a:buSzTx/>
              <a:buFontTx/>
              <a:buNone/>
            </a:pPr>
            <a:r>
              <a:rPr lang="en-US" i="1"/>
              <a:t>the rules</a:t>
            </a:r>
          </a:p>
        </p:txBody>
      </p:sp>
      <p:sp>
        <p:nvSpPr>
          <p:cNvPr id="1594428" name="Text Box 60"/>
          <p:cNvSpPr txBox="1">
            <a:spLocks noChangeArrowheads="1"/>
          </p:cNvSpPr>
          <p:nvPr/>
        </p:nvSpPr>
        <p:spPr bwMode="auto">
          <a:xfrm>
            <a:off x="7099300" y="1641475"/>
            <a:ext cx="1984375" cy="1343025"/>
          </a:xfrm>
          <a:prstGeom prst="rect">
            <a:avLst/>
          </a:prstGeom>
          <a:noFill/>
          <a:ln w="9525">
            <a:noFill/>
            <a:miter lim="800000"/>
            <a:headEnd/>
            <a:tailEnd/>
          </a:ln>
        </p:spPr>
        <p:txBody>
          <a:bodyPr>
            <a:spAutoFit/>
          </a:bodyPr>
          <a:lstStyle/>
          <a:p>
            <a:pPr>
              <a:buFont typeface="Wingdings" pitchFamily="-96" charset="2"/>
              <a:buNone/>
            </a:pPr>
            <a:r>
              <a:rPr lang="en-US">
                <a:solidFill>
                  <a:srgbClr val="FF0000"/>
                </a:solidFill>
              </a:rPr>
              <a:t>one-rule-at-a-time</a:t>
            </a:r>
          </a:p>
          <a:p>
            <a:pPr>
              <a:buFont typeface="Wingdings" pitchFamily="-96" charset="2"/>
              <a:buNone/>
            </a:pPr>
            <a:r>
              <a:rPr lang="en-US">
                <a:solidFill>
                  <a:srgbClr val="FF0000"/>
                </a:solidFill>
              </a:rPr>
              <a:t>scheduler is</a:t>
            </a:r>
          </a:p>
          <a:p>
            <a:pPr>
              <a:buFont typeface="Wingdings" pitchFamily="-96" charset="2"/>
              <a:buNone/>
            </a:pPr>
            <a:r>
              <a:rPr lang="en-US">
                <a:solidFill>
                  <a:srgbClr val="FF0000"/>
                </a:solidFill>
              </a:rPr>
              <a:t>conservative</a:t>
            </a:r>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4F9502F6-954B-46E9-AC05-33DEDF4CA0BF}" type="slidenum">
              <a:rPr lang="en-US" smtClean="0"/>
              <a:pPr>
                <a:defRPr/>
              </a:pPr>
              <a:t>22</a:t>
            </a:fld>
            <a:endParaRPr lang="en-US" dirty="0"/>
          </a:p>
        </p:txBody>
      </p:sp>
    </p:spTree>
    <p:extLst>
      <p:ext uri="{BB962C8B-B14F-4D97-AF65-F5344CB8AC3E}">
        <p14:creationId xmlns:p14="http://schemas.microsoft.com/office/powerpoint/2010/main" val="12413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4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4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426" grpId="0" autoUpdateAnimBg="0"/>
      <p:bldP spid="15944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30200"/>
            <a:ext cx="8763000" cy="879475"/>
          </a:xfrm>
        </p:spPr>
        <p:txBody>
          <a:bodyPr/>
          <a:lstStyle/>
          <a:p>
            <a:pPr eaLnBrk="1" hangingPunct="1"/>
            <a:r>
              <a:rPr lang="en-US" smtClean="0"/>
              <a:t>Scheduling and control logic</a:t>
            </a:r>
          </a:p>
        </p:txBody>
      </p:sp>
      <p:sp>
        <p:nvSpPr>
          <p:cNvPr id="31747" name="Rectangle 3"/>
          <p:cNvSpPr>
            <a:spLocks noChangeAspect="1" noChangeArrowheads="1"/>
          </p:cNvSpPr>
          <p:nvPr/>
        </p:nvSpPr>
        <p:spPr bwMode="auto">
          <a:xfrm>
            <a:off x="2825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(Current state)</a:t>
            </a:r>
            <a:endParaRPr lang="en-US" i="1">
              <a:solidFill>
                <a:srgbClr val="56127A"/>
              </a:solidFill>
            </a:endParaRPr>
          </a:p>
        </p:txBody>
      </p:sp>
      <p:sp>
        <p:nvSpPr>
          <p:cNvPr id="31748" name="Rectangle 4"/>
          <p:cNvSpPr>
            <a:spLocks noChangeAspect="1" noChangeArrowheads="1"/>
          </p:cNvSpPr>
          <p:nvPr/>
        </p:nvSpPr>
        <p:spPr bwMode="auto">
          <a:xfrm>
            <a:off x="2230438" y="1562100"/>
            <a:ext cx="950912" cy="322263"/>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Rules</a:t>
            </a:r>
            <a:endParaRPr lang="en-US" i="1">
              <a:solidFill>
                <a:srgbClr val="56127A"/>
              </a:solidFill>
            </a:endParaRPr>
          </a:p>
        </p:txBody>
      </p:sp>
      <p:grpSp>
        <p:nvGrpSpPr>
          <p:cNvPr id="31749" name="Group 5"/>
          <p:cNvGrpSpPr>
            <a:grpSpLocks/>
          </p:cNvGrpSpPr>
          <p:nvPr/>
        </p:nvGrpSpPr>
        <p:grpSpPr bwMode="auto">
          <a:xfrm>
            <a:off x="2733675" y="3652838"/>
            <a:ext cx="63500" cy="412750"/>
            <a:chOff x="1636" y="1252"/>
            <a:chExt cx="40" cy="260"/>
          </a:xfrm>
        </p:grpSpPr>
        <p:sp>
          <p:nvSpPr>
            <p:cNvPr id="31848" name="Oval 6"/>
            <p:cNvSpPr>
              <a:spLocks noChangeArrowheads="1"/>
            </p:cNvSpPr>
            <p:nvPr/>
          </p:nvSpPr>
          <p:spPr bwMode="auto">
            <a:xfrm>
              <a:off x="1636" y="1252"/>
              <a:ext cx="40" cy="37"/>
            </a:xfrm>
            <a:prstGeom prst="ellipse">
              <a:avLst/>
            </a:prstGeom>
            <a:solidFill>
              <a:schemeClr val="tx1"/>
            </a:solidFill>
            <a:ln w="19050">
              <a:noFill/>
              <a:round/>
              <a:headEnd/>
              <a:tailEnd/>
            </a:ln>
          </p:spPr>
          <p:txBody>
            <a:bodyPr wrap="none" anchor="ctr"/>
            <a:lstStyle/>
            <a:p>
              <a:endParaRPr lang="en-US"/>
            </a:p>
          </p:txBody>
        </p:sp>
        <p:sp>
          <p:nvSpPr>
            <p:cNvPr id="31849" name="Oval 7"/>
            <p:cNvSpPr>
              <a:spLocks noChangeArrowheads="1"/>
            </p:cNvSpPr>
            <p:nvPr/>
          </p:nvSpPr>
          <p:spPr bwMode="auto">
            <a:xfrm>
              <a:off x="1636" y="1363"/>
              <a:ext cx="40" cy="38"/>
            </a:xfrm>
            <a:prstGeom prst="ellipse">
              <a:avLst/>
            </a:prstGeom>
            <a:solidFill>
              <a:schemeClr val="tx1"/>
            </a:solidFill>
            <a:ln w="19050">
              <a:noFill/>
              <a:round/>
              <a:headEnd/>
              <a:tailEnd/>
            </a:ln>
          </p:spPr>
          <p:txBody>
            <a:bodyPr wrap="none" anchor="ctr"/>
            <a:lstStyle/>
            <a:p>
              <a:endParaRPr lang="en-US"/>
            </a:p>
          </p:txBody>
        </p:sp>
        <p:sp>
          <p:nvSpPr>
            <p:cNvPr id="31850" name="Oval 8"/>
            <p:cNvSpPr>
              <a:spLocks noChangeArrowheads="1"/>
            </p:cNvSpPr>
            <p:nvPr/>
          </p:nvSpPr>
          <p:spPr bwMode="auto">
            <a:xfrm>
              <a:off x="1636" y="1475"/>
              <a:ext cx="40" cy="37"/>
            </a:xfrm>
            <a:prstGeom prst="ellipse">
              <a:avLst/>
            </a:prstGeom>
            <a:solidFill>
              <a:schemeClr val="tx1"/>
            </a:solidFill>
            <a:ln w="19050">
              <a:noFill/>
              <a:round/>
              <a:headEnd/>
              <a:tailEnd/>
            </a:ln>
          </p:spPr>
          <p:txBody>
            <a:bodyPr wrap="none" anchor="ctr"/>
            <a:lstStyle/>
            <a:p>
              <a:endParaRPr lang="en-US"/>
            </a:p>
          </p:txBody>
        </p:sp>
      </p:grpSp>
      <p:grpSp>
        <p:nvGrpSpPr>
          <p:cNvPr id="31750" name="Group 9"/>
          <p:cNvGrpSpPr>
            <a:grpSpLocks/>
          </p:cNvGrpSpPr>
          <p:nvPr/>
        </p:nvGrpSpPr>
        <p:grpSpPr bwMode="auto">
          <a:xfrm>
            <a:off x="2373313" y="2200275"/>
            <a:ext cx="685800" cy="1074738"/>
            <a:chOff x="1511" y="1386"/>
            <a:chExt cx="432" cy="677"/>
          </a:xfrm>
        </p:grpSpPr>
        <p:sp>
          <p:nvSpPr>
            <p:cNvPr id="31846" name="Rectangle 1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latin typeface="Symbol" pitchFamily="-96" charset="2"/>
                </a:rPr>
                <a:t>1</a:t>
              </a:r>
              <a:endParaRPr lang="en-US" sz="2400">
                <a:latin typeface="Symbol" pitchFamily="-96" charset="2"/>
              </a:endParaRPr>
            </a:p>
          </p:txBody>
        </p:sp>
        <p:sp>
          <p:nvSpPr>
            <p:cNvPr id="31847" name="Rectangle 1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latin typeface="Symbol" pitchFamily="-96" charset="2"/>
                </a:rPr>
                <a:t>1</a:t>
              </a:r>
              <a:endParaRPr lang="en-US" sz="2800">
                <a:latin typeface="Symbol" pitchFamily="-96" charset="2"/>
              </a:endParaRPr>
            </a:p>
          </p:txBody>
        </p:sp>
      </p:grpSp>
      <p:sp>
        <p:nvSpPr>
          <p:cNvPr id="31751" name="Rectangle 12"/>
          <p:cNvSpPr>
            <a:spLocks noChangeArrowheads="1"/>
          </p:cNvSpPr>
          <p:nvPr/>
        </p:nvSpPr>
        <p:spPr bwMode="auto">
          <a:xfrm>
            <a:off x="4433888" y="17335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Scheduler</a:t>
            </a:r>
            <a:endParaRPr lang="en-US" i="1">
              <a:solidFill>
                <a:srgbClr val="56127A"/>
              </a:solidFill>
            </a:endParaRPr>
          </a:p>
        </p:txBody>
      </p:sp>
      <p:sp>
        <p:nvSpPr>
          <p:cNvPr id="31752" name="Text Box 13"/>
          <p:cNvSpPr txBox="1">
            <a:spLocks noChangeArrowheads="1"/>
          </p:cNvSpPr>
          <p:nvPr/>
        </p:nvSpPr>
        <p:spPr bwMode="auto">
          <a:xfrm>
            <a:off x="6069013" y="1722438"/>
            <a:ext cx="420687"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1</a:t>
            </a:r>
            <a:endParaRPr lang="en-US">
              <a:solidFill>
                <a:srgbClr val="56127A"/>
              </a:solidFill>
            </a:endParaRPr>
          </a:p>
        </p:txBody>
      </p:sp>
      <p:sp>
        <p:nvSpPr>
          <p:cNvPr id="31753" name="Text Box 14"/>
          <p:cNvSpPr txBox="1">
            <a:spLocks noChangeArrowheads="1"/>
          </p:cNvSpPr>
          <p:nvPr/>
        </p:nvSpPr>
        <p:spPr bwMode="auto">
          <a:xfrm>
            <a:off x="6108700" y="2490788"/>
            <a:ext cx="42068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f</a:t>
            </a:r>
            <a:r>
              <a:rPr lang="en-US" baseline="-25000">
                <a:solidFill>
                  <a:srgbClr val="56127A"/>
                </a:solidFill>
              </a:rPr>
              <a:t>n</a:t>
            </a:r>
            <a:endParaRPr lang="en-US">
              <a:solidFill>
                <a:srgbClr val="56127A"/>
              </a:solidFill>
            </a:endParaRPr>
          </a:p>
        </p:txBody>
      </p:sp>
      <p:grpSp>
        <p:nvGrpSpPr>
          <p:cNvPr id="31754" name="Group 15"/>
          <p:cNvGrpSpPr>
            <a:grpSpLocks/>
          </p:cNvGrpSpPr>
          <p:nvPr/>
        </p:nvGrpSpPr>
        <p:grpSpPr bwMode="auto">
          <a:xfrm>
            <a:off x="6337300" y="2239963"/>
            <a:ext cx="63500" cy="412750"/>
            <a:chOff x="3992" y="1411"/>
            <a:chExt cx="40" cy="260"/>
          </a:xfrm>
        </p:grpSpPr>
        <p:sp>
          <p:nvSpPr>
            <p:cNvPr id="31843" name="Oval 16"/>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44" name="Oval 17"/>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45" name="Oval 18"/>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sp>
        <p:nvSpPr>
          <p:cNvPr id="31755" name="Text Box 19"/>
          <p:cNvSpPr txBox="1">
            <a:spLocks noChangeArrowheads="1"/>
          </p:cNvSpPr>
          <p:nvPr/>
        </p:nvSpPr>
        <p:spPr bwMode="auto">
          <a:xfrm>
            <a:off x="3695700" y="1658938"/>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1</a:t>
            </a:r>
            <a:endParaRPr lang="en-US">
              <a:solidFill>
                <a:srgbClr val="56127A"/>
              </a:solidFill>
            </a:endParaRPr>
          </a:p>
        </p:txBody>
      </p:sp>
      <p:sp>
        <p:nvSpPr>
          <p:cNvPr id="31756" name="Text Box 20"/>
          <p:cNvSpPr txBox="1">
            <a:spLocks noChangeArrowheads="1"/>
          </p:cNvSpPr>
          <p:nvPr/>
        </p:nvSpPr>
        <p:spPr bwMode="auto">
          <a:xfrm>
            <a:off x="3695700" y="2506663"/>
            <a:ext cx="428625"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p</a:t>
            </a:r>
            <a:r>
              <a:rPr lang="en-US" baseline="-25000">
                <a:solidFill>
                  <a:srgbClr val="56127A"/>
                </a:solidFill>
              </a:rPr>
              <a:t>n</a:t>
            </a:r>
            <a:endParaRPr lang="en-US">
              <a:solidFill>
                <a:srgbClr val="56127A"/>
              </a:solidFill>
            </a:endParaRPr>
          </a:p>
        </p:txBody>
      </p:sp>
      <p:sp>
        <p:nvSpPr>
          <p:cNvPr id="31757" name="Oval 21"/>
          <p:cNvSpPr>
            <a:spLocks noChangeArrowheads="1"/>
          </p:cNvSpPr>
          <p:nvPr/>
        </p:nvSpPr>
        <p:spPr bwMode="auto">
          <a:xfrm>
            <a:off x="3968750" y="2203450"/>
            <a:ext cx="63500" cy="58738"/>
          </a:xfrm>
          <a:prstGeom prst="ellipse">
            <a:avLst/>
          </a:prstGeom>
          <a:solidFill>
            <a:schemeClr val="tx1"/>
          </a:solidFill>
          <a:ln w="19050">
            <a:noFill/>
            <a:round/>
            <a:headEnd/>
            <a:tailEnd/>
          </a:ln>
        </p:spPr>
        <p:txBody>
          <a:bodyPr wrap="none" anchor="ctr"/>
          <a:lstStyle/>
          <a:p>
            <a:pPr algn="ctr"/>
            <a:endParaRPr lang="en-US" sz="2400"/>
          </a:p>
        </p:txBody>
      </p:sp>
      <p:sp>
        <p:nvSpPr>
          <p:cNvPr id="31758" name="Oval 22"/>
          <p:cNvSpPr>
            <a:spLocks noChangeArrowheads="1"/>
          </p:cNvSpPr>
          <p:nvPr/>
        </p:nvSpPr>
        <p:spPr bwMode="auto">
          <a:xfrm>
            <a:off x="3968750" y="2379663"/>
            <a:ext cx="63500" cy="60325"/>
          </a:xfrm>
          <a:prstGeom prst="ellipse">
            <a:avLst/>
          </a:prstGeom>
          <a:solidFill>
            <a:schemeClr val="tx1"/>
          </a:solidFill>
          <a:ln w="19050">
            <a:noFill/>
            <a:round/>
            <a:headEnd/>
            <a:tailEnd/>
          </a:ln>
        </p:spPr>
        <p:txBody>
          <a:bodyPr wrap="none" anchor="ctr"/>
          <a:lstStyle/>
          <a:p>
            <a:endParaRPr lang="en-US"/>
          </a:p>
        </p:txBody>
      </p:sp>
      <p:sp>
        <p:nvSpPr>
          <p:cNvPr id="31759" name="Oval 23"/>
          <p:cNvSpPr>
            <a:spLocks noChangeArrowheads="1"/>
          </p:cNvSpPr>
          <p:nvPr/>
        </p:nvSpPr>
        <p:spPr bwMode="auto">
          <a:xfrm>
            <a:off x="3968750" y="2557463"/>
            <a:ext cx="63500" cy="58737"/>
          </a:xfrm>
          <a:prstGeom prst="ellipse">
            <a:avLst/>
          </a:prstGeom>
          <a:solidFill>
            <a:schemeClr val="tx1"/>
          </a:solidFill>
          <a:ln w="19050">
            <a:noFill/>
            <a:round/>
            <a:headEnd/>
            <a:tailEnd/>
          </a:ln>
        </p:spPr>
        <p:txBody>
          <a:bodyPr wrap="none" anchor="ctr"/>
          <a:lstStyle/>
          <a:p>
            <a:endParaRPr lang="en-US"/>
          </a:p>
        </p:txBody>
      </p:sp>
      <p:sp>
        <p:nvSpPr>
          <p:cNvPr id="31760" name="Oval 24"/>
          <p:cNvSpPr>
            <a:spLocks noChangeArrowheads="1"/>
          </p:cNvSpPr>
          <p:nvPr/>
        </p:nvSpPr>
        <p:spPr bwMode="auto">
          <a:xfrm>
            <a:off x="5651500" y="3262313"/>
            <a:ext cx="63500" cy="58737"/>
          </a:xfrm>
          <a:prstGeom prst="ellipse">
            <a:avLst/>
          </a:prstGeom>
          <a:solidFill>
            <a:schemeClr val="accent1"/>
          </a:solidFill>
          <a:ln w="19050">
            <a:noFill/>
            <a:round/>
            <a:headEnd/>
            <a:tailEnd/>
          </a:ln>
        </p:spPr>
        <p:txBody>
          <a:bodyPr wrap="none" anchor="ctr"/>
          <a:lstStyle/>
          <a:p>
            <a:endParaRPr lang="en-US"/>
          </a:p>
        </p:txBody>
      </p:sp>
      <p:sp>
        <p:nvSpPr>
          <p:cNvPr id="31761" name="Rectangle 25"/>
          <p:cNvSpPr>
            <a:spLocks noChangeArrowheads="1"/>
          </p:cNvSpPr>
          <p:nvPr/>
        </p:nvSpPr>
        <p:spPr bwMode="auto">
          <a:xfrm>
            <a:off x="4433888" y="4540250"/>
            <a:ext cx="1508125" cy="1420813"/>
          </a:xfrm>
          <a:prstGeom prst="rect">
            <a:avLst/>
          </a:prstGeom>
          <a:solidFill>
            <a:schemeClr val="accent1"/>
          </a:solidFill>
          <a:ln w="9525">
            <a:solidFill>
              <a:srgbClr val="FF0000"/>
            </a:solidFill>
            <a:miter lim="800000"/>
            <a:headEnd/>
            <a:tailEnd/>
          </a:ln>
        </p:spPr>
        <p:txBody>
          <a:bodyPr wrap="none" anchor="ctr"/>
          <a:lstStyle/>
          <a:p>
            <a:pPr algn="ctr" eaLnBrk="0" hangingPunct="0">
              <a:lnSpc>
                <a:spcPct val="100000"/>
              </a:lnSpc>
              <a:spcBef>
                <a:spcPct val="0"/>
              </a:spcBef>
              <a:buClrTx/>
              <a:buSzTx/>
              <a:buFontTx/>
              <a:buNone/>
            </a:pPr>
            <a:r>
              <a:rPr lang="en-US" i="1"/>
              <a:t>Muxing</a:t>
            </a:r>
            <a:endParaRPr lang="en-US" i="1">
              <a:solidFill>
                <a:srgbClr val="56127A"/>
              </a:solidFill>
            </a:endParaRPr>
          </a:p>
        </p:txBody>
      </p:sp>
      <p:grpSp>
        <p:nvGrpSpPr>
          <p:cNvPr id="31762" name="Group 26"/>
          <p:cNvGrpSpPr>
            <a:grpSpLocks/>
          </p:cNvGrpSpPr>
          <p:nvPr/>
        </p:nvGrpSpPr>
        <p:grpSpPr bwMode="auto">
          <a:xfrm>
            <a:off x="5942013" y="4643438"/>
            <a:ext cx="717550" cy="898525"/>
            <a:chOff x="2135" y="1001"/>
            <a:chExt cx="673" cy="566"/>
          </a:xfrm>
        </p:grpSpPr>
        <p:sp>
          <p:nvSpPr>
            <p:cNvPr id="31841" name="Line 27"/>
            <p:cNvSpPr>
              <a:spLocks noChangeShapeType="1"/>
            </p:cNvSpPr>
            <p:nvPr/>
          </p:nvSpPr>
          <p:spPr bwMode="auto">
            <a:xfrm>
              <a:off x="2135" y="1001"/>
              <a:ext cx="673" cy="0"/>
            </a:xfrm>
            <a:prstGeom prst="line">
              <a:avLst/>
            </a:prstGeom>
            <a:noFill/>
            <a:ln w="9525">
              <a:solidFill>
                <a:schemeClr val="tx1"/>
              </a:solidFill>
              <a:round/>
              <a:headEnd/>
              <a:tailEnd type="triangle" w="med" len="med"/>
            </a:ln>
          </p:spPr>
          <p:txBody>
            <a:bodyPr wrap="none" anchor="ctr"/>
            <a:lstStyle/>
            <a:p>
              <a:endParaRPr lang="en-US"/>
            </a:p>
          </p:txBody>
        </p:sp>
        <p:sp>
          <p:nvSpPr>
            <p:cNvPr id="31842" name="Line 28"/>
            <p:cNvSpPr>
              <a:spLocks noChangeShapeType="1"/>
            </p:cNvSpPr>
            <p:nvPr/>
          </p:nvSpPr>
          <p:spPr bwMode="auto">
            <a:xfrm>
              <a:off x="2135" y="1567"/>
              <a:ext cx="673" cy="0"/>
            </a:xfrm>
            <a:prstGeom prst="line">
              <a:avLst/>
            </a:prstGeom>
            <a:noFill/>
            <a:ln w="9525">
              <a:solidFill>
                <a:schemeClr val="tx1"/>
              </a:solidFill>
              <a:round/>
              <a:headEnd/>
              <a:tailEnd type="triangle" w="med" len="med"/>
            </a:ln>
          </p:spPr>
          <p:txBody>
            <a:bodyPr wrap="none" anchor="ctr"/>
            <a:lstStyle/>
            <a:p>
              <a:endParaRPr lang="en-US"/>
            </a:p>
          </p:txBody>
        </p:sp>
      </p:grpSp>
      <p:sp>
        <p:nvSpPr>
          <p:cNvPr id="31763" name="Oval 29"/>
          <p:cNvSpPr>
            <a:spLocks noChangeArrowheads="1"/>
          </p:cNvSpPr>
          <p:nvPr/>
        </p:nvSpPr>
        <p:spPr bwMode="auto">
          <a:xfrm>
            <a:off x="6337300" y="4995863"/>
            <a:ext cx="63500" cy="58737"/>
          </a:xfrm>
          <a:prstGeom prst="ellipse">
            <a:avLst/>
          </a:prstGeom>
          <a:solidFill>
            <a:schemeClr val="tx1"/>
          </a:solidFill>
          <a:ln w="19050">
            <a:noFill/>
            <a:round/>
            <a:headEnd/>
            <a:tailEnd/>
          </a:ln>
        </p:spPr>
        <p:txBody>
          <a:bodyPr wrap="none" anchor="ctr"/>
          <a:lstStyle/>
          <a:p>
            <a:endParaRPr lang="en-US"/>
          </a:p>
        </p:txBody>
      </p:sp>
      <p:sp>
        <p:nvSpPr>
          <p:cNvPr id="31764" name="Oval 30"/>
          <p:cNvSpPr>
            <a:spLocks noChangeArrowheads="1"/>
          </p:cNvSpPr>
          <p:nvPr/>
        </p:nvSpPr>
        <p:spPr bwMode="auto">
          <a:xfrm>
            <a:off x="6337300" y="5172075"/>
            <a:ext cx="63500" cy="60325"/>
          </a:xfrm>
          <a:prstGeom prst="ellipse">
            <a:avLst/>
          </a:prstGeom>
          <a:solidFill>
            <a:schemeClr val="tx1"/>
          </a:solidFill>
          <a:ln w="19050">
            <a:noFill/>
            <a:round/>
            <a:headEnd/>
            <a:tailEnd/>
          </a:ln>
        </p:spPr>
        <p:txBody>
          <a:bodyPr wrap="none" anchor="ctr"/>
          <a:lstStyle/>
          <a:p>
            <a:endParaRPr lang="en-US"/>
          </a:p>
        </p:txBody>
      </p:sp>
      <p:sp>
        <p:nvSpPr>
          <p:cNvPr id="31765" name="Oval 31"/>
          <p:cNvSpPr>
            <a:spLocks noChangeArrowheads="1"/>
          </p:cNvSpPr>
          <p:nvPr/>
        </p:nvSpPr>
        <p:spPr bwMode="auto">
          <a:xfrm>
            <a:off x="6337300" y="5349875"/>
            <a:ext cx="63500" cy="58738"/>
          </a:xfrm>
          <a:prstGeom prst="ellipse">
            <a:avLst/>
          </a:prstGeom>
          <a:solidFill>
            <a:schemeClr val="tx1"/>
          </a:solidFill>
          <a:ln w="19050">
            <a:noFill/>
            <a:round/>
            <a:headEnd/>
            <a:tailEnd/>
          </a:ln>
        </p:spPr>
        <p:txBody>
          <a:bodyPr wrap="none" anchor="ctr"/>
          <a:lstStyle/>
          <a:p>
            <a:endParaRPr lang="en-US"/>
          </a:p>
        </p:txBody>
      </p:sp>
      <p:sp>
        <p:nvSpPr>
          <p:cNvPr id="31766" name="Text Box 32"/>
          <p:cNvSpPr txBox="1">
            <a:spLocks noChangeArrowheads="1"/>
          </p:cNvSpPr>
          <p:nvPr/>
        </p:nvSpPr>
        <p:spPr bwMode="auto">
          <a:xfrm>
            <a:off x="3714750" y="4452938"/>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1</a:t>
            </a:r>
            <a:endParaRPr lang="en-US">
              <a:solidFill>
                <a:srgbClr val="56127A"/>
              </a:solidFill>
            </a:endParaRPr>
          </a:p>
        </p:txBody>
      </p:sp>
      <p:sp>
        <p:nvSpPr>
          <p:cNvPr id="31767" name="Text Box 33"/>
          <p:cNvSpPr txBox="1">
            <a:spLocks noChangeArrowheads="1"/>
          </p:cNvSpPr>
          <p:nvPr/>
        </p:nvSpPr>
        <p:spPr bwMode="auto">
          <a:xfrm>
            <a:off x="3714750" y="5351463"/>
            <a:ext cx="414338" cy="396875"/>
          </a:xfrm>
          <a:prstGeom prst="rect">
            <a:avLst/>
          </a:prstGeom>
          <a:noFill/>
          <a:ln w="19050">
            <a:noFill/>
            <a:miter lim="800000"/>
            <a:headEnd/>
            <a:tailEnd/>
          </a:ln>
        </p:spPr>
        <p:txBody>
          <a:bodyPr wrap="none" anchor="ctr">
            <a:spAutoFit/>
          </a:bodyPr>
          <a:lstStyle/>
          <a:p>
            <a:pPr algn="ctr" eaLnBrk="0" hangingPunct="0">
              <a:lnSpc>
                <a:spcPct val="100000"/>
              </a:lnSpc>
              <a:spcBef>
                <a:spcPct val="0"/>
              </a:spcBef>
              <a:buClrTx/>
              <a:buSzTx/>
              <a:buFontTx/>
              <a:buNone/>
            </a:pPr>
            <a:r>
              <a:rPr lang="en-US">
                <a:solidFill>
                  <a:srgbClr val="56127A"/>
                </a:solidFill>
                <a:latin typeface="Symbol" pitchFamily="-96" charset="2"/>
              </a:rPr>
              <a:t>d</a:t>
            </a:r>
            <a:r>
              <a:rPr lang="en-US" baseline="-25000">
                <a:solidFill>
                  <a:srgbClr val="56127A"/>
                </a:solidFill>
              </a:rPr>
              <a:t>n</a:t>
            </a:r>
            <a:endParaRPr lang="en-US">
              <a:solidFill>
                <a:srgbClr val="56127A"/>
              </a:solidFill>
            </a:endParaRPr>
          </a:p>
        </p:txBody>
      </p:sp>
      <p:grpSp>
        <p:nvGrpSpPr>
          <p:cNvPr id="31768" name="Group 34"/>
          <p:cNvGrpSpPr>
            <a:grpSpLocks/>
          </p:cNvGrpSpPr>
          <p:nvPr/>
        </p:nvGrpSpPr>
        <p:grpSpPr bwMode="auto">
          <a:xfrm>
            <a:off x="3968750" y="4997450"/>
            <a:ext cx="63500" cy="412750"/>
            <a:chOff x="2500" y="3148"/>
            <a:chExt cx="40" cy="260"/>
          </a:xfrm>
        </p:grpSpPr>
        <p:sp>
          <p:nvSpPr>
            <p:cNvPr id="31838" name="Oval 35"/>
            <p:cNvSpPr>
              <a:spLocks noChangeArrowheads="1"/>
            </p:cNvSpPr>
            <p:nvPr/>
          </p:nvSpPr>
          <p:spPr bwMode="auto">
            <a:xfrm>
              <a:off x="2500" y="3148"/>
              <a:ext cx="40" cy="37"/>
            </a:xfrm>
            <a:prstGeom prst="ellipse">
              <a:avLst/>
            </a:prstGeom>
            <a:solidFill>
              <a:schemeClr val="tx1"/>
            </a:solidFill>
            <a:ln w="19050">
              <a:noFill/>
              <a:round/>
              <a:headEnd/>
              <a:tailEnd/>
            </a:ln>
          </p:spPr>
          <p:txBody>
            <a:bodyPr wrap="none" anchor="ctr"/>
            <a:lstStyle/>
            <a:p>
              <a:endParaRPr lang="en-US"/>
            </a:p>
          </p:txBody>
        </p:sp>
        <p:sp>
          <p:nvSpPr>
            <p:cNvPr id="31839" name="Oval 36"/>
            <p:cNvSpPr>
              <a:spLocks noChangeArrowheads="1"/>
            </p:cNvSpPr>
            <p:nvPr/>
          </p:nvSpPr>
          <p:spPr bwMode="auto">
            <a:xfrm>
              <a:off x="2500" y="3259"/>
              <a:ext cx="40" cy="38"/>
            </a:xfrm>
            <a:prstGeom prst="ellipse">
              <a:avLst/>
            </a:prstGeom>
            <a:solidFill>
              <a:schemeClr val="tx1"/>
            </a:solidFill>
            <a:ln w="19050">
              <a:noFill/>
              <a:round/>
              <a:headEnd/>
              <a:tailEnd/>
            </a:ln>
          </p:spPr>
          <p:txBody>
            <a:bodyPr wrap="none" anchor="ctr"/>
            <a:lstStyle/>
            <a:p>
              <a:endParaRPr lang="en-US"/>
            </a:p>
          </p:txBody>
        </p:sp>
        <p:sp>
          <p:nvSpPr>
            <p:cNvPr id="31840" name="Oval 37"/>
            <p:cNvSpPr>
              <a:spLocks noChangeArrowheads="1"/>
            </p:cNvSpPr>
            <p:nvPr/>
          </p:nvSpPr>
          <p:spPr bwMode="auto">
            <a:xfrm>
              <a:off x="2500" y="3371"/>
              <a:ext cx="40" cy="37"/>
            </a:xfrm>
            <a:prstGeom prst="ellipse">
              <a:avLst/>
            </a:prstGeom>
            <a:solidFill>
              <a:schemeClr val="tx1"/>
            </a:solidFill>
            <a:ln w="19050">
              <a:noFill/>
              <a:round/>
              <a:headEnd/>
              <a:tailEnd/>
            </a:ln>
          </p:spPr>
          <p:txBody>
            <a:bodyPr wrap="none" anchor="ctr"/>
            <a:lstStyle/>
            <a:p>
              <a:endParaRPr lang="en-US"/>
            </a:p>
          </p:txBody>
        </p:sp>
      </p:grpSp>
      <p:grpSp>
        <p:nvGrpSpPr>
          <p:cNvPr id="31769" name="Group 39"/>
          <p:cNvGrpSpPr>
            <a:grpSpLocks/>
          </p:cNvGrpSpPr>
          <p:nvPr/>
        </p:nvGrpSpPr>
        <p:grpSpPr bwMode="auto">
          <a:xfrm>
            <a:off x="2373313" y="4625975"/>
            <a:ext cx="685800" cy="1074738"/>
            <a:chOff x="1511" y="1386"/>
            <a:chExt cx="432" cy="677"/>
          </a:xfrm>
        </p:grpSpPr>
        <p:sp>
          <p:nvSpPr>
            <p:cNvPr id="31836" name="Rectangle 40"/>
            <p:cNvSpPr>
              <a:spLocks noChangeAspect="1" noChangeArrowheads="1"/>
            </p:cNvSpPr>
            <p:nvPr/>
          </p:nvSpPr>
          <p:spPr bwMode="auto">
            <a:xfrm>
              <a:off x="1511" y="1730"/>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400">
                  <a:latin typeface="Symbol" pitchFamily="-96" charset="2"/>
                </a:rPr>
                <a:t>d</a:t>
              </a:r>
              <a:r>
                <a:rPr lang="en-US" sz="2400" baseline="-25000"/>
                <a:t>n</a:t>
              </a:r>
              <a:endParaRPr lang="en-US" sz="2400"/>
            </a:p>
          </p:txBody>
        </p:sp>
        <p:sp>
          <p:nvSpPr>
            <p:cNvPr id="31837" name="Rectangle 41"/>
            <p:cNvSpPr>
              <a:spLocks noChangeAspect="1" noChangeArrowheads="1"/>
            </p:cNvSpPr>
            <p:nvPr/>
          </p:nvSpPr>
          <p:spPr bwMode="auto">
            <a:xfrm>
              <a:off x="1511" y="1386"/>
              <a:ext cx="432" cy="333"/>
            </a:xfrm>
            <a:prstGeom prst="rect">
              <a:avLst/>
            </a:prstGeom>
            <a:solidFill>
              <a:srgbClr val="CFBDC8"/>
            </a:solidFill>
            <a:ln w="19050">
              <a:solidFill>
                <a:schemeClr val="tx1"/>
              </a:solidFill>
              <a:miter lim="800000"/>
              <a:headEnd/>
              <a:tailEnd/>
            </a:ln>
          </p:spPr>
          <p:txBody>
            <a:bodyPr wrap="none" anchor="ctr"/>
            <a:lstStyle/>
            <a:p>
              <a:pPr algn="ctr" eaLnBrk="0" hangingPunct="0">
                <a:lnSpc>
                  <a:spcPct val="100000"/>
                </a:lnSpc>
                <a:spcBef>
                  <a:spcPct val="0"/>
                </a:spcBef>
                <a:buClrTx/>
                <a:buSzTx/>
                <a:buFontTx/>
                <a:buNone/>
              </a:pPr>
              <a:r>
                <a:rPr lang="en-US" sz="2800">
                  <a:latin typeface="Symbol" pitchFamily="-96" charset="2"/>
                </a:rPr>
                <a:t>p</a:t>
              </a:r>
              <a:r>
                <a:rPr lang="en-US" sz="2800" baseline="-25000"/>
                <a:t>n</a:t>
              </a:r>
              <a:endParaRPr lang="en-US" sz="2800"/>
            </a:p>
          </p:txBody>
        </p:sp>
      </p:grpSp>
      <p:sp>
        <p:nvSpPr>
          <p:cNvPr id="31770" name="Freeform 42"/>
          <p:cNvSpPr>
            <a:spLocks/>
          </p:cNvSpPr>
          <p:nvPr/>
        </p:nvSpPr>
        <p:spPr bwMode="auto">
          <a:xfrm>
            <a:off x="3073400" y="2006600"/>
            <a:ext cx="1358900" cy="469900"/>
          </a:xfrm>
          <a:custGeom>
            <a:avLst/>
            <a:gdLst>
              <a:gd name="T0" fmla="*/ 0 w 856"/>
              <a:gd name="T1" fmla="*/ 2147483647 h 296"/>
              <a:gd name="T2" fmla="*/ 2147483647 w 856"/>
              <a:gd name="T3" fmla="*/ 2147483647 h 296"/>
              <a:gd name="T4" fmla="*/ 2147483647 w 856"/>
              <a:gd name="T5" fmla="*/ 0 h 296"/>
              <a:gd name="T6" fmla="*/ 2147483647 w 856"/>
              <a:gd name="T7" fmla="*/ 0 h 296"/>
              <a:gd name="T8" fmla="*/ 0 60000 65536"/>
              <a:gd name="T9" fmla="*/ 0 60000 65536"/>
              <a:gd name="T10" fmla="*/ 0 60000 65536"/>
              <a:gd name="T11" fmla="*/ 0 60000 65536"/>
              <a:gd name="T12" fmla="*/ 0 w 856"/>
              <a:gd name="T13" fmla="*/ 0 h 296"/>
              <a:gd name="T14" fmla="*/ 856 w 856"/>
              <a:gd name="T15" fmla="*/ 296 h 296"/>
            </a:gdLst>
            <a:ahLst/>
            <a:cxnLst>
              <a:cxn ang="T8">
                <a:pos x="T0" y="T1"/>
              </a:cxn>
              <a:cxn ang="T9">
                <a:pos x="T2" y="T3"/>
              </a:cxn>
              <a:cxn ang="T10">
                <a:pos x="T4" y="T5"/>
              </a:cxn>
              <a:cxn ang="T11">
                <a:pos x="T6" y="T7"/>
              </a:cxn>
            </a:cxnLst>
            <a:rect l="T12" t="T13" r="T14" b="T15"/>
            <a:pathLst>
              <a:path w="856" h="296">
                <a:moveTo>
                  <a:pt x="0" y="296"/>
                </a:moveTo>
                <a:lnTo>
                  <a:pt x="184" y="296"/>
                </a:lnTo>
                <a:lnTo>
                  <a:pt x="184"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1" name="Freeform 43"/>
          <p:cNvSpPr>
            <a:spLocks/>
          </p:cNvSpPr>
          <p:nvPr/>
        </p:nvSpPr>
        <p:spPr bwMode="auto">
          <a:xfrm>
            <a:off x="3060700" y="2882900"/>
            <a:ext cx="1358900" cy="2044700"/>
          </a:xfrm>
          <a:custGeom>
            <a:avLst/>
            <a:gdLst>
              <a:gd name="T0" fmla="*/ 0 w 856"/>
              <a:gd name="T1" fmla="*/ 2147483647 h 1288"/>
              <a:gd name="T2" fmla="*/ 2147483647 w 856"/>
              <a:gd name="T3" fmla="*/ 2147483647 h 1288"/>
              <a:gd name="T4" fmla="*/ 2147483647 w 856"/>
              <a:gd name="T5" fmla="*/ 0 h 1288"/>
              <a:gd name="T6" fmla="*/ 2147483647 w 856"/>
              <a:gd name="T7" fmla="*/ 0 h 1288"/>
              <a:gd name="T8" fmla="*/ 0 60000 65536"/>
              <a:gd name="T9" fmla="*/ 0 60000 65536"/>
              <a:gd name="T10" fmla="*/ 0 60000 65536"/>
              <a:gd name="T11" fmla="*/ 0 60000 65536"/>
              <a:gd name="T12" fmla="*/ 0 w 856"/>
              <a:gd name="T13" fmla="*/ 0 h 1288"/>
              <a:gd name="T14" fmla="*/ 856 w 856"/>
              <a:gd name="T15" fmla="*/ 1288 h 1288"/>
            </a:gdLst>
            <a:ahLst/>
            <a:cxnLst>
              <a:cxn ang="T8">
                <a:pos x="T0" y="T1"/>
              </a:cxn>
              <a:cxn ang="T9">
                <a:pos x="T2" y="T3"/>
              </a:cxn>
              <a:cxn ang="T10">
                <a:pos x="T4" y="T5"/>
              </a:cxn>
              <a:cxn ang="T11">
                <a:pos x="T6" y="T7"/>
              </a:cxn>
            </a:cxnLst>
            <a:rect l="T12" t="T13" r="T14" b="T15"/>
            <a:pathLst>
              <a:path w="856" h="1288">
                <a:moveTo>
                  <a:pt x="0" y="1288"/>
                </a:moveTo>
                <a:lnTo>
                  <a:pt x="200" y="1288"/>
                </a:lnTo>
                <a:lnTo>
                  <a:pt x="200" y="0"/>
                </a:lnTo>
                <a:lnTo>
                  <a:pt x="856" y="0"/>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2" name="Freeform 44"/>
          <p:cNvSpPr>
            <a:spLocks/>
          </p:cNvSpPr>
          <p:nvPr/>
        </p:nvSpPr>
        <p:spPr bwMode="auto">
          <a:xfrm>
            <a:off x="3073400" y="3022600"/>
            <a:ext cx="1346200" cy="1816100"/>
          </a:xfrm>
          <a:custGeom>
            <a:avLst/>
            <a:gdLst>
              <a:gd name="T0" fmla="*/ 0 w 848"/>
              <a:gd name="T1" fmla="*/ 0 h 1144"/>
              <a:gd name="T2" fmla="*/ 2147483647 w 848"/>
              <a:gd name="T3" fmla="*/ 0 h 1144"/>
              <a:gd name="T4" fmla="*/ 2147483647 w 848"/>
              <a:gd name="T5" fmla="*/ 2147483647 h 1144"/>
              <a:gd name="T6" fmla="*/ 2147483647 w 848"/>
              <a:gd name="T7" fmla="*/ 2147483647 h 1144"/>
              <a:gd name="T8" fmla="*/ 0 60000 65536"/>
              <a:gd name="T9" fmla="*/ 0 60000 65536"/>
              <a:gd name="T10" fmla="*/ 0 60000 65536"/>
              <a:gd name="T11" fmla="*/ 0 60000 65536"/>
              <a:gd name="T12" fmla="*/ 0 w 848"/>
              <a:gd name="T13" fmla="*/ 0 h 1144"/>
              <a:gd name="T14" fmla="*/ 848 w 848"/>
              <a:gd name="T15" fmla="*/ 1144 h 1144"/>
            </a:gdLst>
            <a:ahLst/>
            <a:cxnLst>
              <a:cxn ang="T8">
                <a:pos x="T0" y="T1"/>
              </a:cxn>
              <a:cxn ang="T9">
                <a:pos x="T2" y="T3"/>
              </a:cxn>
              <a:cxn ang="T10">
                <a:pos x="T4" y="T5"/>
              </a:cxn>
              <a:cxn ang="T11">
                <a:pos x="T6" y="T7"/>
              </a:cxn>
            </a:cxnLst>
            <a:rect l="T12" t="T13" r="T14" b="T15"/>
            <a:pathLst>
              <a:path w="848" h="1144">
                <a:moveTo>
                  <a:pt x="0" y="0"/>
                </a:moveTo>
                <a:lnTo>
                  <a:pt x="344" y="0"/>
                </a:lnTo>
                <a:lnTo>
                  <a:pt x="344" y="1144"/>
                </a:lnTo>
                <a:lnTo>
                  <a:pt x="848" y="1144"/>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3" name="Freeform 45"/>
          <p:cNvSpPr>
            <a:spLocks/>
          </p:cNvSpPr>
          <p:nvPr/>
        </p:nvSpPr>
        <p:spPr bwMode="auto">
          <a:xfrm>
            <a:off x="3073400" y="5461000"/>
            <a:ext cx="1346200" cy="304800"/>
          </a:xfrm>
          <a:custGeom>
            <a:avLst/>
            <a:gdLst>
              <a:gd name="T0" fmla="*/ 0 w 848"/>
              <a:gd name="T1" fmla="*/ 0 h 192"/>
              <a:gd name="T2" fmla="*/ 2147483647 w 848"/>
              <a:gd name="T3" fmla="*/ 0 h 192"/>
              <a:gd name="T4" fmla="*/ 2147483647 w 848"/>
              <a:gd name="T5" fmla="*/ 2147483647 h 192"/>
              <a:gd name="T6" fmla="*/ 2147483647 w 848"/>
              <a:gd name="T7" fmla="*/ 2147483647 h 192"/>
              <a:gd name="T8" fmla="*/ 0 60000 65536"/>
              <a:gd name="T9" fmla="*/ 0 60000 65536"/>
              <a:gd name="T10" fmla="*/ 0 60000 65536"/>
              <a:gd name="T11" fmla="*/ 0 60000 65536"/>
              <a:gd name="T12" fmla="*/ 0 w 848"/>
              <a:gd name="T13" fmla="*/ 0 h 192"/>
              <a:gd name="T14" fmla="*/ 848 w 848"/>
              <a:gd name="T15" fmla="*/ 192 h 192"/>
            </a:gdLst>
            <a:ahLst/>
            <a:cxnLst>
              <a:cxn ang="T8">
                <a:pos x="T0" y="T1"/>
              </a:cxn>
              <a:cxn ang="T9">
                <a:pos x="T2" y="T3"/>
              </a:cxn>
              <a:cxn ang="T10">
                <a:pos x="T4" y="T5"/>
              </a:cxn>
              <a:cxn ang="T11">
                <a:pos x="T6" y="T7"/>
              </a:cxn>
            </a:cxnLst>
            <a:rect l="T12" t="T13" r="T14" b="T15"/>
            <a:pathLst>
              <a:path w="848" h="192">
                <a:moveTo>
                  <a:pt x="0" y="0"/>
                </a:moveTo>
                <a:lnTo>
                  <a:pt x="352" y="0"/>
                </a:lnTo>
                <a:lnTo>
                  <a:pt x="352" y="192"/>
                </a:lnTo>
                <a:lnTo>
                  <a:pt x="848" y="192"/>
                </a:lnTo>
              </a:path>
            </a:pathLst>
          </a:custGeom>
          <a:noFill/>
          <a:ln w="38100" cap="flat" cmpd="sng">
            <a:solidFill>
              <a:srgbClr val="000000"/>
            </a:solidFill>
            <a:prstDash val="solid"/>
            <a:round/>
            <a:headEnd type="none" w="med" len="med"/>
            <a:tailEnd type="triangle" w="med" len="med"/>
          </a:ln>
        </p:spPr>
        <p:txBody>
          <a:bodyPr/>
          <a:lstStyle/>
          <a:p>
            <a:endParaRPr lang="en-US"/>
          </a:p>
        </p:txBody>
      </p:sp>
      <p:sp>
        <p:nvSpPr>
          <p:cNvPr id="31774" name="Freeform 46"/>
          <p:cNvSpPr>
            <a:spLocks/>
          </p:cNvSpPr>
          <p:nvPr/>
        </p:nvSpPr>
        <p:spPr bwMode="auto">
          <a:xfrm>
            <a:off x="4622800" y="2908300"/>
            <a:ext cx="1828800" cy="1638300"/>
          </a:xfrm>
          <a:custGeom>
            <a:avLst/>
            <a:gdLst>
              <a:gd name="T0" fmla="*/ 2147483647 w 1152"/>
              <a:gd name="T1" fmla="*/ 0 h 1032"/>
              <a:gd name="T2" fmla="*/ 2147483647 w 1152"/>
              <a:gd name="T3" fmla="*/ 0 h 1032"/>
              <a:gd name="T4" fmla="*/ 2147483647 w 1152"/>
              <a:gd name="T5" fmla="*/ 2147483647 h 1032"/>
              <a:gd name="T6" fmla="*/ 0 w 1152"/>
              <a:gd name="T7" fmla="*/ 2147483647 h 1032"/>
              <a:gd name="T8" fmla="*/ 0 w 1152"/>
              <a:gd name="T9" fmla="*/ 2147483647 h 1032"/>
              <a:gd name="T10" fmla="*/ 0 60000 65536"/>
              <a:gd name="T11" fmla="*/ 0 60000 65536"/>
              <a:gd name="T12" fmla="*/ 0 60000 65536"/>
              <a:gd name="T13" fmla="*/ 0 60000 65536"/>
              <a:gd name="T14" fmla="*/ 0 60000 65536"/>
              <a:gd name="T15" fmla="*/ 0 w 1152"/>
              <a:gd name="T16" fmla="*/ 0 h 1032"/>
              <a:gd name="T17" fmla="*/ 1152 w 1152"/>
              <a:gd name="T18" fmla="*/ 1032 h 1032"/>
            </a:gdLst>
            <a:ahLst/>
            <a:cxnLst>
              <a:cxn ang="T10">
                <a:pos x="T0" y="T1"/>
              </a:cxn>
              <a:cxn ang="T11">
                <a:pos x="T2" y="T3"/>
              </a:cxn>
              <a:cxn ang="T12">
                <a:pos x="T4" y="T5"/>
              </a:cxn>
              <a:cxn ang="T13">
                <a:pos x="T6" y="T7"/>
              </a:cxn>
              <a:cxn ang="T14">
                <a:pos x="T8" y="T9"/>
              </a:cxn>
            </a:cxnLst>
            <a:rect l="T15" t="T16" r="T17" b="T18"/>
            <a:pathLst>
              <a:path w="1152" h="1032">
                <a:moveTo>
                  <a:pt x="856" y="0"/>
                </a:moveTo>
                <a:lnTo>
                  <a:pt x="1152" y="0"/>
                </a:lnTo>
                <a:lnTo>
                  <a:pt x="1152" y="432"/>
                </a:lnTo>
                <a:lnTo>
                  <a:pt x="0" y="432"/>
                </a:lnTo>
                <a:lnTo>
                  <a:pt x="0" y="1032"/>
                </a:lnTo>
              </a:path>
            </a:pathLst>
          </a:custGeom>
          <a:noFill/>
          <a:ln w="9525" cap="flat" cmpd="sng">
            <a:solidFill>
              <a:srgbClr val="000000"/>
            </a:solidFill>
            <a:prstDash val="solid"/>
            <a:round/>
            <a:headEnd type="none" w="med" len="med"/>
            <a:tailEnd type="triangle" w="med" len="med"/>
          </a:ln>
        </p:spPr>
        <p:txBody>
          <a:bodyPr/>
          <a:lstStyle/>
          <a:p>
            <a:endParaRPr lang="en-US"/>
          </a:p>
        </p:txBody>
      </p:sp>
      <p:sp>
        <p:nvSpPr>
          <p:cNvPr id="31775" name="Freeform 47"/>
          <p:cNvSpPr>
            <a:spLocks/>
          </p:cNvSpPr>
          <p:nvPr/>
        </p:nvSpPr>
        <p:spPr bwMode="auto">
          <a:xfrm>
            <a:off x="5676900" y="2095500"/>
            <a:ext cx="1016000" cy="2451100"/>
          </a:xfrm>
          <a:custGeom>
            <a:avLst/>
            <a:gdLst>
              <a:gd name="T0" fmla="*/ 2147483647 w 640"/>
              <a:gd name="T1" fmla="*/ 0 h 1544"/>
              <a:gd name="T2" fmla="*/ 2147483647 w 640"/>
              <a:gd name="T3" fmla="*/ 0 h 1544"/>
              <a:gd name="T4" fmla="*/ 2147483647 w 640"/>
              <a:gd name="T5" fmla="*/ 2147483647 h 1544"/>
              <a:gd name="T6" fmla="*/ 0 w 640"/>
              <a:gd name="T7" fmla="*/ 2147483647 h 1544"/>
              <a:gd name="T8" fmla="*/ 2147483647 w 640"/>
              <a:gd name="T9" fmla="*/ 2147483647 h 1544"/>
              <a:gd name="T10" fmla="*/ 2147483647 w 640"/>
              <a:gd name="T11" fmla="*/ 2147483647 h 1544"/>
              <a:gd name="T12" fmla="*/ 0 60000 65536"/>
              <a:gd name="T13" fmla="*/ 0 60000 65536"/>
              <a:gd name="T14" fmla="*/ 0 60000 65536"/>
              <a:gd name="T15" fmla="*/ 0 60000 65536"/>
              <a:gd name="T16" fmla="*/ 0 60000 65536"/>
              <a:gd name="T17" fmla="*/ 0 60000 65536"/>
              <a:gd name="T18" fmla="*/ 0 w 640"/>
              <a:gd name="T19" fmla="*/ 0 h 1544"/>
              <a:gd name="T20" fmla="*/ 640 w 640"/>
              <a:gd name="T21" fmla="*/ 1544 h 1544"/>
            </a:gdLst>
            <a:ahLst/>
            <a:cxnLst>
              <a:cxn ang="T12">
                <a:pos x="T0" y="T1"/>
              </a:cxn>
              <a:cxn ang="T13">
                <a:pos x="T2" y="T3"/>
              </a:cxn>
              <a:cxn ang="T14">
                <a:pos x="T4" y="T5"/>
              </a:cxn>
              <a:cxn ang="T15">
                <a:pos x="T6" y="T7"/>
              </a:cxn>
              <a:cxn ang="T16">
                <a:pos x="T8" y="T9"/>
              </a:cxn>
              <a:cxn ang="T17">
                <a:pos x="T10" y="T11"/>
              </a:cxn>
            </a:cxnLst>
            <a:rect l="T18" t="T19" r="T20" b="T21"/>
            <a:pathLst>
              <a:path w="640" h="1544">
                <a:moveTo>
                  <a:pt x="160" y="0"/>
                </a:moveTo>
                <a:lnTo>
                  <a:pt x="640" y="0"/>
                </a:lnTo>
                <a:lnTo>
                  <a:pt x="640" y="1144"/>
                </a:lnTo>
                <a:lnTo>
                  <a:pt x="0" y="1144"/>
                </a:lnTo>
                <a:lnTo>
                  <a:pt x="16" y="1184"/>
                </a:lnTo>
                <a:lnTo>
                  <a:pt x="16" y="1544"/>
                </a:lnTo>
              </a:path>
            </a:pathLst>
          </a:custGeom>
          <a:noFill/>
          <a:ln w="9525" cap="flat" cmpd="sng">
            <a:solidFill>
              <a:srgbClr val="000000"/>
            </a:solidFill>
            <a:prstDash val="solid"/>
            <a:round/>
            <a:headEnd type="none" w="med" len="med"/>
            <a:tailEnd type="triangle" w="med" len="med"/>
          </a:ln>
        </p:spPr>
        <p:txBody>
          <a:bodyPr/>
          <a:lstStyle/>
          <a:p>
            <a:endParaRPr lang="en-US"/>
          </a:p>
        </p:txBody>
      </p:sp>
      <p:grpSp>
        <p:nvGrpSpPr>
          <p:cNvPr id="31776" name="Group 48"/>
          <p:cNvGrpSpPr>
            <a:grpSpLocks/>
          </p:cNvGrpSpPr>
          <p:nvPr/>
        </p:nvGrpSpPr>
        <p:grpSpPr bwMode="auto">
          <a:xfrm rot="5400000" flipV="1">
            <a:off x="5168900" y="4157663"/>
            <a:ext cx="63500" cy="412750"/>
            <a:chOff x="3992" y="1411"/>
            <a:chExt cx="40" cy="260"/>
          </a:xfrm>
        </p:grpSpPr>
        <p:sp>
          <p:nvSpPr>
            <p:cNvPr id="31833" name="Oval 49"/>
            <p:cNvSpPr>
              <a:spLocks noChangeArrowheads="1"/>
            </p:cNvSpPr>
            <p:nvPr/>
          </p:nvSpPr>
          <p:spPr bwMode="auto">
            <a:xfrm>
              <a:off x="3992" y="1411"/>
              <a:ext cx="40" cy="37"/>
            </a:xfrm>
            <a:prstGeom prst="ellipse">
              <a:avLst/>
            </a:prstGeom>
            <a:solidFill>
              <a:schemeClr val="tx1"/>
            </a:solidFill>
            <a:ln w="19050">
              <a:noFill/>
              <a:round/>
              <a:headEnd/>
              <a:tailEnd/>
            </a:ln>
          </p:spPr>
          <p:txBody>
            <a:bodyPr wrap="none" anchor="ctr"/>
            <a:lstStyle/>
            <a:p>
              <a:endParaRPr lang="en-US"/>
            </a:p>
          </p:txBody>
        </p:sp>
        <p:sp>
          <p:nvSpPr>
            <p:cNvPr id="31834" name="Oval 50"/>
            <p:cNvSpPr>
              <a:spLocks noChangeArrowheads="1"/>
            </p:cNvSpPr>
            <p:nvPr/>
          </p:nvSpPr>
          <p:spPr bwMode="auto">
            <a:xfrm>
              <a:off x="3992" y="1522"/>
              <a:ext cx="40" cy="38"/>
            </a:xfrm>
            <a:prstGeom prst="ellipse">
              <a:avLst/>
            </a:prstGeom>
            <a:solidFill>
              <a:schemeClr val="tx1"/>
            </a:solidFill>
            <a:ln w="19050">
              <a:noFill/>
              <a:round/>
              <a:headEnd/>
              <a:tailEnd/>
            </a:ln>
          </p:spPr>
          <p:txBody>
            <a:bodyPr wrap="none" anchor="ctr"/>
            <a:lstStyle/>
            <a:p>
              <a:endParaRPr lang="en-US"/>
            </a:p>
          </p:txBody>
        </p:sp>
        <p:sp>
          <p:nvSpPr>
            <p:cNvPr id="31835" name="Oval 51"/>
            <p:cNvSpPr>
              <a:spLocks noChangeArrowheads="1"/>
            </p:cNvSpPr>
            <p:nvPr/>
          </p:nvSpPr>
          <p:spPr bwMode="auto">
            <a:xfrm>
              <a:off x="3992" y="1634"/>
              <a:ext cx="40" cy="37"/>
            </a:xfrm>
            <a:prstGeom prst="ellipse">
              <a:avLst/>
            </a:prstGeom>
            <a:solidFill>
              <a:schemeClr val="tx1"/>
            </a:solidFill>
            <a:ln w="19050">
              <a:noFill/>
              <a:round/>
              <a:headEnd/>
              <a:tailEnd/>
            </a:ln>
          </p:spPr>
          <p:txBody>
            <a:bodyPr wrap="none" anchor="ctr"/>
            <a:lstStyle/>
            <a:p>
              <a:endParaRPr lang="en-US"/>
            </a:p>
          </p:txBody>
        </p:sp>
      </p:grpSp>
      <p:grpSp>
        <p:nvGrpSpPr>
          <p:cNvPr id="31777" name="Group 52"/>
          <p:cNvGrpSpPr>
            <a:grpSpLocks/>
          </p:cNvGrpSpPr>
          <p:nvPr/>
        </p:nvGrpSpPr>
        <p:grpSpPr bwMode="auto">
          <a:xfrm>
            <a:off x="5954713" y="4795838"/>
            <a:ext cx="717550" cy="898525"/>
            <a:chOff x="2135" y="1001"/>
            <a:chExt cx="673" cy="566"/>
          </a:xfrm>
        </p:grpSpPr>
        <p:sp>
          <p:nvSpPr>
            <p:cNvPr id="31831" name="Line 53"/>
            <p:cNvSpPr>
              <a:spLocks noChangeShapeType="1"/>
            </p:cNvSpPr>
            <p:nvPr/>
          </p:nvSpPr>
          <p:spPr bwMode="auto">
            <a:xfrm>
              <a:off x="2135" y="1001"/>
              <a:ext cx="673" cy="0"/>
            </a:xfrm>
            <a:prstGeom prst="line">
              <a:avLst/>
            </a:prstGeom>
            <a:noFill/>
            <a:ln w="28575">
              <a:solidFill>
                <a:schemeClr val="tx1"/>
              </a:solidFill>
              <a:round/>
              <a:headEnd/>
              <a:tailEnd type="triangle" w="med" len="med"/>
            </a:ln>
          </p:spPr>
          <p:txBody>
            <a:bodyPr wrap="none" anchor="ctr"/>
            <a:lstStyle/>
            <a:p>
              <a:endParaRPr lang="en-US"/>
            </a:p>
          </p:txBody>
        </p:sp>
        <p:sp>
          <p:nvSpPr>
            <p:cNvPr id="31832" name="Line 54"/>
            <p:cNvSpPr>
              <a:spLocks noChangeShapeType="1"/>
            </p:cNvSpPr>
            <p:nvPr/>
          </p:nvSpPr>
          <p:spPr bwMode="auto">
            <a:xfrm>
              <a:off x="2135" y="1567"/>
              <a:ext cx="673" cy="0"/>
            </a:xfrm>
            <a:prstGeom prst="line">
              <a:avLst/>
            </a:prstGeom>
            <a:noFill/>
            <a:ln w="28575">
              <a:solidFill>
                <a:schemeClr val="tx1"/>
              </a:solidFill>
              <a:round/>
              <a:headEnd/>
              <a:tailEnd type="triangle" w="med" len="med"/>
            </a:ln>
          </p:spPr>
          <p:txBody>
            <a:bodyPr wrap="none" anchor="ctr"/>
            <a:lstStyle/>
            <a:p>
              <a:endParaRPr lang="en-US"/>
            </a:p>
          </p:txBody>
        </p:sp>
      </p:grpSp>
      <p:sp>
        <p:nvSpPr>
          <p:cNvPr id="31778" name="Rectangle 55"/>
          <p:cNvSpPr>
            <a:spLocks noChangeAspect="1" noChangeArrowheads="1"/>
          </p:cNvSpPr>
          <p:nvPr/>
        </p:nvSpPr>
        <p:spPr bwMode="auto">
          <a:xfrm>
            <a:off x="7077075" y="1436688"/>
            <a:ext cx="1936750" cy="744537"/>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i="1"/>
              <a:t>Modules</a:t>
            </a:r>
          </a:p>
          <a:p>
            <a:pPr algn="ctr" eaLnBrk="0" hangingPunct="0">
              <a:lnSpc>
                <a:spcPct val="100000"/>
              </a:lnSpc>
              <a:spcBef>
                <a:spcPct val="0"/>
              </a:spcBef>
              <a:buClrTx/>
              <a:buSzTx/>
              <a:buFontTx/>
              <a:buNone/>
            </a:pPr>
            <a:r>
              <a:rPr lang="en-US" i="1"/>
              <a:t>(Next state)</a:t>
            </a:r>
            <a:endParaRPr lang="en-US" i="1">
              <a:solidFill>
                <a:srgbClr val="56127A"/>
              </a:solidFill>
            </a:endParaRPr>
          </a:p>
        </p:txBody>
      </p:sp>
      <p:grpSp>
        <p:nvGrpSpPr>
          <p:cNvPr id="31779" name="Group 56"/>
          <p:cNvGrpSpPr>
            <a:grpSpLocks/>
          </p:cNvGrpSpPr>
          <p:nvPr/>
        </p:nvGrpSpPr>
        <p:grpSpPr bwMode="auto">
          <a:xfrm>
            <a:off x="8010525" y="2157413"/>
            <a:ext cx="695325" cy="4117975"/>
            <a:chOff x="4694" y="1359"/>
            <a:chExt cx="438" cy="2594"/>
          </a:xfrm>
        </p:grpSpPr>
        <p:grpSp>
          <p:nvGrpSpPr>
            <p:cNvPr id="31811" name="Group 57"/>
            <p:cNvGrpSpPr>
              <a:grpSpLocks/>
            </p:cNvGrpSpPr>
            <p:nvPr/>
          </p:nvGrpSpPr>
          <p:grpSpPr bwMode="auto">
            <a:xfrm>
              <a:off x="4925" y="1388"/>
              <a:ext cx="207" cy="346"/>
              <a:chOff x="4560" y="1968"/>
              <a:chExt cx="480" cy="576"/>
            </a:xfrm>
          </p:grpSpPr>
          <p:sp>
            <p:nvSpPr>
              <p:cNvPr id="31829" name="Rectangle 58"/>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30" name="Freeform 5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2" name="Group 60"/>
            <p:cNvGrpSpPr>
              <a:grpSpLocks/>
            </p:cNvGrpSpPr>
            <p:nvPr/>
          </p:nvGrpSpPr>
          <p:grpSpPr bwMode="auto">
            <a:xfrm>
              <a:off x="4923" y="1827"/>
              <a:ext cx="207" cy="346"/>
              <a:chOff x="4560" y="1968"/>
              <a:chExt cx="480" cy="576"/>
            </a:xfrm>
          </p:grpSpPr>
          <p:sp>
            <p:nvSpPr>
              <p:cNvPr id="31827" name="Rectangle 61"/>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8" name="Freeform 6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3" name="Group 63"/>
            <p:cNvGrpSpPr>
              <a:grpSpLocks/>
            </p:cNvGrpSpPr>
            <p:nvPr/>
          </p:nvGrpSpPr>
          <p:grpSpPr bwMode="auto">
            <a:xfrm>
              <a:off x="4921" y="2266"/>
              <a:ext cx="207" cy="346"/>
              <a:chOff x="4560" y="1968"/>
              <a:chExt cx="480" cy="576"/>
            </a:xfrm>
          </p:grpSpPr>
          <p:sp>
            <p:nvSpPr>
              <p:cNvPr id="31825" name="Rectangle 64"/>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6" name="Freeform 65"/>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4" name="Group 66"/>
            <p:cNvGrpSpPr>
              <a:grpSpLocks/>
            </p:cNvGrpSpPr>
            <p:nvPr/>
          </p:nvGrpSpPr>
          <p:grpSpPr bwMode="auto">
            <a:xfrm>
              <a:off x="4919" y="3118"/>
              <a:ext cx="207" cy="346"/>
              <a:chOff x="4560" y="1968"/>
              <a:chExt cx="480" cy="576"/>
            </a:xfrm>
          </p:grpSpPr>
          <p:sp>
            <p:nvSpPr>
              <p:cNvPr id="31823" name="Rectangle 67"/>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4" name="Freeform 68"/>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5" name="Group 69"/>
            <p:cNvGrpSpPr>
              <a:grpSpLocks/>
            </p:cNvGrpSpPr>
            <p:nvPr/>
          </p:nvGrpSpPr>
          <p:grpSpPr bwMode="auto">
            <a:xfrm>
              <a:off x="4917" y="3557"/>
              <a:ext cx="207" cy="346"/>
              <a:chOff x="4560" y="1968"/>
              <a:chExt cx="480" cy="576"/>
            </a:xfrm>
          </p:grpSpPr>
          <p:sp>
            <p:nvSpPr>
              <p:cNvPr id="31821" name="Rectangle 70"/>
              <p:cNvSpPr>
                <a:spLocks noChangeArrowheads="1"/>
              </p:cNvSpPr>
              <p:nvPr/>
            </p:nvSpPr>
            <p:spPr bwMode="auto">
              <a:xfrm>
                <a:off x="4560" y="1968"/>
                <a:ext cx="480" cy="576"/>
              </a:xfrm>
              <a:prstGeom prst="rect">
                <a:avLst/>
              </a:prstGeom>
              <a:solidFill>
                <a:srgbClr val="FD7E71"/>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22" name="Freeform 71"/>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D7E71"/>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816" name="Group 72"/>
            <p:cNvGrpSpPr>
              <a:grpSpLocks/>
            </p:cNvGrpSpPr>
            <p:nvPr/>
          </p:nvGrpSpPr>
          <p:grpSpPr bwMode="auto">
            <a:xfrm>
              <a:off x="4993" y="2735"/>
              <a:ext cx="40" cy="260"/>
              <a:chOff x="1636" y="1252"/>
              <a:chExt cx="40" cy="260"/>
            </a:xfrm>
          </p:grpSpPr>
          <p:sp>
            <p:nvSpPr>
              <p:cNvPr id="31818" name="Oval 73"/>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819" name="Oval 74"/>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20" name="Oval 75"/>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817" name="Freeform 76"/>
            <p:cNvSpPr>
              <a:spLocks noChangeAspect="1"/>
            </p:cNvSpPr>
            <p:nvPr/>
          </p:nvSpPr>
          <p:spPr bwMode="auto">
            <a:xfrm>
              <a:off x="4694"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grpSp>
      <p:grpSp>
        <p:nvGrpSpPr>
          <p:cNvPr id="31780" name="Group 77"/>
          <p:cNvGrpSpPr>
            <a:grpSpLocks/>
          </p:cNvGrpSpPr>
          <p:nvPr/>
        </p:nvGrpSpPr>
        <p:grpSpPr bwMode="auto">
          <a:xfrm>
            <a:off x="719138" y="2157413"/>
            <a:ext cx="1668462" cy="4117975"/>
            <a:chOff x="453" y="1359"/>
            <a:chExt cx="1051" cy="2594"/>
          </a:xfrm>
        </p:grpSpPr>
        <p:grpSp>
          <p:nvGrpSpPr>
            <p:cNvPr id="31790" name="Group 78"/>
            <p:cNvGrpSpPr>
              <a:grpSpLocks/>
            </p:cNvGrpSpPr>
            <p:nvPr/>
          </p:nvGrpSpPr>
          <p:grpSpPr bwMode="auto">
            <a:xfrm>
              <a:off x="461" y="1388"/>
              <a:ext cx="207" cy="346"/>
              <a:chOff x="4560" y="1968"/>
              <a:chExt cx="480" cy="576"/>
            </a:xfrm>
          </p:grpSpPr>
          <p:sp>
            <p:nvSpPr>
              <p:cNvPr id="31809" name="Rectangle 79"/>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10" name="Freeform 80"/>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1" name="Group 81"/>
            <p:cNvGrpSpPr>
              <a:grpSpLocks/>
            </p:cNvGrpSpPr>
            <p:nvPr/>
          </p:nvGrpSpPr>
          <p:grpSpPr bwMode="auto">
            <a:xfrm>
              <a:off x="459" y="1827"/>
              <a:ext cx="207" cy="346"/>
              <a:chOff x="4560" y="1968"/>
              <a:chExt cx="480" cy="576"/>
            </a:xfrm>
          </p:grpSpPr>
          <p:sp>
            <p:nvSpPr>
              <p:cNvPr id="31807" name="Rectangle 82"/>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8" name="Freeform 83"/>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2" name="Group 84"/>
            <p:cNvGrpSpPr>
              <a:grpSpLocks/>
            </p:cNvGrpSpPr>
            <p:nvPr/>
          </p:nvGrpSpPr>
          <p:grpSpPr bwMode="auto">
            <a:xfrm>
              <a:off x="457" y="2266"/>
              <a:ext cx="207" cy="346"/>
              <a:chOff x="4560" y="1968"/>
              <a:chExt cx="480" cy="576"/>
            </a:xfrm>
          </p:grpSpPr>
          <p:sp>
            <p:nvSpPr>
              <p:cNvPr id="31805" name="Rectangle 85"/>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6" name="Freeform 86"/>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3" name="Group 87"/>
            <p:cNvGrpSpPr>
              <a:grpSpLocks/>
            </p:cNvGrpSpPr>
            <p:nvPr/>
          </p:nvGrpSpPr>
          <p:grpSpPr bwMode="auto">
            <a:xfrm>
              <a:off x="455" y="3118"/>
              <a:ext cx="207" cy="346"/>
              <a:chOff x="4560" y="1968"/>
              <a:chExt cx="480" cy="576"/>
            </a:xfrm>
          </p:grpSpPr>
          <p:sp>
            <p:nvSpPr>
              <p:cNvPr id="31803" name="Rectangle 88"/>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4" name="Freeform 89"/>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4" name="Group 90"/>
            <p:cNvGrpSpPr>
              <a:grpSpLocks/>
            </p:cNvGrpSpPr>
            <p:nvPr/>
          </p:nvGrpSpPr>
          <p:grpSpPr bwMode="auto">
            <a:xfrm>
              <a:off x="453" y="3557"/>
              <a:ext cx="207" cy="346"/>
              <a:chOff x="4560" y="1968"/>
              <a:chExt cx="480" cy="576"/>
            </a:xfrm>
          </p:grpSpPr>
          <p:sp>
            <p:nvSpPr>
              <p:cNvPr id="31801" name="Rectangle 91"/>
              <p:cNvSpPr>
                <a:spLocks noChangeArrowheads="1"/>
              </p:cNvSpPr>
              <p:nvPr/>
            </p:nvSpPr>
            <p:spPr bwMode="auto">
              <a:xfrm>
                <a:off x="4560" y="1968"/>
                <a:ext cx="480" cy="576"/>
              </a:xfrm>
              <a:prstGeom prst="rect">
                <a:avLst/>
              </a:prstGeom>
              <a:solidFill>
                <a:srgbClr val="FF0000"/>
              </a:solidFill>
              <a:ln w="19050">
                <a:solidFill>
                  <a:schemeClr val="tx1"/>
                </a:solidFill>
                <a:miter lim="800000"/>
                <a:headEnd type="none" w="sm" len="sm"/>
                <a:tailEnd type="none" w="sm" len="sm"/>
              </a:ln>
            </p:spPr>
            <p:txBody>
              <a:bodyPr wrap="none" anchor="ctr"/>
              <a:lstStyle/>
              <a:p>
                <a:pPr algn="ctr" eaLnBrk="0" hangingPunct="0">
                  <a:lnSpc>
                    <a:spcPct val="100000"/>
                  </a:lnSpc>
                  <a:spcBef>
                    <a:spcPct val="0"/>
                  </a:spcBef>
                  <a:buClrTx/>
                  <a:buSzTx/>
                  <a:buFontTx/>
                  <a:buNone/>
                </a:pPr>
                <a:endParaRPr lang="en-US" sz="2400">
                  <a:solidFill>
                    <a:srgbClr val="56127A"/>
                  </a:solidFill>
                </a:endParaRPr>
              </a:p>
            </p:txBody>
          </p:sp>
          <p:sp>
            <p:nvSpPr>
              <p:cNvPr id="31802" name="Freeform 92"/>
              <p:cNvSpPr>
                <a:spLocks/>
              </p:cNvSpPr>
              <p:nvPr/>
            </p:nvSpPr>
            <p:spPr bwMode="auto">
              <a:xfrm>
                <a:off x="4701" y="2435"/>
                <a:ext cx="190" cy="98"/>
              </a:xfrm>
              <a:custGeom>
                <a:avLst/>
                <a:gdLst>
                  <a:gd name="T0" fmla="*/ 0 w 192"/>
                  <a:gd name="T1" fmla="*/ 102 h 96"/>
                  <a:gd name="T2" fmla="*/ 93 w 192"/>
                  <a:gd name="T3" fmla="*/ 0 h 96"/>
                  <a:gd name="T4" fmla="*/ 186 w 192"/>
                  <a:gd name="T5" fmla="*/ 102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solidFill>
                <a:srgbClr val="FF0000"/>
              </a:solidFill>
              <a:ln w="19050" cap="flat" cmpd="sng">
                <a:solidFill>
                  <a:schemeClr val="tx1"/>
                </a:solidFill>
                <a:prstDash val="solid"/>
                <a:round/>
                <a:headEnd type="none" w="sm" len="sm"/>
                <a:tailEnd type="none" w="sm" len="sm"/>
              </a:ln>
            </p:spPr>
            <p:txBody>
              <a:bodyPr wrap="none" anchor="ctr"/>
              <a:lstStyle/>
              <a:p>
                <a:endParaRPr lang="en-US"/>
              </a:p>
            </p:txBody>
          </p:sp>
        </p:grpSp>
        <p:grpSp>
          <p:nvGrpSpPr>
            <p:cNvPr id="31795" name="Group 93"/>
            <p:cNvGrpSpPr>
              <a:grpSpLocks/>
            </p:cNvGrpSpPr>
            <p:nvPr/>
          </p:nvGrpSpPr>
          <p:grpSpPr bwMode="auto">
            <a:xfrm>
              <a:off x="529" y="2735"/>
              <a:ext cx="40" cy="260"/>
              <a:chOff x="1636" y="1252"/>
              <a:chExt cx="40" cy="260"/>
            </a:xfrm>
          </p:grpSpPr>
          <p:sp>
            <p:nvSpPr>
              <p:cNvPr id="31798" name="Oval 94"/>
              <p:cNvSpPr>
                <a:spLocks noChangeArrowheads="1"/>
              </p:cNvSpPr>
              <p:nvPr/>
            </p:nvSpPr>
            <p:spPr bwMode="auto">
              <a:xfrm>
                <a:off x="1636" y="1252"/>
                <a:ext cx="40" cy="37"/>
              </a:xfrm>
              <a:prstGeom prst="ellipse">
                <a:avLst/>
              </a:prstGeom>
              <a:solidFill>
                <a:srgbClr val="FF0000"/>
              </a:solidFill>
              <a:ln w="19050">
                <a:noFill/>
                <a:round/>
                <a:headEnd/>
                <a:tailEnd/>
              </a:ln>
            </p:spPr>
            <p:txBody>
              <a:bodyPr wrap="none" anchor="ctr"/>
              <a:lstStyle/>
              <a:p>
                <a:endParaRPr lang="en-US"/>
              </a:p>
            </p:txBody>
          </p:sp>
          <p:sp>
            <p:nvSpPr>
              <p:cNvPr id="31799" name="Oval 95"/>
              <p:cNvSpPr>
                <a:spLocks noChangeArrowheads="1"/>
              </p:cNvSpPr>
              <p:nvPr/>
            </p:nvSpPr>
            <p:spPr bwMode="auto">
              <a:xfrm>
                <a:off x="1636" y="1363"/>
                <a:ext cx="40" cy="38"/>
              </a:xfrm>
              <a:prstGeom prst="ellipse">
                <a:avLst/>
              </a:prstGeom>
              <a:solidFill>
                <a:srgbClr val="FF0000"/>
              </a:solidFill>
              <a:ln w="19050">
                <a:noFill/>
                <a:round/>
                <a:headEnd/>
                <a:tailEnd/>
              </a:ln>
            </p:spPr>
            <p:txBody>
              <a:bodyPr wrap="none" anchor="ctr"/>
              <a:lstStyle/>
              <a:p>
                <a:endParaRPr lang="en-US"/>
              </a:p>
            </p:txBody>
          </p:sp>
          <p:sp>
            <p:nvSpPr>
              <p:cNvPr id="31800" name="Oval 96"/>
              <p:cNvSpPr>
                <a:spLocks noChangeArrowheads="1"/>
              </p:cNvSpPr>
              <p:nvPr/>
            </p:nvSpPr>
            <p:spPr bwMode="auto">
              <a:xfrm>
                <a:off x="1636" y="1475"/>
                <a:ext cx="40" cy="37"/>
              </a:xfrm>
              <a:prstGeom prst="ellipse">
                <a:avLst/>
              </a:prstGeom>
              <a:solidFill>
                <a:srgbClr val="FF0000"/>
              </a:solidFill>
              <a:ln w="19050">
                <a:noFill/>
                <a:round/>
                <a:headEnd/>
                <a:tailEnd/>
              </a:ln>
            </p:spPr>
            <p:txBody>
              <a:bodyPr wrap="none" anchor="ctr"/>
              <a:lstStyle/>
              <a:p>
                <a:endParaRPr lang="en-US"/>
              </a:p>
            </p:txBody>
          </p:sp>
        </p:grpSp>
        <p:sp>
          <p:nvSpPr>
            <p:cNvPr id="31796" name="Freeform 97"/>
            <p:cNvSpPr>
              <a:spLocks noChangeAspect="1"/>
            </p:cNvSpPr>
            <p:nvPr/>
          </p:nvSpPr>
          <p:spPr bwMode="auto">
            <a:xfrm flipH="1">
              <a:off x="686" y="1359"/>
              <a:ext cx="197" cy="2594"/>
            </a:xfrm>
            <a:custGeom>
              <a:avLst/>
              <a:gdLst>
                <a:gd name="T0" fmla="*/ 712 w 101"/>
                <a:gd name="T1" fmla="*/ 0 h 1334"/>
                <a:gd name="T2" fmla="*/ 357 w 101"/>
                <a:gd name="T3" fmla="*/ 352 h 1334"/>
                <a:gd name="T4" fmla="*/ 357 w 101"/>
                <a:gd name="T5" fmla="*/ 4587 h 1334"/>
                <a:gd name="T6" fmla="*/ 0 w 101"/>
                <a:gd name="T7" fmla="*/ 4941 h 1334"/>
                <a:gd name="T8" fmla="*/ 357 w 101"/>
                <a:gd name="T9" fmla="*/ 5293 h 1334"/>
                <a:gd name="T10" fmla="*/ 357 w 101"/>
                <a:gd name="T11" fmla="*/ 9528 h 1334"/>
                <a:gd name="T12" fmla="*/ 749 w 101"/>
                <a:gd name="T13" fmla="*/ 9808 h 1334"/>
                <a:gd name="T14" fmla="*/ 0 60000 65536"/>
                <a:gd name="T15" fmla="*/ 0 60000 65536"/>
                <a:gd name="T16" fmla="*/ 0 60000 65536"/>
                <a:gd name="T17" fmla="*/ 0 60000 65536"/>
                <a:gd name="T18" fmla="*/ 0 60000 65536"/>
                <a:gd name="T19" fmla="*/ 0 60000 65536"/>
                <a:gd name="T20" fmla="*/ 0 60000 65536"/>
                <a:gd name="T21" fmla="*/ 0 w 101"/>
                <a:gd name="T22" fmla="*/ 0 h 1334"/>
                <a:gd name="T23" fmla="*/ 101 w 101"/>
                <a:gd name="T24" fmla="*/ 1334 h 13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334">
                  <a:moveTo>
                    <a:pt x="96" y="0"/>
                  </a:moveTo>
                  <a:lnTo>
                    <a:pt x="48" y="48"/>
                  </a:lnTo>
                  <a:lnTo>
                    <a:pt x="48" y="624"/>
                  </a:lnTo>
                  <a:lnTo>
                    <a:pt x="0" y="672"/>
                  </a:lnTo>
                  <a:lnTo>
                    <a:pt x="48" y="720"/>
                  </a:lnTo>
                  <a:lnTo>
                    <a:pt x="48" y="1296"/>
                  </a:lnTo>
                  <a:lnTo>
                    <a:pt x="101" y="1334"/>
                  </a:lnTo>
                </a:path>
              </a:pathLst>
            </a:custGeom>
            <a:noFill/>
            <a:ln w="19050" cmpd="sng">
              <a:solidFill>
                <a:schemeClr val="tx1"/>
              </a:solidFill>
              <a:round/>
              <a:headEnd/>
              <a:tailEnd/>
            </a:ln>
          </p:spPr>
          <p:txBody>
            <a:bodyPr wrap="none" anchor="ctr"/>
            <a:lstStyle/>
            <a:p>
              <a:endParaRPr lang="en-US"/>
            </a:p>
          </p:txBody>
        </p:sp>
        <p:sp>
          <p:nvSpPr>
            <p:cNvPr id="31797" name="Line 98"/>
            <p:cNvSpPr>
              <a:spLocks noChangeShapeType="1"/>
            </p:cNvSpPr>
            <p:nvPr/>
          </p:nvSpPr>
          <p:spPr bwMode="auto">
            <a:xfrm flipV="1">
              <a:off x="864" y="2656"/>
              <a:ext cx="640" cy="8"/>
            </a:xfrm>
            <a:prstGeom prst="line">
              <a:avLst/>
            </a:prstGeom>
            <a:noFill/>
            <a:ln w="28575">
              <a:solidFill>
                <a:schemeClr val="tx1"/>
              </a:solidFill>
              <a:round/>
              <a:headEnd/>
              <a:tailEnd type="triangle" w="med" len="med"/>
            </a:ln>
          </p:spPr>
          <p:txBody>
            <a:bodyPr/>
            <a:lstStyle/>
            <a:p>
              <a:endParaRPr lang="en-US"/>
            </a:p>
          </p:txBody>
        </p:sp>
      </p:grpSp>
      <p:sp>
        <p:nvSpPr>
          <p:cNvPr id="31781" name="Line 99"/>
          <p:cNvSpPr>
            <a:spLocks noChangeShapeType="1"/>
          </p:cNvSpPr>
          <p:nvPr/>
        </p:nvSpPr>
        <p:spPr bwMode="auto">
          <a:xfrm>
            <a:off x="6362700" y="4216400"/>
            <a:ext cx="1651000" cy="0"/>
          </a:xfrm>
          <a:prstGeom prst="line">
            <a:avLst/>
          </a:prstGeom>
          <a:noFill/>
          <a:ln w="28575">
            <a:solidFill>
              <a:schemeClr val="tx1"/>
            </a:solidFill>
            <a:round/>
            <a:headEnd/>
            <a:tailEnd type="triangle" w="med" len="med"/>
          </a:ln>
        </p:spPr>
        <p:txBody>
          <a:bodyPr/>
          <a:lstStyle/>
          <a:p>
            <a:endParaRPr lang="en-US"/>
          </a:p>
        </p:txBody>
      </p:sp>
      <p:sp>
        <p:nvSpPr>
          <p:cNvPr id="31782" name="Text Box 100"/>
          <p:cNvSpPr txBox="1">
            <a:spLocks noChangeArrowheads="1"/>
          </p:cNvSpPr>
          <p:nvPr/>
        </p:nvSpPr>
        <p:spPr bwMode="auto">
          <a:xfrm>
            <a:off x="1752600" y="4743450"/>
            <a:ext cx="669925" cy="312738"/>
          </a:xfrm>
          <a:prstGeom prst="rect">
            <a:avLst/>
          </a:prstGeom>
          <a:noFill/>
          <a:ln w="9525">
            <a:noFill/>
            <a:miter lim="800000"/>
            <a:headEnd/>
            <a:tailEnd/>
          </a:ln>
        </p:spPr>
        <p:txBody>
          <a:bodyPr wrap="none">
            <a:spAutoFit/>
          </a:bodyPr>
          <a:lstStyle/>
          <a:p>
            <a:pPr algn="r">
              <a:buFont typeface="Wingdings" pitchFamily="-96" charset="2"/>
              <a:buNone/>
            </a:pPr>
            <a:r>
              <a:rPr lang="en-US" sz="1600"/>
              <a:t>cond</a:t>
            </a:r>
          </a:p>
        </p:txBody>
      </p:sp>
      <p:sp>
        <p:nvSpPr>
          <p:cNvPr id="31783" name="Text Box 101"/>
          <p:cNvSpPr txBox="1">
            <a:spLocks noChangeArrowheads="1"/>
          </p:cNvSpPr>
          <p:nvPr/>
        </p:nvSpPr>
        <p:spPr bwMode="auto">
          <a:xfrm>
            <a:off x="1622425" y="5256213"/>
            <a:ext cx="800100" cy="312737"/>
          </a:xfrm>
          <a:prstGeom prst="rect">
            <a:avLst/>
          </a:prstGeom>
          <a:noFill/>
          <a:ln w="9525">
            <a:noFill/>
            <a:miter lim="800000"/>
            <a:headEnd/>
            <a:tailEnd/>
          </a:ln>
        </p:spPr>
        <p:txBody>
          <a:bodyPr wrap="none">
            <a:spAutoFit/>
          </a:bodyPr>
          <a:lstStyle/>
          <a:p>
            <a:pPr algn="r">
              <a:buFont typeface="Wingdings" pitchFamily="-96" charset="2"/>
              <a:buNone/>
            </a:pPr>
            <a:r>
              <a:rPr lang="en-US" sz="1600"/>
              <a:t>action</a:t>
            </a:r>
          </a:p>
        </p:txBody>
      </p:sp>
      <p:sp>
        <p:nvSpPr>
          <p:cNvPr id="31784" name="Rectangle 102"/>
          <p:cNvSpPr>
            <a:spLocks noChangeAspect="1" noChangeArrowheads="1"/>
          </p:cNvSpPr>
          <p:nvPr/>
        </p:nvSpPr>
        <p:spPr bwMode="auto">
          <a:xfrm>
            <a:off x="3421063" y="1465263"/>
            <a:ext cx="950912"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“CAN_FIRE”</a:t>
            </a:r>
            <a:endParaRPr lang="en-US" sz="1400" i="1">
              <a:solidFill>
                <a:srgbClr val="56127A"/>
              </a:solidFill>
            </a:endParaRPr>
          </a:p>
        </p:txBody>
      </p:sp>
      <p:sp>
        <p:nvSpPr>
          <p:cNvPr id="31785" name="Rectangle 103"/>
          <p:cNvSpPr>
            <a:spLocks noChangeAspect="1" noChangeArrowheads="1"/>
          </p:cNvSpPr>
          <p:nvPr/>
        </p:nvSpPr>
        <p:spPr bwMode="auto">
          <a:xfrm>
            <a:off x="6007100" y="1465263"/>
            <a:ext cx="950913" cy="322262"/>
          </a:xfrm>
          <a:prstGeom prst="rect">
            <a:avLst/>
          </a:prstGeom>
          <a:noFill/>
          <a:ln w="28575">
            <a:noFill/>
            <a:miter lim="800000"/>
            <a:headEnd/>
            <a:tailEnd/>
          </a:ln>
        </p:spPr>
        <p:txBody>
          <a:bodyPr wrap="none" anchor="ctr"/>
          <a:lstStyle/>
          <a:p>
            <a:pPr algn="ctr" eaLnBrk="0" hangingPunct="0">
              <a:lnSpc>
                <a:spcPct val="100000"/>
              </a:lnSpc>
              <a:spcBef>
                <a:spcPct val="0"/>
              </a:spcBef>
              <a:buClrTx/>
              <a:buSzTx/>
              <a:buFontTx/>
              <a:buNone/>
            </a:pPr>
            <a:r>
              <a:rPr lang="en-US" sz="1400" i="1"/>
              <a:t>“WILL_FIRE”</a:t>
            </a:r>
            <a:endParaRPr lang="en-US" sz="1400" i="1">
              <a:solidFill>
                <a:srgbClr val="56127A"/>
              </a:solidFill>
            </a:endParaRPr>
          </a:p>
        </p:txBody>
      </p:sp>
      <p:sp>
        <p:nvSpPr>
          <p:cNvPr id="1606760" name="Text Box 104"/>
          <p:cNvSpPr txBox="1">
            <a:spLocks noChangeArrowheads="1"/>
          </p:cNvSpPr>
          <p:nvPr/>
        </p:nvSpPr>
        <p:spPr bwMode="auto">
          <a:xfrm>
            <a:off x="1270000" y="5961250"/>
            <a:ext cx="6856413" cy="707886"/>
          </a:xfrm>
          <a:prstGeom prst="rect">
            <a:avLst/>
          </a:prstGeom>
          <a:noFill/>
          <a:ln w="9525">
            <a:noFill/>
            <a:miter lim="800000"/>
            <a:headEnd/>
            <a:tailEnd/>
          </a:ln>
        </p:spPr>
        <p:txBody>
          <a:bodyPr>
            <a:spAutoFit/>
          </a:bodyPr>
          <a:lstStyle/>
          <a:p>
            <a:pPr>
              <a:buFont typeface="Wingdings" pitchFamily="-96" charset="2"/>
              <a:buNone/>
            </a:pPr>
            <a:r>
              <a:rPr lang="en-US" dirty="0"/>
              <a:t>Compiler synthesizes a scheduler such that at any given time </a:t>
            </a:r>
            <a:r>
              <a:rPr lang="en-US" dirty="0">
                <a:latin typeface="Symbol" pitchFamily="-96" charset="2"/>
              </a:rPr>
              <a:t>f</a:t>
            </a:r>
            <a:r>
              <a:rPr lang="en-US" dirty="0"/>
              <a:t>’s for only non-conflicting rules are true</a:t>
            </a:r>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smtClean="0"/>
              <a:t>L06-</a:t>
            </a:r>
            <a:fld id="{4F9502F6-954B-46E9-AC05-33DEDF4CA0BF}" type="slidenum">
              <a:rPr lang="en-US" smtClean="0"/>
              <a:pPr>
                <a:defRPr/>
              </a:pPr>
              <a:t>23</a:t>
            </a:fld>
            <a:endParaRPr lang="en-US" dirty="0"/>
          </a:p>
        </p:txBody>
      </p:sp>
    </p:spTree>
    <p:extLst>
      <p:ext uri="{BB962C8B-B14F-4D97-AF65-F5344CB8AC3E}">
        <p14:creationId xmlns:p14="http://schemas.microsoft.com/office/powerpoint/2010/main" val="3358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6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67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a:xfrm>
            <a:off x="661219" y="1565786"/>
            <a:ext cx="7772400" cy="4377813"/>
          </a:xfrm>
        </p:spPr>
        <p:txBody>
          <a:bodyPr/>
          <a:lstStyle/>
          <a:p>
            <a:r>
              <a:rPr lang="en-US" sz="2400" dirty="0" smtClean="0"/>
              <a:t>One-rule-at-a-time semantics are very important to understand what behaviors a system can show</a:t>
            </a:r>
          </a:p>
          <a:p>
            <a:r>
              <a:rPr lang="en-US" sz="2400" dirty="0" smtClean="0"/>
              <a:t>Efficient hardware for multi-rule system requires that many rules execute in parallel without violating the one-rule-at-time semantics</a:t>
            </a:r>
          </a:p>
          <a:p>
            <a:r>
              <a:rPr lang="en-US" sz="2400" dirty="0" smtClean="0"/>
              <a:t>BSV compiler builds a scheduler circuit to execute as many rules as possible concurrently</a:t>
            </a:r>
          </a:p>
        </p:txBody>
      </p:sp>
      <p:sp>
        <p:nvSpPr>
          <p:cNvPr id="4" name="Date Placeholder 3"/>
          <p:cNvSpPr>
            <a:spLocks noGrp="1"/>
          </p:cNvSpPr>
          <p:nvPr>
            <p:ph type="dt" sz="half" idx="10"/>
          </p:nvPr>
        </p:nvSpPr>
        <p:spPr/>
        <p:txBody>
          <a:bodyPr/>
          <a:lstStyle/>
          <a:p>
            <a:pPr>
              <a:defRPr/>
            </a:pPr>
            <a:r>
              <a:rPr lang="en-US" smtClean="0"/>
              <a:t>September 18, 2017</a:t>
            </a:r>
            <a:endParaRPr lang="en-US" dirty="0"/>
          </a:p>
        </p:txBody>
      </p:sp>
      <p:sp>
        <p:nvSpPr>
          <p:cNvPr id="5" name="Footer Placeholder 4"/>
          <p:cNvSpPr>
            <a:spLocks noGrp="1"/>
          </p:cNvSpPr>
          <p:nvPr>
            <p:ph type="ftr" sz="quarter" idx="12"/>
          </p:nvPr>
        </p:nvSpPr>
        <p:spPr/>
        <p:txBody>
          <a:bodyPr/>
          <a:lstStyle/>
          <a:p>
            <a:pPr>
              <a:defRPr/>
            </a:pPr>
            <a:r>
              <a:rPr lang="en-US" smtClean="0"/>
              <a:t>http://csg.csail.mit.edu/6.175</a:t>
            </a:r>
            <a:endParaRPr lang="en-US" dirty="0"/>
          </a:p>
        </p:txBody>
      </p:sp>
      <p:sp>
        <p:nvSpPr>
          <p:cNvPr id="6" name="Slide Number Placeholder 5"/>
          <p:cNvSpPr>
            <a:spLocks noGrp="1"/>
          </p:cNvSpPr>
          <p:nvPr>
            <p:ph type="sldNum" sz="quarter" idx="11"/>
          </p:nvPr>
        </p:nvSpPr>
        <p:spPr/>
        <p:txBody>
          <a:bodyPr/>
          <a:lstStyle/>
          <a:p>
            <a:pPr>
              <a:defRPr/>
            </a:pPr>
            <a:r>
              <a:rPr lang="en-US" smtClean="0"/>
              <a:t>L06-</a:t>
            </a:r>
            <a:fld id="{4F9502F6-954B-46E9-AC05-33DEDF4CA0BF}" type="slidenum">
              <a:rPr lang="en-US" smtClean="0"/>
              <a:pPr>
                <a:defRPr/>
              </a:pPr>
              <a:t>24</a:t>
            </a:fld>
            <a:endParaRPr lang="en-US" dirty="0"/>
          </a:p>
        </p:txBody>
      </p:sp>
    </p:spTree>
    <p:extLst>
      <p:ext uri="{BB962C8B-B14F-4D97-AF65-F5344CB8AC3E}">
        <p14:creationId xmlns:p14="http://schemas.microsoft.com/office/powerpoint/2010/main" val="21722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Elastic pipeline</a:t>
            </a:r>
            <a:endParaRPr lang="en-US" sz="2400" dirty="0" smtClean="0"/>
          </a:p>
        </p:txBody>
      </p:sp>
      <p:sp>
        <p:nvSpPr>
          <p:cNvPr id="16387"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endParaRPr lang="en-US"/>
          </a:p>
        </p:txBody>
      </p:sp>
      <p:sp>
        <p:nvSpPr>
          <p:cNvPr id="16388" name="Line 6"/>
          <p:cNvSpPr>
            <a:spLocks noChangeShapeType="1"/>
          </p:cNvSpPr>
          <p:nvPr/>
        </p:nvSpPr>
        <p:spPr bwMode="auto">
          <a:xfrm flipV="1">
            <a:off x="1862138" y="2278063"/>
            <a:ext cx="750887" cy="1587"/>
          </a:xfrm>
          <a:prstGeom prst="line">
            <a:avLst/>
          </a:prstGeom>
          <a:noFill/>
          <a:ln w="9525">
            <a:solidFill>
              <a:schemeClr val="tx1"/>
            </a:solidFill>
            <a:round/>
            <a:headEnd/>
            <a:tailEnd type="triangle" w="med" len="med"/>
          </a:ln>
        </p:spPr>
        <p:txBody>
          <a:bodyPr wrap="none" anchor="ctr"/>
          <a:lstStyle/>
          <a:p>
            <a:endParaRPr lang="en-US"/>
          </a:p>
        </p:txBody>
      </p:sp>
      <p:sp>
        <p:nvSpPr>
          <p:cNvPr id="16389"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r>
              <a:rPr lang="en-US"/>
              <a:t>x</a:t>
            </a:r>
          </a:p>
        </p:txBody>
      </p:sp>
      <p:sp>
        <p:nvSpPr>
          <p:cNvPr id="16390"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1" name="Line 9"/>
          <p:cNvSpPr>
            <a:spLocks noChangeShapeType="1"/>
          </p:cNvSpPr>
          <p:nvPr/>
        </p:nvSpPr>
        <p:spPr bwMode="auto">
          <a:xfrm>
            <a:off x="2746375" y="2260600"/>
            <a:ext cx="214313" cy="0"/>
          </a:xfrm>
          <a:prstGeom prst="line">
            <a:avLst/>
          </a:prstGeom>
          <a:noFill/>
          <a:ln w="9525">
            <a:solidFill>
              <a:schemeClr val="tx1"/>
            </a:solidFill>
            <a:round/>
            <a:headEnd/>
            <a:tailEnd type="triangle" w="med" len="med"/>
          </a:ln>
        </p:spPr>
        <p:txBody>
          <a:bodyPr wrap="none" anchor="ctr"/>
          <a:lstStyle/>
          <a:p>
            <a:endParaRPr lang="en-US"/>
          </a:p>
        </p:txBody>
      </p:sp>
      <p:sp>
        <p:nvSpPr>
          <p:cNvPr id="16392" name="Text Box 11"/>
          <p:cNvSpPr txBox="1">
            <a:spLocks noChangeArrowheads="1"/>
          </p:cNvSpPr>
          <p:nvPr/>
        </p:nvSpPr>
        <p:spPr bwMode="auto">
          <a:xfrm>
            <a:off x="3606800" y="2816225"/>
            <a:ext cx="754063" cy="400050"/>
          </a:xfrm>
          <a:prstGeom prst="rect">
            <a:avLst/>
          </a:prstGeom>
          <a:noFill/>
          <a:ln w="9525">
            <a:noFill/>
            <a:miter lim="800000"/>
            <a:headEnd/>
            <a:tailEnd/>
          </a:ln>
        </p:spPr>
        <p:txBody>
          <a:bodyPr wrap="none">
            <a:spAutoFit/>
          </a:bodyPr>
          <a:lstStyle/>
          <a:p>
            <a:r>
              <a:rPr lang="en-US"/>
              <a:t>fifo1</a:t>
            </a:r>
            <a:endParaRPr lang="en-US" baseline="-25000"/>
          </a:p>
        </p:txBody>
      </p:sp>
      <p:sp>
        <p:nvSpPr>
          <p:cNvPr id="16393" name="Text Box 12"/>
          <p:cNvSpPr txBox="1">
            <a:spLocks noChangeArrowheads="1"/>
          </p:cNvSpPr>
          <p:nvPr/>
        </p:nvSpPr>
        <p:spPr bwMode="auto">
          <a:xfrm>
            <a:off x="2243138" y="2816225"/>
            <a:ext cx="614362" cy="396875"/>
          </a:xfrm>
          <a:prstGeom prst="rect">
            <a:avLst/>
          </a:prstGeom>
          <a:noFill/>
          <a:ln w="9525">
            <a:noFill/>
            <a:miter lim="800000"/>
            <a:headEnd/>
            <a:tailEnd/>
          </a:ln>
        </p:spPr>
        <p:txBody>
          <a:bodyPr wrap="none">
            <a:spAutoFit/>
          </a:bodyPr>
          <a:lstStyle/>
          <a:p>
            <a:r>
              <a:rPr lang="en-US"/>
              <a:t>inQ</a:t>
            </a:r>
            <a:endParaRPr lang="en-US" baseline="-25000"/>
          </a:p>
        </p:txBody>
      </p:sp>
      <p:grpSp>
        <p:nvGrpSpPr>
          <p:cNvPr id="16394" name="Group 13"/>
          <p:cNvGrpSpPr>
            <a:grpSpLocks/>
          </p:cNvGrpSpPr>
          <p:nvPr/>
        </p:nvGrpSpPr>
        <p:grpSpPr bwMode="auto">
          <a:xfrm>
            <a:off x="2952750" y="1981200"/>
            <a:ext cx="666750" cy="542925"/>
            <a:chOff x="0" y="3126"/>
            <a:chExt cx="420" cy="342"/>
          </a:xfrm>
        </p:grpSpPr>
        <p:sp>
          <p:nvSpPr>
            <p:cNvPr id="16434" name="Text Box 14"/>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f1</a:t>
              </a:r>
            </a:p>
          </p:txBody>
        </p:sp>
        <p:sp>
          <p:nvSpPr>
            <p:cNvPr id="16435"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16395"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6" name="Line 17"/>
          <p:cNvSpPr>
            <a:spLocks noChangeShapeType="1"/>
          </p:cNvSpPr>
          <p:nvPr/>
        </p:nvSpPr>
        <p:spPr bwMode="auto">
          <a:xfrm>
            <a:off x="402272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397" name="Group 19"/>
          <p:cNvGrpSpPr>
            <a:grpSpLocks/>
          </p:cNvGrpSpPr>
          <p:nvPr/>
        </p:nvGrpSpPr>
        <p:grpSpPr bwMode="auto">
          <a:xfrm>
            <a:off x="4229100" y="1981200"/>
            <a:ext cx="666750" cy="542925"/>
            <a:chOff x="0" y="3126"/>
            <a:chExt cx="420" cy="342"/>
          </a:xfrm>
        </p:grpSpPr>
        <p:sp>
          <p:nvSpPr>
            <p:cNvPr id="16432" name="Text Box 20"/>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f2</a:t>
              </a:r>
            </a:p>
          </p:txBody>
        </p:sp>
        <p:sp>
          <p:nvSpPr>
            <p:cNvPr id="16433"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sp>
        <p:nvSpPr>
          <p:cNvPr id="16398"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6399" name="Line 23"/>
          <p:cNvSpPr>
            <a:spLocks noChangeShapeType="1"/>
          </p:cNvSpPr>
          <p:nvPr/>
        </p:nvSpPr>
        <p:spPr bwMode="auto">
          <a:xfrm>
            <a:off x="529907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6400" name="Group 24"/>
          <p:cNvGrpSpPr>
            <a:grpSpLocks/>
          </p:cNvGrpSpPr>
          <p:nvPr/>
        </p:nvGrpSpPr>
        <p:grpSpPr bwMode="auto">
          <a:xfrm>
            <a:off x="5505450" y="1981200"/>
            <a:ext cx="666750" cy="542925"/>
            <a:chOff x="0" y="3126"/>
            <a:chExt cx="420" cy="342"/>
          </a:xfrm>
        </p:grpSpPr>
        <p:sp>
          <p:nvSpPr>
            <p:cNvPr id="16430" name="Text Box 25"/>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buFont typeface="Wingdings" pitchFamily="-96" charset="2"/>
                <a:buNone/>
              </a:pPr>
              <a:r>
                <a:rPr lang="en-US">
                  <a:latin typeface="Courier New" pitchFamily="49" charset="0"/>
                </a:rPr>
                <a:t>f3</a:t>
              </a:r>
            </a:p>
          </p:txBody>
        </p:sp>
        <p:sp>
          <p:nvSpPr>
            <p:cNvPr id="16431"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endParaRPr lang="en-US"/>
            </a:p>
          </p:txBody>
        </p:sp>
      </p:grpSp>
      <p:grpSp>
        <p:nvGrpSpPr>
          <p:cNvPr id="16401" name="Group 27"/>
          <p:cNvGrpSpPr>
            <a:grpSpLocks/>
          </p:cNvGrpSpPr>
          <p:nvPr/>
        </p:nvGrpSpPr>
        <p:grpSpPr bwMode="auto">
          <a:xfrm>
            <a:off x="6145213" y="1752600"/>
            <a:ext cx="457200" cy="1068388"/>
            <a:chOff x="4705" y="285"/>
            <a:chExt cx="288" cy="673"/>
          </a:xfrm>
        </p:grpSpPr>
        <p:sp>
          <p:nvSpPr>
            <p:cNvPr id="16428" name="Freeform 28"/>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9"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16402" name="Group 41"/>
          <p:cNvGrpSpPr>
            <a:grpSpLocks/>
          </p:cNvGrpSpPr>
          <p:nvPr/>
        </p:nvGrpSpPr>
        <p:grpSpPr bwMode="auto">
          <a:xfrm>
            <a:off x="2344738" y="1752600"/>
            <a:ext cx="457200" cy="1076325"/>
            <a:chOff x="2278063" y="1752600"/>
            <a:chExt cx="457200" cy="1076326"/>
          </a:xfrm>
        </p:grpSpPr>
        <p:sp>
          <p:nvSpPr>
            <p:cNvPr id="16424"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5" name="Group 30"/>
            <p:cNvGrpSpPr>
              <a:grpSpLocks/>
            </p:cNvGrpSpPr>
            <p:nvPr/>
          </p:nvGrpSpPr>
          <p:grpSpPr bwMode="auto">
            <a:xfrm>
              <a:off x="2278063" y="1760538"/>
              <a:ext cx="457200" cy="1068388"/>
              <a:chOff x="4705" y="285"/>
              <a:chExt cx="288" cy="673"/>
            </a:xfrm>
          </p:grpSpPr>
          <p:sp>
            <p:nvSpPr>
              <p:cNvPr id="16426"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7"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16403" name="Text Box 33"/>
          <p:cNvSpPr txBox="1">
            <a:spLocks noChangeArrowheads="1"/>
          </p:cNvSpPr>
          <p:nvPr/>
        </p:nvSpPr>
        <p:spPr bwMode="auto">
          <a:xfrm>
            <a:off x="4883150" y="2816225"/>
            <a:ext cx="754063" cy="400050"/>
          </a:xfrm>
          <a:prstGeom prst="rect">
            <a:avLst/>
          </a:prstGeom>
          <a:noFill/>
          <a:ln w="9525">
            <a:noFill/>
            <a:miter lim="800000"/>
            <a:headEnd/>
            <a:tailEnd/>
          </a:ln>
        </p:spPr>
        <p:txBody>
          <a:bodyPr wrap="none">
            <a:spAutoFit/>
          </a:bodyPr>
          <a:lstStyle/>
          <a:p>
            <a:r>
              <a:rPr lang="en-US"/>
              <a:t>fifo2</a:t>
            </a:r>
            <a:endParaRPr lang="en-US" baseline="-25000"/>
          </a:p>
        </p:txBody>
      </p:sp>
      <p:sp>
        <p:nvSpPr>
          <p:cNvPr id="16404" name="Text Box 34"/>
          <p:cNvSpPr txBox="1">
            <a:spLocks noChangeArrowheads="1"/>
          </p:cNvSpPr>
          <p:nvPr/>
        </p:nvSpPr>
        <p:spPr bwMode="auto">
          <a:xfrm>
            <a:off x="6129338" y="2816225"/>
            <a:ext cx="798512" cy="396875"/>
          </a:xfrm>
          <a:prstGeom prst="rect">
            <a:avLst/>
          </a:prstGeom>
          <a:noFill/>
          <a:ln w="9525">
            <a:noFill/>
            <a:miter lim="800000"/>
            <a:headEnd/>
            <a:tailEnd/>
          </a:ln>
        </p:spPr>
        <p:txBody>
          <a:bodyPr wrap="none">
            <a:spAutoFit/>
          </a:bodyPr>
          <a:lstStyle/>
          <a:p>
            <a:r>
              <a:rPr lang="en-US"/>
              <a:t>outQ</a:t>
            </a:r>
            <a:endParaRPr lang="en-US" baseline="-25000"/>
          </a:p>
        </p:txBody>
      </p:sp>
      <p:grpSp>
        <p:nvGrpSpPr>
          <p:cNvPr id="16405" name="Group 42"/>
          <p:cNvGrpSpPr>
            <a:grpSpLocks/>
          </p:cNvGrpSpPr>
          <p:nvPr/>
        </p:nvGrpSpPr>
        <p:grpSpPr bwMode="auto">
          <a:xfrm>
            <a:off x="3602038" y="1752600"/>
            <a:ext cx="457200" cy="1076325"/>
            <a:chOff x="2278063" y="1752600"/>
            <a:chExt cx="457200" cy="1076326"/>
          </a:xfrm>
        </p:grpSpPr>
        <p:sp>
          <p:nvSpPr>
            <p:cNvPr id="16420"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21" name="Group 30"/>
            <p:cNvGrpSpPr>
              <a:grpSpLocks/>
            </p:cNvGrpSpPr>
            <p:nvPr/>
          </p:nvGrpSpPr>
          <p:grpSpPr bwMode="auto">
            <a:xfrm>
              <a:off x="2278063" y="1760538"/>
              <a:ext cx="457200" cy="1068388"/>
              <a:chOff x="4705" y="285"/>
              <a:chExt cx="288" cy="673"/>
            </a:xfrm>
          </p:grpSpPr>
          <p:sp>
            <p:nvSpPr>
              <p:cNvPr id="16422"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23"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16406" name="Group 47"/>
          <p:cNvGrpSpPr>
            <a:grpSpLocks/>
          </p:cNvGrpSpPr>
          <p:nvPr/>
        </p:nvGrpSpPr>
        <p:grpSpPr bwMode="auto">
          <a:xfrm>
            <a:off x="4878388" y="1752600"/>
            <a:ext cx="457200" cy="1076325"/>
            <a:chOff x="2278063" y="1752600"/>
            <a:chExt cx="457200" cy="1076326"/>
          </a:xfrm>
        </p:grpSpPr>
        <p:sp>
          <p:nvSpPr>
            <p:cNvPr id="16416"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endParaRPr lang="en-US"/>
            </a:p>
          </p:txBody>
        </p:sp>
        <p:grpSp>
          <p:nvGrpSpPr>
            <p:cNvPr id="16417" name="Group 30"/>
            <p:cNvGrpSpPr>
              <a:grpSpLocks/>
            </p:cNvGrpSpPr>
            <p:nvPr/>
          </p:nvGrpSpPr>
          <p:grpSpPr bwMode="auto">
            <a:xfrm>
              <a:off x="2278063" y="1760538"/>
              <a:ext cx="457200" cy="1068388"/>
              <a:chOff x="4705" y="285"/>
              <a:chExt cx="288" cy="673"/>
            </a:xfrm>
          </p:grpSpPr>
          <p:sp>
            <p:nvSpPr>
              <p:cNvPr id="16418"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16419"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16407" name="Text Box 37"/>
          <p:cNvSpPr txBox="1">
            <a:spLocks noChangeArrowheads="1"/>
          </p:cNvSpPr>
          <p:nvPr/>
        </p:nvSpPr>
        <p:spPr bwMode="auto">
          <a:xfrm>
            <a:off x="611583" y="3325813"/>
            <a:ext cx="4649392" cy="2862322"/>
          </a:xfrm>
          <a:prstGeom prst="rect">
            <a:avLst/>
          </a:prstGeom>
          <a:noFill/>
          <a:ln w="9525">
            <a:solidFill>
              <a:srgbClr val="FF0000"/>
            </a:solidFill>
            <a:miter lim="800000"/>
            <a:headEnd/>
            <a:tailEnd/>
          </a:ln>
        </p:spPr>
        <p:txBody>
          <a:bodyPr wrap="square">
            <a:spAutoFit/>
          </a:bodyPr>
          <a:lstStyle/>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stage1;</a:t>
            </a:r>
            <a:r>
              <a:rPr lang="en-US" b="1" dirty="0" smtClean="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fifo1.enq(f1(</a:t>
            </a:r>
            <a:r>
              <a:rPr lang="en-US" dirty="0" err="1" smtClean="0">
                <a:latin typeface="Courier New" pitchFamily="49" charset="0"/>
                <a:cs typeface="Courier New" pitchFamily="49" charset="0"/>
              </a:rPr>
              <a:t>inQ.first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  inQ.deq();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stage2;</a:t>
            </a:r>
            <a:endParaRPr lang="en-US" dirty="0" smtClean="0">
              <a:solidFill>
                <a:srgbClr val="FF0000"/>
              </a:solidFill>
              <a:latin typeface="Courier New" pitchFamily="49" charset="0"/>
              <a:cs typeface="Courier New" pitchFamily="49" charset="0"/>
            </a:endParaRPr>
          </a:p>
          <a:p>
            <a:pPr>
              <a:buNone/>
            </a:pPr>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t>
            </a:r>
            <a:r>
              <a:rPr lang="en-US" dirty="0" smtClean="0">
                <a:latin typeface="Courier New" pitchFamily="49" charset="0"/>
                <a:cs typeface="Courier New" pitchFamily="49" charset="0"/>
              </a:rPr>
              <a:t>fifo2.enq(f2(fifo1.first)); </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fifo1.deq;</a:t>
            </a:r>
            <a:r>
              <a:rPr lang="en-US" dirty="0">
                <a:latin typeface="Courier New" pitchFamily="49" charset="0"/>
                <a:cs typeface="Courier New" pitchFamily="49" charset="0"/>
              </a:rPr>
              <a:t>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a:p>
            <a:pPr>
              <a:buNone/>
            </a:pPr>
            <a:r>
              <a:rPr lang="en-US" b="1" dirty="0">
                <a:latin typeface="Courier New" pitchFamily="49" charset="0"/>
                <a:cs typeface="Courier New" pitchFamily="49" charset="0"/>
              </a:rPr>
              <a:t>rule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stage3;</a:t>
            </a:r>
            <a:r>
              <a:rPr lang="en-US" b="1" dirty="0" smtClean="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outQ.enq</a:t>
            </a:r>
            <a:r>
              <a:rPr lang="en-US" dirty="0" smtClean="0">
                <a:latin typeface="Courier New" pitchFamily="49" charset="0"/>
                <a:cs typeface="Courier New" pitchFamily="49" charset="0"/>
              </a:rPr>
              <a:t>(f3(fifo2.first)); </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fifo2.deq;</a:t>
            </a:r>
            <a:r>
              <a:rPr lang="en-US" dirty="0">
                <a:latin typeface="Courier New" pitchFamily="49" charset="0"/>
                <a:cs typeface="Courier New" pitchFamily="49" charset="0"/>
              </a:rPr>
              <a:t>	</a:t>
            </a:r>
            <a:r>
              <a:rPr lang="en-US" b="1" dirty="0" err="1">
                <a:latin typeface="Courier New" pitchFamily="49" charset="0"/>
                <a:cs typeface="Courier New" pitchFamily="49" charset="0"/>
              </a:rPr>
              <a:t>endrule</a:t>
            </a:r>
            <a:endParaRPr lang="en-US" b="1" dirty="0">
              <a:latin typeface="Courier New" pitchFamily="49" charset="0"/>
              <a:cs typeface="Courier New" pitchFamily="49" charset="0"/>
            </a:endParaRPr>
          </a:p>
        </p:txBody>
      </p:sp>
      <p:sp>
        <p:nvSpPr>
          <p:cNvPr id="59" name="Content Placeholder 2"/>
          <p:cNvSpPr>
            <a:spLocks noGrp="1"/>
          </p:cNvSpPr>
          <p:nvPr>
            <p:ph idx="1"/>
          </p:nvPr>
        </p:nvSpPr>
        <p:spPr>
          <a:xfrm>
            <a:off x="5278230" y="3302371"/>
            <a:ext cx="3305331" cy="730568"/>
          </a:xfrm>
          <a:ln>
            <a:noFill/>
          </a:ln>
        </p:spPr>
        <p:txBody>
          <a:bodyPr/>
          <a:lstStyle/>
          <a:p>
            <a:r>
              <a:rPr lang="en-US" sz="2000" dirty="0" smtClean="0">
                <a:solidFill>
                  <a:srgbClr val="FF0000"/>
                </a:solidFill>
              </a:rPr>
              <a:t>Can these rules fire concurrently?</a:t>
            </a:r>
          </a:p>
        </p:txBody>
      </p:sp>
      <p:sp>
        <p:nvSpPr>
          <p:cNvPr id="3" name="Date Placeholder 2"/>
          <p:cNvSpPr>
            <a:spLocks noGrp="1"/>
          </p:cNvSpPr>
          <p:nvPr>
            <p:ph type="dt" sz="half" idx="10"/>
          </p:nvPr>
        </p:nvSpPr>
        <p:spPr/>
        <p:txBody>
          <a:bodyPr/>
          <a:lstStyle/>
          <a:p>
            <a:pPr>
              <a:defRPr/>
            </a:pPr>
            <a:r>
              <a:rPr lang="en-US" smtClean="0"/>
              <a:t>September 18, 2017</a:t>
            </a:r>
            <a:endParaRPr lang="en-US" dirty="0"/>
          </a:p>
        </p:txBody>
      </p:sp>
      <p:sp>
        <p:nvSpPr>
          <p:cNvPr id="4" name="Footer Placeholder 3"/>
          <p:cNvSpPr>
            <a:spLocks noGrp="1"/>
          </p:cNvSpPr>
          <p:nvPr>
            <p:ph type="ftr" sz="quarter" idx="12"/>
          </p:nvPr>
        </p:nvSpPr>
        <p:spPr/>
        <p:txBody>
          <a:bodyPr/>
          <a:lstStyle/>
          <a:p>
            <a:pPr>
              <a:defRPr/>
            </a:pPr>
            <a:r>
              <a:rPr lang="en-US" smtClean="0"/>
              <a:t>http://csg.csail.mit.edu/6.175</a:t>
            </a:r>
            <a:endParaRPr lang="en-US" dirty="0"/>
          </a:p>
        </p:txBody>
      </p:sp>
      <p:sp>
        <p:nvSpPr>
          <p:cNvPr id="5" name="Slide Number Placeholder 4"/>
          <p:cNvSpPr>
            <a:spLocks noGrp="1"/>
          </p:cNvSpPr>
          <p:nvPr>
            <p:ph type="sldNum" sz="quarter" idx="11"/>
          </p:nvPr>
        </p:nvSpPr>
        <p:spPr/>
        <p:txBody>
          <a:bodyPr/>
          <a:lstStyle/>
          <a:p>
            <a:pPr>
              <a:defRPr/>
            </a:pPr>
            <a:r>
              <a:rPr lang="en-US" smtClean="0"/>
              <a:t>L06-</a:t>
            </a:r>
            <a:fld id="{4F9502F6-954B-46E9-AC05-33DEDF4CA0BF}" type="slidenum">
              <a:rPr lang="en-US" smtClean="0"/>
              <a:pPr>
                <a:defRPr/>
              </a:pPr>
              <a:t>3</a:t>
            </a:fld>
            <a:endParaRPr lang="en-US" dirty="0"/>
          </a:p>
        </p:txBody>
      </p:sp>
      <p:sp>
        <p:nvSpPr>
          <p:cNvPr id="48" name="TextBox 47"/>
          <p:cNvSpPr txBox="1"/>
          <p:nvPr/>
        </p:nvSpPr>
        <p:spPr>
          <a:xfrm>
            <a:off x="6083300" y="4245604"/>
            <a:ext cx="2545422" cy="1323439"/>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Yes, but it must be possible to do </a:t>
            </a:r>
            <a:r>
              <a:rPr lang="en-US" dirty="0" err="1" smtClean="0">
                <a:solidFill>
                  <a:srgbClr val="FF0000"/>
                </a:solidFill>
                <a:latin typeface="Comic Sans MS" panose="030F0702030302020204" pitchFamily="66" charset="0"/>
              </a:rPr>
              <a:t>enq</a:t>
            </a:r>
            <a:r>
              <a:rPr lang="en-US" dirty="0" smtClean="0">
                <a:solidFill>
                  <a:srgbClr val="FF0000"/>
                </a:solidFill>
                <a:latin typeface="Comic Sans MS" panose="030F0702030302020204" pitchFamily="66" charset="0"/>
              </a:rPr>
              <a:t> and </a:t>
            </a:r>
            <a:r>
              <a:rPr lang="en-US" dirty="0" err="1" smtClean="0">
                <a:solidFill>
                  <a:srgbClr val="FF0000"/>
                </a:solidFill>
                <a:latin typeface="Comic Sans MS" panose="030F0702030302020204" pitchFamily="66" charset="0"/>
              </a:rPr>
              <a:t>deq</a:t>
            </a:r>
            <a:r>
              <a:rPr lang="en-US" dirty="0" smtClean="0">
                <a:solidFill>
                  <a:srgbClr val="FF0000"/>
                </a:solidFill>
                <a:latin typeface="Comic Sans MS" panose="030F0702030302020204" pitchFamily="66" charset="0"/>
              </a:rPr>
              <a:t> </a:t>
            </a:r>
            <a:r>
              <a:rPr lang="en-US" dirty="0">
                <a:solidFill>
                  <a:srgbClr val="FF0000"/>
                </a:solidFill>
                <a:latin typeface="Comic Sans MS" panose="030F0702030302020204" pitchFamily="66" charset="0"/>
              </a:rPr>
              <a:t>on a </a:t>
            </a:r>
            <a:r>
              <a:rPr lang="en-US" dirty="0" err="1">
                <a:solidFill>
                  <a:srgbClr val="FF0000"/>
                </a:solidFill>
                <a:latin typeface="Comic Sans MS" panose="030F0702030302020204" pitchFamily="66" charset="0"/>
              </a:rPr>
              <a:t>fifo</a:t>
            </a:r>
            <a:endParaRPr lang="en-US" dirty="0">
              <a:solidFill>
                <a:srgbClr val="FF0000"/>
              </a:solidFill>
              <a:latin typeface="Comic Sans MS" panose="030F0702030302020204" pitchFamily="66" charset="0"/>
            </a:endParaRPr>
          </a:p>
          <a:p>
            <a:r>
              <a:rPr lang="en-US" dirty="0" smtClean="0">
                <a:solidFill>
                  <a:srgbClr val="FF0000"/>
                </a:solidFill>
                <a:latin typeface="Comic Sans MS" panose="030F0702030302020204" pitchFamily="66" charset="0"/>
              </a:rPr>
              <a:t>simultaneously</a:t>
            </a:r>
            <a:endParaRPr lang="en-US"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7383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Rectangle: Click to edit Master text styles&#10;Second level&#10;Third level&#10;Fourth level&#10;Fifth level"/>
          <p:cNvSpPr>
            <a:spLocks noChangeArrowheads="1"/>
          </p:cNvSpPr>
          <p:nvPr/>
        </p:nvSpPr>
        <p:spPr bwMode="auto">
          <a:xfrm>
            <a:off x="1035271" y="1702695"/>
            <a:ext cx="5779448" cy="4047919"/>
          </a:xfrm>
          <a:prstGeom prst="rect">
            <a:avLst/>
          </a:prstGeom>
          <a:noFill/>
          <a:ln w="9525">
            <a:noFill/>
            <a:miter lim="800000"/>
            <a:headEnd/>
            <a:tailEnd/>
          </a:ln>
        </p:spPr>
        <p:txBody>
          <a:bodyPr/>
          <a:lstStyle/>
          <a:p>
            <a:pPr marL="342900" indent="-342900">
              <a:lnSpc>
                <a:spcPct val="95000"/>
              </a:lnSpc>
              <a:spcBef>
                <a:spcPct val="5000"/>
              </a:spcBef>
              <a:buClr>
                <a:schemeClr val="hlink"/>
              </a:buClr>
              <a:buSzPct val="110000"/>
              <a:buFont typeface="Wingdings" pitchFamily="-96" charset="2"/>
              <a:buNone/>
            </a:pPr>
            <a:r>
              <a:rPr lang="en-US" b="1" dirty="0">
                <a:latin typeface="Courier New" pitchFamily="49" charset="0"/>
              </a:rPr>
              <a:t>module</a:t>
            </a:r>
            <a:r>
              <a:rPr lang="en-US" dirty="0">
                <a:latin typeface="Courier New" pitchFamily="49" charset="0"/>
              </a:rPr>
              <a:t> </a:t>
            </a:r>
            <a:r>
              <a:rPr lang="en-US" dirty="0" err="1" smtClean="0">
                <a:latin typeface="Courier New" pitchFamily="49" charset="0"/>
              </a:rPr>
              <a:t>mkFifo</a:t>
            </a:r>
            <a:r>
              <a:rPr lang="en-US" dirty="0" smtClean="0">
                <a:latin typeface="Courier New" pitchFamily="49" charset="0"/>
              </a:rPr>
              <a:t> </a:t>
            </a:r>
            <a:r>
              <a:rPr lang="en-US" dirty="0">
                <a:latin typeface="Courier New" pitchFamily="49" charset="0"/>
              </a:rPr>
              <a:t>(</a:t>
            </a:r>
            <a:r>
              <a:rPr lang="en-US" dirty="0" err="1" smtClean="0">
                <a:latin typeface="Courier New" pitchFamily="49" charset="0"/>
              </a:rPr>
              <a:t>Fifo</a:t>
            </a:r>
            <a:r>
              <a:rPr lang="en-US" dirty="0" smtClean="0">
                <a:latin typeface="Courier New" pitchFamily="49" charset="0"/>
              </a:rPr>
              <a:t>#(1, t));</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err="1">
                <a:latin typeface="Courier New" pitchFamily="49" charset="0"/>
              </a:rPr>
              <a:t>Reg</a:t>
            </a:r>
            <a:r>
              <a:rPr lang="en-US" dirty="0">
                <a:latin typeface="Courier New" pitchFamily="49" charset="0"/>
              </a:rPr>
              <a:t>#(t)    </a:t>
            </a:r>
            <a:r>
              <a:rPr lang="en-US" dirty="0" smtClean="0">
                <a:latin typeface="Courier New" pitchFamily="49" charset="0"/>
              </a:rPr>
              <a:t>d  </a:t>
            </a:r>
            <a:r>
              <a:rPr lang="en-US" dirty="0">
                <a:latin typeface="Courier New" pitchFamily="49" charset="0"/>
              </a:rPr>
              <a:t>&lt;- </a:t>
            </a:r>
            <a:r>
              <a:rPr lang="en-US" dirty="0" err="1" smtClean="0">
                <a:latin typeface="Courier New" pitchFamily="49" charset="0"/>
              </a:rPr>
              <a:t>mkRegU</a:t>
            </a:r>
            <a:r>
              <a:rPr lang="en-US" dirty="0" smtClean="0">
                <a:latin typeface="Courier New" pitchFamily="49" charset="0"/>
              </a:rPr>
              <a:t>; </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err="1">
                <a:latin typeface="Courier New" pitchFamily="49" charset="0"/>
              </a:rPr>
              <a:t>Reg</a:t>
            </a:r>
            <a:r>
              <a:rPr lang="en-US" dirty="0">
                <a:latin typeface="Courier New" pitchFamily="49" charset="0"/>
              </a:rPr>
              <a:t>#(</a:t>
            </a:r>
            <a:r>
              <a:rPr lang="en-US" dirty="0" err="1">
                <a:latin typeface="Courier New" pitchFamily="49" charset="0"/>
              </a:rPr>
              <a:t>Bool</a:t>
            </a:r>
            <a:r>
              <a:rPr lang="en-US" dirty="0">
                <a:latin typeface="Courier New" pitchFamily="49" charset="0"/>
              </a:rPr>
              <a:t>) </a:t>
            </a:r>
            <a:r>
              <a:rPr lang="en-US" dirty="0" smtClean="0">
                <a:latin typeface="Courier New" pitchFamily="49" charset="0"/>
              </a:rPr>
              <a:t>v  </a:t>
            </a:r>
            <a:r>
              <a:rPr lang="en-US" dirty="0">
                <a:latin typeface="Courier New" pitchFamily="49" charset="0"/>
              </a:rPr>
              <a:t>&lt;- </a:t>
            </a:r>
            <a:r>
              <a:rPr lang="en-US" dirty="0" err="1">
                <a:latin typeface="Courier New" pitchFamily="49" charset="0"/>
              </a:rPr>
              <a:t>mkReg</a:t>
            </a:r>
            <a:r>
              <a:rPr lang="en-US" dirty="0">
                <a:latin typeface="Courier New" pitchFamily="49" charset="0"/>
              </a:rPr>
              <a:t>(False</a:t>
            </a:r>
            <a:r>
              <a:rPr lang="en-US" dirty="0" smtClean="0">
                <a:latin typeface="Courier New" pitchFamily="49" charset="0"/>
              </a:rPr>
              <a:t>);</a:t>
            </a:r>
          </a:p>
          <a:p>
            <a:pPr marL="342900" indent="-342900">
              <a:lnSpc>
                <a:spcPct val="95000"/>
              </a:lnSpc>
              <a:spcBef>
                <a:spcPct val="5000"/>
              </a:spcBef>
              <a:buClr>
                <a:schemeClr val="hlink"/>
              </a:buClr>
              <a:buSzPct val="110000"/>
            </a:pPr>
            <a:r>
              <a:rPr lang="en-US" b="1" dirty="0" smtClean="0">
                <a:latin typeface="Courier New" pitchFamily="49" charset="0"/>
              </a:rPr>
              <a:t>  method </a:t>
            </a:r>
            <a:r>
              <a:rPr lang="en-US" b="1" dirty="0">
                <a:latin typeface="Courier New" pitchFamily="49" charset="0"/>
              </a:rPr>
              <a:t>Action </a:t>
            </a:r>
            <a:r>
              <a:rPr lang="en-US" dirty="0" err="1">
                <a:latin typeface="Courier New" pitchFamily="49" charset="0"/>
              </a:rPr>
              <a:t>enq</a:t>
            </a:r>
            <a:r>
              <a:rPr lang="en-US" dirty="0">
                <a:latin typeface="Courier New" pitchFamily="49" charset="0"/>
              </a:rPr>
              <a:t>(t x</a:t>
            </a:r>
            <a:r>
              <a:rPr lang="en-US" dirty="0" smtClean="0">
                <a:latin typeface="Courier New" pitchFamily="49" charset="0"/>
              </a:rPr>
              <a:t>) </a:t>
            </a:r>
            <a:r>
              <a:rPr lang="en-US" b="1" dirty="0">
                <a:solidFill>
                  <a:srgbClr val="FF0000"/>
                </a:solidFill>
                <a:latin typeface="Courier New" pitchFamily="49" charset="0"/>
              </a:rPr>
              <a:t>if</a:t>
            </a:r>
            <a:r>
              <a:rPr lang="en-US" dirty="0">
                <a:solidFill>
                  <a:srgbClr val="FF0000"/>
                </a:solidFill>
                <a:latin typeface="Courier New" pitchFamily="49" charset="0"/>
              </a:rPr>
              <a:t> (!v</a:t>
            </a:r>
            <a:r>
              <a:rPr lang="en-US" dirty="0" smtClean="0">
                <a:solidFill>
                  <a:srgbClr val="FF0000"/>
                </a:solidFill>
                <a:latin typeface="Courier New" pitchFamily="49" charset="0"/>
              </a:rPr>
              <a:t>);</a:t>
            </a: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smtClean="0">
                <a:latin typeface="Courier New" pitchFamily="49" charset="0"/>
              </a:rPr>
              <a:t>   v &lt;= True; d &lt;= x;</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pPr>
            <a:r>
              <a:rPr lang="en-US" b="1" dirty="0">
                <a:latin typeface="Courier New" pitchFamily="49" charset="0"/>
              </a:rPr>
              <a:t>  method Action </a:t>
            </a:r>
            <a:r>
              <a:rPr lang="en-US" dirty="0" err="1" smtClean="0">
                <a:latin typeface="Courier New" pitchFamily="49" charset="0"/>
              </a:rPr>
              <a:t>deq</a:t>
            </a:r>
            <a:r>
              <a:rPr lang="en-US" dirty="0" smtClean="0">
                <a:latin typeface="Courier New" pitchFamily="49" charset="0"/>
              </a:rPr>
              <a:t> </a:t>
            </a:r>
            <a:r>
              <a:rPr lang="en-US" b="1" dirty="0">
                <a:solidFill>
                  <a:srgbClr val="FF0000"/>
                </a:solidFill>
                <a:latin typeface="Courier New" pitchFamily="49" charset="0"/>
              </a:rPr>
              <a:t>if</a:t>
            </a:r>
            <a:r>
              <a:rPr lang="en-US" dirty="0">
                <a:solidFill>
                  <a:srgbClr val="FF0000"/>
                </a:solidFill>
                <a:latin typeface="Courier New" pitchFamily="49" charset="0"/>
              </a:rPr>
              <a:t> </a:t>
            </a:r>
            <a:r>
              <a:rPr lang="en-US" dirty="0" smtClean="0">
                <a:solidFill>
                  <a:srgbClr val="FF0000"/>
                </a:solidFill>
                <a:latin typeface="Courier New" pitchFamily="49" charset="0"/>
              </a:rPr>
              <a:t>(v);</a:t>
            </a:r>
            <a:endParaRPr lang="en-US" dirty="0">
              <a:solidFill>
                <a:srgbClr val="FF0000"/>
              </a:solidFill>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dirty="0" smtClean="0">
                <a:latin typeface="Courier New" pitchFamily="49" charset="0"/>
              </a:rPr>
              <a:t>v &lt;= False;</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pPr>
            <a:r>
              <a:rPr lang="en-US" b="1" dirty="0">
                <a:latin typeface="Courier New" pitchFamily="49" charset="0"/>
              </a:rPr>
              <a:t>  method </a:t>
            </a:r>
            <a:r>
              <a:rPr lang="en-US" dirty="0">
                <a:latin typeface="Courier New" pitchFamily="49" charset="0"/>
              </a:rPr>
              <a:t>t </a:t>
            </a:r>
            <a:r>
              <a:rPr lang="en-US" dirty="0" smtClean="0">
                <a:latin typeface="Courier New" pitchFamily="49" charset="0"/>
              </a:rPr>
              <a:t>first </a:t>
            </a:r>
            <a:r>
              <a:rPr lang="en-US" b="1" dirty="0">
                <a:latin typeface="Courier New" pitchFamily="49" charset="0"/>
              </a:rPr>
              <a:t>if</a:t>
            </a:r>
            <a:r>
              <a:rPr lang="en-US" dirty="0">
                <a:latin typeface="Courier New" pitchFamily="49" charset="0"/>
              </a:rPr>
              <a:t> (v</a:t>
            </a:r>
            <a:r>
              <a:rPr lang="en-US" dirty="0" smtClean="0">
                <a:latin typeface="Courier New" pitchFamily="49" charset="0"/>
              </a:rPr>
              <a:t>);</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a:latin typeface="Courier New" pitchFamily="49" charset="0"/>
              </a:rPr>
              <a:t>return</a:t>
            </a:r>
            <a:r>
              <a:rPr lang="en-US" dirty="0">
                <a:latin typeface="Courier New" pitchFamily="49" charset="0"/>
              </a:rPr>
              <a:t> </a:t>
            </a:r>
            <a:r>
              <a:rPr lang="en-US" dirty="0" smtClean="0">
                <a:latin typeface="Courier New" pitchFamily="49" charset="0"/>
              </a:rPr>
              <a:t>d;</a:t>
            </a:r>
            <a:endParaRPr lang="en-US"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dirty="0">
                <a:latin typeface="Courier New" pitchFamily="49" charset="0"/>
              </a:rPr>
              <a:t>  </a:t>
            </a:r>
            <a:r>
              <a:rPr lang="en-US" b="1" dirty="0" err="1">
                <a:latin typeface="Courier New" pitchFamily="49" charset="0"/>
              </a:rPr>
              <a:t>endmethod</a:t>
            </a:r>
            <a:endParaRPr lang="en-US" b="1" dirty="0">
              <a:latin typeface="Courier New" pitchFamily="49" charset="0"/>
            </a:endParaRPr>
          </a:p>
          <a:p>
            <a:pPr marL="342900" indent="-342900">
              <a:lnSpc>
                <a:spcPct val="95000"/>
              </a:lnSpc>
              <a:spcBef>
                <a:spcPct val="5000"/>
              </a:spcBef>
              <a:buClr>
                <a:schemeClr val="hlink"/>
              </a:buClr>
              <a:buSzPct val="110000"/>
              <a:buFont typeface="Wingdings" pitchFamily="-96" charset="2"/>
              <a:buNone/>
            </a:pPr>
            <a:r>
              <a:rPr lang="en-US" b="1" dirty="0" err="1" smtClean="0">
                <a:latin typeface="Courier New" pitchFamily="49" charset="0"/>
              </a:rPr>
              <a:t>endmodule</a:t>
            </a:r>
            <a:r>
              <a:rPr lang="en-US" b="1" dirty="0" smtClean="0">
                <a:latin typeface="Courier New" pitchFamily="49" charset="0"/>
              </a:rPr>
              <a:t> </a:t>
            </a:r>
            <a:endParaRPr lang="en-US" b="1" i="1" dirty="0">
              <a:latin typeface="Courier New" pitchFamily="49" charset="0"/>
            </a:endParaRPr>
          </a:p>
        </p:txBody>
      </p:sp>
      <p:sp>
        <p:nvSpPr>
          <p:cNvPr id="20483" name="Rectangle 3"/>
          <p:cNvSpPr>
            <a:spLocks noGrp="1" noChangeArrowheads="1"/>
          </p:cNvSpPr>
          <p:nvPr>
            <p:ph type="title"/>
          </p:nvPr>
        </p:nvSpPr>
        <p:spPr>
          <a:xfrm>
            <a:off x="609600" y="304800"/>
            <a:ext cx="8130363" cy="1143000"/>
          </a:xfrm>
        </p:spPr>
        <p:txBody>
          <a:bodyPr/>
          <a:lstStyle/>
          <a:p>
            <a:r>
              <a:rPr lang="en-US" dirty="0" smtClean="0"/>
              <a:t>One-Element </a:t>
            </a:r>
            <a:r>
              <a:rPr lang="en-US" dirty="0"/>
              <a:t>FIFO </a:t>
            </a:r>
            <a:r>
              <a:rPr lang="en-US" dirty="0" smtClean="0"/>
              <a:t>Implementation</a:t>
            </a:r>
            <a:endParaRPr lang="en-US" sz="1400" dirty="0" smtClean="0"/>
          </a:p>
        </p:txBody>
      </p:sp>
      <p:sp>
        <p:nvSpPr>
          <p:cNvPr id="35" name="Text Box 5"/>
          <p:cNvSpPr txBox="1">
            <a:spLocks noChangeArrowheads="1"/>
          </p:cNvSpPr>
          <p:nvPr/>
        </p:nvSpPr>
        <p:spPr bwMode="auto">
          <a:xfrm>
            <a:off x="6371161" y="2620348"/>
            <a:ext cx="727076"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dirty="0">
                <a:solidFill>
                  <a:srgbClr val="FF0000"/>
                </a:solidFill>
                <a:latin typeface="+mn-lt"/>
                <a:cs typeface="Arial" charset="0"/>
              </a:rPr>
              <a:t>not full</a:t>
            </a:r>
          </a:p>
        </p:txBody>
      </p:sp>
      <p:sp>
        <p:nvSpPr>
          <p:cNvPr id="36" name="Text Box 6"/>
          <p:cNvSpPr txBox="1">
            <a:spLocks noChangeArrowheads="1"/>
          </p:cNvSpPr>
          <p:nvPr/>
        </p:nvSpPr>
        <p:spPr bwMode="auto">
          <a:xfrm>
            <a:off x="6193361" y="3131523"/>
            <a:ext cx="979488"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dirty="0">
                <a:solidFill>
                  <a:srgbClr val="FF0000"/>
                </a:solidFill>
                <a:latin typeface="+mn-lt"/>
                <a:cs typeface="Arial" charset="0"/>
              </a:rPr>
              <a:t>not empty</a:t>
            </a:r>
          </a:p>
        </p:txBody>
      </p:sp>
      <p:sp>
        <p:nvSpPr>
          <p:cNvPr id="37" name="Text Box 7"/>
          <p:cNvSpPr txBox="1">
            <a:spLocks noChangeArrowheads="1"/>
          </p:cNvSpPr>
          <p:nvPr/>
        </p:nvSpPr>
        <p:spPr bwMode="auto">
          <a:xfrm>
            <a:off x="6188598" y="3661749"/>
            <a:ext cx="979488" cy="276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solidFill>
                  <a:srgbClr val="FF0000"/>
                </a:solidFill>
                <a:latin typeface="+mn-lt"/>
                <a:cs typeface="Arial" charset="0"/>
              </a:rPr>
              <a:t>not empty</a:t>
            </a:r>
          </a:p>
        </p:txBody>
      </p:sp>
      <p:grpSp>
        <p:nvGrpSpPr>
          <p:cNvPr id="38" name="Group 37"/>
          <p:cNvGrpSpPr/>
          <p:nvPr/>
        </p:nvGrpSpPr>
        <p:grpSpPr>
          <a:xfrm>
            <a:off x="7172849" y="2050255"/>
            <a:ext cx="1363131" cy="1995488"/>
            <a:chOff x="6329363" y="3349625"/>
            <a:chExt cx="1363131" cy="1995488"/>
          </a:xfrm>
        </p:grpSpPr>
        <p:sp>
          <p:nvSpPr>
            <p:cNvPr id="66" name="Rectangle 8"/>
            <p:cNvSpPr>
              <a:spLocks noChangeArrowheads="1"/>
            </p:cNvSpPr>
            <p:nvPr/>
          </p:nvSpPr>
          <p:spPr bwMode="auto">
            <a:xfrm>
              <a:off x="6950075" y="3487738"/>
              <a:ext cx="727075" cy="18002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7" name="Rectangle 9"/>
            <p:cNvSpPr>
              <a:spLocks noChangeArrowheads="1"/>
            </p:cNvSpPr>
            <p:nvPr/>
          </p:nvSpPr>
          <p:spPr bwMode="auto">
            <a:xfrm>
              <a:off x="6950075" y="3527425"/>
              <a:ext cx="169863" cy="6334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8" name="Line 10"/>
            <p:cNvSpPr>
              <a:spLocks noChangeShapeType="1"/>
            </p:cNvSpPr>
            <p:nvPr/>
          </p:nvSpPr>
          <p:spPr bwMode="auto">
            <a:xfrm rot="10800000" flipH="1">
              <a:off x="6329363" y="3589338"/>
              <a:ext cx="61436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69" name="Line 11"/>
            <p:cNvSpPr>
              <a:spLocks noChangeShapeType="1"/>
            </p:cNvSpPr>
            <p:nvPr/>
          </p:nvSpPr>
          <p:spPr bwMode="auto">
            <a:xfrm>
              <a:off x="6623050" y="3505200"/>
              <a:ext cx="92075" cy="169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0" name="Text Box 12"/>
            <p:cNvSpPr txBox="1">
              <a:spLocks noChangeArrowheads="1"/>
            </p:cNvSpPr>
            <p:nvPr/>
          </p:nvSpPr>
          <p:spPr bwMode="auto">
            <a:xfrm>
              <a:off x="6568344" y="3349625"/>
              <a:ext cx="28245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latin typeface="+mn-lt"/>
                  <a:cs typeface="Arial" charset="0"/>
                </a:rPr>
                <a:t>n</a:t>
              </a:r>
            </a:p>
          </p:txBody>
        </p:sp>
        <p:sp>
          <p:nvSpPr>
            <p:cNvPr id="71" name="Line 13"/>
            <p:cNvSpPr>
              <a:spLocks noChangeShapeType="1"/>
            </p:cNvSpPr>
            <p:nvPr/>
          </p:nvSpPr>
          <p:spPr bwMode="auto">
            <a:xfrm flipH="1">
              <a:off x="6337300" y="4940300"/>
              <a:ext cx="6143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2" name="Line 14"/>
            <p:cNvSpPr>
              <a:spLocks noChangeShapeType="1"/>
            </p:cNvSpPr>
            <p:nvPr/>
          </p:nvSpPr>
          <p:spPr bwMode="auto">
            <a:xfrm>
              <a:off x="6637338" y="4856163"/>
              <a:ext cx="904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3" name="Text Box 15"/>
            <p:cNvSpPr txBox="1">
              <a:spLocks noChangeArrowheads="1"/>
            </p:cNvSpPr>
            <p:nvPr/>
          </p:nvSpPr>
          <p:spPr bwMode="auto">
            <a:xfrm>
              <a:off x="6590569" y="4706938"/>
              <a:ext cx="282450" cy="2769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200" i="1">
                  <a:latin typeface="+mn-lt"/>
                  <a:cs typeface="Arial" charset="0"/>
                </a:rPr>
                <a:t>n</a:t>
              </a:r>
            </a:p>
          </p:txBody>
        </p:sp>
        <p:sp>
          <p:nvSpPr>
            <p:cNvPr id="74" name="Rectangle 16"/>
            <p:cNvSpPr>
              <a:spLocks noChangeArrowheads="1"/>
            </p:cNvSpPr>
            <p:nvPr/>
          </p:nvSpPr>
          <p:spPr bwMode="auto">
            <a:xfrm>
              <a:off x="6946900" y="4268788"/>
              <a:ext cx="171450" cy="4095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75" name="Rectangle 17"/>
            <p:cNvSpPr>
              <a:spLocks noChangeArrowheads="1"/>
            </p:cNvSpPr>
            <p:nvPr/>
          </p:nvSpPr>
          <p:spPr bwMode="auto">
            <a:xfrm>
              <a:off x="6951663" y="4806950"/>
              <a:ext cx="177800" cy="4079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grpSp>
          <p:nvGrpSpPr>
            <p:cNvPr id="76" name="Group 18"/>
            <p:cNvGrpSpPr>
              <a:grpSpLocks/>
            </p:cNvGrpSpPr>
            <p:nvPr/>
          </p:nvGrpSpPr>
          <p:grpSpPr bwMode="auto">
            <a:xfrm>
              <a:off x="6330956" y="3727450"/>
              <a:ext cx="635001" cy="1617663"/>
              <a:chOff x="4170" y="2348"/>
              <a:chExt cx="400" cy="1019"/>
            </a:xfrm>
          </p:grpSpPr>
          <p:sp>
            <p:nvSpPr>
              <p:cNvPr id="81" name="Line 19"/>
              <p:cNvSpPr>
                <a:spLocks noChangeShapeType="1"/>
              </p:cNvSpPr>
              <p:nvPr/>
            </p:nvSpPr>
            <p:spPr bwMode="auto">
              <a:xfrm flipH="1">
                <a:off x="4170" y="2564"/>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2" name="Text Box 20"/>
              <p:cNvSpPr txBox="1">
                <a:spLocks noChangeArrowheads="1"/>
              </p:cNvSpPr>
              <p:nvPr/>
            </p:nvSpPr>
            <p:spPr bwMode="auto">
              <a:xfrm>
                <a:off x="4215" y="2511"/>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sp>
            <p:nvSpPr>
              <p:cNvPr id="83" name="Line 21"/>
              <p:cNvSpPr>
                <a:spLocks noChangeShapeType="1"/>
              </p:cNvSpPr>
              <p:nvPr/>
            </p:nvSpPr>
            <p:spPr bwMode="auto">
              <a:xfrm rot="10800000" flipH="1">
                <a:off x="4174" y="2394"/>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4" name="Text Box 22"/>
              <p:cNvSpPr txBox="1">
                <a:spLocks noChangeArrowheads="1"/>
              </p:cNvSpPr>
              <p:nvPr/>
            </p:nvSpPr>
            <p:spPr bwMode="auto">
              <a:xfrm>
                <a:off x="4173" y="2348"/>
                <a:ext cx="394"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enab</a:t>
                </a:r>
              </a:p>
            </p:txBody>
          </p:sp>
          <p:sp>
            <p:nvSpPr>
              <p:cNvPr id="85" name="Line 23"/>
              <p:cNvSpPr>
                <a:spLocks noChangeShapeType="1"/>
              </p:cNvSpPr>
              <p:nvPr/>
            </p:nvSpPr>
            <p:spPr bwMode="auto">
              <a:xfrm flipH="1">
                <a:off x="4173" y="2906"/>
                <a:ext cx="3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6" name="Text Box 24"/>
              <p:cNvSpPr txBox="1">
                <a:spLocks noChangeArrowheads="1"/>
              </p:cNvSpPr>
              <p:nvPr/>
            </p:nvSpPr>
            <p:spPr bwMode="auto">
              <a:xfrm>
                <a:off x="4217" y="2853"/>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sp>
            <p:nvSpPr>
              <p:cNvPr id="87" name="Line 25"/>
              <p:cNvSpPr>
                <a:spLocks noChangeShapeType="1"/>
              </p:cNvSpPr>
              <p:nvPr/>
            </p:nvSpPr>
            <p:spPr bwMode="auto">
              <a:xfrm rot="10800000" flipH="1">
                <a:off x="4177" y="2737"/>
                <a:ext cx="38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88" name="Text Box 26"/>
              <p:cNvSpPr txBox="1">
                <a:spLocks noChangeArrowheads="1"/>
              </p:cNvSpPr>
              <p:nvPr/>
            </p:nvSpPr>
            <p:spPr bwMode="auto">
              <a:xfrm>
                <a:off x="4176" y="2690"/>
                <a:ext cx="394"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enab</a:t>
                </a:r>
              </a:p>
            </p:txBody>
          </p:sp>
          <p:sp>
            <p:nvSpPr>
              <p:cNvPr id="89" name="Line 27"/>
              <p:cNvSpPr>
                <a:spLocks noChangeShapeType="1"/>
              </p:cNvSpPr>
              <p:nvPr/>
            </p:nvSpPr>
            <p:spPr bwMode="auto">
              <a:xfrm flipH="1">
                <a:off x="4176" y="3226"/>
                <a:ext cx="38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en-US">
                  <a:latin typeface="+mn-lt"/>
                </a:endParaRPr>
              </a:p>
            </p:txBody>
          </p:sp>
          <p:sp>
            <p:nvSpPr>
              <p:cNvPr id="90" name="Text Box 28"/>
              <p:cNvSpPr txBox="1">
                <a:spLocks noChangeArrowheads="1"/>
              </p:cNvSpPr>
              <p:nvPr/>
            </p:nvSpPr>
            <p:spPr bwMode="auto">
              <a:xfrm>
                <a:off x="4220" y="3173"/>
                <a:ext cx="302"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rdy</a:t>
                </a:r>
              </a:p>
            </p:txBody>
          </p:sp>
        </p:grpSp>
        <p:sp>
          <p:nvSpPr>
            <p:cNvPr id="77" name="Text Box 29"/>
            <p:cNvSpPr txBox="1">
              <a:spLocks noChangeArrowheads="1"/>
            </p:cNvSpPr>
            <p:nvPr/>
          </p:nvSpPr>
          <p:spPr bwMode="auto">
            <a:xfrm rot="-5400000">
              <a:off x="6764054" y="3678338"/>
              <a:ext cx="518091"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enq</a:t>
              </a:r>
            </a:p>
          </p:txBody>
        </p:sp>
        <p:sp>
          <p:nvSpPr>
            <p:cNvPr id="78" name="Text Box 30"/>
            <p:cNvSpPr txBox="1">
              <a:spLocks noChangeArrowheads="1"/>
            </p:cNvSpPr>
            <p:nvPr/>
          </p:nvSpPr>
          <p:spPr bwMode="auto">
            <a:xfrm rot="-5400000">
              <a:off x="6764855" y="4324450"/>
              <a:ext cx="516488"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deq</a:t>
              </a:r>
            </a:p>
          </p:txBody>
        </p:sp>
        <p:sp>
          <p:nvSpPr>
            <p:cNvPr id="79" name="Text Box 31"/>
            <p:cNvSpPr txBox="1">
              <a:spLocks noChangeArrowheads="1"/>
            </p:cNvSpPr>
            <p:nvPr/>
          </p:nvSpPr>
          <p:spPr bwMode="auto">
            <a:xfrm rot="-5400000">
              <a:off x="6754436" y="4857850"/>
              <a:ext cx="537328"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a:latin typeface="+mn-lt"/>
                  <a:cs typeface="Arial" charset="0"/>
                </a:rPr>
                <a:t>first</a:t>
              </a:r>
            </a:p>
          </p:txBody>
        </p:sp>
        <p:sp>
          <p:nvSpPr>
            <p:cNvPr id="80" name="Text Box 32"/>
            <p:cNvSpPr txBox="1">
              <a:spLocks noChangeArrowheads="1"/>
            </p:cNvSpPr>
            <p:nvPr/>
          </p:nvSpPr>
          <p:spPr bwMode="auto">
            <a:xfrm>
              <a:off x="7086238" y="4289276"/>
              <a:ext cx="606256" cy="30777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00000"/>
                </a:lnSpc>
                <a:spcBef>
                  <a:spcPct val="0"/>
                </a:spcBef>
                <a:buClrTx/>
                <a:buSzTx/>
                <a:buNone/>
              </a:pPr>
              <a:r>
                <a:rPr lang="en-US" sz="1400" dirty="0">
                  <a:latin typeface="+mn-lt"/>
                  <a:cs typeface="Arial" charset="0"/>
                </a:rPr>
                <a:t>FIFO</a:t>
              </a:r>
            </a:p>
          </p:txBody>
        </p:sp>
      </p:grpSp>
      <p:sp>
        <p:nvSpPr>
          <p:cNvPr id="41" name="TextBox 40"/>
          <p:cNvSpPr txBox="1"/>
          <p:nvPr/>
        </p:nvSpPr>
        <p:spPr>
          <a:xfrm>
            <a:off x="3816754" y="4930427"/>
            <a:ext cx="5108814" cy="722313"/>
          </a:xfrm>
          <a:prstGeom prst="rect">
            <a:avLst/>
          </a:prstGeom>
          <a:noFill/>
        </p:spPr>
        <p:txBody>
          <a:bodyPr wrap="square" rtlCol="0">
            <a:spAutoFit/>
          </a:bodyPr>
          <a:lstStyle/>
          <a:p>
            <a:r>
              <a:rPr lang="en-US" dirty="0" smtClean="0"/>
              <a:t>Can </a:t>
            </a:r>
            <a:r>
              <a:rPr lang="en-US" dirty="0" err="1" smtClean="0">
                <a:latin typeface="Courier New" panose="02070309020205020404" pitchFamily="49" charset="0"/>
                <a:cs typeface="Courier New" panose="02070309020205020404" pitchFamily="49" charset="0"/>
              </a:rPr>
              <a:t>enq</a:t>
            </a:r>
            <a:r>
              <a:rPr lang="en-US" dirty="0" smtClean="0"/>
              <a:t> and </a:t>
            </a:r>
            <a:r>
              <a:rPr lang="en-US" dirty="0" err="1" smtClean="0">
                <a:latin typeface="Courier New" panose="02070309020205020404" pitchFamily="49" charset="0"/>
                <a:cs typeface="Courier New" panose="02070309020205020404" pitchFamily="49" charset="0"/>
              </a:rPr>
              <a:t>deq</a:t>
            </a:r>
            <a:r>
              <a:rPr lang="en-US" dirty="0" smtClean="0"/>
              <a:t> methods be ready at the same time?</a:t>
            </a:r>
            <a:endParaRPr lang="en-US" dirty="0"/>
          </a:p>
        </p:txBody>
      </p:sp>
      <p:sp>
        <p:nvSpPr>
          <p:cNvPr id="2" name="Date Placeholder 1"/>
          <p:cNvSpPr>
            <a:spLocks noGrp="1"/>
          </p:cNvSpPr>
          <p:nvPr>
            <p:ph type="dt" sz="half" idx="10"/>
          </p:nvPr>
        </p:nvSpPr>
        <p:spPr/>
        <p:txBody>
          <a:bodyPr/>
          <a:lstStyle/>
          <a:p>
            <a:pPr>
              <a:defRPr/>
            </a:pPr>
            <a:r>
              <a:rPr lang="en-US" smtClean="0"/>
              <a:t>September 18, 2017</a:t>
            </a:r>
            <a:endParaRPr lang="en-US" dirty="0"/>
          </a:p>
        </p:txBody>
      </p:sp>
      <p:sp>
        <p:nvSpPr>
          <p:cNvPr id="3" name="Footer Placeholder 2"/>
          <p:cNvSpPr>
            <a:spLocks noGrp="1"/>
          </p:cNvSpPr>
          <p:nvPr>
            <p:ph type="ftr" sz="quarter" idx="12"/>
          </p:nvPr>
        </p:nvSpPr>
        <p:spPr/>
        <p:txBody>
          <a:bodyPr/>
          <a:lstStyle/>
          <a:p>
            <a:pPr>
              <a:defRPr/>
            </a:pPr>
            <a:r>
              <a:rPr lang="en-US" smtClean="0"/>
              <a:t>http://csg.csail.mit.edu/6.175</a:t>
            </a:r>
            <a:endParaRPr lang="en-US" dirty="0"/>
          </a:p>
        </p:txBody>
      </p:sp>
      <p:sp>
        <p:nvSpPr>
          <p:cNvPr id="4" name="Slide Number Placeholder 3"/>
          <p:cNvSpPr>
            <a:spLocks noGrp="1"/>
          </p:cNvSpPr>
          <p:nvPr>
            <p:ph type="sldNum" sz="quarter" idx="11"/>
          </p:nvPr>
        </p:nvSpPr>
        <p:spPr/>
        <p:txBody>
          <a:bodyPr/>
          <a:lstStyle/>
          <a:p>
            <a:pPr>
              <a:defRPr/>
            </a:pPr>
            <a:r>
              <a:rPr lang="en-US" smtClean="0"/>
              <a:t>L06-</a:t>
            </a:r>
            <a:fld id="{4F9502F6-954B-46E9-AC05-33DEDF4CA0BF}" type="slidenum">
              <a:rPr lang="en-US" smtClean="0"/>
              <a:pPr>
                <a:defRPr/>
              </a:pPr>
              <a:t>4</a:t>
            </a:fld>
            <a:endParaRPr lang="en-US" dirty="0"/>
          </a:p>
        </p:txBody>
      </p:sp>
      <p:sp>
        <p:nvSpPr>
          <p:cNvPr id="39" name="TextBox 38"/>
          <p:cNvSpPr txBox="1"/>
          <p:nvPr/>
        </p:nvSpPr>
        <p:spPr>
          <a:xfrm>
            <a:off x="4376723" y="5644596"/>
            <a:ext cx="3701524" cy="707886"/>
          </a:xfrm>
          <a:prstGeom prst="rect">
            <a:avLst/>
          </a:prstGeom>
          <a:noFill/>
        </p:spPr>
        <p:txBody>
          <a:bodyPr wrap="square" rtlCol="0">
            <a:spAutoFit/>
          </a:bodyPr>
          <a:lstStyle/>
          <a:p>
            <a:r>
              <a:rPr lang="en-US" dirty="0" smtClean="0">
                <a:solidFill>
                  <a:srgbClr val="FF3333"/>
                </a:solidFill>
              </a:rPr>
              <a:t>No! Therefore they cannot execute concurrently!</a:t>
            </a:r>
            <a:endParaRPr lang="en-US" dirty="0">
              <a:solidFill>
                <a:srgbClr val="FF3333"/>
              </a:solidFill>
            </a:endParaRPr>
          </a:p>
        </p:txBody>
      </p:sp>
      <p:pic>
        <p:nvPicPr>
          <p:cNvPr id="40" name="Picture 29" descr="j0286034"/>
          <p:cNvPicPr>
            <a:picLocks noChangeAspect="1" noChangeArrowheads="1"/>
          </p:cNvPicPr>
          <p:nvPr/>
        </p:nvPicPr>
        <p:blipFill>
          <a:blip r:embed="rId3" cstate="print"/>
          <a:srcRect/>
          <a:stretch>
            <a:fillRect/>
          </a:stretch>
        </p:blipFill>
        <p:spPr bwMode="auto">
          <a:xfrm>
            <a:off x="8106441" y="5756801"/>
            <a:ext cx="919163" cy="885825"/>
          </a:xfrm>
          <a:prstGeom prst="rect">
            <a:avLst/>
          </a:prstGeom>
          <a:noFill/>
          <a:ln w="9525">
            <a:noFill/>
            <a:miter lim="800000"/>
            <a:headEnd/>
            <a:tailEnd/>
          </a:ln>
        </p:spPr>
      </p:pic>
    </p:spTree>
    <p:extLst>
      <p:ext uri="{BB962C8B-B14F-4D97-AF65-F5344CB8AC3E}">
        <p14:creationId xmlns:p14="http://schemas.microsoft.com/office/powerpoint/2010/main" val="228264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304800"/>
            <a:ext cx="8237538" cy="1143000"/>
          </a:xfrm>
        </p:spPr>
        <p:txBody>
          <a:bodyPr/>
          <a:lstStyle/>
          <a:p>
            <a:r>
              <a:rPr lang="en-US" sz="3600" dirty="0" smtClean="0"/>
              <a:t>Concurrency when the FIFOs do not permit concurrent </a:t>
            </a:r>
            <a:r>
              <a:rPr lang="en-US" sz="3600" dirty="0" err="1" smtClean="0"/>
              <a:t>enq</a:t>
            </a:r>
            <a:r>
              <a:rPr lang="en-US" sz="3600" dirty="0" smtClean="0"/>
              <a:t> and </a:t>
            </a:r>
            <a:r>
              <a:rPr lang="en-US" sz="3600" dirty="0" err="1" smtClean="0"/>
              <a:t>deq</a:t>
            </a:r>
            <a:endParaRPr lang="en-US" sz="3600" dirty="0" smtClean="0"/>
          </a:p>
        </p:txBody>
      </p:sp>
      <p:grpSp>
        <p:nvGrpSpPr>
          <p:cNvPr id="4" name="Group 9"/>
          <p:cNvGrpSpPr/>
          <p:nvPr/>
        </p:nvGrpSpPr>
        <p:grpSpPr>
          <a:xfrm>
            <a:off x="1554163" y="1752600"/>
            <a:ext cx="5380204" cy="1432957"/>
            <a:chOff x="1554163" y="1752600"/>
            <a:chExt cx="5380204" cy="1432957"/>
          </a:xfrm>
        </p:grpSpPr>
        <p:sp>
          <p:nvSpPr>
            <p:cNvPr id="11" name="Rectangle 5"/>
            <p:cNvSpPr>
              <a:spLocks noChangeArrowheads="1"/>
            </p:cNvSpPr>
            <p:nvPr/>
          </p:nvSpPr>
          <p:spPr bwMode="auto">
            <a:xfrm>
              <a:off x="6451600" y="17653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sp>
          <p:nvSpPr>
            <p:cNvPr id="12" name="Line 6"/>
            <p:cNvSpPr>
              <a:spLocks noChangeShapeType="1"/>
            </p:cNvSpPr>
            <p:nvPr/>
          </p:nvSpPr>
          <p:spPr bwMode="auto">
            <a:xfrm flipV="1">
              <a:off x="1862138" y="2278063"/>
              <a:ext cx="750887" cy="1587"/>
            </a:xfrm>
            <a:prstGeom prst="line">
              <a:avLst/>
            </a:prstGeom>
            <a:noFill/>
            <a:ln w="9525">
              <a:solidFill>
                <a:schemeClr val="tx1"/>
              </a:solidFill>
              <a:round/>
              <a:headEnd/>
              <a:tailEnd type="triangle" w="med" len="med"/>
            </a:ln>
          </p:spPr>
          <p:txBody>
            <a:bodyPr wrap="none" anchor="ctr"/>
            <a:lstStyle/>
            <a:p>
              <a:endParaRPr lang="en-US"/>
            </a:p>
          </p:txBody>
        </p:sp>
        <p:sp>
          <p:nvSpPr>
            <p:cNvPr id="13" name="Text Box 7"/>
            <p:cNvSpPr txBox="1">
              <a:spLocks noChangeArrowheads="1"/>
            </p:cNvSpPr>
            <p:nvPr/>
          </p:nvSpPr>
          <p:spPr bwMode="auto">
            <a:xfrm>
              <a:off x="1554163" y="2451100"/>
              <a:ext cx="334962" cy="396875"/>
            </a:xfrm>
            <a:prstGeom prst="rect">
              <a:avLst/>
            </a:prstGeom>
            <a:noFill/>
            <a:ln w="9525">
              <a:noFill/>
              <a:miter lim="800000"/>
              <a:headEnd/>
              <a:tailEnd/>
            </a:ln>
          </p:spPr>
          <p:txBody>
            <a:bodyPr wrap="none">
              <a:spAutoFit/>
            </a:bodyPr>
            <a:lstStyle/>
            <a:p>
              <a:r>
                <a:rPr lang="en-US"/>
                <a:t>x</a:t>
              </a:r>
            </a:p>
          </p:txBody>
        </p:sp>
        <p:sp>
          <p:nvSpPr>
            <p:cNvPr id="14" name="Line 8"/>
            <p:cNvSpPr>
              <a:spLocks noChangeShapeType="1"/>
            </p:cNvSpPr>
            <p:nvPr/>
          </p:nvSpPr>
          <p:spPr bwMode="auto">
            <a:xfrm>
              <a:off x="36306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15" name="Line 9"/>
            <p:cNvSpPr>
              <a:spLocks noChangeShapeType="1"/>
            </p:cNvSpPr>
            <p:nvPr/>
          </p:nvSpPr>
          <p:spPr bwMode="auto">
            <a:xfrm>
              <a:off x="2746375" y="2260600"/>
              <a:ext cx="214313"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1"/>
            <p:cNvSpPr txBox="1">
              <a:spLocks noChangeArrowheads="1"/>
            </p:cNvSpPr>
            <p:nvPr/>
          </p:nvSpPr>
          <p:spPr bwMode="auto">
            <a:xfrm>
              <a:off x="3606800" y="2816225"/>
              <a:ext cx="753732" cy="369332"/>
            </a:xfrm>
            <a:prstGeom prst="rect">
              <a:avLst/>
            </a:prstGeom>
            <a:noFill/>
            <a:ln w="9525">
              <a:noFill/>
              <a:miter lim="800000"/>
              <a:headEnd/>
              <a:tailEnd/>
            </a:ln>
          </p:spPr>
          <p:txBody>
            <a:bodyPr wrap="none">
              <a:spAutoFit/>
            </a:bodyPr>
            <a:lstStyle/>
            <a:p>
              <a:pPr>
                <a:buNone/>
              </a:pPr>
              <a:r>
                <a:rPr lang="en-US" dirty="0"/>
                <a:t>fifo1</a:t>
              </a:r>
              <a:endParaRPr lang="en-US" baseline="-25000" dirty="0"/>
            </a:p>
          </p:txBody>
        </p:sp>
        <p:sp>
          <p:nvSpPr>
            <p:cNvPr id="17" name="Text Box 12"/>
            <p:cNvSpPr txBox="1">
              <a:spLocks noChangeArrowheads="1"/>
            </p:cNvSpPr>
            <p:nvPr/>
          </p:nvSpPr>
          <p:spPr bwMode="auto">
            <a:xfrm>
              <a:off x="2243138" y="2816225"/>
              <a:ext cx="619080" cy="369332"/>
            </a:xfrm>
            <a:prstGeom prst="rect">
              <a:avLst/>
            </a:prstGeom>
            <a:noFill/>
            <a:ln w="9525">
              <a:noFill/>
              <a:miter lim="800000"/>
              <a:headEnd/>
              <a:tailEnd/>
            </a:ln>
          </p:spPr>
          <p:txBody>
            <a:bodyPr wrap="none">
              <a:spAutoFit/>
            </a:bodyPr>
            <a:lstStyle/>
            <a:p>
              <a:pPr>
                <a:buNone/>
              </a:pPr>
              <a:r>
                <a:rPr lang="en-US" dirty="0" err="1"/>
                <a:t>inQ</a:t>
              </a:r>
              <a:endParaRPr lang="en-US" baseline="-25000" dirty="0"/>
            </a:p>
          </p:txBody>
        </p:sp>
        <p:grpSp>
          <p:nvGrpSpPr>
            <p:cNvPr id="5" name="Group 13"/>
            <p:cNvGrpSpPr>
              <a:grpSpLocks/>
            </p:cNvGrpSpPr>
            <p:nvPr/>
          </p:nvGrpSpPr>
          <p:grpSpPr bwMode="auto">
            <a:xfrm>
              <a:off x="2952750" y="1981200"/>
              <a:ext cx="666750" cy="542925"/>
              <a:chOff x="0" y="3126"/>
              <a:chExt cx="420" cy="342"/>
            </a:xfrm>
          </p:grpSpPr>
          <p:sp>
            <p:nvSpPr>
              <p:cNvPr id="49" name="Text Box 14"/>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f1</a:t>
                </a:r>
              </a:p>
            </p:txBody>
          </p:sp>
          <p:sp>
            <p:nvSpPr>
              <p:cNvPr id="50" name="Oval 15"/>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19" name="Line 16"/>
            <p:cNvSpPr>
              <a:spLocks noChangeShapeType="1"/>
            </p:cNvSpPr>
            <p:nvPr/>
          </p:nvSpPr>
          <p:spPr bwMode="auto">
            <a:xfrm>
              <a:off x="490696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0" name="Line 17"/>
            <p:cNvSpPr>
              <a:spLocks noChangeShapeType="1"/>
            </p:cNvSpPr>
            <p:nvPr/>
          </p:nvSpPr>
          <p:spPr bwMode="auto">
            <a:xfrm>
              <a:off x="402272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6" name="Group 19"/>
            <p:cNvGrpSpPr>
              <a:grpSpLocks/>
            </p:cNvGrpSpPr>
            <p:nvPr/>
          </p:nvGrpSpPr>
          <p:grpSpPr bwMode="auto">
            <a:xfrm>
              <a:off x="4229100" y="1981200"/>
              <a:ext cx="666750" cy="542925"/>
              <a:chOff x="0" y="3126"/>
              <a:chExt cx="420" cy="342"/>
            </a:xfrm>
          </p:grpSpPr>
          <p:sp>
            <p:nvSpPr>
              <p:cNvPr id="47" name="Text Box 20"/>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f2</a:t>
                </a:r>
              </a:p>
            </p:txBody>
          </p:sp>
          <p:sp>
            <p:nvSpPr>
              <p:cNvPr id="48" name="Oval 21"/>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sp>
          <p:nvSpPr>
            <p:cNvPr id="22" name="Line 22"/>
            <p:cNvSpPr>
              <a:spLocks noChangeShapeType="1"/>
            </p:cNvSpPr>
            <p:nvPr/>
          </p:nvSpPr>
          <p:spPr bwMode="auto">
            <a:xfrm>
              <a:off x="6183313" y="2260600"/>
              <a:ext cx="261937" cy="0"/>
            </a:xfrm>
            <a:prstGeom prst="line">
              <a:avLst/>
            </a:prstGeom>
            <a:noFill/>
            <a:ln w="9525">
              <a:solidFill>
                <a:schemeClr val="tx1"/>
              </a:solidFill>
              <a:round/>
              <a:headEnd/>
              <a:tailEnd type="triangle" w="med" len="med"/>
            </a:ln>
          </p:spPr>
          <p:txBody>
            <a:bodyPr wrap="none" anchor="ctr"/>
            <a:lstStyle/>
            <a:p>
              <a:endParaRPr lang="en-US"/>
            </a:p>
          </p:txBody>
        </p:sp>
        <p:sp>
          <p:nvSpPr>
            <p:cNvPr id="23" name="Line 23"/>
            <p:cNvSpPr>
              <a:spLocks noChangeShapeType="1"/>
            </p:cNvSpPr>
            <p:nvPr/>
          </p:nvSpPr>
          <p:spPr bwMode="auto">
            <a:xfrm>
              <a:off x="5299075" y="2260600"/>
              <a:ext cx="214313" cy="0"/>
            </a:xfrm>
            <a:prstGeom prst="line">
              <a:avLst/>
            </a:prstGeom>
            <a:noFill/>
            <a:ln w="9525">
              <a:solidFill>
                <a:schemeClr val="tx1"/>
              </a:solidFill>
              <a:round/>
              <a:headEnd/>
              <a:tailEnd type="triangle" w="med" len="med"/>
            </a:ln>
          </p:spPr>
          <p:txBody>
            <a:bodyPr wrap="none" anchor="ctr"/>
            <a:lstStyle/>
            <a:p>
              <a:endParaRPr lang="en-US"/>
            </a:p>
          </p:txBody>
        </p:sp>
        <p:grpSp>
          <p:nvGrpSpPr>
            <p:cNvPr id="10" name="Group 24"/>
            <p:cNvGrpSpPr>
              <a:grpSpLocks/>
            </p:cNvGrpSpPr>
            <p:nvPr/>
          </p:nvGrpSpPr>
          <p:grpSpPr bwMode="auto">
            <a:xfrm>
              <a:off x="5505450" y="1981200"/>
              <a:ext cx="666750" cy="542925"/>
              <a:chOff x="0" y="3126"/>
              <a:chExt cx="420" cy="342"/>
            </a:xfrm>
          </p:grpSpPr>
          <p:sp>
            <p:nvSpPr>
              <p:cNvPr id="45" name="Text Box 25"/>
              <p:cNvSpPr txBox="1">
                <a:spLocks noChangeArrowheads="1"/>
              </p:cNvSpPr>
              <p:nvPr/>
            </p:nvSpPr>
            <p:spPr bwMode="auto">
              <a:xfrm>
                <a:off x="56" y="3180"/>
                <a:ext cx="308" cy="231"/>
              </a:xfrm>
              <a:prstGeom prst="rect">
                <a:avLst/>
              </a:prstGeom>
              <a:noFill/>
              <a:ln w="9525">
                <a:noFill/>
                <a:miter lim="800000"/>
                <a:headEnd/>
                <a:tailEnd/>
              </a:ln>
            </p:spPr>
            <p:txBody>
              <a:bodyPr wrap="none">
                <a:spAutoFit/>
              </a:bodyPr>
              <a:lstStyle/>
              <a:p>
                <a:pPr>
                  <a:lnSpc>
                    <a:spcPct val="90000"/>
                  </a:lnSpc>
                  <a:spcBef>
                    <a:spcPct val="25000"/>
                  </a:spcBef>
                  <a:buClr>
                    <a:schemeClr val="bg1"/>
                  </a:buClr>
                  <a:buSzPct val="100000"/>
                  <a:buFont typeface="Wingdings" pitchFamily="-96" charset="2"/>
                  <a:buNone/>
                </a:pPr>
                <a:r>
                  <a:rPr lang="en-US">
                    <a:latin typeface="Courier New" pitchFamily="49" charset="0"/>
                  </a:rPr>
                  <a:t>f3</a:t>
                </a:r>
              </a:p>
            </p:txBody>
          </p:sp>
          <p:sp>
            <p:nvSpPr>
              <p:cNvPr id="46" name="Oval 26"/>
              <p:cNvSpPr>
                <a:spLocks noChangeArrowheads="1"/>
              </p:cNvSpPr>
              <p:nvPr/>
            </p:nvSpPr>
            <p:spPr bwMode="auto">
              <a:xfrm>
                <a:off x="0" y="3126"/>
                <a:ext cx="420" cy="342"/>
              </a:xfrm>
              <a:prstGeom prst="ellipse">
                <a:avLst/>
              </a:prstGeom>
              <a:noFill/>
              <a:ln w="9525">
                <a:solidFill>
                  <a:srgbClr val="FF0000"/>
                </a:solidFill>
                <a:round/>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grpSp>
          <p:nvGrpSpPr>
            <p:cNvPr id="18" name="Group 27"/>
            <p:cNvGrpSpPr>
              <a:grpSpLocks/>
            </p:cNvGrpSpPr>
            <p:nvPr/>
          </p:nvGrpSpPr>
          <p:grpSpPr bwMode="auto">
            <a:xfrm>
              <a:off x="6145213" y="1752600"/>
              <a:ext cx="457200" cy="1068388"/>
              <a:chOff x="4705" y="285"/>
              <a:chExt cx="288" cy="673"/>
            </a:xfrm>
          </p:grpSpPr>
          <p:sp>
            <p:nvSpPr>
              <p:cNvPr id="43" name="Freeform 28"/>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44" name="Line 29"/>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nvGrpSpPr>
            <p:cNvPr id="21" name="Group 41"/>
            <p:cNvGrpSpPr>
              <a:grpSpLocks/>
            </p:cNvGrpSpPr>
            <p:nvPr/>
          </p:nvGrpSpPr>
          <p:grpSpPr bwMode="auto">
            <a:xfrm>
              <a:off x="2344738" y="1752600"/>
              <a:ext cx="457200" cy="1076325"/>
              <a:chOff x="2278063" y="1752600"/>
              <a:chExt cx="457200" cy="1076326"/>
            </a:xfrm>
          </p:grpSpPr>
          <p:sp>
            <p:nvSpPr>
              <p:cNvPr id="39"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24" name="Group 30"/>
              <p:cNvGrpSpPr>
                <a:grpSpLocks/>
              </p:cNvGrpSpPr>
              <p:nvPr/>
            </p:nvGrpSpPr>
            <p:grpSpPr bwMode="auto">
              <a:xfrm>
                <a:off x="2278063" y="1760538"/>
                <a:ext cx="457200" cy="1068388"/>
                <a:chOff x="4705" y="285"/>
                <a:chExt cx="288" cy="673"/>
              </a:xfrm>
            </p:grpSpPr>
            <p:sp>
              <p:nvSpPr>
                <p:cNvPr id="41"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42"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sp>
          <p:nvSpPr>
            <p:cNvPr id="27" name="Text Box 33"/>
            <p:cNvSpPr txBox="1">
              <a:spLocks noChangeArrowheads="1"/>
            </p:cNvSpPr>
            <p:nvPr/>
          </p:nvSpPr>
          <p:spPr bwMode="auto">
            <a:xfrm>
              <a:off x="4883150" y="2816225"/>
              <a:ext cx="753732" cy="369332"/>
            </a:xfrm>
            <a:prstGeom prst="rect">
              <a:avLst/>
            </a:prstGeom>
            <a:noFill/>
            <a:ln w="9525">
              <a:noFill/>
              <a:miter lim="800000"/>
              <a:headEnd/>
              <a:tailEnd/>
            </a:ln>
          </p:spPr>
          <p:txBody>
            <a:bodyPr wrap="none">
              <a:spAutoFit/>
            </a:bodyPr>
            <a:lstStyle/>
            <a:p>
              <a:pPr>
                <a:buNone/>
              </a:pPr>
              <a:r>
                <a:rPr lang="en-US" dirty="0"/>
                <a:t>fifo2</a:t>
              </a:r>
              <a:endParaRPr lang="en-US" baseline="-25000" dirty="0"/>
            </a:p>
          </p:txBody>
        </p:sp>
        <p:sp>
          <p:nvSpPr>
            <p:cNvPr id="28" name="Text Box 34"/>
            <p:cNvSpPr txBox="1">
              <a:spLocks noChangeArrowheads="1"/>
            </p:cNvSpPr>
            <p:nvPr/>
          </p:nvSpPr>
          <p:spPr bwMode="auto">
            <a:xfrm>
              <a:off x="6129338" y="2816225"/>
              <a:ext cx="805029" cy="369332"/>
            </a:xfrm>
            <a:prstGeom prst="rect">
              <a:avLst/>
            </a:prstGeom>
            <a:noFill/>
            <a:ln w="9525">
              <a:noFill/>
              <a:miter lim="800000"/>
              <a:headEnd/>
              <a:tailEnd/>
            </a:ln>
          </p:spPr>
          <p:txBody>
            <a:bodyPr wrap="none">
              <a:spAutoFit/>
            </a:bodyPr>
            <a:lstStyle/>
            <a:p>
              <a:pPr>
                <a:buNone/>
              </a:pPr>
              <a:r>
                <a:rPr lang="en-US" dirty="0" err="1"/>
                <a:t>outQ</a:t>
              </a:r>
              <a:endParaRPr lang="en-US" baseline="-25000" dirty="0"/>
            </a:p>
          </p:txBody>
        </p:sp>
        <p:grpSp>
          <p:nvGrpSpPr>
            <p:cNvPr id="25" name="Group 42"/>
            <p:cNvGrpSpPr>
              <a:grpSpLocks/>
            </p:cNvGrpSpPr>
            <p:nvPr/>
          </p:nvGrpSpPr>
          <p:grpSpPr bwMode="auto">
            <a:xfrm>
              <a:off x="3602038" y="1752600"/>
              <a:ext cx="457200" cy="1076325"/>
              <a:chOff x="2278063" y="1752600"/>
              <a:chExt cx="457200" cy="1076326"/>
            </a:xfrm>
          </p:grpSpPr>
          <p:sp>
            <p:nvSpPr>
              <p:cNvPr id="35"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26" name="Group 30"/>
              <p:cNvGrpSpPr>
                <a:grpSpLocks/>
              </p:cNvGrpSpPr>
              <p:nvPr/>
            </p:nvGrpSpPr>
            <p:grpSpPr bwMode="auto">
              <a:xfrm>
                <a:off x="2278063" y="1760538"/>
                <a:ext cx="457200" cy="1068388"/>
                <a:chOff x="4705" y="285"/>
                <a:chExt cx="288" cy="673"/>
              </a:xfrm>
            </p:grpSpPr>
            <p:sp>
              <p:nvSpPr>
                <p:cNvPr id="37"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38"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nvGrpSpPr>
            <p:cNvPr id="29" name="Group 47"/>
            <p:cNvGrpSpPr>
              <a:grpSpLocks/>
            </p:cNvGrpSpPr>
            <p:nvPr/>
          </p:nvGrpSpPr>
          <p:grpSpPr bwMode="auto">
            <a:xfrm>
              <a:off x="4878388" y="1752600"/>
              <a:ext cx="457200" cy="1076325"/>
              <a:chOff x="2278063" y="1752600"/>
              <a:chExt cx="457200" cy="1076326"/>
            </a:xfrm>
          </p:grpSpPr>
          <p:sp>
            <p:nvSpPr>
              <p:cNvPr id="31" name="Rectangle 4"/>
              <p:cNvSpPr>
                <a:spLocks noChangeArrowheads="1"/>
              </p:cNvSpPr>
              <p:nvPr/>
            </p:nvSpPr>
            <p:spPr bwMode="auto">
              <a:xfrm>
                <a:off x="2590800" y="1752600"/>
                <a:ext cx="139700" cy="1066800"/>
              </a:xfrm>
              <a:prstGeom prst="rect">
                <a:avLst/>
              </a:prstGeom>
              <a:solidFill>
                <a:schemeClr val="accent1"/>
              </a:solidFill>
              <a:ln w="9525">
                <a:noFill/>
                <a:miter lim="800000"/>
                <a:headEnd/>
                <a:tailEnd/>
              </a:ln>
            </p:spPr>
            <p:txBody>
              <a:bodyPr wrap="none" anchor="ctr"/>
              <a:lstStyle/>
              <a:p>
                <a:pPr>
                  <a:lnSpc>
                    <a:spcPct val="90000"/>
                  </a:lnSpc>
                  <a:spcBef>
                    <a:spcPct val="25000"/>
                  </a:spcBef>
                  <a:buClr>
                    <a:schemeClr val="bg1"/>
                  </a:buClr>
                  <a:buSzPct val="100000"/>
                  <a:buFont typeface="Wingdings" pitchFamily="-96" charset="2"/>
                  <a:buChar char="•"/>
                </a:pPr>
                <a:endParaRPr lang="en-US"/>
              </a:p>
            </p:txBody>
          </p:sp>
          <p:grpSp>
            <p:nvGrpSpPr>
              <p:cNvPr id="30" name="Group 30"/>
              <p:cNvGrpSpPr>
                <a:grpSpLocks/>
              </p:cNvGrpSpPr>
              <p:nvPr/>
            </p:nvGrpSpPr>
            <p:grpSpPr bwMode="auto">
              <a:xfrm>
                <a:off x="2278063" y="1760538"/>
                <a:ext cx="457200" cy="1068388"/>
                <a:chOff x="4705" y="285"/>
                <a:chExt cx="288" cy="673"/>
              </a:xfrm>
            </p:grpSpPr>
            <p:sp>
              <p:nvSpPr>
                <p:cNvPr id="33" name="Freeform 31"/>
                <p:cNvSpPr>
                  <a:spLocks/>
                </p:cNvSpPr>
                <p:nvPr/>
              </p:nvSpPr>
              <p:spPr bwMode="auto">
                <a:xfrm>
                  <a:off x="4705" y="285"/>
                  <a:ext cx="288" cy="673"/>
                </a:xfrm>
                <a:custGeom>
                  <a:avLst/>
                  <a:gdLst>
                    <a:gd name="T0" fmla="*/ 0 w 288"/>
                    <a:gd name="T1" fmla="*/ 0 h 144"/>
                    <a:gd name="T2" fmla="*/ 288 w 288"/>
                    <a:gd name="T3" fmla="*/ 0 h 144"/>
                    <a:gd name="T4" fmla="*/ 288 w 288"/>
                    <a:gd name="T5" fmla="*/ 2147483647 h 144"/>
                    <a:gd name="T6" fmla="*/ 0 w 288"/>
                    <a:gd name="T7" fmla="*/ 2147483647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2700">
                  <a:solidFill>
                    <a:srgbClr val="FF0000"/>
                  </a:solidFill>
                  <a:round/>
                  <a:headEnd/>
                  <a:tailEnd/>
                </a:ln>
              </p:spPr>
              <p:txBody>
                <a:bodyPr wrap="none" anchor="ctr"/>
                <a:lstStyle/>
                <a:p>
                  <a:endParaRPr lang="en-US"/>
                </a:p>
              </p:txBody>
            </p:sp>
            <p:sp>
              <p:nvSpPr>
                <p:cNvPr id="34" name="Line 32"/>
                <p:cNvSpPr>
                  <a:spLocks noChangeShapeType="1"/>
                </p:cNvSpPr>
                <p:nvPr/>
              </p:nvSpPr>
              <p:spPr bwMode="auto">
                <a:xfrm>
                  <a:off x="4891" y="285"/>
                  <a:ext cx="0" cy="667"/>
                </a:xfrm>
                <a:prstGeom prst="line">
                  <a:avLst/>
                </a:prstGeom>
                <a:noFill/>
                <a:ln w="12700">
                  <a:solidFill>
                    <a:srgbClr val="FF0000"/>
                  </a:solidFill>
                  <a:round/>
                  <a:headEnd/>
                  <a:tailEnd/>
                </a:ln>
              </p:spPr>
              <p:txBody>
                <a:bodyPr wrap="none" anchor="ctr"/>
                <a:lstStyle/>
                <a:p>
                  <a:endParaRPr lang="en-US"/>
                </a:p>
              </p:txBody>
            </p:sp>
          </p:grpSp>
        </p:grpSp>
      </p:grpSp>
      <p:sp>
        <p:nvSpPr>
          <p:cNvPr id="2" name="TextBox 1"/>
          <p:cNvSpPr txBox="1"/>
          <p:nvPr/>
        </p:nvSpPr>
        <p:spPr>
          <a:xfrm>
            <a:off x="2136378" y="3218591"/>
            <a:ext cx="1104106" cy="590931"/>
          </a:xfrm>
          <a:prstGeom prst="rect">
            <a:avLst/>
          </a:prstGeom>
          <a:noFill/>
          <a:ln>
            <a:solidFill>
              <a:schemeClr val="tx1">
                <a:lumMod val="40000"/>
                <a:lumOff val="60000"/>
              </a:schemeClr>
            </a:solidFill>
          </a:ln>
        </p:spPr>
        <p:txBody>
          <a:bodyPr wrap="square" rtlCol="0">
            <a:spAutoFit/>
          </a:bodyPr>
          <a:lstStyle/>
          <a:p>
            <a:pPr algn="ctr">
              <a:buNone/>
            </a:pPr>
            <a:r>
              <a:rPr lang="en-US" sz="1800" dirty="0" smtClean="0"/>
              <a:t>not empty</a:t>
            </a:r>
            <a:endParaRPr lang="en-US" sz="1800" dirty="0"/>
          </a:p>
        </p:txBody>
      </p:sp>
      <p:sp>
        <p:nvSpPr>
          <p:cNvPr id="51" name="TextBox 50"/>
          <p:cNvSpPr txBox="1"/>
          <p:nvPr/>
        </p:nvSpPr>
        <p:spPr>
          <a:xfrm>
            <a:off x="3440091" y="3218591"/>
            <a:ext cx="1104106" cy="1228028"/>
          </a:xfrm>
          <a:prstGeom prst="rect">
            <a:avLst/>
          </a:prstGeom>
          <a:noFill/>
          <a:ln>
            <a:solidFill>
              <a:schemeClr val="tx1">
                <a:lumMod val="40000"/>
                <a:lumOff val="60000"/>
              </a:schemeClr>
            </a:solidFill>
          </a:ln>
        </p:spPr>
        <p:txBody>
          <a:bodyPr wrap="square" rtlCol="0">
            <a:spAutoFit/>
          </a:bodyPr>
          <a:lstStyle/>
          <a:p>
            <a:pPr algn="ctr">
              <a:buNone/>
            </a:pPr>
            <a:r>
              <a:rPr lang="en-US" sz="1800" dirty="0" smtClean="0"/>
              <a:t>not empty</a:t>
            </a:r>
          </a:p>
          <a:p>
            <a:pPr algn="ctr"/>
            <a:r>
              <a:rPr lang="en-US" sz="1800" dirty="0" smtClean="0"/>
              <a:t>&amp;</a:t>
            </a:r>
          </a:p>
          <a:p>
            <a:pPr algn="ctr">
              <a:buNone/>
            </a:pPr>
            <a:r>
              <a:rPr lang="en-US" sz="1800" dirty="0" smtClean="0"/>
              <a:t>not full</a:t>
            </a:r>
            <a:endParaRPr lang="en-US" sz="1800" dirty="0"/>
          </a:p>
        </p:txBody>
      </p:sp>
      <p:sp>
        <p:nvSpPr>
          <p:cNvPr id="52" name="TextBox 51"/>
          <p:cNvSpPr txBox="1"/>
          <p:nvPr/>
        </p:nvSpPr>
        <p:spPr>
          <a:xfrm>
            <a:off x="4735428" y="3218591"/>
            <a:ext cx="1104106" cy="1228028"/>
          </a:xfrm>
          <a:prstGeom prst="rect">
            <a:avLst/>
          </a:prstGeom>
          <a:noFill/>
          <a:ln>
            <a:solidFill>
              <a:schemeClr val="tx1">
                <a:lumMod val="40000"/>
                <a:lumOff val="60000"/>
              </a:schemeClr>
            </a:solidFill>
          </a:ln>
        </p:spPr>
        <p:txBody>
          <a:bodyPr wrap="square" rtlCol="0">
            <a:spAutoFit/>
          </a:bodyPr>
          <a:lstStyle/>
          <a:p>
            <a:pPr algn="ctr">
              <a:buNone/>
            </a:pPr>
            <a:r>
              <a:rPr lang="en-US" sz="1800" dirty="0" smtClean="0"/>
              <a:t>not empty</a:t>
            </a:r>
          </a:p>
          <a:p>
            <a:pPr algn="ctr"/>
            <a:r>
              <a:rPr lang="en-US" sz="1800" dirty="0" smtClean="0"/>
              <a:t>&amp;</a:t>
            </a:r>
          </a:p>
          <a:p>
            <a:pPr algn="ctr">
              <a:buNone/>
            </a:pPr>
            <a:r>
              <a:rPr lang="en-US" sz="1800" dirty="0" smtClean="0"/>
              <a:t>not full</a:t>
            </a:r>
            <a:endParaRPr lang="en-US" sz="1800" dirty="0"/>
          </a:p>
        </p:txBody>
      </p:sp>
      <p:sp>
        <p:nvSpPr>
          <p:cNvPr id="53" name="TextBox 52"/>
          <p:cNvSpPr txBox="1"/>
          <p:nvPr/>
        </p:nvSpPr>
        <p:spPr>
          <a:xfrm>
            <a:off x="6050359" y="3218591"/>
            <a:ext cx="1104106" cy="341632"/>
          </a:xfrm>
          <a:prstGeom prst="rect">
            <a:avLst/>
          </a:prstGeom>
          <a:noFill/>
          <a:ln>
            <a:solidFill>
              <a:schemeClr val="tx1">
                <a:lumMod val="40000"/>
                <a:lumOff val="60000"/>
              </a:schemeClr>
            </a:solidFill>
          </a:ln>
        </p:spPr>
        <p:txBody>
          <a:bodyPr wrap="square" rtlCol="0">
            <a:spAutoFit/>
          </a:bodyPr>
          <a:lstStyle/>
          <a:p>
            <a:pPr algn="ctr">
              <a:buNone/>
            </a:pPr>
            <a:r>
              <a:rPr lang="en-US" sz="1800" dirty="0" smtClean="0"/>
              <a:t>not full</a:t>
            </a:r>
            <a:endParaRPr lang="en-US" sz="1800" dirty="0"/>
          </a:p>
        </p:txBody>
      </p:sp>
      <p:sp>
        <p:nvSpPr>
          <p:cNvPr id="3" name="TextBox 2"/>
          <p:cNvSpPr txBox="1"/>
          <p:nvPr/>
        </p:nvSpPr>
        <p:spPr>
          <a:xfrm>
            <a:off x="1223158" y="5070764"/>
            <a:ext cx="6979146" cy="757130"/>
          </a:xfrm>
          <a:prstGeom prst="rect">
            <a:avLst/>
          </a:prstGeom>
          <a:noFill/>
        </p:spPr>
        <p:txBody>
          <a:bodyPr wrap="square" rtlCol="0">
            <a:spAutoFit/>
          </a:bodyPr>
          <a:lstStyle/>
          <a:p>
            <a:pPr>
              <a:buNone/>
            </a:pPr>
            <a:r>
              <a:rPr lang="en-US" sz="2400" dirty="0" smtClean="0"/>
              <a:t>At best alternate stages in the pipeline will be able to fire concurrently</a:t>
            </a:r>
            <a:endParaRPr lang="en-US" sz="2400" dirty="0"/>
          </a:p>
        </p:txBody>
      </p:sp>
      <p:sp>
        <p:nvSpPr>
          <p:cNvPr id="8" name="Date Placeholder 7"/>
          <p:cNvSpPr>
            <a:spLocks noGrp="1"/>
          </p:cNvSpPr>
          <p:nvPr>
            <p:ph type="dt" sz="half" idx="10"/>
          </p:nvPr>
        </p:nvSpPr>
        <p:spPr/>
        <p:txBody>
          <a:bodyPr/>
          <a:lstStyle/>
          <a:p>
            <a:pPr>
              <a:defRPr/>
            </a:pPr>
            <a:r>
              <a:rPr lang="en-US" smtClean="0"/>
              <a:t>September 18, 2017</a:t>
            </a:r>
            <a:endParaRPr lang="en-US" dirty="0"/>
          </a:p>
        </p:txBody>
      </p:sp>
      <p:sp>
        <p:nvSpPr>
          <p:cNvPr id="21504" name="Footer Placeholder 21503"/>
          <p:cNvSpPr>
            <a:spLocks noGrp="1"/>
          </p:cNvSpPr>
          <p:nvPr>
            <p:ph type="ftr" sz="quarter" idx="12"/>
          </p:nvPr>
        </p:nvSpPr>
        <p:spPr/>
        <p:txBody>
          <a:bodyPr/>
          <a:lstStyle/>
          <a:p>
            <a:pPr>
              <a:defRPr/>
            </a:pPr>
            <a:r>
              <a:rPr lang="en-US" smtClean="0"/>
              <a:t>http://csg.csail.mit.edu/6.175</a:t>
            </a:r>
            <a:endParaRPr lang="en-US" dirty="0"/>
          </a:p>
        </p:txBody>
      </p:sp>
      <p:sp>
        <p:nvSpPr>
          <p:cNvPr id="21505" name="Slide Number Placeholder 21504"/>
          <p:cNvSpPr>
            <a:spLocks noGrp="1"/>
          </p:cNvSpPr>
          <p:nvPr>
            <p:ph type="sldNum" sz="quarter" idx="11"/>
          </p:nvPr>
        </p:nvSpPr>
        <p:spPr/>
        <p:txBody>
          <a:bodyPr/>
          <a:lstStyle/>
          <a:p>
            <a:pPr>
              <a:defRPr/>
            </a:pPr>
            <a:r>
              <a:rPr lang="en-US" smtClean="0"/>
              <a:t>L06-</a:t>
            </a:r>
            <a:fld id="{4F9502F6-954B-46E9-AC05-33DEDF4CA0BF}" type="slidenum">
              <a:rPr lang="en-US" smtClean="0"/>
              <a:pPr>
                <a:defRPr/>
              </a:pPr>
              <a:t>5</a:t>
            </a:fld>
            <a:endParaRPr lang="en-US" dirty="0"/>
          </a:p>
        </p:txBody>
      </p:sp>
    </p:spTree>
    <p:extLst>
      <p:ext uri="{BB962C8B-B14F-4D97-AF65-F5344CB8AC3E}">
        <p14:creationId xmlns:p14="http://schemas.microsoft.com/office/powerpoint/2010/main" val="15332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animBg="1"/>
      <p:bldP spid="53"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Two-Element FIFO</a:t>
            </a:r>
          </a:p>
        </p:txBody>
      </p:sp>
      <p:sp>
        <p:nvSpPr>
          <p:cNvPr id="3" name="Content Placeholder 2"/>
          <p:cNvSpPr>
            <a:spLocks noGrp="1"/>
          </p:cNvSpPr>
          <p:nvPr>
            <p:ph idx="1"/>
          </p:nvPr>
        </p:nvSpPr>
        <p:spPr>
          <a:xfrm>
            <a:off x="863599" y="3112763"/>
            <a:ext cx="7772400" cy="2812026"/>
          </a:xfrm>
        </p:spPr>
        <p:txBody>
          <a:bodyPr/>
          <a:lstStyle/>
          <a:p>
            <a:r>
              <a:rPr lang="en-US" sz="2400" dirty="0" smtClean="0"/>
              <a:t>Initially, both </a:t>
            </a:r>
            <a:r>
              <a:rPr lang="en-US" sz="2400" dirty="0" err="1" smtClean="0"/>
              <a:t>va</a:t>
            </a:r>
            <a:r>
              <a:rPr lang="en-US" sz="2400" dirty="0" smtClean="0"/>
              <a:t> and </a:t>
            </a:r>
            <a:r>
              <a:rPr lang="en-US" sz="2400" dirty="0" err="1" smtClean="0"/>
              <a:t>vb</a:t>
            </a:r>
            <a:r>
              <a:rPr lang="en-US" sz="2400" dirty="0" smtClean="0"/>
              <a:t> are false</a:t>
            </a:r>
          </a:p>
          <a:p>
            <a:r>
              <a:rPr lang="en-US" sz="2400" dirty="0" smtClean="0"/>
              <a:t>First </a:t>
            </a:r>
            <a:r>
              <a:rPr lang="en-US" sz="2400" dirty="0" err="1" smtClean="0"/>
              <a:t>enq</a:t>
            </a:r>
            <a:r>
              <a:rPr lang="en-US" sz="2400" dirty="0" smtClean="0"/>
              <a:t> will store the data in da and mark </a:t>
            </a:r>
            <a:r>
              <a:rPr lang="en-US" sz="2400" dirty="0" err="1" smtClean="0"/>
              <a:t>va</a:t>
            </a:r>
            <a:r>
              <a:rPr lang="en-US" sz="2400" dirty="0" smtClean="0"/>
              <a:t> true</a:t>
            </a:r>
          </a:p>
          <a:p>
            <a:r>
              <a:rPr lang="en-US" sz="2400" dirty="0" smtClean="0"/>
              <a:t>An </a:t>
            </a:r>
            <a:r>
              <a:rPr lang="en-US" sz="2400" dirty="0" err="1" smtClean="0"/>
              <a:t>enq</a:t>
            </a:r>
            <a:r>
              <a:rPr lang="en-US" sz="2400" dirty="0" smtClean="0"/>
              <a:t> can be done as long as </a:t>
            </a:r>
            <a:r>
              <a:rPr lang="en-US" sz="2400" dirty="0" err="1" smtClean="0"/>
              <a:t>vb</a:t>
            </a:r>
            <a:r>
              <a:rPr lang="en-US" sz="2400" dirty="0" smtClean="0"/>
              <a:t> is false; a </a:t>
            </a:r>
            <a:r>
              <a:rPr lang="en-US" sz="2400" dirty="0" err="1" smtClean="0"/>
              <a:t>deq</a:t>
            </a:r>
            <a:r>
              <a:rPr lang="en-US" sz="2400" dirty="0" smtClean="0"/>
              <a:t> can be done as long as </a:t>
            </a:r>
            <a:r>
              <a:rPr lang="en-US" sz="2400" dirty="0" err="1" smtClean="0"/>
              <a:t>va</a:t>
            </a:r>
            <a:r>
              <a:rPr lang="en-US" sz="2400" dirty="0" smtClean="0"/>
              <a:t> is true</a:t>
            </a:r>
            <a:endParaRPr lang="en-US" sz="2400" dirty="0"/>
          </a:p>
        </p:txBody>
      </p:sp>
      <p:sp>
        <p:nvSpPr>
          <p:cNvPr id="7" name="Text Box 4"/>
          <p:cNvSpPr txBox="1">
            <a:spLocks noChangeArrowheads="1"/>
          </p:cNvSpPr>
          <p:nvPr/>
        </p:nvSpPr>
        <p:spPr bwMode="auto">
          <a:xfrm>
            <a:off x="4991023" y="1734385"/>
            <a:ext cx="3300566" cy="1015663"/>
          </a:xfrm>
          <a:prstGeom prst="rect">
            <a:avLst/>
          </a:prstGeom>
          <a:noFill/>
          <a:ln w="9525">
            <a:solidFill>
              <a:srgbClr val="FF0000"/>
            </a:solidFill>
            <a:miter lim="800000"/>
            <a:headEnd/>
            <a:tailEnd/>
          </a:ln>
        </p:spPr>
        <p:txBody>
          <a:bodyPr wrap="square">
            <a:spAutoFit/>
          </a:bodyPr>
          <a:lstStyle/>
          <a:p>
            <a:pPr>
              <a:buFont typeface="Wingdings" pitchFamily="-96" charset="2"/>
              <a:buNone/>
            </a:pPr>
            <a:r>
              <a:rPr lang="en-US" dirty="0"/>
              <a:t>Assume, if there is only one element in the FIFO it resides in </a:t>
            </a:r>
            <a:r>
              <a:rPr lang="en-US" dirty="0" smtClean="0"/>
              <a:t>da</a:t>
            </a:r>
            <a:endParaRPr lang="en-US" dirty="0"/>
          </a:p>
        </p:txBody>
      </p:sp>
      <p:grpSp>
        <p:nvGrpSpPr>
          <p:cNvPr id="8" name="Group 7"/>
          <p:cNvGrpSpPr/>
          <p:nvPr/>
        </p:nvGrpSpPr>
        <p:grpSpPr>
          <a:xfrm>
            <a:off x="2664388" y="1487962"/>
            <a:ext cx="1755775" cy="1389599"/>
            <a:chOff x="3195330" y="1379799"/>
            <a:chExt cx="1755775" cy="1389599"/>
          </a:xfrm>
        </p:grpSpPr>
        <p:sp>
          <p:nvSpPr>
            <p:cNvPr id="9"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10"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11"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smtClean="0"/>
                <a:t>db</a:t>
              </a:r>
              <a:r>
                <a:rPr lang="en-US" dirty="0" smtClean="0"/>
                <a:t> da</a:t>
              </a:r>
              <a:endParaRPr lang="en-US" dirty="0"/>
            </a:p>
          </p:txBody>
        </p:sp>
        <p:cxnSp>
          <p:nvCxnSpPr>
            <p:cNvPr id="12"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13"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14" name="Rectangle 13"/>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5" name="Rectangle 14"/>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6"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smtClean="0"/>
                <a:t>vb</a:t>
              </a:r>
              <a:r>
                <a:rPr lang="en-US" dirty="0" smtClean="0"/>
                <a:t> </a:t>
              </a:r>
              <a:r>
                <a:rPr lang="en-US" dirty="0" err="1" smtClean="0"/>
                <a:t>va</a:t>
              </a:r>
              <a:endParaRPr lang="en-US" dirty="0"/>
            </a:p>
          </p:txBody>
        </p:sp>
      </p:grpSp>
      <p:sp>
        <p:nvSpPr>
          <p:cNvPr id="17" name="Date Placeholder 16"/>
          <p:cNvSpPr>
            <a:spLocks noGrp="1"/>
          </p:cNvSpPr>
          <p:nvPr>
            <p:ph type="dt" sz="half" idx="10"/>
          </p:nvPr>
        </p:nvSpPr>
        <p:spPr/>
        <p:txBody>
          <a:bodyPr/>
          <a:lstStyle/>
          <a:p>
            <a:pPr>
              <a:defRPr/>
            </a:pPr>
            <a:r>
              <a:rPr lang="en-US" smtClean="0"/>
              <a:t>September 18, 2017</a:t>
            </a:r>
            <a:endParaRPr lang="en-US" dirty="0"/>
          </a:p>
        </p:txBody>
      </p:sp>
      <p:sp>
        <p:nvSpPr>
          <p:cNvPr id="18" name="Footer Placeholder 17"/>
          <p:cNvSpPr>
            <a:spLocks noGrp="1"/>
          </p:cNvSpPr>
          <p:nvPr>
            <p:ph type="ftr" sz="quarter" idx="12"/>
          </p:nvPr>
        </p:nvSpPr>
        <p:spPr/>
        <p:txBody>
          <a:bodyPr/>
          <a:lstStyle/>
          <a:p>
            <a:pPr>
              <a:defRPr/>
            </a:pPr>
            <a:r>
              <a:rPr lang="en-US" smtClean="0"/>
              <a:t>http://csg.csail.mit.edu/6.175</a:t>
            </a:r>
            <a:endParaRPr lang="en-US" dirty="0"/>
          </a:p>
        </p:txBody>
      </p:sp>
      <p:sp>
        <p:nvSpPr>
          <p:cNvPr id="19" name="Slide Number Placeholder 18"/>
          <p:cNvSpPr>
            <a:spLocks noGrp="1"/>
          </p:cNvSpPr>
          <p:nvPr>
            <p:ph type="sldNum" sz="quarter" idx="11"/>
          </p:nvPr>
        </p:nvSpPr>
        <p:spPr/>
        <p:txBody>
          <a:bodyPr/>
          <a:lstStyle/>
          <a:p>
            <a:pPr>
              <a:defRPr/>
            </a:pPr>
            <a:r>
              <a:rPr lang="en-US" smtClean="0"/>
              <a:t>L06-</a:t>
            </a:r>
            <a:fld id="{4F9502F6-954B-46E9-AC05-33DEDF4CA0BF}" type="slidenum">
              <a:rPr lang="en-US" smtClean="0"/>
              <a:pPr>
                <a:defRPr/>
              </a:pPr>
              <a:t>6</a:t>
            </a:fld>
            <a:endParaRPr lang="en-US" dirty="0"/>
          </a:p>
        </p:txBody>
      </p:sp>
    </p:spTree>
    <p:extLst>
      <p:ext uri="{BB962C8B-B14F-4D97-AF65-F5344CB8AC3E}">
        <p14:creationId xmlns:p14="http://schemas.microsoft.com/office/powerpoint/2010/main" val="2078934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11186" y="1576388"/>
            <a:ext cx="6755607" cy="4929920"/>
          </a:xfrm>
          <a:prstGeom prst="rect">
            <a:avLst/>
          </a:prstGeom>
          <a:noFill/>
          <a:ln w="9525">
            <a:no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a:latin typeface="Courier New" pitchFamily="49" charset="0"/>
              </a:rPr>
              <a:t>module</a:t>
            </a:r>
            <a:r>
              <a:rPr lang="en-US" sz="1800" dirty="0">
                <a:latin typeface="Courier New" pitchFamily="49" charset="0"/>
              </a:rPr>
              <a:t> </a:t>
            </a:r>
            <a:r>
              <a:rPr lang="en-US" sz="1800" dirty="0" err="1" smtClean="0">
                <a:latin typeface="Courier New" pitchFamily="49" charset="0"/>
              </a:rPr>
              <a:t>mkFifo</a:t>
            </a:r>
            <a:r>
              <a:rPr lang="en-US" sz="1800" dirty="0" smtClean="0">
                <a:latin typeface="Courier New" pitchFamily="49" charset="0"/>
              </a:rPr>
              <a:t> </a:t>
            </a:r>
            <a:r>
              <a:rPr lang="en-US" sz="1800" dirty="0">
                <a:latin typeface="Courier New" pitchFamily="49" charset="0"/>
              </a:rPr>
              <a:t>(</a:t>
            </a:r>
            <a:r>
              <a:rPr lang="en-US" sz="1800" dirty="0" err="1" smtClean="0">
                <a:latin typeface="Courier New" pitchFamily="49" charset="0"/>
              </a:rPr>
              <a:t>Fifo</a:t>
            </a:r>
            <a:r>
              <a:rPr lang="en-US" sz="1800" dirty="0" smtClean="0">
                <a:latin typeface="Courier New" pitchFamily="49" charset="0"/>
              </a:rPr>
              <a:t>#(2, t</a:t>
            </a:r>
            <a:r>
              <a:rPr lang="en-US" sz="1800" dirty="0">
                <a:latin typeface="Courier New" pitchFamily="49" charset="0"/>
              </a:rPr>
              <a:t>));</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#(t)    </a:t>
            </a:r>
            <a:r>
              <a:rPr lang="en-US" sz="1800" dirty="0" smtClean="0">
                <a:latin typeface="Courier New" pitchFamily="49" charset="0"/>
              </a:rPr>
              <a:t>da  </a:t>
            </a:r>
            <a:r>
              <a:rPr lang="en-US" sz="1800" dirty="0">
                <a:latin typeface="Courier New" pitchFamily="49" charset="0"/>
              </a:rPr>
              <a:t>&lt;- </a:t>
            </a:r>
            <a:r>
              <a:rPr lang="en-US" sz="1800" dirty="0" err="1">
                <a:latin typeface="Courier New" pitchFamily="49" charset="0"/>
              </a:rPr>
              <a:t>mkRegU</a:t>
            </a:r>
            <a:r>
              <a:rPr lang="en-US" sz="1800" dirty="0">
                <a:latin typeface="Courier New" pitchFamily="49" charset="0"/>
              </a:rPr>
              <a:t>(); </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a:t>
            </a:r>
            <a:r>
              <a:rPr lang="en-US" sz="1800" dirty="0" err="1">
                <a:latin typeface="Courier New" pitchFamily="49" charset="0"/>
              </a:rPr>
              <a:t>mkReg</a:t>
            </a:r>
            <a:r>
              <a:rPr lang="en-US" sz="1800" dirty="0">
                <a:latin typeface="Courier New" pitchFamily="49" charset="0"/>
              </a:rPr>
              <a:t>(False);</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#(t)    </a:t>
            </a:r>
            <a:r>
              <a:rPr lang="en-US" sz="1800" dirty="0" err="1" smtClean="0">
                <a:latin typeface="Courier New" pitchFamily="49" charset="0"/>
              </a:rPr>
              <a:t>db</a:t>
            </a:r>
            <a:r>
              <a:rPr lang="en-US" sz="1800" dirty="0" smtClean="0">
                <a:latin typeface="Courier New" pitchFamily="49" charset="0"/>
              </a:rPr>
              <a:t>  </a:t>
            </a:r>
            <a:r>
              <a:rPr lang="en-US" sz="1800" dirty="0">
                <a:latin typeface="Courier New" pitchFamily="49" charset="0"/>
              </a:rPr>
              <a:t>&lt;- </a:t>
            </a:r>
            <a:r>
              <a:rPr lang="en-US" sz="1800" dirty="0" err="1">
                <a:latin typeface="Courier New" pitchFamily="49" charset="0"/>
              </a:rPr>
              <a:t>mkRegU</a:t>
            </a:r>
            <a:r>
              <a:rPr lang="en-US" sz="1800" dirty="0">
                <a:latin typeface="Courier New" pitchFamily="49" charset="0"/>
              </a:rPr>
              <a:t>(); </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err="1">
                <a:latin typeface="Courier New" pitchFamily="49" charset="0"/>
              </a:rPr>
              <a:t>Reg</a:t>
            </a:r>
            <a:r>
              <a:rPr lang="en-US" sz="1800" dirty="0">
                <a:latin typeface="Courier New" pitchFamily="49" charset="0"/>
              </a:rPr>
              <a:t>#(</a:t>
            </a:r>
            <a:r>
              <a:rPr lang="en-US" sz="1800" dirty="0" err="1">
                <a:latin typeface="Courier New" pitchFamily="49" charset="0"/>
              </a:rPr>
              <a:t>Bool</a:t>
            </a:r>
            <a:r>
              <a:rPr lang="en-US" sz="1800" dirty="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a:t>
            </a:r>
            <a:r>
              <a:rPr lang="en-US" sz="1800" dirty="0" err="1">
                <a:latin typeface="Courier New" pitchFamily="49" charset="0"/>
              </a:rPr>
              <a:t>mkReg</a:t>
            </a:r>
            <a:r>
              <a:rPr lang="en-US" sz="1800" dirty="0">
                <a:latin typeface="Courier New" pitchFamily="49" charset="0"/>
              </a:rPr>
              <a:t>(False</a:t>
            </a:r>
            <a:r>
              <a:rPr lang="en-US" sz="1800" dirty="0" smtClean="0">
                <a:latin typeface="Courier New" pitchFamily="49" charset="0"/>
              </a:rPr>
              <a:t>);</a:t>
            </a:r>
          </a:p>
          <a:p>
            <a:pPr marL="342900" indent="-342900">
              <a:lnSpc>
                <a:spcPct val="95000"/>
              </a:lnSpc>
              <a:spcBef>
                <a:spcPct val="5000"/>
              </a:spcBef>
              <a:buClr>
                <a:schemeClr val="hlink"/>
              </a:buClr>
              <a:buSzPct val="110000"/>
              <a:buFont typeface="Wingdings" pitchFamily="-96" charset="2"/>
              <a:buNone/>
            </a:pPr>
            <a:r>
              <a:rPr lang="en-US" sz="1800" b="1" dirty="0" smtClean="0">
                <a:latin typeface="Courier New" pitchFamily="49" charset="0"/>
              </a:rPr>
              <a:t>  method </a:t>
            </a:r>
            <a:r>
              <a:rPr lang="en-US" sz="1800" b="1" dirty="0">
                <a:latin typeface="Courier New" pitchFamily="49" charset="0"/>
              </a:rPr>
              <a:t>Action </a:t>
            </a:r>
            <a:r>
              <a:rPr lang="en-US" sz="1800" dirty="0" err="1">
                <a:latin typeface="Courier New" pitchFamily="49" charset="0"/>
              </a:rPr>
              <a:t>enq</a:t>
            </a:r>
            <a:r>
              <a:rPr lang="en-US" sz="1800" dirty="0">
                <a:latin typeface="Courier New" pitchFamily="49" charset="0"/>
              </a:rPr>
              <a:t>(t x</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vb</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if</a:t>
            </a:r>
            <a:r>
              <a:rPr lang="en-US" sz="1800" dirty="0">
                <a:latin typeface="Courier New" pitchFamily="49" charset="0"/>
              </a:rPr>
              <a:t> </a:t>
            </a:r>
            <a:r>
              <a:rPr lang="en-US" sz="1800" dirty="0" smtClean="0">
                <a:latin typeface="Courier New" pitchFamily="49" charset="0"/>
              </a:rPr>
              <a:t>(</a:t>
            </a:r>
            <a:r>
              <a:rPr lang="en-US" sz="1800" dirty="0" err="1" smtClean="0">
                <a:latin typeface="Courier New" pitchFamily="49" charset="0"/>
              </a:rPr>
              <a:t>va</a:t>
            </a:r>
            <a:r>
              <a:rPr lang="en-US" sz="1800" dirty="0" smtClean="0">
                <a:latin typeface="Courier New" pitchFamily="49" charset="0"/>
              </a:rPr>
              <a:t>) </a:t>
            </a:r>
            <a:r>
              <a:rPr lang="en-US" sz="1800" b="1" dirty="0" smtClean="0">
                <a:latin typeface="Courier New" pitchFamily="49" charset="0"/>
              </a:rPr>
              <a:t>begin </a:t>
            </a:r>
            <a:r>
              <a:rPr lang="en-US" sz="1800" dirty="0" err="1" smtClean="0">
                <a:latin typeface="Courier New" pitchFamily="49" charset="0"/>
              </a:rPr>
              <a:t>db</a:t>
            </a:r>
            <a:r>
              <a:rPr lang="en-US" sz="1800" dirty="0" smtClean="0">
                <a:latin typeface="Courier New" pitchFamily="49" charset="0"/>
              </a:rPr>
              <a:t> </a:t>
            </a:r>
            <a:r>
              <a:rPr lang="en-US" sz="1800" dirty="0">
                <a:latin typeface="Courier New" pitchFamily="49" charset="0"/>
              </a:rPr>
              <a:t>&lt;= x;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True;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smtClean="0">
                <a:latin typeface="Courier New" pitchFamily="49" charset="0"/>
              </a:rPr>
              <a:t>   </a:t>
            </a:r>
            <a:r>
              <a:rPr lang="en-US" sz="1800" b="1" dirty="0">
                <a:latin typeface="Courier New" pitchFamily="49" charset="0"/>
              </a:rPr>
              <a:t>else begin </a:t>
            </a:r>
            <a:r>
              <a:rPr lang="en-US" sz="1800" dirty="0" smtClean="0">
                <a:latin typeface="Courier New" pitchFamily="49" charset="0"/>
              </a:rPr>
              <a:t>da </a:t>
            </a:r>
            <a:r>
              <a:rPr lang="en-US" sz="1800" dirty="0">
                <a:latin typeface="Courier New" pitchFamily="49" charset="0"/>
              </a:rPr>
              <a:t>&lt;= x;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True;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smtClean="0">
                <a:latin typeface="Courier New" pitchFamily="49" charset="0"/>
              </a:rPr>
              <a:t>  </a:t>
            </a:r>
            <a:r>
              <a:rPr lang="en-US" sz="1800" b="1" dirty="0" err="1" smtClean="0">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a:latin typeface="Courier New" pitchFamily="49" charset="0"/>
              </a:rPr>
              <a:t>  method Action </a:t>
            </a:r>
            <a:r>
              <a:rPr lang="en-US" sz="1800" dirty="0" err="1" smtClean="0">
                <a:latin typeface="Courier New" pitchFamily="49" charset="0"/>
              </a:rPr>
              <a:t>deq</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va</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a:latin typeface="Courier New" pitchFamily="49" charset="0"/>
              </a:rPr>
              <a:t>if</a:t>
            </a:r>
            <a:r>
              <a:rPr lang="en-US" sz="1800" dirty="0">
                <a:latin typeface="Courier New" pitchFamily="49" charset="0"/>
              </a:rPr>
              <a:t> </a:t>
            </a:r>
            <a:r>
              <a:rPr lang="en-US" sz="1800" dirty="0" smtClean="0">
                <a:latin typeface="Courier New" pitchFamily="49" charset="0"/>
              </a:rPr>
              <a:t>(</a:t>
            </a:r>
            <a:r>
              <a:rPr lang="en-US" sz="1800" dirty="0" err="1" smtClean="0">
                <a:latin typeface="Courier New" pitchFamily="49" charset="0"/>
              </a:rPr>
              <a:t>vb</a:t>
            </a:r>
            <a:r>
              <a:rPr lang="en-US" sz="1800" dirty="0" smtClean="0">
                <a:latin typeface="Courier New" pitchFamily="49" charset="0"/>
              </a:rPr>
              <a:t>) </a:t>
            </a:r>
            <a:r>
              <a:rPr lang="en-US" sz="1800" b="1" dirty="0" smtClean="0">
                <a:latin typeface="Courier New" pitchFamily="49" charset="0"/>
              </a:rPr>
              <a:t>begin </a:t>
            </a:r>
            <a:r>
              <a:rPr lang="en-US" sz="1800" dirty="0" smtClean="0">
                <a:latin typeface="Courier New" pitchFamily="49" charset="0"/>
              </a:rPr>
              <a:t>da </a:t>
            </a:r>
            <a:r>
              <a:rPr lang="en-US" sz="1800" dirty="0">
                <a:latin typeface="Courier New" pitchFamily="49" charset="0"/>
              </a:rPr>
              <a:t>&lt;= </a:t>
            </a:r>
            <a:r>
              <a:rPr lang="en-US" sz="1800" dirty="0" err="1" smtClean="0">
                <a:latin typeface="Courier New" pitchFamily="49" charset="0"/>
              </a:rPr>
              <a:t>db</a:t>
            </a:r>
            <a:r>
              <a:rPr lang="en-US" sz="1800" dirty="0" smtClean="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False;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dirty="0" smtClean="0">
                <a:latin typeface="Courier New" pitchFamily="49" charset="0"/>
              </a:rPr>
              <a:t>  </a:t>
            </a:r>
            <a:r>
              <a:rPr lang="en-US" sz="1800" b="1" dirty="0">
                <a:latin typeface="Courier New" pitchFamily="49" charset="0"/>
              </a:rPr>
              <a:t>else begin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False;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smtClean="0">
                <a:latin typeface="Courier New" pitchFamily="49" charset="0"/>
              </a:rPr>
              <a:t>  </a:t>
            </a:r>
            <a:r>
              <a:rPr lang="en-US" sz="1800" b="1" dirty="0" err="1" smtClean="0">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a:latin typeface="Courier New" pitchFamily="49" charset="0"/>
              </a:rPr>
              <a:t>  method </a:t>
            </a:r>
            <a:r>
              <a:rPr lang="en-US" sz="1800" dirty="0">
                <a:latin typeface="Courier New" pitchFamily="49" charset="0"/>
              </a:rPr>
              <a:t>t </a:t>
            </a:r>
            <a:r>
              <a:rPr lang="en-US" sz="1800" dirty="0" smtClean="0">
                <a:latin typeface="Courier New" pitchFamily="49" charset="0"/>
              </a:rPr>
              <a:t>first </a:t>
            </a:r>
            <a:r>
              <a:rPr lang="en-US" sz="1800" b="1" dirty="0" smtClean="0">
                <a:latin typeface="Courier New" pitchFamily="49" charset="0"/>
              </a:rPr>
              <a:t>if</a:t>
            </a:r>
            <a:r>
              <a:rPr lang="en-US" sz="1800" dirty="0" smtClean="0">
                <a:latin typeface="Courier New" pitchFamily="49" charset="0"/>
              </a:rPr>
              <a:t> (</a:t>
            </a:r>
            <a:r>
              <a:rPr lang="en-US" sz="1800" dirty="0" err="1" smtClean="0">
                <a:latin typeface="Courier New" pitchFamily="49" charset="0"/>
              </a:rPr>
              <a:t>va</a:t>
            </a:r>
            <a:r>
              <a:rPr lang="en-US" sz="1800" dirty="0" smtClean="0">
                <a:latin typeface="Courier New" pitchFamily="49" charset="0"/>
              </a:rPr>
              <a:t>); </a:t>
            </a:r>
            <a:r>
              <a:rPr lang="en-US" sz="1800" b="1" dirty="0" smtClean="0">
                <a:latin typeface="Courier New" pitchFamily="49" charset="0"/>
              </a:rPr>
              <a:t>return</a:t>
            </a:r>
            <a:r>
              <a:rPr lang="en-US" sz="1800" dirty="0" smtClean="0">
                <a:latin typeface="Courier New" pitchFamily="49" charset="0"/>
              </a:rPr>
              <a:t> da; </a:t>
            </a:r>
          </a:p>
          <a:p>
            <a:pPr marL="342900" indent="-342900">
              <a:spcBef>
                <a:spcPct val="5000"/>
              </a:spcBef>
              <a:buClr>
                <a:schemeClr val="hlink"/>
              </a:buClr>
              <a:buSzPct val="110000"/>
              <a:buFont typeface="Wingdings" pitchFamily="-96" charset="2"/>
              <a:buNone/>
            </a:pPr>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err="1" smtClean="0">
                <a:latin typeface="Courier New" pitchFamily="49" charset="0"/>
              </a:rPr>
              <a:t>endmodule</a:t>
            </a:r>
            <a:r>
              <a:rPr lang="en-US" sz="1800" b="1" dirty="0" smtClean="0">
                <a:latin typeface="Courier New" pitchFamily="49" charset="0"/>
              </a:rPr>
              <a:t> </a:t>
            </a:r>
            <a:endParaRPr lang="en-US" sz="1800" b="1" i="1" dirty="0">
              <a:latin typeface="Courier New" pitchFamily="49" charset="0"/>
            </a:endParaRPr>
          </a:p>
        </p:txBody>
      </p:sp>
      <p:sp>
        <p:nvSpPr>
          <p:cNvPr id="22531" name="Rectangle 3"/>
          <p:cNvSpPr>
            <a:spLocks noGrp="1" noChangeArrowheads="1"/>
          </p:cNvSpPr>
          <p:nvPr>
            <p:ph type="title"/>
          </p:nvPr>
        </p:nvSpPr>
        <p:spPr/>
        <p:txBody>
          <a:bodyPr/>
          <a:lstStyle/>
          <a:p>
            <a:r>
              <a:rPr lang="en-US" dirty="0" smtClean="0"/>
              <a:t>Two-Element FIFO</a:t>
            </a:r>
            <a:br>
              <a:rPr lang="en-US" dirty="0" smtClean="0"/>
            </a:br>
            <a:r>
              <a:rPr lang="en-US" sz="2400" i="1" dirty="0" smtClean="0"/>
              <a:t>BSV code</a:t>
            </a:r>
            <a:endParaRPr lang="en-US" dirty="0" smtClean="0"/>
          </a:p>
        </p:txBody>
      </p:sp>
      <p:sp>
        <p:nvSpPr>
          <p:cNvPr id="10" name="Text Box 4"/>
          <p:cNvSpPr txBox="1">
            <a:spLocks noChangeArrowheads="1"/>
          </p:cNvSpPr>
          <p:nvPr/>
        </p:nvSpPr>
        <p:spPr bwMode="auto">
          <a:xfrm>
            <a:off x="5649913" y="1953597"/>
            <a:ext cx="3327400" cy="1016000"/>
          </a:xfrm>
          <a:prstGeom prst="rect">
            <a:avLst/>
          </a:prstGeom>
          <a:noFill/>
          <a:ln w="9525">
            <a:solidFill>
              <a:srgbClr val="FF0000"/>
            </a:solidFill>
            <a:miter lim="800000"/>
            <a:headEnd/>
            <a:tailEnd/>
          </a:ln>
        </p:spPr>
        <p:txBody>
          <a:bodyPr>
            <a:spAutoFit/>
          </a:bodyPr>
          <a:lstStyle/>
          <a:p>
            <a:pPr>
              <a:buFont typeface="Wingdings" pitchFamily="-96" charset="2"/>
              <a:buNone/>
            </a:pPr>
            <a:r>
              <a:rPr lang="en-US" dirty="0"/>
              <a:t>Assume, if there is only one element in the FIFO it resides in </a:t>
            </a:r>
            <a:r>
              <a:rPr lang="en-US" dirty="0" smtClean="0"/>
              <a:t>da</a:t>
            </a:r>
            <a:endParaRPr lang="en-US" dirty="0"/>
          </a:p>
        </p:txBody>
      </p:sp>
      <p:sp>
        <p:nvSpPr>
          <p:cNvPr id="3" name="TextBox 2"/>
          <p:cNvSpPr txBox="1"/>
          <p:nvPr/>
        </p:nvSpPr>
        <p:spPr>
          <a:xfrm>
            <a:off x="6944519" y="3414513"/>
            <a:ext cx="1878012" cy="1323439"/>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Can both </a:t>
            </a:r>
            <a:r>
              <a:rPr lang="en-US" dirty="0" err="1" smtClean="0">
                <a:solidFill>
                  <a:srgbClr val="FF0000"/>
                </a:solidFill>
                <a:latin typeface="Comic Sans MS" panose="030F0702030302020204" pitchFamily="66" charset="0"/>
              </a:rPr>
              <a:t>enq</a:t>
            </a:r>
            <a:r>
              <a:rPr lang="en-US" dirty="0" smtClean="0">
                <a:solidFill>
                  <a:srgbClr val="FF0000"/>
                </a:solidFill>
                <a:latin typeface="Comic Sans MS" panose="030F0702030302020204" pitchFamily="66" charset="0"/>
              </a:rPr>
              <a:t> and </a:t>
            </a:r>
            <a:r>
              <a:rPr lang="en-US" dirty="0" err="1" smtClean="0">
                <a:solidFill>
                  <a:srgbClr val="FF0000"/>
                </a:solidFill>
                <a:latin typeface="Comic Sans MS" panose="030F0702030302020204" pitchFamily="66" charset="0"/>
              </a:rPr>
              <a:t>deq</a:t>
            </a:r>
            <a:r>
              <a:rPr lang="en-US" dirty="0" smtClean="0">
                <a:solidFill>
                  <a:srgbClr val="FF0000"/>
                </a:solidFill>
                <a:latin typeface="Comic Sans MS" panose="030F0702030302020204" pitchFamily="66" charset="0"/>
              </a:rPr>
              <a:t> be ready at the same time?</a:t>
            </a:r>
            <a:endParaRPr lang="en-US" dirty="0">
              <a:solidFill>
                <a:srgbClr val="FF0000"/>
              </a:solidFill>
              <a:latin typeface="Comic Sans MS" panose="030F0702030302020204" pitchFamily="66" charset="0"/>
            </a:endParaRPr>
          </a:p>
        </p:txBody>
      </p:sp>
      <p:grpSp>
        <p:nvGrpSpPr>
          <p:cNvPr id="23" name="Group 22"/>
          <p:cNvGrpSpPr/>
          <p:nvPr/>
        </p:nvGrpSpPr>
        <p:grpSpPr>
          <a:xfrm>
            <a:off x="6761419" y="595953"/>
            <a:ext cx="1755775" cy="1389599"/>
            <a:chOff x="3195330" y="1379799"/>
            <a:chExt cx="1755775" cy="1389599"/>
          </a:xfrm>
        </p:grpSpPr>
        <p:sp>
          <p:nvSpPr>
            <p:cNvPr id="24"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5"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6"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smtClean="0"/>
                <a:t>db</a:t>
              </a:r>
              <a:r>
                <a:rPr lang="en-US" dirty="0" smtClean="0"/>
                <a:t> da</a:t>
              </a:r>
              <a:endParaRPr lang="en-US" dirty="0"/>
            </a:p>
          </p:txBody>
        </p:sp>
        <p:cxnSp>
          <p:nvCxnSpPr>
            <p:cNvPr id="27"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8"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29" name="Rectangle 28"/>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0" name="Rectangle 29"/>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1"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smtClean="0"/>
                <a:t>vb</a:t>
              </a:r>
              <a:r>
                <a:rPr lang="en-US" dirty="0" smtClean="0"/>
                <a:t> </a:t>
              </a:r>
              <a:r>
                <a:rPr lang="en-US" dirty="0" err="1" smtClean="0"/>
                <a:t>va</a:t>
              </a:r>
              <a:endParaRPr lang="en-US" dirty="0"/>
            </a:p>
          </p:txBody>
        </p:sp>
      </p:grpSp>
      <p:sp>
        <p:nvSpPr>
          <p:cNvPr id="4" name="Date Placeholder 3"/>
          <p:cNvSpPr>
            <a:spLocks noGrp="1"/>
          </p:cNvSpPr>
          <p:nvPr>
            <p:ph type="dt" sz="half" idx="10"/>
          </p:nvPr>
        </p:nvSpPr>
        <p:spPr/>
        <p:txBody>
          <a:bodyPr/>
          <a:lstStyle/>
          <a:p>
            <a:pPr>
              <a:defRPr/>
            </a:pPr>
            <a:r>
              <a:rPr lang="en-US" smtClean="0"/>
              <a:t>September 18, 2017</a:t>
            </a:r>
            <a:endParaRPr lang="en-US" dirty="0"/>
          </a:p>
        </p:txBody>
      </p:sp>
      <p:sp>
        <p:nvSpPr>
          <p:cNvPr id="5" name="Footer Placeholder 4"/>
          <p:cNvSpPr>
            <a:spLocks noGrp="1"/>
          </p:cNvSpPr>
          <p:nvPr>
            <p:ph type="ftr" sz="quarter" idx="12"/>
          </p:nvPr>
        </p:nvSpPr>
        <p:spPr/>
        <p:txBody>
          <a:bodyPr/>
          <a:lstStyle/>
          <a:p>
            <a:pPr>
              <a:defRPr/>
            </a:pPr>
            <a:r>
              <a:rPr lang="en-US" smtClean="0"/>
              <a:t>http://csg.csail.mit.edu/6.175</a:t>
            </a:r>
            <a:endParaRPr lang="en-US" dirty="0"/>
          </a:p>
        </p:txBody>
      </p:sp>
      <p:sp>
        <p:nvSpPr>
          <p:cNvPr id="6" name="Slide Number Placeholder 5"/>
          <p:cNvSpPr>
            <a:spLocks noGrp="1"/>
          </p:cNvSpPr>
          <p:nvPr>
            <p:ph type="sldNum" sz="quarter" idx="11"/>
          </p:nvPr>
        </p:nvSpPr>
        <p:spPr/>
        <p:txBody>
          <a:bodyPr/>
          <a:lstStyle/>
          <a:p>
            <a:pPr>
              <a:defRPr/>
            </a:pPr>
            <a:r>
              <a:rPr lang="en-US" smtClean="0"/>
              <a:t>L06-</a:t>
            </a:r>
            <a:fld id="{4F9502F6-954B-46E9-AC05-33DEDF4CA0BF}" type="slidenum">
              <a:rPr lang="en-US" smtClean="0"/>
              <a:pPr>
                <a:defRPr/>
              </a:pPr>
              <a:t>7</a:t>
            </a:fld>
            <a:endParaRPr lang="en-US" dirty="0"/>
          </a:p>
        </p:txBody>
      </p:sp>
      <p:sp>
        <p:nvSpPr>
          <p:cNvPr id="20" name="TextBox 19"/>
          <p:cNvSpPr txBox="1"/>
          <p:nvPr/>
        </p:nvSpPr>
        <p:spPr>
          <a:xfrm>
            <a:off x="7856343" y="4695805"/>
            <a:ext cx="805242" cy="400110"/>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yes</a:t>
            </a:r>
            <a:endParaRPr lang="en-US"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85095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550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550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550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8550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8550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550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550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85506">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550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85506">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382914"/>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smtClean="0">
                <a:latin typeface="Courier New" pitchFamily="49" charset="0"/>
              </a:rPr>
              <a:t>method </a:t>
            </a:r>
            <a:r>
              <a:rPr lang="en-US" sz="1800" b="1" dirty="0">
                <a:latin typeface="Courier New" pitchFamily="49" charset="0"/>
              </a:rPr>
              <a:t>Action </a:t>
            </a:r>
            <a:r>
              <a:rPr lang="en-US" sz="1800" dirty="0" err="1">
                <a:latin typeface="Courier New" pitchFamily="49" charset="0"/>
              </a:rPr>
              <a:t>enq</a:t>
            </a:r>
            <a:r>
              <a:rPr lang="en-US" sz="1800" dirty="0">
                <a:latin typeface="Courier New" pitchFamily="49" charset="0"/>
              </a:rPr>
              <a:t>(t x</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vb</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if</a:t>
            </a:r>
            <a:r>
              <a:rPr lang="en-US" sz="1800" dirty="0" smtClean="0">
                <a:latin typeface="Courier New" pitchFamily="49" charset="0"/>
              </a:rPr>
              <a:t> (</a:t>
            </a:r>
            <a:r>
              <a:rPr lang="en-US" sz="1800" dirty="0" err="1" smtClean="0">
                <a:latin typeface="Courier New" pitchFamily="49" charset="0"/>
              </a:rPr>
              <a:t>va</a:t>
            </a:r>
            <a:r>
              <a:rPr lang="en-US" sz="1800" dirty="0" smtClean="0">
                <a:latin typeface="Courier New" pitchFamily="49" charset="0"/>
              </a:rPr>
              <a:t>) </a:t>
            </a:r>
            <a:r>
              <a:rPr lang="en-US" sz="1800" b="1" dirty="0" smtClean="0">
                <a:latin typeface="Courier New" pitchFamily="49" charset="0"/>
              </a:rPr>
              <a:t>begin </a:t>
            </a:r>
            <a:r>
              <a:rPr lang="en-US" sz="1800" dirty="0" err="1" smtClean="0">
                <a:latin typeface="Courier New" pitchFamily="49" charset="0"/>
              </a:rPr>
              <a:t>db</a:t>
            </a:r>
            <a:r>
              <a:rPr lang="en-US" sz="1800" dirty="0" smtClean="0">
                <a:latin typeface="Courier New" pitchFamily="49" charset="0"/>
              </a:rPr>
              <a:t> </a:t>
            </a:r>
            <a:r>
              <a:rPr lang="en-US" sz="1800" dirty="0">
                <a:latin typeface="Courier New" pitchFamily="49" charset="0"/>
              </a:rPr>
              <a:t>&lt;= x;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True;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else </a:t>
            </a:r>
            <a:r>
              <a:rPr lang="en-US" sz="1800" b="1" dirty="0">
                <a:latin typeface="Courier New" pitchFamily="49" charset="0"/>
              </a:rPr>
              <a:t>begin </a:t>
            </a:r>
            <a:r>
              <a:rPr lang="en-US" sz="1800" dirty="0" smtClean="0">
                <a:latin typeface="Courier New" pitchFamily="49" charset="0"/>
              </a:rPr>
              <a:t>da </a:t>
            </a:r>
            <a:r>
              <a:rPr lang="en-US" sz="1800" dirty="0">
                <a:latin typeface="Courier New" pitchFamily="49" charset="0"/>
              </a:rPr>
              <a:t>&lt;= x;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True;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b="1" dirty="0" err="1" smtClean="0">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smtClean="0">
                <a:latin typeface="Courier New" pitchFamily="49" charset="0"/>
              </a:rPr>
              <a:t>method </a:t>
            </a:r>
            <a:r>
              <a:rPr lang="en-US" sz="1800" b="1" dirty="0">
                <a:latin typeface="Courier New" pitchFamily="49" charset="0"/>
              </a:rPr>
              <a:t>Action </a:t>
            </a:r>
            <a:r>
              <a:rPr lang="en-US" sz="1800" dirty="0" err="1" smtClean="0">
                <a:latin typeface="Courier New" pitchFamily="49" charset="0"/>
              </a:rPr>
              <a:t>deq</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va</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if</a:t>
            </a:r>
            <a:r>
              <a:rPr lang="en-US" sz="1800" dirty="0" smtClean="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b="1" dirty="0" smtClean="0">
                <a:latin typeface="Courier New" pitchFamily="49" charset="0"/>
              </a:rPr>
              <a:t>begin </a:t>
            </a:r>
            <a:r>
              <a:rPr lang="en-US" sz="1800" dirty="0" smtClean="0">
                <a:latin typeface="Courier New" pitchFamily="49" charset="0"/>
              </a:rPr>
              <a:t>da </a:t>
            </a:r>
            <a:r>
              <a:rPr lang="en-US" sz="1800" dirty="0">
                <a:latin typeface="Courier New" pitchFamily="49" charset="0"/>
              </a:rPr>
              <a:t>&lt;= </a:t>
            </a:r>
            <a:r>
              <a:rPr lang="en-US" sz="1800" dirty="0" err="1" smtClean="0">
                <a:latin typeface="Courier New" pitchFamily="49" charset="0"/>
              </a:rPr>
              <a:t>db</a:t>
            </a:r>
            <a:r>
              <a:rPr lang="en-US" sz="1800" dirty="0" smtClean="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False;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else </a:t>
            </a:r>
            <a:r>
              <a:rPr lang="en-US" sz="1800" b="1" dirty="0">
                <a:latin typeface="Courier New" pitchFamily="49" charset="0"/>
              </a:rPr>
              <a:t>begin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False;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b="1" dirty="0" err="1" smtClean="0">
                <a:latin typeface="Courier New" pitchFamily="49" charset="0"/>
              </a:rPr>
              <a:t>endmethod</a:t>
            </a:r>
            <a:endParaRPr lang="en-US" sz="1800" b="1" dirty="0">
              <a:latin typeface="Courier New"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smtClean="0"/>
              <a:t>Two-Element FIFO</a:t>
            </a:r>
            <a:br>
              <a:rPr lang="en-US" dirty="0" smtClean="0"/>
            </a:br>
            <a:r>
              <a:rPr lang="en-US" sz="2400" i="1" dirty="0" smtClean="0"/>
              <a:t>concurrency analysis</a:t>
            </a:r>
            <a:endParaRPr lang="en-US" dirty="0" smtClean="0"/>
          </a:p>
        </p:txBody>
      </p:sp>
      <p:sp>
        <p:nvSpPr>
          <p:cNvPr id="22" name="TextBox 21"/>
          <p:cNvSpPr txBox="1"/>
          <p:nvPr/>
        </p:nvSpPr>
        <p:spPr>
          <a:xfrm>
            <a:off x="7217050" y="4897819"/>
            <a:ext cx="1663818" cy="707886"/>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no double-write error</a:t>
            </a:r>
            <a:endParaRPr lang="en-US" dirty="0">
              <a:solidFill>
                <a:srgbClr val="FF0000"/>
              </a:solidFill>
              <a:latin typeface="Comic Sans MS" panose="030F0702030302020204" pitchFamily="66" charset="0"/>
            </a:endParaRPr>
          </a:p>
        </p:txBody>
      </p:sp>
      <p:sp>
        <p:nvSpPr>
          <p:cNvPr id="23" name="Content Placeholder 2"/>
          <p:cNvSpPr>
            <a:spLocks noGrp="1"/>
          </p:cNvSpPr>
          <p:nvPr>
            <p:ph idx="1"/>
          </p:nvPr>
        </p:nvSpPr>
        <p:spPr>
          <a:xfrm>
            <a:off x="627317" y="4035502"/>
            <a:ext cx="7772400" cy="2231922"/>
          </a:xfrm>
        </p:spPr>
        <p:txBody>
          <a:bodyPr/>
          <a:lstStyle/>
          <a:p>
            <a:r>
              <a:rPr lang="en-US" sz="2000" dirty="0">
                <a:latin typeface="+mj-lt"/>
              </a:rPr>
              <a:t>Will concurrent execution of </a:t>
            </a:r>
            <a:r>
              <a:rPr lang="en-US" sz="2000" dirty="0" err="1">
                <a:latin typeface="Courier New" panose="02070309020205020404" pitchFamily="49" charset="0"/>
                <a:cs typeface="Courier New" panose="02070309020205020404" pitchFamily="49" charset="0"/>
              </a:rPr>
              <a:t>enq</a:t>
            </a:r>
            <a:r>
              <a:rPr lang="en-US" sz="2000" dirty="0">
                <a:latin typeface="+mj-lt"/>
              </a:rPr>
              <a:t> and </a:t>
            </a:r>
            <a:r>
              <a:rPr lang="en-US" sz="2000" dirty="0" err="1" smtClean="0">
                <a:latin typeface="Courier New" panose="02070309020205020404" pitchFamily="49" charset="0"/>
                <a:cs typeface="Courier New" panose="02070309020205020404" pitchFamily="49" charset="0"/>
              </a:rPr>
              <a:t>deq</a:t>
            </a:r>
            <a:r>
              <a:rPr lang="en-US" sz="2000" dirty="0" smtClean="0">
                <a:latin typeface="+mj-lt"/>
              </a:rPr>
              <a:t> </a:t>
            </a:r>
            <a:r>
              <a:rPr lang="en-US" sz="2000" dirty="0">
                <a:latin typeface="+mj-lt"/>
              </a:rPr>
              <a:t>cause a double write error</a:t>
            </a:r>
            <a:r>
              <a:rPr lang="en-US" sz="2000" dirty="0" smtClean="0">
                <a:latin typeface="+mj-lt"/>
              </a:rPr>
              <a:t>?</a:t>
            </a:r>
          </a:p>
          <a:p>
            <a:pPr lvl="1"/>
            <a:r>
              <a:rPr lang="en-US" sz="2000" dirty="0" smtClean="0">
                <a:latin typeface="+mj-lt"/>
                <a:cs typeface="Courier New" panose="02070309020205020404" pitchFamily="49" charset="0"/>
              </a:rPr>
              <a:t>Initially</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vb</a:t>
            </a:r>
            <a:r>
              <a:rPr lang="en-US" sz="2000" dirty="0" smtClean="0">
                <a:latin typeface="Courier New" panose="02070309020205020404" pitchFamily="49" charset="0"/>
                <a:cs typeface="Courier New" panose="02070309020205020404" pitchFamily="49" charset="0"/>
              </a:rPr>
              <a:t>=false </a:t>
            </a:r>
            <a:r>
              <a:rPr lang="en-US" sz="2000" dirty="0" smtClean="0">
                <a:cs typeface="Courier New" panose="02070309020205020404" pitchFamily="49" charset="0"/>
              </a:rPr>
              <a:t>and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a:t>
            </a:r>
            <a:r>
              <a:rPr lang="en-US" sz="2000" dirty="0" smtClean="0">
                <a:latin typeface="Courier New" panose="02070309020205020404" pitchFamily="49" charset="0"/>
                <a:cs typeface="Courier New" panose="02070309020205020404" pitchFamily="49" charset="0"/>
              </a:rPr>
              <a:t>=true </a:t>
            </a:r>
          </a:p>
          <a:p>
            <a:pPr lvl="1"/>
            <a:r>
              <a:rPr lang="en-US" sz="2000" dirty="0" err="1" smtClean="0">
                <a:latin typeface="Courier New" panose="02070309020205020404" pitchFamily="49" charset="0"/>
                <a:cs typeface="Courier New" panose="02070309020205020404" pitchFamily="49" charset="0"/>
              </a:rPr>
              <a:t>enq</a:t>
            </a:r>
            <a:r>
              <a:rPr lang="en-US" sz="2000" dirty="0" smtClean="0">
                <a:latin typeface="+mj-lt"/>
              </a:rPr>
              <a:t> will execute: </a:t>
            </a:r>
            <a:r>
              <a:rPr lang="en-US" sz="2000" dirty="0" err="1" smtClean="0">
                <a:latin typeface="Courier New" pitchFamily="49" charset="0"/>
              </a:rPr>
              <a:t>db</a:t>
            </a:r>
            <a:r>
              <a:rPr lang="en-US" sz="2000" dirty="0" smtClean="0">
                <a:latin typeface="Courier New" pitchFamily="49" charset="0"/>
              </a:rPr>
              <a:t> &lt;= x; </a:t>
            </a:r>
            <a:r>
              <a:rPr lang="en-US" sz="2000" dirty="0" err="1" smtClean="0">
                <a:latin typeface="Courier New" pitchFamily="49" charset="0"/>
              </a:rPr>
              <a:t>vb</a:t>
            </a:r>
            <a:r>
              <a:rPr lang="en-US" sz="2000" dirty="0" smtClean="0">
                <a:latin typeface="Courier New" pitchFamily="49" charset="0"/>
              </a:rPr>
              <a:t> &lt;= True; </a:t>
            </a:r>
          </a:p>
          <a:p>
            <a:pPr lvl="1"/>
            <a:r>
              <a:rPr lang="en-US" sz="2000" dirty="0" err="1" smtClean="0">
                <a:latin typeface="Courier New" panose="02070309020205020404" pitchFamily="49" charset="0"/>
                <a:cs typeface="Courier New" panose="02070309020205020404" pitchFamily="49" charset="0"/>
              </a:rPr>
              <a:t>deq</a:t>
            </a:r>
            <a:r>
              <a:rPr lang="en-US" sz="2000" dirty="0" smtClean="0"/>
              <a:t> </a:t>
            </a:r>
            <a:r>
              <a:rPr lang="en-US" sz="2000" dirty="0"/>
              <a:t>will </a:t>
            </a:r>
            <a:r>
              <a:rPr lang="en-US" sz="2000" dirty="0" smtClean="0"/>
              <a:t>execute: </a:t>
            </a:r>
            <a:r>
              <a:rPr lang="en-US" sz="2000" dirty="0" err="1" smtClean="0">
                <a:latin typeface="Courier New" pitchFamily="49" charset="0"/>
              </a:rPr>
              <a:t>va</a:t>
            </a:r>
            <a:r>
              <a:rPr lang="en-US" sz="2000" dirty="0" smtClean="0">
                <a:latin typeface="Courier New" pitchFamily="49" charset="0"/>
              </a:rPr>
              <a:t> &lt;= false; </a:t>
            </a:r>
            <a:endParaRPr lang="en-US" sz="2000" dirty="0">
              <a:latin typeface="+mj-lt"/>
            </a:endParaRPr>
          </a:p>
          <a:p>
            <a:pPr marL="342900" lvl="1" indent="-342900">
              <a:buClr>
                <a:schemeClr val="hlink"/>
              </a:buClr>
              <a:buSzPct val="110000"/>
              <a:buBlip>
                <a:blip r:embed="rId3"/>
              </a:buBlip>
            </a:pPr>
            <a:r>
              <a:rPr lang="en-US" sz="2000" dirty="0" smtClean="0"/>
              <a:t>The final state will be </a:t>
            </a:r>
            <a:r>
              <a:rPr lang="en-US" sz="2000" dirty="0" err="1">
                <a:latin typeface="Courier New" pitchFamily="49" charset="0"/>
              </a:rPr>
              <a:t>va</a:t>
            </a:r>
            <a:r>
              <a:rPr lang="en-US" sz="2000" dirty="0">
                <a:latin typeface="Courier New" pitchFamily="49" charset="0"/>
              </a:rPr>
              <a:t> </a:t>
            </a:r>
            <a:r>
              <a:rPr lang="en-US" sz="2000" dirty="0" smtClean="0">
                <a:latin typeface="Courier New" pitchFamily="49" charset="0"/>
              </a:rPr>
              <a:t>= false </a:t>
            </a:r>
            <a:r>
              <a:rPr lang="en-US" sz="2000" dirty="0" smtClean="0"/>
              <a:t>and </a:t>
            </a:r>
            <a:r>
              <a:rPr lang="en-US" sz="2000" dirty="0" err="1" smtClean="0">
                <a:latin typeface="Courier New" pitchFamily="49" charset="0"/>
              </a:rPr>
              <a:t>vb</a:t>
            </a:r>
            <a:r>
              <a:rPr lang="en-US" sz="2000" dirty="0" smtClean="0">
                <a:latin typeface="Courier New" pitchFamily="49" charset="0"/>
              </a:rPr>
              <a:t> = true; </a:t>
            </a:r>
            <a:r>
              <a:rPr lang="en-US" sz="2000" dirty="0" smtClean="0">
                <a:latin typeface="+mj-lt"/>
              </a:rPr>
              <a:t>with the old data in </a:t>
            </a:r>
            <a:r>
              <a:rPr lang="en-US" sz="2000" dirty="0" smtClean="0">
                <a:latin typeface="Courier New" pitchFamily="49" charset="0"/>
              </a:rPr>
              <a:t>da </a:t>
            </a:r>
            <a:r>
              <a:rPr lang="en-US" sz="2000" dirty="0" smtClean="0"/>
              <a:t>and new data </a:t>
            </a:r>
            <a:r>
              <a:rPr lang="en-US" sz="2000" dirty="0"/>
              <a:t>in </a:t>
            </a:r>
            <a:r>
              <a:rPr lang="en-US" sz="2000" dirty="0" err="1" smtClean="0">
                <a:latin typeface="Courier New" pitchFamily="49" charset="0"/>
              </a:rPr>
              <a:t>db</a:t>
            </a:r>
            <a:endParaRPr lang="en-US" sz="2000" dirty="0"/>
          </a:p>
          <a:p>
            <a:pPr marL="342900" lvl="1" indent="-342900">
              <a:buClr>
                <a:schemeClr val="hlink"/>
              </a:buClr>
              <a:buSzPct val="110000"/>
              <a:buBlip>
                <a:blip r:embed="rId3"/>
              </a:buBlip>
            </a:pPr>
            <a:endParaRPr lang="en-US" sz="2000" dirty="0"/>
          </a:p>
          <a:p>
            <a:pPr marL="342900" lvl="1" indent="-342900">
              <a:buClr>
                <a:schemeClr val="hlink"/>
              </a:buClr>
              <a:buSzPct val="110000"/>
              <a:buBlip>
                <a:blip r:embed="rId3"/>
              </a:buBlip>
            </a:pPr>
            <a:endParaRPr lang="en-US" sz="2000"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smtClean="0"/>
                <a:t>db</a:t>
              </a:r>
              <a:r>
                <a:rPr lang="en-US" dirty="0" smtClean="0"/>
                <a:t> da</a:t>
              </a:r>
              <a:endParaRPr lang="en-US" dirty="0"/>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smtClean="0"/>
                <a:t>vb</a:t>
              </a:r>
              <a:r>
                <a:rPr lang="en-US" dirty="0" smtClean="0"/>
                <a:t> </a:t>
              </a:r>
              <a:r>
                <a:rPr lang="en-US" dirty="0" err="1" smtClean="0"/>
                <a:t>va</a:t>
              </a:r>
              <a:endParaRPr lang="en-US" dirty="0"/>
            </a:p>
          </p:txBody>
        </p:sp>
      </p:grpSp>
      <p:sp>
        <p:nvSpPr>
          <p:cNvPr id="33" name="TextBox 32"/>
          <p:cNvSpPr txBox="1"/>
          <p:nvPr/>
        </p:nvSpPr>
        <p:spPr>
          <a:xfrm>
            <a:off x="7782177" y="6035345"/>
            <a:ext cx="908280" cy="400110"/>
          </a:xfrm>
          <a:prstGeom prst="rect">
            <a:avLst/>
          </a:prstGeom>
          <a:noFill/>
        </p:spPr>
        <p:txBody>
          <a:bodyPr wrap="square" rtlCol="0">
            <a:spAutoFit/>
          </a:bodyPr>
          <a:lstStyle/>
          <a:p>
            <a:r>
              <a:rPr lang="en-US" dirty="0" smtClean="0">
                <a:solidFill>
                  <a:srgbClr val="FF0000"/>
                </a:solidFill>
                <a:latin typeface="Comic Sans MS" panose="030F0702030302020204" pitchFamily="66" charset="0"/>
              </a:rPr>
              <a:t>oops! </a:t>
            </a:r>
            <a:endParaRPr lang="en-US" dirty="0">
              <a:solidFill>
                <a:srgbClr val="FF0000"/>
              </a:solidFill>
              <a:latin typeface="Comic Sans MS" panose="030F0702030302020204" pitchFamily="66" charset="0"/>
            </a:endParaRPr>
          </a:p>
        </p:txBody>
      </p:sp>
      <p:sp>
        <p:nvSpPr>
          <p:cNvPr id="5" name="Date Placeholder 4"/>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dirty="0" smtClean="0"/>
              <a:t>L06-</a:t>
            </a:r>
            <a:fld id="{4F9502F6-954B-46E9-AC05-33DEDF4CA0BF}" type="slidenum">
              <a:rPr lang="en-US" smtClean="0"/>
              <a:pPr>
                <a:defRPr/>
              </a:pPr>
              <a:t>8</a:t>
            </a:fld>
            <a:endParaRPr lang="en-US" dirty="0"/>
          </a:p>
        </p:txBody>
      </p:sp>
      <p:grpSp>
        <p:nvGrpSpPr>
          <p:cNvPr id="8" name="Group 7"/>
          <p:cNvGrpSpPr/>
          <p:nvPr/>
        </p:nvGrpSpPr>
        <p:grpSpPr>
          <a:xfrm>
            <a:off x="6670268" y="2844699"/>
            <a:ext cx="2407895" cy="3322015"/>
            <a:chOff x="6670268" y="2844699"/>
            <a:chExt cx="2407895" cy="3322015"/>
          </a:xfrm>
        </p:grpSpPr>
        <p:sp>
          <p:nvSpPr>
            <p:cNvPr id="19" name="TextBox 18"/>
            <p:cNvSpPr txBox="1"/>
            <p:nvPr/>
          </p:nvSpPr>
          <p:spPr>
            <a:xfrm>
              <a:off x="6670268" y="2844699"/>
              <a:ext cx="2407895" cy="1200329"/>
            </a:xfrm>
            <a:prstGeom prst="rect">
              <a:avLst/>
            </a:prstGeom>
            <a:noFill/>
          </p:spPr>
          <p:txBody>
            <a:bodyPr wrap="square" rtlCol="0">
              <a:spAutoFit/>
            </a:bodyPr>
            <a:lstStyle/>
            <a:p>
              <a:r>
                <a:rPr lang="en-US" sz="1800" dirty="0" smtClean="0">
                  <a:solidFill>
                    <a:srgbClr val="FF0000"/>
                  </a:solidFill>
                  <a:latin typeface="Comic Sans MS" panose="030F0702030302020204" pitchFamily="66" charset="0"/>
                </a:rPr>
                <a:t>we can’t get into this state if </a:t>
              </a:r>
              <a:r>
                <a:rPr lang="en-US" sz="1800" dirty="0" err="1" smtClean="0">
                  <a:solidFill>
                    <a:srgbClr val="FF0000"/>
                  </a:solidFill>
                  <a:latin typeface="Comic Sans MS" panose="030F0702030302020204" pitchFamily="66" charset="0"/>
                </a:rPr>
                <a:t>enq</a:t>
              </a:r>
              <a:r>
                <a:rPr lang="en-US" sz="1800" dirty="0" smtClean="0">
                  <a:solidFill>
                    <a:srgbClr val="FF0000"/>
                  </a:solidFill>
                  <a:latin typeface="Comic Sans MS" panose="030F0702030302020204" pitchFamily="66" charset="0"/>
                </a:rPr>
                <a:t> and </a:t>
              </a:r>
              <a:r>
                <a:rPr lang="en-US" sz="1800" dirty="0" err="1" smtClean="0">
                  <a:solidFill>
                    <a:srgbClr val="FF0000"/>
                  </a:solidFill>
                  <a:latin typeface="Comic Sans MS" panose="030F0702030302020204" pitchFamily="66" charset="0"/>
                </a:rPr>
                <a:t>deq</a:t>
              </a:r>
              <a:r>
                <a:rPr lang="en-US" sz="1800" dirty="0" smtClean="0">
                  <a:solidFill>
                    <a:srgbClr val="FF0000"/>
                  </a:solidFill>
                  <a:latin typeface="Comic Sans MS" panose="030F0702030302020204" pitchFamily="66" charset="0"/>
                </a:rPr>
                <a:t> are performed in some order</a:t>
              </a:r>
              <a:endParaRPr lang="en-US" sz="1800" dirty="0">
                <a:solidFill>
                  <a:srgbClr val="FF0000"/>
                </a:solidFill>
                <a:latin typeface="Comic Sans MS" panose="030F0702030302020204" pitchFamily="66" charset="0"/>
              </a:endParaRPr>
            </a:p>
          </p:txBody>
        </p:sp>
        <p:sp>
          <p:nvSpPr>
            <p:cNvPr id="2" name="Freeform 1"/>
            <p:cNvSpPr/>
            <p:nvPr/>
          </p:nvSpPr>
          <p:spPr bwMode="auto">
            <a:xfrm>
              <a:off x="8485632" y="3877056"/>
              <a:ext cx="512641" cy="2289658"/>
            </a:xfrm>
            <a:custGeom>
              <a:avLst/>
              <a:gdLst>
                <a:gd name="connsiteX0" fmla="*/ 0 w 512641"/>
                <a:gd name="connsiteY0" fmla="*/ 0 h 2289658"/>
                <a:gd name="connsiteX1" fmla="*/ 512064 w 512641"/>
                <a:gd name="connsiteY1" fmla="*/ 1338682 h 2289658"/>
                <a:gd name="connsiteX2" fmla="*/ 80467 w 512641"/>
                <a:gd name="connsiteY2" fmla="*/ 2289658 h 2289658"/>
              </a:gdLst>
              <a:ahLst/>
              <a:cxnLst>
                <a:cxn ang="0">
                  <a:pos x="connsiteX0" y="connsiteY0"/>
                </a:cxn>
                <a:cxn ang="0">
                  <a:pos x="connsiteX1" y="connsiteY1"/>
                </a:cxn>
                <a:cxn ang="0">
                  <a:pos x="connsiteX2" y="connsiteY2"/>
                </a:cxn>
              </a:cxnLst>
              <a:rect l="l" t="t" r="r" b="b"/>
              <a:pathLst>
                <a:path w="512641" h="2289658">
                  <a:moveTo>
                    <a:pt x="0" y="0"/>
                  </a:moveTo>
                  <a:cubicBezTo>
                    <a:pt x="249326" y="478536"/>
                    <a:pt x="498653" y="957072"/>
                    <a:pt x="512064" y="1338682"/>
                  </a:cubicBezTo>
                  <a:cubicBezTo>
                    <a:pt x="525475" y="1720292"/>
                    <a:pt x="302971" y="2004975"/>
                    <a:pt x="80467" y="2289658"/>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grpSp>
    </p:spTree>
    <p:extLst>
      <p:ext uri="{BB962C8B-B14F-4D97-AF65-F5344CB8AC3E}">
        <p14:creationId xmlns:p14="http://schemas.microsoft.com/office/powerpoint/2010/main" val="33630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descr="Rectangle: Click to edit Master text styles&#10;Second level&#10;Third level&#10;Fourth level&#10;Fifth level"/>
          <p:cNvSpPr>
            <a:spLocks noChangeArrowheads="1"/>
          </p:cNvSpPr>
          <p:nvPr/>
        </p:nvSpPr>
        <p:spPr bwMode="auto">
          <a:xfrm>
            <a:off x="609600" y="1519212"/>
            <a:ext cx="5841233" cy="2382914"/>
          </a:xfrm>
          <a:prstGeom prst="rect">
            <a:avLst/>
          </a:prstGeom>
          <a:noFill/>
          <a:ln w="9525">
            <a:solidFill>
              <a:srgbClr val="FF0000"/>
            </a:solidFill>
            <a:miter lim="800000"/>
            <a:headEnd/>
            <a:tailEnd/>
          </a:ln>
        </p:spPr>
        <p:txBody>
          <a:bodyPr/>
          <a:lstStyle/>
          <a:p>
            <a:pPr marL="342900" indent="-342900">
              <a:spcBef>
                <a:spcPct val="5000"/>
              </a:spcBef>
              <a:buClr>
                <a:schemeClr val="hlink"/>
              </a:buClr>
              <a:buSzPct val="110000"/>
              <a:buFont typeface="Wingdings" pitchFamily="-96" charset="2"/>
              <a:buNone/>
            </a:pPr>
            <a:r>
              <a:rPr lang="en-US" sz="1800" b="1" dirty="0" smtClean="0">
                <a:latin typeface="Courier New" pitchFamily="49" charset="0"/>
              </a:rPr>
              <a:t>method </a:t>
            </a:r>
            <a:r>
              <a:rPr lang="en-US" sz="1800" b="1" dirty="0">
                <a:latin typeface="Courier New" pitchFamily="49" charset="0"/>
              </a:rPr>
              <a:t>Action </a:t>
            </a:r>
            <a:r>
              <a:rPr lang="en-US" sz="1800" dirty="0" err="1">
                <a:latin typeface="Courier New" pitchFamily="49" charset="0"/>
              </a:rPr>
              <a:t>enq</a:t>
            </a:r>
            <a:r>
              <a:rPr lang="en-US" sz="1800" dirty="0">
                <a:latin typeface="Courier New" pitchFamily="49" charset="0"/>
              </a:rPr>
              <a:t>(t x</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vb</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if</a:t>
            </a:r>
            <a:r>
              <a:rPr lang="en-US" sz="1800" dirty="0" smtClean="0">
                <a:latin typeface="Courier New" pitchFamily="49" charset="0"/>
              </a:rPr>
              <a:t> (</a:t>
            </a:r>
            <a:r>
              <a:rPr lang="en-US" sz="1800" dirty="0" err="1" smtClean="0">
                <a:latin typeface="Courier New" pitchFamily="49" charset="0"/>
              </a:rPr>
              <a:t>va</a:t>
            </a:r>
            <a:r>
              <a:rPr lang="en-US" sz="1800" dirty="0" smtClean="0">
                <a:latin typeface="Courier New" pitchFamily="49" charset="0"/>
              </a:rPr>
              <a:t>) </a:t>
            </a:r>
            <a:r>
              <a:rPr lang="en-US" sz="1800" b="1" dirty="0" smtClean="0">
                <a:latin typeface="Courier New" pitchFamily="49" charset="0"/>
              </a:rPr>
              <a:t>begin </a:t>
            </a:r>
            <a:r>
              <a:rPr lang="en-US" sz="1800" dirty="0" err="1" smtClean="0">
                <a:latin typeface="Courier New" pitchFamily="49" charset="0"/>
              </a:rPr>
              <a:t>db</a:t>
            </a:r>
            <a:r>
              <a:rPr lang="en-US" sz="1800" dirty="0" smtClean="0">
                <a:latin typeface="Courier New" pitchFamily="49" charset="0"/>
              </a:rPr>
              <a:t> </a:t>
            </a:r>
            <a:r>
              <a:rPr lang="en-US" sz="1800" dirty="0">
                <a:latin typeface="Courier New" pitchFamily="49" charset="0"/>
              </a:rPr>
              <a:t>&lt;= x;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True;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else </a:t>
            </a:r>
            <a:r>
              <a:rPr lang="en-US" sz="1800" b="1" dirty="0">
                <a:latin typeface="Courier New" pitchFamily="49" charset="0"/>
              </a:rPr>
              <a:t>begin </a:t>
            </a:r>
            <a:r>
              <a:rPr lang="en-US" sz="1800" dirty="0" smtClean="0">
                <a:latin typeface="Courier New" pitchFamily="49" charset="0"/>
              </a:rPr>
              <a:t>da </a:t>
            </a:r>
            <a:r>
              <a:rPr lang="en-US" sz="1800" dirty="0">
                <a:latin typeface="Courier New" pitchFamily="49" charset="0"/>
              </a:rPr>
              <a:t>&lt;= x;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True;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b="1" dirty="0" err="1" smtClean="0">
                <a:latin typeface="Courier New" pitchFamily="49" charset="0"/>
              </a:rPr>
              <a:t>endmethod</a:t>
            </a:r>
            <a:endParaRPr lang="en-US" sz="1800" b="1" dirty="0">
              <a:latin typeface="Courier New" pitchFamily="49" charset="0"/>
            </a:endParaRPr>
          </a:p>
          <a:p>
            <a:pPr marL="342900" indent="-342900">
              <a:spcBef>
                <a:spcPct val="5000"/>
              </a:spcBef>
              <a:buClr>
                <a:schemeClr val="hlink"/>
              </a:buClr>
              <a:buSzPct val="110000"/>
              <a:buFont typeface="Wingdings" pitchFamily="-96" charset="2"/>
              <a:buNone/>
            </a:pPr>
            <a:r>
              <a:rPr lang="en-US" sz="1800" b="1" dirty="0" smtClean="0">
                <a:latin typeface="Courier New" pitchFamily="49" charset="0"/>
              </a:rPr>
              <a:t>method </a:t>
            </a:r>
            <a:r>
              <a:rPr lang="en-US" sz="1800" b="1" dirty="0">
                <a:latin typeface="Courier New" pitchFamily="49" charset="0"/>
              </a:rPr>
              <a:t>Action </a:t>
            </a:r>
            <a:r>
              <a:rPr lang="en-US" sz="1800" dirty="0" err="1" smtClean="0">
                <a:latin typeface="Courier New" pitchFamily="49" charset="0"/>
              </a:rPr>
              <a:t>deq</a:t>
            </a:r>
            <a:r>
              <a:rPr lang="en-US" sz="1800" dirty="0" smtClean="0">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va</a:t>
            </a:r>
            <a:r>
              <a:rPr lang="en-US" sz="1800" dirty="0" smtClean="0">
                <a:solidFill>
                  <a:srgbClr val="FF0000"/>
                </a:solidFill>
                <a:latin typeface="Courier New" pitchFamily="49" charset="0"/>
              </a:rPr>
              <a:t>);</a:t>
            </a:r>
            <a:endParaRPr lang="en-US" sz="1800" dirty="0">
              <a:solidFill>
                <a:srgbClr val="FF0000"/>
              </a:solidFill>
              <a:latin typeface="Courier New" pitchFamily="49" charset="0"/>
            </a:endParaRP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if</a:t>
            </a:r>
            <a:r>
              <a:rPr lang="en-US" sz="1800" dirty="0" smtClean="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b="1" dirty="0" smtClean="0">
                <a:latin typeface="Courier New" pitchFamily="49" charset="0"/>
              </a:rPr>
              <a:t>begin </a:t>
            </a:r>
            <a:r>
              <a:rPr lang="en-US" sz="1800" dirty="0" smtClean="0">
                <a:latin typeface="Courier New" pitchFamily="49" charset="0"/>
              </a:rPr>
              <a:t>da </a:t>
            </a:r>
            <a:r>
              <a:rPr lang="en-US" sz="1800" dirty="0">
                <a:latin typeface="Courier New" pitchFamily="49" charset="0"/>
              </a:rPr>
              <a:t>&lt;= </a:t>
            </a:r>
            <a:r>
              <a:rPr lang="en-US" sz="1800" dirty="0" err="1" smtClean="0">
                <a:latin typeface="Courier New" pitchFamily="49" charset="0"/>
              </a:rPr>
              <a:t>db</a:t>
            </a:r>
            <a:r>
              <a:rPr lang="en-US" sz="1800" dirty="0" smtClean="0">
                <a:latin typeface="Courier New" pitchFamily="49" charset="0"/>
              </a:rPr>
              <a:t>; </a:t>
            </a:r>
            <a:r>
              <a:rPr lang="en-US" sz="1800" dirty="0" err="1" smtClean="0">
                <a:latin typeface="Courier New" pitchFamily="49" charset="0"/>
              </a:rPr>
              <a:t>vb</a:t>
            </a:r>
            <a:r>
              <a:rPr lang="en-US" sz="1800" dirty="0" smtClean="0">
                <a:latin typeface="Courier New" pitchFamily="49" charset="0"/>
              </a:rPr>
              <a:t> </a:t>
            </a:r>
            <a:r>
              <a:rPr lang="en-US" sz="1800" dirty="0">
                <a:latin typeface="Courier New" pitchFamily="49" charset="0"/>
              </a:rPr>
              <a:t>&lt;= False; </a:t>
            </a:r>
            <a:r>
              <a:rPr lang="en-US" sz="1800" b="1" dirty="0">
                <a:latin typeface="Courier New" pitchFamily="49" charset="0"/>
              </a:rPr>
              <a:t>end</a:t>
            </a:r>
          </a:p>
          <a:p>
            <a:pPr marL="342900" indent="-342900">
              <a:spcBef>
                <a:spcPct val="5000"/>
              </a:spcBef>
              <a:buClr>
                <a:schemeClr val="hlink"/>
              </a:buClr>
              <a:buSzPct val="110000"/>
              <a:buFont typeface="Wingdings" pitchFamily="-96" charset="2"/>
              <a:buNone/>
            </a:pPr>
            <a:r>
              <a:rPr lang="en-US" sz="1800" dirty="0">
                <a:latin typeface="Courier New" pitchFamily="49" charset="0"/>
              </a:rPr>
              <a:t>    </a:t>
            </a:r>
            <a:r>
              <a:rPr lang="en-US" sz="1800" b="1" dirty="0" smtClean="0">
                <a:latin typeface="Courier New" pitchFamily="49" charset="0"/>
              </a:rPr>
              <a:t>else </a:t>
            </a:r>
            <a:r>
              <a:rPr lang="en-US" sz="1800" b="1" dirty="0">
                <a:latin typeface="Courier New" pitchFamily="49" charset="0"/>
              </a:rPr>
              <a:t>begin </a:t>
            </a:r>
            <a:r>
              <a:rPr lang="en-US" sz="1800" dirty="0" err="1" smtClean="0">
                <a:latin typeface="Courier New" pitchFamily="49" charset="0"/>
              </a:rPr>
              <a:t>va</a:t>
            </a:r>
            <a:r>
              <a:rPr lang="en-US" sz="1800" dirty="0" smtClean="0">
                <a:latin typeface="Courier New" pitchFamily="49" charset="0"/>
              </a:rPr>
              <a:t> </a:t>
            </a:r>
            <a:r>
              <a:rPr lang="en-US" sz="1800" dirty="0">
                <a:latin typeface="Courier New" pitchFamily="49" charset="0"/>
              </a:rPr>
              <a:t>&lt;= False; </a:t>
            </a:r>
            <a:r>
              <a:rPr lang="en-US" sz="1800" b="1" dirty="0" smtClean="0">
                <a:latin typeface="Courier New" pitchFamily="49" charset="0"/>
              </a:rPr>
              <a:t>end</a:t>
            </a:r>
          </a:p>
          <a:p>
            <a:pPr marL="342900" indent="-342900">
              <a:spcBef>
                <a:spcPct val="5000"/>
              </a:spcBef>
              <a:buClr>
                <a:schemeClr val="hlink"/>
              </a:buClr>
              <a:buSzPct val="110000"/>
              <a:buFont typeface="Wingdings" pitchFamily="-96" charset="2"/>
              <a:buNone/>
            </a:pPr>
            <a:r>
              <a:rPr lang="en-US" sz="1800" b="1" dirty="0" err="1" smtClean="0">
                <a:latin typeface="Courier New" pitchFamily="49" charset="0"/>
              </a:rPr>
              <a:t>endmethod</a:t>
            </a:r>
            <a:endParaRPr lang="en-US" sz="1800" b="1" dirty="0">
              <a:latin typeface="Courier New" pitchFamily="49" charset="0"/>
            </a:endParaRPr>
          </a:p>
        </p:txBody>
      </p:sp>
      <p:sp>
        <p:nvSpPr>
          <p:cNvPr id="22531" name="Rectangle 3"/>
          <p:cNvSpPr>
            <a:spLocks noGrp="1" noChangeArrowheads="1"/>
          </p:cNvSpPr>
          <p:nvPr>
            <p:ph type="title"/>
          </p:nvPr>
        </p:nvSpPr>
        <p:spPr>
          <a:xfrm>
            <a:off x="609600" y="314138"/>
            <a:ext cx="7772400" cy="1143000"/>
          </a:xfrm>
        </p:spPr>
        <p:txBody>
          <a:bodyPr/>
          <a:lstStyle/>
          <a:p>
            <a:r>
              <a:rPr lang="en-US" dirty="0" smtClean="0"/>
              <a:t>Two-Element FIFO</a:t>
            </a:r>
            <a:br>
              <a:rPr lang="en-US" dirty="0" smtClean="0"/>
            </a:br>
            <a:r>
              <a:rPr lang="en-US" sz="2400" i="1" dirty="0" smtClean="0"/>
              <a:t>concurrency analysis - continued</a:t>
            </a:r>
            <a:endParaRPr lang="en-US" dirty="0" smtClean="0"/>
          </a:p>
        </p:txBody>
      </p:sp>
      <p:sp>
        <p:nvSpPr>
          <p:cNvPr id="23" name="Content Placeholder 2"/>
          <p:cNvSpPr>
            <a:spLocks noGrp="1"/>
          </p:cNvSpPr>
          <p:nvPr>
            <p:ph idx="1"/>
          </p:nvPr>
        </p:nvSpPr>
        <p:spPr>
          <a:xfrm>
            <a:off x="627317" y="4035502"/>
            <a:ext cx="7772400" cy="2231922"/>
          </a:xfrm>
        </p:spPr>
        <p:txBody>
          <a:bodyPr/>
          <a:lstStyle/>
          <a:p>
            <a:pPr marL="342900" lvl="1" indent="-342900">
              <a:buClr>
                <a:schemeClr val="hlink"/>
              </a:buClr>
              <a:buSzPct val="110000"/>
              <a:buBlip>
                <a:blip r:embed="rId3"/>
              </a:buBlip>
            </a:pPr>
            <a:r>
              <a:rPr lang="en-US" sz="2000" smtClean="0">
                <a:latin typeface="+mj-lt"/>
              </a:rPr>
              <a:t>In </a:t>
            </a:r>
            <a:r>
              <a:rPr lang="en-US" sz="2000" dirty="0" smtClean="0">
                <a:latin typeface="+mj-lt"/>
              </a:rPr>
              <a:t>this implementation, </a:t>
            </a:r>
            <a:r>
              <a:rPr lang="en-US" sz="2000" dirty="0" err="1" smtClean="0">
                <a:latin typeface="Courier New" pitchFamily="49" charset="0"/>
              </a:rPr>
              <a:t>enq</a:t>
            </a:r>
            <a:r>
              <a:rPr lang="en-US" sz="2000" dirty="0" smtClean="0">
                <a:latin typeface="Courier New" pitchFamily="49" charset="0"/>
              </a:rPr>
              <a:t> </a:t>
            </a:r>
            <a:r>
              <a:rPr lang="en-US" sz="2000" dirty="0" smtClean="0"/>
              <a:t>and </a:t>
            </a:r>
            <a:r>
              <a:rPr lang="en-US" sz="2000" dirty="0" err="1" smtClean="0">
                <a:latin typeface="Courier New" pitchFamily="49" charset="0"/>
              </a:rPr>
              <a:t>deq</a:t>
            </a:r>
            <a:r>
              <a:rPr lang="en-US" sz="2000" dirty="0" smtClean="0">
                <a:latin typeface="Courier New" pitchFamily="49" charset="0"/>
              </a:rPr>
              <a:t> </a:t>
            </a:r>
            <a:r>
              <a:rPr lang="en-US" sz="2000" dirty="0" smtClean="0">
                <a:latin typeface="+mj-lt"/>
              </a:rPr>
              <a:t>should not be called concurrently</a:t>
            </a:r>
          </a:p>
          <a:p>
            <a:pPr marL="742950" lvl="2" indent="-342900">
              <a:buSzPct val="110000"/>
              <a:buBlip>
                <a:blip r:embed="rId3"/>
              </a:buBlip>
            </a:pPr>
            <a:r>
              <a:rPr lang="en-US" sz="1600" dirty="0" smtClean="0">
                <a:latin typeface="+mj-lt"/>
              </a:rPr>
              <a:t>later we will present a systematic procedure to decide which methods of a module can be called concurrently</a:t>
            </a:r>
          </a:p>
          <a:p>
            <a:pPr marL="342900" lvl="1" indent="-342900">
              <a:buClr>
                <a:schemeClr val="hlink"/>
              </a:buClr>
              <a:buSzPct val="110000"/>
              <a:buBlip>
                <a:blip r:embed="rId3"/>
              </a:buBlip>
            </a:pPr>
            <a:r>
              <a:rPr lang="en-US" sz="2000" dirty="0" smtClean="0">
                <a:latin typeface="+mj-lt"/>
              </a:rPr>
              <a:t>First, we will study when two rules that only use registers can be executed concurrently</a:t>
            </a:r>
            <a:endParaRPr lang="en-US" sz="2000" dirty="0"/>
          </a:p>
          <a:p>
            <a:pPr marL="342900" lvl="1" indent="-342900">
              <a:buClr>
                <a:schemeClr val="hlink"/>
              </a:buClr>
              <a:buSzPct val="110000"/>
              <a:buBlip>
                <a:blip r:embed="rId3"/>
              </a:buBlip>
            </a:pPr>
            <a:endParaRPr lang="en-US" sz="2000" dirty="0"/>
          </a:p>
          <a:p>
            <a:pPr marL="342900" lvl="1" indent="-342900">
              <a:buClr>
                <a:schemeClr val="hlink"/>
              </a:buClr>
              <a:buSzPct val="110000"/>
              <a:buBlip>
                <a:blip r:embed="rId3"/>
              </a:buBlip>
            </a:pPr>
            <a:endParaRPr lang="en-US" sz="2000" dirty="0"/>
          </a:p>
        </p:txBody>
      </p:sp>
      <p:grpSp>
        <p:nvGrpSpPr>
          <p:cNvPr id="24" name="Group 23"/>
          <p:cNvGrpSpPr/>
          <p:nvPr/>
        </p:nvGrpSpPr>
        <p:grpSpPr>
          <a:xfrm>
            <a:off x="6845555" y="1384268"/>
            <a:ext cx="1755775" cy="1389599"/>
            <a:chOff x="3195330" y="1379799"/>
            <a:chExt cx="1755775" cy="1389599"/>
          </a:xfrm>
        </p:grpSpPr>
        <p:sp>
          <p:nvSpPr>
            <p:cNvPr id="25" name="Rectangle 34"/>
            <p:cNvSpPr>
              <a:spLocks noChangeArrowheads="1"/>
            </p:cNvSpPr>
            <p:nvPr/>
          </p:nvSpPr>
          <p:spPr bwMode="auto">
            <a:xfrm>
              <a:off x="3836680"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dirty="0"/>
            </a:p>
          </p:txBody>
        </p:sp>
        <p:sp>
          <p:nvSpPr>
            <p:cNvPr id="26" name="Rectangle 35"/>
            <p:cNvSpPr>
              <a:spLocks noChangeArrowheads="1"/>
            </p:cNvSpPr>
            <p:nvPr/>
          </p:nvSpPr>
          <p:spPr bwMode="auto">
            <a:xfrm>
              <a:off x="4131955" y="1964475"/>
              <a:ext cx="201612" cy="415925"/>
            </a:xfrm>
            <a:prstGeom prst="rect">
              <a:avLst/>
            </a:prstGeom>
            <a:solidFill>
              <a:schemeClr val="accent1"/>
            </a:solidFill>
            <a:ln w="9525" algn="ctr">
              <a:solidFill>
                <a:srgbClr val="FF0000"/>
              </a:solidFill>
              <a:round/>
              <a:headEnd/>
              <a:tailEnd/>
            </a:ln>
          </p:spPr>
          <p:txBody>
            <a:bodyPr/>
            <a:lstStyle/>
            <a:p>
              <a:pPr>
                <a:lnSpc>
                  <a:spcPct val="90000"/>
                </a:lnSpc>
                <a:spcBef>
                  <a:spcPct val="25000"/>
                </a:spcBef>
                <a:buClr>
                  <a:schemeClr val="bg1"/>
                </a:buClr>
                <a:buSzPct val="100000"/>
                <a:buFont typeface="Wingdings" pitchFamily="-96" charset="2"/>
                <a:buChar char="•"/>
              </a:pPr>
              <a:endParaRPr lang="en-US"/>
            </a:p>
          </p:txBody>
        </p:sp>
        <p:sp>
          <p:nvSpPr>
            <p:cNvPr id="27" name="TextBox 36"/>
            <p:cNvSpPr txBox="1">
              <a:spLocks noChangeArrowheads="1"/>
            </p:cNvSpPr>
            <p:nvPr/>
          </p:nvSpPr>
          <p:spPr bwMode="auto">
            <a:xfrm>
              <a:off x="3706505" y="2369288"/>
              <a:ext cx="909223" cy="400110"/>
            </a:xfrm>
            <a:prstGeom prst="rect">
              <a:avLst/>
            </a:prstGeom>
            <a:noFill/>
            <a:ln w="9525">
              <a:noFill/>
              <a:miter lim="800000"/>
              <a:headEnd/>
              <a:tailEnd/>
            </a:ln>
          </p:spPr>
          <p:txBody>
            <a:bodyPr wrap="none">
              <a:spAutoFit/>
            </a:bodyPr>
            <a:lstStyle/>
            <a:p>
              <a:r>
                <a:rPr lang="en-US" dirty="0" err="1" smtClean="0"/>
                <a:t>db</a:t>
              </a:r>
              <a:r>
                <a:rPr lang="en-US" dirty="0" smtClean="0"/>
                <a:t> da</a:t>
              </a:r>
              <a:endParaRPr lang="en-US" dirty="0"/>
            </a:p>
          </p:txBody>
        </p:sp>
        <p:cxnSp>
          <p:nvCxnSpPr>
            <p:cNvPr id="28" name="Straight Arrow Connector 38"/>
            <p:cNvCxnSpPr>
              <a:cxnSpLocks noChangeShapeType="1"/>
            </p:cNvCxnSpPr>
            <p:nvPr/>
          </p:nvCxnSpPr>
          <p:spPr bwMode="auto">
            <a:xfrm>
              <a:off x="3195330" y="2224825"/>
              <a:ext cx="403225" cy="1588"/>
            </a:xfrm>
            <a:prstGeom prst="straightConnector1">
              <a:avLst/>
            </a:prstGeom>
            <a:noFill/>
            <a:ln w="28575" algn="ctr">
              <a:solidFill>
                <a:srgbClr val="FF0000"/>
              </a:solidFill>
              <a:round/>
              <a:headEnd type="none" w="med" len="med"/>
              <a:tailEnd type="triangle" w="med" len="med"/>
            </a:ln>
          </p:spPr>
        </p:cxnSp>
        <p:cxnSp>
          <p:nvCxnSpPr>
            <p:cNvPr id="29" name="Straight Arrow Connector 39"/>
            <p:cNvCxnSpPr>
              <a:cxnSpLocks noChangeShapeType="1"/>
            </p:cNvCxnSpPr>
            <p:nvPr/>
          </p:nvCxnSpPr>
          <p:spPr bwMode="auto">
            <a:xfrm>
              <a:off x="4547880" y="2224825"/>
              <a:ext cx="403225" cy="1588"/>
            </a:xfrm>
            <a:prstGeom prst="straightConnector1">
              <a:avLst/>
            </a:prstGeom>
            <a:noFill/>
            <a:ln w="28575" algn="ctr">
              <a:solidFill>
                <a:srgbClr val="FF0000"/>
              </a:solidFill>
              <a:round/>
              <a:headEnd type="none" w="med" len="med"/>
              <a:tailEnd type="triangle" w="med" len="med"/>
            </a:ln>
          </p:spPr>
        </p:cxnSp>
        <p:sp>
          <p:nvSpPr>
            <p:cNvPr id="30" name="Rectangle 29"/>
            <p:cNvSpPr/>
            <p:nvPr/>
          </p:nvSpPr>
          <p:spPr bwMode="auto">
            <a:xfrm>
              <a:off x="3836680"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1" name="Rectangle 30"/>
            <p:cNvSpPr/>
            <p:nvPr/>
          </p:nvSpPr>
          <p:spPr bwMode="auto">
            <a:xfrm>
              <a:off x="4129189" y="1742514"/>
              <a:ext cx="201612" cy="132736"/>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32" name="TextBox 36"/>
            <p:cNvSpPr txBox="1">
              <a:spLocks noChangeArrowheads="1"/>
            </p:cNvSpPr>
            <p:nvPr/>
          </p:nvSpPr>
          <p:spPr bwMode="auto">
            <a:xfrm>
              <a:off x="3650066" y="1379799"/>
              <a:ext cx="909223" cy="400110"/>
            </a:xfrm>
            <a:prstGeom prst="rect">
              <a:avLst/>
            </a:prstGeom>
            <a:noFill/>
            <a:ln w="9525">
              <a:noFill/>
              <a:miter lim="800000"/>
              <a:headEnd/>
              <a:tailEnd/>
            </a:ln>
          </p:spPr>
          <p:txBody>
            <a:bodyPr wrap="none">
              <a:spAutoFit/>
            </a:bodyPr>
            <a:lstStyle/>
            <a:p>
              <a:r>
                <a:rPr lang="en-US" dirty="0" err="1" smtClean="0"/>
                <a:t>vb</a:t>
              </a:r>
              <a:r>
                <a:rPr lang="en-US" dirty="0" smtClean="0"/>
                <a:t> </a:t>
              </a:r>
              <a:r>
                <a:rPr lang="en-US" dirty="0" err="1" smtClean="0"/>
                <a:t>va</a:t>
              </a:r>
              <a:endParaRPr lang="en-US" dirty="0"/>
            </a:p>
          </p:txBody>
        </p:sp>
      </p:grpSp>
      <p:sp>
        <p:nvSpPr>
          <p:cNvPr id="5" name="Date Placeholder 4"/>
          <p:cNvSpPr>
            <a:spLocks noGrp="1"/>
          </p:cNvSpPr>
          <p:nvPr>
            <p:ph type="dt" sz="half" idx="10"/>
          </p:nvPr>
        </p:nvSpPr>
        <p:spPr/>
        <p:txBody>
          <a:bodyPr/>
          <a:lstStyle/>
          <a:p>
            <a:pPr>
              <a:defRPr/>
            </a:pPr>
            <a:r>
              <a:rPr lang="en-US" smtClean="0"/>
              <a:t>September 18, 2017</a:t>
            </a:r>
            <a:endParaRPr lang="en-US" dirty="0"/>
          </a:p>
        </p:txBody>
      </p:sp>
      <p:sp>
        <p:nvSpPr>
          <p:cNvPr id="6" name="Footer Placeholder 5"/>
          <p:cNvSpPr>
            <a:spLocks noGrp="1"/>
          </p:cNvSpPr>
          <p:nvPr>
            <p:ph type="ftr" sz="quarter" idx="12"/>
          </p:nvPr>
        </p:nvSpPr>
        <p:spPr/>
        <p:txBody>
          <a:bodyPr/>
          <a:lstStyle/>
          <a:p>
            <a:pPr>
              <a:defRPr/>
            </a:pPr>
            <a:r>
              <a:rPr lang="en-US" smtClean="0"/>
              <a:t>http://csg.csail.mit.edu/6.175</a:t>
            </a:r>
            <a:endParaRPr lang="en-US" dirty="0"/>
          </a:p>
        </p:txBody>
      </p:sp>
      <p:sp>
        <p:nvSpPr>
          <p:cNvPr id="7" name="Slide Number Placeholder 6"/>
          <p:cNvSpPr>
            <a:spLocks noGrp="1"/>
          </p:cNvSpPr>
          <p:nvPr>
            <p:ph type="sldNum" sz="quarter" idx="11"/>
          </p:nvPr>
        </p:nvSpPr>
        <p:spPr/>
        <p:txBody>
          <a:bodyPr/>
          <a:lstStyle/>
          <a:p>
            <a:pPr>
              <a:defRPr/>
            </a:pPr>
            <a:r>
              <a:rPr lang="en-US" dirty="0" smtClean="0"/>
              <a:t>L06-</a:t>
            </a:r>
            <a:fld id="{4F9502F6-954B-46E9-AC05-33DEDF4CA0BF}" type="slidenum">
              <a:rPr lang="en-US" smtClean="0"/>
              <a:pPr>
                <a:defRPr/>
              </a:pPr>
              <a:t>9</a:t>
            </a:fld>
            <a:endParaRPr lang="en-US" dirty="0"/>
          </a:p>
        </p:txBody>
      </p:sp>
    </p:spTree>
    <p:extLst>
      <p:ext uri="{BB962C8B-B14F-4D97-AF65-F5344CB8AC3E}">
        <p14:creationId xmlns:p14="http://schemas.microsoft.com/office/powerpoint/2010/main" val="21676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67791</TotalTime>
  <Words>2158</Words>
  <Application>Microsoft Office PowerPoint</Application>
  <PresentationFormat>On-screen Show (4:3)</PresentationFormat>
  <Paragraphs>517</Paragraphs>
  <Slides>24</Slides>
  <Notes>14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Blueprint</vt:lpstr>
      <vt:lpstr>PowerPoint Presentation</vt:lpstr>
      <vt:lpstr>Multi-rule Systems</vt:lpstr>
      <vt:lpstr>Elastic pipeline</vt:lpstr>
      <vt:lpstr>One-Element FIFO Implementation</vt:lpstr>
      <vt:lpstr>Concurrency when the FIFOs do not permit concurrent enq and deq</vt:lpstr>
      <vt:lpstr>Two-Element FIFO</vt:lpstr>
      <vt:lpstr>Two-Element FIFO BSV code</vt:lpstr>
      <vt:lpstr>Two-Element FIFO concurrency analysis</vt:lpstr>
      <vt:lpstr>Two-Element FIFO concurrency analysis - continued</vt:lpstr>
      <vt:lpstr>Concurrent execution of rules</vt:lpstr>
      <vt:lpstr>Can these rules execute concurrently? (without violating the one-rule-at-a-time-semantics) </vt:lpstr>
      <vt:lpstr>Rule scheduling</vt:lpstr>
      <vt:lpstr>some insight into Concurrent rule execution</vt:lpstr>
      <vt:lpstr>Parallel execution reorders reads and writes</vt:lpstr>
      <vt:lpstr>Correctness</vt:lpstr>
      <vt:lpstr>Compiler test for concurrent rule execution  James Hoe, Ph.D., 2000</vt:lpstr>
      <vt:lpstr>Compiler analysis</vt:lpstr>
      <vt:lpstr>Concurrent scheduling</vt:lpstr>
      <vt:lpstr>Scheduling and Control Logic</vt:lpstr>
      <vt:lpstr>Compiling a Rule</vt:lpstr>
      <vt:lpstr>Combining State Updates: strawman</vt:lpstr>
      <vt:lpstr>Combining State Updates</vt:lpstr>
      <vt:lpstr>Scheduling and control logic</vt:lpstr>
      <vt:lpstr>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CACA-Lectures</dc:title>
  <dc:subject>Concurrency Analysis</dc:subject>
  <dc:creator>Arvind</dc:creator>
  <cp:lastModifiedBy>Andy Wright</cp:lastModifiedBy>
  <cp:revision>1392</cp:revision>
  <cp:lastPrinted>2015-09-26T22:14:30Z</cp:lastPrinted>
  <dcterms:created xsi:type="dcterms:W3CDTF">2003-01-21T19:25:41Z</dcterms:created>
  <dcterms:modified xsi:type="dcterms:W3CDTF">2017-09-18T16:41:17Z</dcterms:modified>
</cp:coreProperties>
</file>