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22"/>
  </p:notesMasterIdLst>
  <p:handoutMasterIdLst>
    <p:handoutMasterId r:id="rId23"/>
  </p:handoutMasterIdLst>
  <p:sldIdLst>
    <p:sldId id="1349" r:id="rId2"/>
    <p:sldId id="1729" r:id="rId3"/>
    <p:sldId id="1736" r:id="rId4"/>
    <p:sldId id="1739" r:id="rId5"/>
    <p:sldId id="1738" r:id="rId6"/>
    <p:sldId id="1753" r:id="rId7"/>
    <p:sldId id="1747" r:id="rId8"/>
    <p:sldId id="1712" r:id="rId9"/>
    <p:sldId id="1711" r:id="rId10"/>
    <p:sldId id="1713" r:id="rId11"/>
    <p:sldId id="1730" r:id="rId12"/>
    <p:sldId id="1714" r:id="rId13"/>
    <p:sldId id="1748" r:id="rId14"/>
    <p:sldId id="1715" r:id="rId15"/>
    <p:sldId id="1749" r:id="rId16"/>
    <p:sldId id="1716" r:id="rId17"/>
    <p:sldId id="1750" r:id="rId18"/>
    <p:sldId id="1717" r:id="rId19"/>
    <p:sldId id="1751" r:id="rId20"/>
    <p:sldId id="1754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Verdana" pitchFamily="-96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448">
          <p15:clr>
            <a:srgbClr val="A4A3A4"/>
          </p15:clr>
        </p15:guide>
        <p15:guide id="2" pos="1968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DFBD2D"/>
    <a:srgbClr val="F6FD71"/>
    <a:srgbClr val="FF3333"/>
    <a:srgbClr val="FD7E71"/>
    <a:srgbClr val="CC3300"/>
    <a:srgbClr val="000000"/>
    <a:srgbClr val="707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34" autoAdjust="0"/>
    <p:restoredTop sz="93515" autoAdjust="0"/>
  </p:normalViewPr>
  <p:slideViewPr>
    <p:cSldViewPr snapToGrid="0">
      <p:cViewPr>
        <p:scale>
          <a:sx n="100" d="100"/>
          <a:sy n="100" d="100"/>
        </p:scale>
        <p:origin x="-72" y="792"/>
      </p:cViewPr>
      <p:guideLst>
        <p:guide orient="horz" pos="2448"/>
        <p:guide pos="1968"/>
      </p:guideLst>
    </p:cSldViewPr>
  </p:slideViewPr>
  <p:outlineViewPr>
    <p:cViewPr>
      <p:scale>
        <a:sx n="33" d="100"/>
        <a:sy n="33" d="100"/>
      </p:scale>
      <p:origin x="0" y="96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4038" y="-73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4" y="1"/>
            <a:ext cx="317023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algn="r"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60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4" y="9120188"/>
            <a:ext cx="3170236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algn="r" defTabSz="96508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9B22CF32-A1D0-4532-A169-CD8E46122C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42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82" name="Rectangle 14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7" name="Rectangle 15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5584" name="Rectangle 1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9"/>
            <a:ext cx="5365750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65585" name="Rectangle 17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70236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t" anchorCtr="0" compatLnSpc="1">
            <a:prstTxWarp prst="textNoShape">
              <a:avLst/>
            </a:prstTxWarp>
          </a:bodyPr>
          <a:lstStyle>
            <a:lvl1pPr algn="r"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6" name="Rectangle 1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5587" name="Rectangle 1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8"/>
            <a:ext cx="3170236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7" tIns="48305" rIns="96617" bIns="48305" numCol="1" anchor="b" anchorCtr="0" compatLnSpc="1">
            <a:prstTxWarp prst="textNoShape">
              <a:avLst/>
            </a:prstTxWarp>
          </a:bodyPr>
          <a:lstStyle>
            <a:lvl1pPr algn="r" defTabSz="965080" ea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fld id="{399F7159-3BAA-4F4E-A7E9-6008000D4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833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B0DD2B-47E4-4465-BCE9-3DB57373C462}" type="slidenum">
              <a:rPr lang="en-US" smtClean="0">
                <a:latin typeface="Tahoma" pitchFamily="-96" charset="0"/>
              </a:rPr>
              <a:pPr/>
              <a:t>1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02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6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869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716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13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520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FE04D0-1B1E-45D8-AF31-0CD2AA87561F}" type="slidenum">
              <a:rPr lang="en-US" smtClean="0">
                <a:latin typeface="Tahoma" pitchFamily="-96" charset="0"/>
              </a:rPr>
              <a:pPr/>
              <a:t>15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251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17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422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9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35AA62-5089-49C9-AE50-0213387652CA}" type="slidenum">
              <a:rPr lang="en-US" smtClean="0">
                <a:latin typeface="Tahoma" pitchFamily="-96" charset="0"/>
              </a:rPr>
              <a:pPr/>
              <a:t>18</a:t>
            </a:fld>
            <a:endParaRPr lang="en-US" smtClean="0">
              <a:latin typeface="Tahoma" pitchFamily="-96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-9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1470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413763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13764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Rectangle 69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L07-</a:t>
            </a:r>
            <a:fld id="{2DBA8F0E-D6DA-4224-82EA-C9BF982C3C9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1" name="Rectangle 72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Rectangle 69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2677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8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79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0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1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2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7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8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2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7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69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70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0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1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  <p:sp>
              <p:nvSpPr>
                <p:cNvPr id="41272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90000"/>
                    </a:lnSpc>
                    <a:spcBef>
                      <a:spcPct val="25000"/>
                    </a:spcBef>
                    <a:buClr>
                      <a:schemeClr val="bg1"/>
                    </a:buClr>
                    <a:buSzPct val="100000"/>
                    <a:buFont typeface="Wingdings" pitchFamily="2" charset="2"/>
                    <a:buChar char="•"/>
                    <a:defRPr/>
                  </a:pPr>
                  <a:endParaRPr lang="en-US">
                    <a:latin typeface="Verdana" pitchFamily="34" charset="0"/>
                  </a:endParaRPr>
                </a:p>
              </p:txBody>
            </p:sp>
          </p:grpSp>
        </p:grpSp>
        <p:sp>
          <p:nvSpPr>
            <p:cNvPr id="412729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sp>
          <p:nvSpPr>
            <p:cNvPr id="412730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2" charset="2"/>
                <a:buChar char="•"/>
                <a:defRPr/>
              </a:pPr>
              <a:endParaRPr lang="en-US">
                <a:latin typeface="Verdana" pitchFamily="34" charset="0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2732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3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  <p:sp>
            <p:nvSpPr>
              <p:cNvPr id="412734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lnSpc>
                    <a:spcPct val="90000"/>
                  </a:lnSpc>
                  <a:spcBef>
                    <a:spcPct val="25000"/>
                  </a:spcBef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defRPr/>
                </a:pPr>
                <a:endParaRPr lang="en-US">
                  <a:latin typeface="Verdana" pitchFamily="34" charset="0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2737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412739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Verdana" pitchFamily="34" charset="0"/>
              </a:defRPr>
            </a:lvl1pPr>
          </a:lstStyle>
          <a:p>
            <a:pPr>
              <a:defRPr/>
            </a:pPr>
            <a:r>
              <a:rPr lang="en-US" dirty="0" smtClean="0"/>
              <a:t>L07-</a:t>
            </a:r>
            <a:fld id="{7D3E83D8-6A0E-4416-8509-48224F3DA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2741" name="Rectangle 6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98799" y="6400800"/>
            <a:ext cx="3302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>
                <a:latin typeface="Tahoma" charset="0"/>
              </a:defRPr>
            </a:lvl1pPr>
          </a:lstStyle>
          <a:p>
            <a:pPr>
              <a:defRPr/>
            </a:pPr>
            <a:r>
              <a:rPr lang="en-US" dirty="0" smtClean="0"/>
              <a:t>http://csg.csail.mit.edu/6.175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0" r:id="rId2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-96" charset="2"/>
        <a:buBlip>
          <a:blip r:embed="rId4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-96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-96" charset="2"/>
        <a:buChar char="w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-96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809625" y="1470025"/>
            <a:ext cx="7648576" cy="4651375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  <a:buClr>
                <a:srgbClr val="6F89F7"/>
              </a:buClr>
            </a:pPr>
            <a:r>
              <a:rPr lang="en-US" sz="2400" dirty="0">
                <a:solidFill>
                  <a:srgbClr val="660066"/>
                </a:solidFill>
              </a:rPr>
              <a:t>Constructive Computer Architecture</a:t>
            </a:r>
            <a:r>
              <a:rPr lang="en-US" sz="2400" dirty="0" smtClean="0">
                <a:solidFill>
                  <a:srgbClr val="660066"/>
                </a:solidFill>
              </a:rPr>
              <a:t>:</a:t>
            </a:r>
            <a:endParaRPr lang="en-US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4000" dirty="0" smtClean="0">
                <a:solidFill>
                  <a:schemeClr val="tx2"/>
                </a:solidFill>
              </a:rPr>
              <a:t>Scheduling Constraints on Interface methods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endParaRPr lang="en-US" sz="1800" dirty="0" smtClean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endParaRPr lang="en-US" sz="2400" dirty="0"/>
          </a:p>
          <a:p>
            <a:pPr eaLnBrk="1" hangingPunct="1">
              <a:lnSpc>
                <a:spcPct val="80000"/>
              </a:lnSpc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Arvind</a:t>
            </a:r>
            <a:endParaRPr lang="en-US" sz="2400" dirty="0"/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Computer Science &amp; Artificial Intelligence Lab.</a:t>
            </a:r>
          </a:p>
          <a:p>
            <a:pPr eaLnBrk="1" hangingPunct="1">
              <a:lnSpc>
                <a:spcPct val="80000"/>
              </a:lnSpc>
              <a:buFont typeface="Wingdings" pitchFamily="-96" charset="2"/>
              <a:buNone/>
            </a:pPr>
            <a:r>
              <a:rPr lang="en-US" sz="2400" dirty="0" smtClean="0"/>
              <a:t>Massachusetts Institute of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2DBA8F0E-D6DA-4224-82EA-C9BF982C3C97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9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92911" y="212652"/>
            <a:ext cx="8256087" cy="1298944"/>
          </a:xfrm>
        </p:spPr>
        <p:txBody>
          <a:bodyPr/>
          <a:lstStyle/>
          <a:p>
            <a:r>
              <a:rPr lang="en-US" dirty="0">
                <a:solidFill>
                  <a:srgbClr val="660066"/>
                </a:solidFill>
              </a:rPr>
              <a:t>Ephemeral History Register (EHR) </a:t>
            </a:r>
            <a:r>
              <a:rPr lang="en-US" sz="2400" dirty="0">
                <a:solidFill>
                  <a:srgbClr val="660066"/>
                </a:solidFill>
                <a:latin typeface="Verdana" pitchFamily="34" charset="0"/>
              </a:rPr>
              <a:t>Dan </a:t>
            </a:r>
            <a:r>
              <a:rPr lang="en-US" sz="2400" dirty="0" err="1">
                <a:solidFill>
                  <a:srgbClr val="660066"/>
                </a:solidFill>
                <a:latin typeface="Verdana" pitchFamily="34" charset="0"/>
              </a:rPr>
              <a:t>Rosenband</a:t>
            </a:r>
            <a:r>
              <a:rPr lang="en-US" sz="2400" dirty="0">
                <a:solidFill>
                  <a:srgbClr val="660066"/>
                </a:solidFill>
                <a:latin typeface="Verdana" pitchFamily="34" charset="0"/>
              </a:rPr>
              <a:t> [MEMOCODE’04]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086099" y="1879270"/>
            <a:ext cx="3682835" cy="1078619"/>
            <a:chOff x="3086099" y="1982633"/>
            <a:chExt cx="3682835" cy="1078619"/>
          </a:xfrm>
        </p:grpSpPr>
        <p:grpSp>
          <p:nvGrpSpPr>
            <p:cNvPr id="6" name="Group 5"/>
            <p:cNvGrpSpPr/>
            <p:nvPr/>
          </p:nvGrpSpPr>
          <p:grpSpPr>
            <a:xfrm>
              <a:off x="5375126" y="2236633"/>
              <a:ext cx="804792" cy="824619"/>
              <a:chOff x="5375126" y="2236633"/>
              <a:chExt cx="804792" cy="824619"/>
            </a:xfrm>
          </p:grpSpPr>
          <p:sp>
            <p:nvSpPr>
              <p:cNvPr id="1530884" name="Rectangle 4"/>
              <p:cNvSpPr>
                <a:spLocks noChangeArrowheads="1"/>
              </p:cNvSpPr>
              <p:nvPr/>
            </p:nvSpPr>
            <p:spPr bwMode="auto">
              <a:xfrm>
                <a:off x="5438775" y="2236633"/>
                <a:ext cx="660400" cy="824619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30885" name="Freeform 5"/>
              <p:cNvSpPr>
                <a:spLocks/>
              </p:cNvSpPr>
              <p:nvPr/>
            </p:nvSpPr>
            <p:spPr bwMode="auto">
              <a:xfrm>
                <a:off x="5687971" y="2937024"/>
                <a:ext cx="136525" cy="124228"/>
              </a:xfrm>
              <a:custGeom>
                <a:avLst/>
                <a:gdLst/>
                <a:ahLst/>
                <a:cxnLst>
                  <a:cxn ang="0">
                    <a:pos x="0" y="170"/>
                  </a:cxn>
                  <a:cxn ang="0">
                    <a:pos x="42" y="0"/>
                  </a:cxn>
                  <a:cxn ang="0">
                    <a:pos x="86" y="176"/>
                  </a:cxn>
                </a:cxnLst>
                <a:rect l="0" t="0" r="r" b="b"/>
                <a:pathLst>
                  <a:path w="86" h="176">
                    <a:moveTo>
                      <a:pt x="0" y="170"/>
                    </a:moveTo>
                    <a:lnTo>
                      <a:pt x="42" y="0"/>
                    </a:lnTo>
                    <a:lnTo>
                      <a:pt x="86" y="176"/>
                    </a:ln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30886" name="Text Box 6"/>
              <p:cNvSpPr txBox="1">
                <a:spLocks noChangeArrowheads="1"/>
              </p:cNvSpPr>
              <p:nvPr/>
            </p:nvSpPr>
            <p:spPr bwMode="auto">
              <a:xfrm>
                <a:off x="5375126" y="2395383"/>
                <a:ext cx="32252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 dirty="0">
                    <a:latin typeface="+mn-lt"/>
                  </a:rPr>
                  <a:t>D</a:t>
                </a:r>
              </a:p>
            </p:txBody>
          </p:sp>
          <p:sp>
            <p:nvSpPr>
              <p:cNvPr id="1530887" name="Text Box 7"/>
              <p:cNvSpPr txBox="1">
                <a:spLocks noChangeArrowheads="1"/>
              </p:cNvSpPr>
              <p:nvPr/>
            </p:nvSpPr>
            <p:spPr bwMode="auto">
              <a:xfrm>
                <a:off x="5854188" y="2395383"/>
                <a:ext cx="32573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1400">
                    <a:latin typeface="+mn-lt"/>
                  </a:rPr>
                  <a:t>Q</a:t>
                </a:r>
              </a:p>
            </p:txBody>
          </p:sp>
        </p:grpSp>
        <p:grpSp>
          <p:nvGrpSpPr>
            <p:cNvPr id="2" name="Group 8"/>
            <p:cNvGrpSpPr>
              <a:grpSpLocks/>
            </p:cNvGrpSpPr>
            <p:nvPr/>
          </p:nvGrpSpPr>
          <p:grpSpPr bwMode="auto">
            <a:xfrm>
              <a:off x="4290575" y="2258858"/>
              <a:ext cx="244475" cy="657225"/>
              <a:chOff x="2598" y="2086"/>
              <a:chExt cx="154" cy="414"/>
            </a:xfrm>
          </p:grpSpPr>
          <p:sp>
            <p:nvSpPr>
              <p:cNvPr id="1530889" name="Freeform 9"/>
              <p:cNvSpPr>
                <a:spLocks/>
              </p:cNvSpPr>
              <p:nvPr/>
            </p:nvSpPr>
            <p:spPr bwMode="auto">
              <a:xfrm>
                <a:off x="2646" y="2086"/>
                <a:ext cx="80" cy="414"/>
              </a:xfrm>
              <a:custGeom>
                <a:avLst/>
                <a:gdLst/>
                <a:ahLst/>
                <a:cxnLst>
                  <a:cxn ang="0">
                    <a:pos x="0" y="414"/>
                  </a:cxn>
                  <a:cxn ang="0">
                    <a:pos x="0" y="0"/>
                  </a:cxn>
                  <a:cxn ang="0">
                    <a:pos x="80" y="86"/>
                  </a:cxn>
                  <a:cxn ang="0">
                    <a:pos x="80" y="334"/>
                  </a:cxn>
                  <a:cxn ang="0">
                    <a:pos x="0" y="414"/>
                  </a:cxn>
                </a:cxnLst>
                <a:rect l="0" t="0" r="r" b="b"/>
                <a:pathLst>
                  <a:path w="80" h="414">
                    <a:moveTo>
                      <a:pt x="0" y="414"/>
                    </a:moveTo>
                    <a:lnTo>
                      <a:pt x="0" y="0"/>
                    </a:lnTo>
                    <a:lnTo>
                      <a:pt x="80" y="86"/>
                    </a:lnTo>
                    <a:lnTo>
                      <a:pt x="80" y="334"/>
                    </a:lnTo>
                    <a:lnTo>
                      <a:pt x="0" y="414"/>
                    </a:lnTo>
                    <a:close/>
                  </a:path>
                </a:pathLst>
              </a:custGeom>
              <a:solidFill>
                <a:srgbClr val="FF9966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30890" name="Text Box 10"/>
              <p:cNvSpPr txBox="1">
                <a:spLocks noChangeArrowheads="1"/>
              </p:cNvSpPr>
              <p:nvPr/>
            </p:nvSpPr>
            <p:spPr bwMode="auto">
              <a:xfrm>
                <a:off x="2598" y="2144"/>
                <a:ext cx="15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900" dirty="0">
                    <a:latin typeface="+mn-lt"/>
                  </a:rPr>
                  <a:t>0</a:t>
                </a:r>
              </a:p>
            </p:txBody>
          </p:sp>
          <p:sp>
            <p:nvSpPr>
              <p:cNvPr id="1530891" name="Text Box 11"/>
              <p:cNvSpPr txBox="1">
                <a:spLocks noChangeArrowheads="1"/>
              </p:cNvSpPr>
              <p:nvPr/>
            </p:nvSpPr>
            <p:spPr bwMode="auto">
              <a:xfrm>
                <a:off x="2598" y="2310"/>
                <a:ext cx="154" cy="1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None/>
                </a:pPr>
                <a:r>
                  <a:rPr lang="en-US" sz="900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1530892" name="Line 12"/>
            <p:cNvSpPr>
              <a:spLocks noChangeShapeType="1"/>
            </p:cNvSpPr>
            <p:nvPr/>
          </p:nvSpPr>
          <p:spPr bwMode="auto">
            <a:xfrm>
              <a:off x="6095999" y="2554132"/>
              <a:ext cx="672935" cy="3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1530893" name="Freeform 13"/>
            <p:cNvSpPr>
              <a:spLocks/>
            </p:cNvSpPr>
            <p:nvPr/>
          </p:nvSpPr>
          <p:spPr bwMode="auto">
            <a:xfrm>
              <a:off x="3978234" y="1982633"/>
              <a:ext cx="2303812" cy="571500"/>
            </a:xfrm>
            <a:custGeom>
              <a:avLst/>
              <a:gdLst/>
              <a:ahLst/>
              <a:cxnLst>
                <a:cxn ang="0">
                  <a:pos x="1704" y="360"/>
                </a:cxn>
                <a:cxn ang="0">
                  <a:pos x="1704" y="0"/>
                </a:cxn>
                <a:cxn ang="0">
                  <a:pos x="0" y="0"/>
                </a:cxn>
                <a:cxn ang="0">
                  <a:pos x="0" y="280"/>
                </a:cxn>
                <a:cxn ang="0">
                  <a:pos x="304" y="280"/>
                </a:cxn>
              </a:cxnLst>
              <a:rect l="0" t="0" r="r" b="b"/>
              <a:pathLst>
                <a:path w="1704" h="360">
                  <a:moveTo>
                    <a:pt x="1704" y="360"/>
                  </a:moveTo>
                  <a:lnTo>
                    <a:pt x="1704" y="0"/>
                  </a:lnTo>
                  <a:lnTo>
                    <a:pt x="0" y="0"/>
                  </a:lnTo>
                  <a:lnTo>
                    <a:pt x="0" y="280"/>
                  </a:lnTo>
                  <a:lnTo>
                    <a:pt x="304" y="28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1530895" name="Line 15"/>
            <p:cNvSpPr>
              <a:spLocks noChangeShapeType="1"/>
            </p:cNvSpPr>
            <p:nvPr/>
          </p:nvSpPr>
          <p:spPr bwMode="auto">
            <a:xfrm>
              <a:off x="3086099" y="2719233"/>
              <a:ext cx="1280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  <p:sp>
          <p:nvSpPr>
            <p:cNvPr id="1530899" name="Freeform 19"/>
            <p:cNvSpPr>
              <a:spLocks/>
            </p:cNvSpPr>
            <p:nvPr/>
          </p:nvSpPr>
          <p:spPr bwMode="auto">
            <a:xfrm>
              <a:off x="3111499" y="2871633"/>
              <a:ext cx="1318775" cy="170222"/>
            </a:xfrm>
            <a:custGeom>
              <a:avLst/>
              <a:gdLst/>
              <a:ahLst/>
              <a:cxnLst>
                <a:cxn ang="0">
                  <a:pos x="720" y="0"/>
                </a:cxn>
                <a:cxn ang="0">
                  <a:pos x="720" y="160"/>
                </a:cxn>
                <a:cxn ang="0">
                  <a:pos x="0" y="160"/>
                </a:cxn>
              </a:cxnLst>
              <a:rect l="0" t="0" r="r" b="b"/>
              <a:pathLst>
                <a:path w="720" h="160">
                  <a:moveTo>
                    <a:pt x="720" y="0"/>
                  </a:moveTo>
                  <a:lnTo>
                    <a:pt x="720" y="160"/>
                  </a:lnTo>
                  <a:lnTo>
                    <a:pt x="0" y="160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>
                <a:buNone/>
              </a:pPr>
              <a:endParaRPr lang="en-US">
                <a:latin typeface="+mn-lt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491345" y="1700530"/>
            <a:ext cx="3051959" cy="2666547"/>
            <a:chOff x="3491345" y="1803893"/>
            <a:chExt cx="3051959" cy="2666547"/>
          </a:xfrm>
        </p:grpSpPr>
        <p:sp>
          <p:nvSpPr>
            <p:cNvPr id="3" name="Rectangle 2"/>
            <p:cNvSpPr/>
            <p:nvPr/>
          </p:nvSpPr>
          <p:spPr bwMode="auto">
            <a:xfrm>
              <a:off x="3491345" y="1803893"/>
              <a:ext cx="3051959" cy="2666547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491345" y="2595905"/>
              <a:ext cx="217055" cy="541261"/>
            </a:xfrm>
            <a:prstGeom prst="rect">
              <a:avLst/>
            </a:prstGeom>
            <a:solidFill>
              <a:srgbClr val="F6FD7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6326249" y="2350933"/>
              <a:ext cx="217055" cy="541455"/>
            </a:xfrm>
            <a:prstGeom prst="rect">
              <a:avLst/>
            </a:prstGeom>
            <a:solidFill>
              <a:srgbClr val="F6FD7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491344" y="3454070"/>
            <a:ext cx="3065877" cy="746552"/>
            <a:chOff x="3491344" y="3557433"/>
            <a:chExt cx="3065877" cy="746552"/>
          </a:xfrm>
        </p:grpSpPr>
        <p:sp>
          <p:nvSpPr>
            <p:cNvPr id="43" name="Rectangle 42"/>
            <p:cNvSpPr/>
            <p:nvPr/>
          </p:nvSpPr>
          <p:spPr bwMode="auto">
            <a:xfrm>
              <a:off x="6320229" y="3810342"/>
              <a:ext cx="236992" cy="493643"/>
            </a:xfrm>
            <a:prstGeom prst="rect">
              <a:avLst/>
            </a:prstGeom>
            <a:solidFill>
              <a:srgbClr val="F6FD7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3491344" y="3557433"/>
              <a:ext cx="217055" cy="541261"/>
            </a:xfrm>
            <a:prstGeom prst="rect">
              <a:avLst/>
            </a:prstGeom>
            <a:solidFill>
              <a:srgbClr val="F6FD7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11500" y="2433790"/>
            <a:ext cx="3613647" cy="1540980"/>
            <a:chOff x="3111500" y="2537153"/>
            <a:chExt cx="3613647" cy="1540980"/>
          </a:xfrm>
        </p:grpSpPr>
        <p:grpSp>
          <p:nvGrpSpPr>
            <p:cNvPr id="22" name="Group 21"/>
            <p:cNvGrpSpPr/>
            <p:nvPr/>
          </p:nvGrpSpPr>
          <p:grpSpPr>
            <a:xfrm>
              <a:off x="3111500" y="2537153"/>
              <a:ext cx="3613647" cy="1540980"/>
              <a:chOff x="3111500" y="2537153"/>
              <a:chExt cx="3613647" cy="1540980"/>
            </a:xfrm>
          </p:grpSpPr>
          <p:sp>
            <p:nvSpPr>
              <p:cNvPr id="1530894" name="Line 14"/>
              <p:cNvSpPr>
                <a:spLocks noChangeShapeType="1"/>
              </p:cNvSpPr>
              <p:nvPr/>
            </p:nvSpPr>
            <p:spPr bwMode="auto">
              <a:xfrm>
                <a:off x="3111500" y="3701807"/>
                <a:ext cx="1850366" cy="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1530909" name="Freeform 29"/>
              <p:cNvSpPr>
                <a:spLocks/>
              </p:cNvSpPr>
              <p:nvPr/>
            </p:nvSpPr>
            <p:spPr bwMode="auto">
              <a:xfrm>
                <a:off x="4619501" y="3439678"/>
                <a:ext cx="2105646" cy="63845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936"/>
                  </a:cxn>
                  <a:cxn ang="0">
                    <a:pos x="1160" y="936"/>
                  </a:cxn>
                </a:cxnLst>
                <a:rect l="0" t="0" r="r" b="b"/>
                <a:pathLst>
                  <a:path w="1160" h="936">
                    <a:moveTo>
                      <a:pt x="0" y="0"/>
                    </a:moveTo>
                    <a:lnTo>
                      <a:pt x="0" y="936"/>
                    </a:lnTo>
                    <a:lnTo>
                      <a:pt x="1160" y="936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grpSp>
            <p:nvGrpSpPr>
              <p:cNvPr id="35" name="Group 8"/>
              <p:cNvGrpSpPr>
                <a:grpSpLocks/>
              </p:cNvGrpSpPr>
              <p:nvPr/>
            </p:nvGrpSpPr>
            <p:grpSpPr bwMode="auto">
              <a:xfrm>
                <a:off x="4885665" y="3231995"/>
                <a:ext cx="244475" cy="657225"/>
                <a:chOff x="2598" y="2086"/>
                <a:chExt cx="154" cy="414"/>
              </a:xfrm>
            </p:grpSpPr>
            <p:sp>
              <p:nvSpPr>
                <p:cNvPr id="36" name="Freeform 9"/>
                <p:cNvSpPr>
                  <a:spLocks/>
                </p:cNvSpPr>
                <p:nvPr/>
              </p:nvSpPr>
              <p:spPr bwMode="auto">
                <a:xfrm>
                  <a:off x="2646" y="2086"/>
                  <a:ext cx="80" cy="414"/>
                </a:xfrm>
                <a:custGeom>
                  <a:avLst/>
                  <a:gdLst/>
                  <a:ahLst/>
                  <a:cxnLst>
                    <a:cxn ang="0">
                      <a:pos x="0" y="414"/>
                    </a:cxn>
                    <a:cxn ang="0">
                      <a:pos x="0" y="0"/>
                    </a:cxn>
                    <a:cxn ang="0">
                      <a:pos x="80" y="86"/>
                    </a:cxn>
                    <a:cxn ang="0">
                      <a:pos x="80" y="334"/>
                    </a:cxn>
                    <a:cxn ang="0">
                      <a:pos x="0" y="414"/>
                    </a:cxn>
                  </a:cxnLst>
                  <a:rect l="0" t="0" r="r" b="b"/>
                  <a:pathLst>
                    <a:path w="80" h="414">
                      <a:moveTo>
                        <a:pt x="0" y="414"/>
                      </a:moveTo>
                      <a:lnTo>
                        <a:pt x="0" y="0"/>
                      </a:lnTo>
                      <a:lnTo>
                        <a:pt x="80" y="86"/>
                      </a:lnTo>
                      <a:lnTo>
                        <a:pt x="80" y="334"/>
                      </a:lnTo>
                      <a:lnTo>
                        <a:pt x="0" y="414"/>
                      </a:lnTo>
                      <a:close/>
                    </a:path>
                  </a:pathLst>
                </a:custGeom>
                <a:solidFill>
                  <a:srgbClr val="FF9966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buNone/>
                  </a:pPr>
                  <a:endParaRPr lang="en-US">
                    <a:latin typeface="+mn-lt"/>
                  </a:endParaRPr>
                </a:p>
              </p:txBody>
            </p:sp>
            <p:sp>
              <p:nvSpPr>
                <p:cNvPr id="3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598" y="2144"/>
                  <a:ext cx="15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900" dirty="0">
                      <a:latin typeface="+mn-lt"/>
                    </a:rPr>
                    <a:t>0</a:t>
                  </a:r>
                </a:p>
              </p:txBody>
            </p:sp>
            <p:sp>
              <p:nvSpPr>
                <p:cNvPr id="3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598" y="2310"/>
                  <a:ext cx="154" cy="1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None/>
                  </a:pPr>
                  <a:r>
                    <a:rPr lang="en-US" sz="900" dirty="0">
                      <a:latin typeface="+mn-lt"/>
                    </a:rPr>
                    <a:t>1</a:t>
                  </a:r>
                </a:p>
              </p:txBody>
            </p:sp>
          </p:grpSp>
          <p:sp>
            <p:nvSpPr>
              <p:cNvPr id="44" name="Freeform 19"/>
              <p:cNvSpPr>
                <a:spLocks/>
              </p:cNvSpPr>
              <p:nvPr/>
            </p:nvSpPr>
            <p:spPr bwMode="auto">
              <a:xfrm>
                <a:off x="3111500" y="3806095"/>
                <a:ext cx="1960699" cy="157766"/>
              </a:xfrm>
              <a:custGeom>
                <a:avLst/>
                <a:gdLst/>
                <a:ahLst/>
                <a:cxnLst>
                  <a:cxn ang="0">
                    <a:pos x="720" y="0"/>
                  </a:cxn>
                  <a:cxn ang="0">
                    <a:pos x="720" y="160"/>
                  </a:cxn>
                  <a:cxn ang="0">
                    <a:pos x="0" y="160"/>
                  </a:cxn>
                </a:cxnLst>
                <a:rect l="0" t="0" r="r" b="b"/>
                <a:pathLst>
                  <a:path w="720" h="160">
                    <a:moveTo>
                      <a:pt x="720" y="0"/>
                    </a:moveTo>
                    <a:lnTo>
                      <a:pt x="720" y="160"/>
                    </a:lnTo>
                    <a:lnTo>
                      <a:pt x="0" y="16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  <a:effectLst/>
            </p:spPr>
            <p:txBody>
              <a:bodyPr wrap="none" anchor="ctr"/>
              <a:lstStyle/>
              <a:p>
                <a:pPr>
                  <a:buNone/>
                </a:pPr>
                <a:endParaRPr lang="en-US">
                  <a:latin typeface="+mn-lt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 bwMode="auto">
              <a:xfrm>
                <a:off x="4488873" y="2620280"/>
                <a:ext cx="486888" cy="819398"/>
              </a:xfrm>
              <a:custGeom>
                <a:avLst/>
                <a:gdLst>
                  <a:gd name="connsiteX0" fmla="*/ 0 w 486888"/>
                  <a:gd name="connsiteY0" fmla="*/ 0 h 819398"/>
                  <a:gd name="connsiteX1" fmla="*/ 142504 w 486888"/>
                  <a:gd name="connsiteY1" fmla="*/ 0 h 819398"/>
                  <a:gd name="connsiteX2" fmla="*/ 130628 w 486888"/>
                  <a:gd name="connsiteY2" fmla="*/ 819398 h 819398"/>
                  <a:gd name="connsiteX3" fmla="*/ 486888 w 486888"/>
                  <a:gd name="connsiteY3" fmla="*/ 819398 h 819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86888" h="819398">
                    <a:moveTo>
                      <a:pt x="0" y="0"/>
                    </a:moveTo>
                    <a:lnTo>
                      <a:pt x="142504" y="0"/>
                    </a:lnTo>
                    <a:lnTo>
                      <a:pt x="130628" y="819398"/>
                    </a:lnTo>
                    <a:lnTo>
                      <a:pt x="486888" y="819398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 bwMode="auto">
              <a:xfrm>
                <a:off x="5106390" y="2537153"/>
                <a:ext cx="344384" cy="1009403"/>
              </a:xfrm>
              <a:custGeom>
                <a:avLst/>
                <a:gdLst>
                  <a:gd name="connsiteX0" fmla="*/ 0 w 344384"/>
                  <a:gd name="connsiteY0" fmla="*/ 1009403 h 1009403"/>
                  <a:gd name="connsiteX1" fmla="*/ 166254 w 344384"/>
                  <a:gd name="connsiteY1" fmla="*/ 1009403 h 1009403"/>
                  <a:gd name="connsiteX2" fmla="*/ 178129 w 344384"/>
                  <a:gd name="connsiteY2" fmla="*/ 11875 h 1009403"/>
                  <a:gd name="connsiteX3" fmla="*/ 344384 w 344384"/>
                  <a:gd name="connsiteY3" fmla="*/ 0 h 100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384" h="1009403">
                    <a:moveTo>
                      <a:pt x="0" y="1009403"/>
                    </a:moveTo>
                    <a:lnTo>
                      <a:pt x="166254" y="1009403"/>
                    </a:lnTo>
                    <a:lnTo>
                      <a:pt x="178129" y="11875"/>
                    </a:lnTo>
                    <a:lnTo>
                      <a:pt x="344384" y="0"/>
                    </a:lnTo>
                  </a:path>
                </a:pathLst>
              </a:custGeom>
              <a:no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chemeClr val="bg1"/>
                  </a:buClr>
                  <a:buSzPct val="100000"/>
                  <a:buFont typeface="Wingdings" pitchFamily="2" charset="2"/>
                  <a:buChar char="•"/>
                  <a:tabLst/>
                </a:pPr>
                <a:endParaRPr kumimoji="0" lang="en-US" sz="20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endParaRPr>
              </a:p>
            </p:txBody>
          </p:sp>
        </p:grpSp>
        <p:sp>
          <p:nvSpPr>
            <p:cNvPr id="13" name="Oval 12"/>
            <p:cNvSpPr/>
            <p:nvPr/>
          </p:nvSpPr>
          <p:spPr bwMode="auto">
            <a:xfrm>
              <a:off x="4599867" y="3409470"/>
              <a:ext cx="45719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effectLst/>
                <a:latin typeface="Verdana" pitchFamily="34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844867" y="2216575"/>
            <a:ext cx="5977215" cy="1942861"/>
            <a:chOff x="1844867" y="2319938"/>
            <a:chExt cx="5977215" cy="1942861"/>
          </a:xfrm>
        </p:grpSpPr>
        <p:sp>
          <p:nvSpPr>
            <p:cNvPr id="1530902" name="Text Box 22"/>
            <p:cNvSpPr txBox="1">
              <a:spLocks noChangeArrowheads="1"/>
            </p:cNvSpPr>
            <p:nvPr/>
          </p:nvSpPr>
          <p:spPr bwMode="auto">
            <a:xfrm>
              <a:off x="1844867" y="2543642"/>
              <a:ext cx="1385866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  <a:buClrTx/>
                <a:buSzTx/>
                <a:buNone/>
              </a:pPr>
              <a:r>
                <a:rPr lang="en-US" sz="1800" dirty="0" smtClean="0">
                  <a:latin typeface="+mn-lt"/>
                  <a:cs typeface="Arial" charset="0"/>
                </a:rPr>
                <a:t>w[0].data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  <a:buClrTx/>
                <a:buSzTx/>
                <a:buNone/>
              </a:pPr>
              <a:r>
                <a:rPr lang="en-US" sz="1800" dirty="0">
                  <a:cs typeface="Arial" charset="0"/>
                </a:rPr>
                <a:t>w[0].</a:t>
              </a:r>
              <a:r>
                <a:rPr lang="en-US" sz="1800" dirty="0" smtClean="0">
                  <a:cs typeface="Arial" charset="0"/>
                </a:rPr>
                <a:t>en</a:t>
              </a:r>
              <a:endParaRPr lang="en-US" sz="1800" dirty="0">
                <a:cs typeface="Arial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673952" y="2319938"/>
              <a:ext cx="108555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cs typeface="Arial" charset="0"/>
                </a:rPr>
                <a:t>r[0</a:t>
              </a:r>
              <a:r>
                <a:rPr lang="en-US" dirty="0">
                  <a:cs typeface="Arial" charset="0"/>
                </a:rPr>
                <a:t>]</a:t>
              </a:r>
            </a:p>
            <a:p>
              <a:pPr>
                <a:buNone/>
              </a:pPr>
              <a:r>
                <a:rPr lang="en-US" dirty="0" smtClean="0">
                  <a:latin typeface="+mn-lt"/>
                </a:rPr>
                <a:t>normal</a:t>
              </a:r>
              <a:endParaRPr lang="en-US" dirty="0">
                <a:latin typeface="+mn-lt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46270" y="3594528"/>
              <a:ext cx="1175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None/>
              </a:pPr>
              <a:r>
                <a:rPr lang="en-US" dirty="0" smtClean="0">
                  <a:latin typeface="+mn-lt"/>
                </a:rPr>
                <a:t>bypass</a:t>
              </a:r>
              <a:endParaRPr lang="en-US" dirty="0">
                <a:latin typeface="+mn-lt"/>
              </a:endParaRPr>
            </a:p>
          </p:txBody>
        </p:sp>
        <p:sp>
          <p:nvSpPr>
            <p:cNvPr id="39" name="Text Box 18"/>
            <p:cNvSpPr txBox="1">
              <a:spLocks noChangeArrowheads="1"/>
            </p:cNvSpPr>
            <p:nvPr/>
          </p:nvSpPr>
          <p:spPr bwMode="auto">
            <a:xfrm>
              <a:off x="6464744" y="3893467"/>
              <a:ext cx="1043341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None/>
              </a:pPr>
              <a:r>
                <a:rPr lang="en-US" sz="1800" dirty="0" smtClean="0">
                  <a:latin typeface="+mn-lt"/>
                  <a:cs typeface="Arial" charset="0"/>
                </a:rPr>
                <a:t>r[1]</a:t>
              </a:r>
              <a:endParaRPr lang="en-US" sz="1800" dirty="0">
                <a:latin typeface="+mn-lt"/>
                <a:cs typeface="Arial" charset="0"/>
              </a:endParaRPr>
            </a:p>
          </p:txBody>
        </p:sp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1844867" y="3466425"/>
              <a:ext cx="1385866" cy="723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lnSpc>
                  <a:spcPct val="100000"/>
                </a:lnSpc>
                <a:spcBef>
                  <a:spcPts val="600"/>
                </a:spcBef>
                <a:buClrTx/>
                <a:buSzTx/>
                <a:buNone/>
              </a:pPr>
              <a:r>
                <a:rPr lang="en-US" sz="1800" dirty="0" smtClean="0">
                  <a:latin typeface="+mn-lt"/>
                  <a:cs typeface="Arial" charset="0"/>
                </a:rPr>
                <a:t>w[1].data</a:t>
              </a:r>
            </a:p>
            <a:p>
              <a:pPr>
                <a:lnSpc>
                  <a:spcPct val="100000"/>
                </a:lnSpc>
                <a:spcBef>
                  <a:spcPts val="600"/>
                </a:spcBef>
                <a:buClrTx/>
                <a:buSzTx/>
                <a:buNone/>
              </a:pPr>
              <a:r>
                <a:rPr lang="en-US" sz="1800" dirty="0" smtClean="0">
                  <a:cs typeface="Arial" charset="0"/>
                </a:rPr>
                <a:t>w[1].en</a:t>
              </a:r>
              <a:endParaRPr lang="en-US" sz="1800" dirty="0">
                <a:cs typeface="Arial" charset="0"/>
              </a:endParaRPr>
            </a:p>
          </p:txBody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4502563" y="2438595"/>
            <a:ext cx="927423" cy="336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1216387" y="5936356"/>
            <a:ext cx="1842430" cy="420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+mn-lt"/>
                <a:cs typeface="Arial" charset="0"/>
              </a:rPr>
              <a:t>r[0] </a:t>
            </a:r>
            <a:r>
              <a:rPr lang="en-US" dirty="0">
                <a:latin typeface="+mn-lt"/>
                <a:cs typeface="Arial" charset="0"/>
              </a:rPr>
              <a:t>&lt; </a:t>
            </a:r>
            <a:r>
              <a:rPr lang="en-US" dirty="0" smtClean="0">
                <a:latin typeface="+mn-lt"/>
                <a:cs typeface="Arial" charset="0"/>
              </a:rPr>
              <a:t>w[0]</a:t>
            </a:r>
            <a:endParaRPr lang="en-US" sz="3600" baseline="30000" dirty="0">
              <a:latin typeface="+mn-lt"/>
              <a:cs typeface="Arial" charset="0"/>
            </a:endParaRPr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5672324" y="5936356"/>
            <a:ext cx="2408419" cy="420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+mn-lt"/>
                <a:cs typeface="Arial" charset="0"/>
              </a:rPr>
              <a:t>w[0] &lt; w[1] </a:t>
            </a:r>
            <a:r>
              <a:rPr lang="en-US" dirty="0">
                <a:latin typeface="+mn-lt"/>
                <a:cs typeface="Arial" charset="0"/>
              </a:rPr>
              <a:t>&lt; ….</a:t>
            </a:r>
            <a:endParaRPr lang="en-US" sz="3600" baseline="30000" dirty="0">
              <a:latin typeface="+mn-lt"/>
              <a:cs typeface="Arial" charset="0"/>
            </a:endParaRPr>
          </a:p>
        </p:txBody>
      </p:sp>
      <p:sp>
        <p:nvSpPr>
          <p:cNvPr id="58" name="Text Box 3"/>
          <p:cNvSpPr txBox="1">
            <a:spLocks noChangeArrowheads="1"/>
          </p:cNvSpPr>
          <p:nvPr/>
        </p:nvSpPr>
        <p:spPr bwMode="auto">
          <a:xfrm>
            <a:off x="3535866" y="5936356"/>
            <a:ext cx="1717468" cy="420687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dirty="0" smtClean="0">
                <a:latin typeface="+mn-lt"/>
                <a:cs typeface="Arial" charset="0"/>
              </a:rPr>
              <a:t>r[1] </a:t>
            </a:r>
            <a:r>
              <a:rPr lang="en-US" dirty="0">
                <a:latin typeface="+mn-lt"/>
                <a:cs typeface="Arial" charset="0"/>
              </a:rPr>
              <a:t>&lt; </a:t>
            </a:r>
            <a:r>
              <a:rPr lang="en-US" dirty="0" smtClean="0">
                <a:latin typeface="+mn-lt"/>
                <a:cs typeface="Arial" charset="0"/>
              </a:rPr>
              <a:t>w[1]</a:t>
            </a:r>
            <a:endParaRPr lang="en-US" sz="3600" baseline="30000" dirty="0">
              <a:latin typeface="+mn-lt"/>
              <a:cs typeface="Arial" charset="0"/>
            </a:endParaRP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045088" y="4451320"/>
            <a:ext cx="771331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 smtClean="0">
                <a:latin typeface="Verdana" pitchFamily="34" charset="0"/>
              </a:rPr>
              <a:t>r[1] returns:</a:t>
            </a:r>
          </a:p>
          <a:p>
            <a:pPr>
              <a:buNone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 </a:t>
            </a:r>
            <a:r>
              <a:rPr lang="en-US" dirty="0">
                <a:latin typeface="Verdana" pitchFamily="34" charset="0"/>
              </a:rPr>
              <a:t>– the current state if </a:t>
            </a:r>
            <a:r>
              <a:rPr lang="en-US" dirty="0" smtClean="0">
                <a:latin typeface="Verdana" pitchFamily="34" charset="0"/>
              </a:rPr>
              <a:t>w[0] </a:t>
            </a:r>
            <a:r>
              <a:rPr lang="en-US" i="1" dirty="0">
                <a:latin typeface="Verdana" pitchFamily="34" charset="0"/>
              </a:rPr>
              <a:t>is not </a:t>
            </a:r>
            <a:r>
              <a:rPr lang="en-US" i="1" dirty="0" smtClean="0">
                <a:latin typeface="Verdana" pitchFamily="34" charset="0"/>
              </a:rPr>
              <a:t>enabled</a:t>
            </a:r>
            <a:endParaRPr lang="en-US" dirty="0" smtClean="0">
              <a:latin typeface="Verdana" pitchFamily="34" charset="0"/>
            </a:endParaRPr>
          </a:p>
          <a:p>
            <a:pPr>
              <a:buNone/>
            </a:pPr>
            <a:r>
              <a:rPr lang="en-US" dirty="0">
                <a:latin typeface="Verdana" pitchFamily="34" charset="0"/>
              </a:rPr>
              <a:t> </a:t>
            </a:r>
            <a:r>
              <a:rPr lang="en-US" dirty="0" smtClean="0">
                <a:latin typeface="Verdana" pitchFamily="34" charset="0"/>
              </a:rPr>
              <a:t> – </a:t>
            </a:r>
            <a:r>
              <a:rPr lang="en-US" dirty="0">
                <a:latin typeface="Verdana" pitchFamily="34" charset="0"/>
              </a:rPr>
              <a:t>the value being </a:t>
            </a:r>
            <a:r>
              <a:rPr lang="en-US" dirty="0" smtClean="0">
                <a:latin typeface="Verdana" pitchFamily="34" charset="0"/>
              </a:rPr>
              <a:t>written (w[0].data) if w[0] </a:t>
            </a:r>
            <a:r>
              <a:rPr lang="en-US" i="1" dirty="0" smtClean="0">
                <a:latin typeface="Verdana" pitchFamily="34" charset="0"/>
              </a:rPr>
              <a:t>is enabled</a:t>
            </a:r>
          </a:p>
          <a:p>
            <a:r>
              <a:rPr lang="en-US" dirty="0"/>
              <a:t>w[i+1] takes precedence over w[</a:t>
            </a:r>
            <a:r>
              <a:rPr lang="en-US" dirty="0" err="1"/>
              <a:t>i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7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5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Matrix of Primitive modules: </a:t>
            </a:r>
            <a:r>
              <a:rPr lang="en-US" sz="2400" dirty="0" smtClean="0"/>
              <a:t>Registers and EHRs</a:t>
            </a:r>
            <a:endParaRPr lang="en-US" sz="2400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006167"/>
              </p:ext>
            </p:extLst>
          </p:nvPr>
        </p:nvGraphicFramePr>
        <p:xfrm>
          <a:off x="2481941" y="1662815"/>
          <a:ext cx="6127670" cy="263097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22553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2553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553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5534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5534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52619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EHR.r0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EHR.w0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EHR.r1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EHR.w1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EHR.r0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EHR.w0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EHR.r1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EHR.w1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432531"/>
              </p:ext>
            </p:extLst>
          </p:nvPr>
        </p:nvGraphicFramePr>
        <p:xfrm>
          <a:off x="4239510" y="4539865"/>
          <a:ext cx="3352008" cy="157858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733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1733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11733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2619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reg.w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reg.r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19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reg.w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76795" y="4916919"/>
            <a:ext cx="14483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Register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76795" y="1715294"/>
            <a:ext cx="824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EHR</a:t>
            </a:r>
            <a:endParaRPr lang="en-US" sz="24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048125" y="225315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106634" y="277703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048125" y="330090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06634" y="382478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354409" y="225315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369638" y="2777034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354409" y="330090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354409" y="382478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534149" y="2253159"/>
            <a:ext cx="5116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592659" y="277703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34150" y="3300909"/>
            <a:ext cx="5116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CF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592659" y="382478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&gt;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7811859" y="225315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811859" y="2777034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811859" y="330090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&lt;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827088" y="3824784"/>
            <a:ext cx="3642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9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Designing FIFOs using EHRs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446" y="1543493"/>
            <a:ext cx="7772400" cy="4114800"/>
          </a:xfrm>
        </p:spPr>
        <p:txBody>
          <a:bodyPr/>
          <a:lstStyle/>
          <a:p>
            <a:r>
              <a:rPr lang="en-US" sz="2400" i="1" dirty="0"/>
              <a:t>Conflict-Free FIFO: </a:t>
            </a:r>
            <a:r>
              <a:rPr lang="en-US" sz="2400" dirty="0"/>
              <a:t>Both </a:t>
            </a:r>
            <a:r>
              <a:rPr lang="en-US" sz="2400" dirty="0" err="1"/>
              <a:t>enq</a:t>
            </a:r>
            <a:r>
              <a:rPr lang="en-US" sz="2400" dirty="0"/>
              <a:t> and </a:t>
            </a:r>
            <a:r>
              <a:rPr lang="en-US" sz="2400" dirty="0" err="1" smtClean="0"/>
              <a:t>deq</a:t>
            </a:r>
            <a:r>
              <a:rPr lang="en-US" sz="2400" dirty="0" smtClean="0"/>
              <a:t> are permitted concurrently as long as the FIFO is not-full </a:t>
            </a:r>
            <a:r>
              <a:rPr lang="en-US" sz="2400" dirty="0" smtClean="0">
                <a:solidFill>
                  <a:srgbClr val="FF0000"/>
                </a:solidFill>
              </a:rPr>
              <a:t>and</a:t>
            </a:r>
            <a:r>
              <a:rPr lang="en-US" sz="2400" dirty="0" smtClean="0"/>
              <a:t> not-empty </a:t>
            </a:r>
          </a:p>
          <a:p>
            <a:pPr lvl="1"/>
            <a:r>
              <a:rPr lang="en-US" sz="2000" dirty="0" smtClean="0"/>
              <a:t>The effect of </a:t>
            </a:r>
            <a:r>
              <a:rPr lang="en-US" sz="2000" dirty="0" err="1" smtClean="0"/>
              <a:t>enq</a:t>
            </a:r>
            <a:r>
              <a:rPr lang="en-US" sz="2000" dirty="0" smtClean="0"/>
              <a:t> is not visible to </a:t>
            </a:r>
            <a:r>
              <a:rPr lang="en-US" sz="2000" dirty="0" err="1" smtClean="0"/>
              <a:t>deq</a:t>
            </a:r>
            <a:r>
              <a:rPr lang="en-US" sz="2000" dirty="0" smtClean="0"/>
              <a:t>, and vise versa</a:t>
            </a:r>
            <a:endParaRPr lang="en-US" sz="2000" dirty="0"/>
          </a:p>
          <a:p>
            <a:r>
              <a:rPr lang="en-US" sz="2400" i="1" dirty="0" smtClean="0"/>
              <a:t>Pipeline FIFO: </a:t>
            </a:r>
            <a:r>
              <a:rPr lang="en-US" sz="2400" dirty="0" smtClean="0"/>
              <a:t>An </a:t>
            </a:r>
            <a:r>
              <a:rPr lang="en-US" sz="2400" dirty="0" err="1" smtClean="0"/>
              <a:t>enq</a:t>
            </a:r>
            <a:r>
              <a:rPr lang="en-US" sz="2400" dirty="0" smtClean="0"/>
              <a:t> </a:t>
            </a:r>
            <a:r>
              <a:rPr lang="en-US" sz="2400" dirty="0"/>
              <a:t>into a full </a:t>
            </a:r>
            <a:r>
              <a:rPr lang="en-US" sz="2400" dirty="0" smtClean="0"/>
              <a:t>FIFO is permitted </a:t>
            </a:r>
            <a:r>
              <a:rPr lang="en-US" sz="2400" dirty="0"/>
              <a:t>provided </a:t>
            </a:r>
            <a:r>
              <a:rPr lang="en-US" sz="2400" dirty="0" smtClean="0"/>
              <a:t>a </a:t>
            </a:r>
            <a:r>
              <a:rPr lang="en-US" sz="2400" dirty="0" err="1" smtClean="0"/>
              <a:t>deq</a:t>
            </a:r>
            <a:r>
              <a:rPr lang="en-US" sz="2400" dirty="0" smtClean="0"/>
              <a:t> </a:t>
            </a:r>
            <a:r>
              <a:rPr lang="en-US" sz="2400" dirty="0"/>
              <a:t>from </a:t>
            </a:r>
            <a:r>
              <a:rPr lang="en-US" sz="2400" dirty="0" smtClean="0"/>
              <a:t>the FIFO is done simultaneously</a:t>
            </a:r>
          </a:p>
          <a:p>
            <a:r>
              <a:rPr lang="en-US" sz="2400" i="1" dirty="0" smtClean="0"/>
              <a:t>Bypass </a:t>
            </a:r>
            <a:r>
              <a:rPr lang="en-US" sz="2400" i="1" dirty="0"/>
              <a:t>FIFO: </a:t>
            </a:r>
            <a:r>
              <a:rPr lang="en-US" sz="2400" dirty="0" smtClean="0"/>
              <a:t>A </a:t>
            </a:r>
            <a:r>
              <a:rPr lang="en-US" sz="2400" dirty="0" err="1" smtClean="0"/>
              <a:t>deq</a:t>
            </a:r>
            <a:r>
              <a:rPr lang="en-US" sz="2400" dirty="0" smtClean="0"/>
              <a:t> from an empty FIFO </a:t>
            </a:r>
            <a:r>
              <a:rPr lang="en-US" sz="2400" dirty="0"/>
              <a:t>is </a:t>
            </a:r>
            <a:r>
              <a:rPr lang="en-US" sz="2400" dirty="0" smtClean="0"/>
              <a:t>permitted </a:t>
            </a:r>
            <a:r>
              <a:rPr lang="en-US" sz="2400" dirty="0"/>
              <a:t>provided </a:t>
            </a:r>
            <a:r>
              <a:rPr lang="en-US" sz="2400" dirty="0" smtClean="0"/>
              <a:t>an </a:t>
            </a:r>
            <a:r>
              <a:rPr lang="en-US" sz="2400" dirty="0" err="1" smtClean="0"/>
              <a:t>enq</a:t>
            </a:r>
            <a:r>
              <a:rPr lang="en-US" sz="2400" dirty="0" smtClean="0"/>
              <a:t> into the FIFO is done simultaneously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37683" y="5502303"/>
            <a:ext cx="65041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We will derive such FIFOs starting with one and two element FIFO designs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49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21352" y="1447800"/>
            <a:ext cx="5779448" cy="4793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mkFifo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Fifo</a:t>
            </a:r>
            <a:r>
              <a:rPr lang="en-US" dirty="0" smtClean="0">
                <a:latin typeface="Courier New" pitchFamily="49" charset="0"/>
              </a:rPr>
              <a:t>#(1, t));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#(t)    </a:t>
            </a:r>
            <a:r>
              <a:rPr lang="en-US" dirty="0" smtClean="0">
                <a:latin typeface="Courier New" pitchFamily="49" charset="0"/>
              </a:rPr>
              <a:t>d  </a:t>
            </a:r>
            <a:r>
              <a:rPr lang="en-US" dirty="0">
                <a:latin typeface="Courier New" pitchFamily="49" charset="0"/>
              </a:rPr>
              <a:t>&lt;- </a:t>
            </a:r>
            <a:r>
              <a:rPr lang="en-US" dirty="0" err="1" smtClean="0">
                <a:latin typeface="Courier New" pitchFamily="49" charset="0"/>
              </a:rPr>
              <a:t>mkRegU</a:t>
            </a:r>
            <a:r>
              <a:rPr lang="en-US" dirty="0" smtClean="0">
                <a:latin typeface="Courier New" pitchFamily="49" charset="0"/>
              </a:rPr>
              <a:t>; 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</a:rPr>
              <a:t>v  </a:t>
            </a:r>
            <a:r>
              <a:rPr lang="en-US" dirty="0">
                <a:latin typeface="Courier New" pitchFamily="49" charset="0"/>
              </a:rPr>
              <a:t>&lt;- </a:t>
            </a:r>
            <a:r>
              <a:rPr lang="en-US" dirty="0" err="1">
                <a:latin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</a:rPr>
              <a:t>(False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latin typeface="Courier New" pitchFamily="49" charset="0"/>
              </a:rPr>
              <a:t>  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latin typeface="Courier New" pitchFamily="49" charset="0"/>
              </a:rPr>
              <a:t>method </a:t>
            </a:r>
            <a:r>
              <a:rPr lang="en-US" b="1" dirty="0">
                <a:latin typeface="Courier New" pitchFamily="49" charset="0"/>
              </a:rPr>
              <a:t>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(!v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v &lt;= True; d &lt;= x;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b="1" dirty="0">
                <a:latin typeface="Courier New" pitchFamily="49" charset="0"/>
              </a:rPr>
              <a:t>  method Action </a:t>
            </a:r>
            <a:r>
              <a:rPr lang="en-US" dirty="0" err="1" smtClean="0">
                <a:latin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(v);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v &lt;= False;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b="1" dirty="0">
                <a:latin typeface="Courier New" pitchFamily="49" charset="0"/>
              </a:rPr>
              <a:t>  method </a:t>
            </a:r>
            <a:r>
              <a:rPr lang="en-US" dirty="0">
                <a:latin typeface="Courier New" pitchFamily="49" charset="0"/>
              </a:rPr>
              <a:t>t </a:t>
            </a:r>
            <a:r>
              <a:rPr lang="en-US" dirty="0" smtClean="0">
                <a:latin typeface="Courier New" pitchFamily="49" charset="0"/>
              </a:rPr>
              <a:t>first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(v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d;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endmodule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i="1" dirty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58539" cy="1143000"/>
          </a:xfrm>
        </p:spPr>
        <p:txBody>
          <a:bodyPr/>
          <a:lstStyle/>
          <a:p>
            <a:r>
              <a:rPr lang="en-US" sz="4000" dirty="0" smtClean="0"/>
              <a:t>Making One-Element FIFO into a </a:t>
            </a:r>
            <a:r>
              <a:rPr lang="en-US" sz="4000" i="1" dirty="0" smtClean="0"/>
              <a:t>Pipelined </a:t>
            </a:r>
            <a:r>
              <a:rPr lang="en-US" sz="4000" dirty="0" smtClean="0"/>
              <a:t>FIFO</a:t>
            </a:r>
            <a:endParaRPr lang="en-US" sz="1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L06-</a:t>
            </a:r>
            <a:fld id="{4F9502F6-954B-46E9-AC05-33DEDF4CA0BF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6606160" y="1322188"/>
            <a:ext cx="2202256" cy="1631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Pipelined FIFO  behavior</a:t>
            </a: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first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028700" y="2237153"/>
            <a:ext cx="4783703" cy="13066"/>
          </a:xfrm>
          <a:prstGeom prst="lin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897809" y="2079736"/>
            <a:ext cx="5109091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Ehr#(2, Bool) v &lt;- mkEhr(False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983" y="3850547"/>
            <a:ext cx="80021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2724" y="3576176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v[0]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7594" y="4460485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v[0]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4983" y="2961494"/>
            <a:ext cx="80021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690529" y="267797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(!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v[1]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16148" y="3426320"/>
            <a:ext cx="155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 double write error</a:t>
            </a:r>
          </a:p>
        </p:txBody>
      </p:sp>
      <p:pic>
        <p:nvPicPr>
          <p:cNvPr id="11" name="Picture 10" descr="Faccine Facebook &gt; Blog &gt; Faccine giganti OK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86" y="4607122"/>
            <a:ext cx="1304014" cy="932166"/>
          </a:xfrm>
          <a:prstGeom prst="rect">
            <a:avLst/>
          </a:prstGeom>
        </p:spPr>
      </p:pic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5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46" grpId="0" animBg="1"/>
      <p:bldP spid="48" grpId="0" animBg="1"/>
      <p:bldP spid="49" grpId="0" animBg="1"/>
      <p:bldP spid="50" grpId="0" animBg="1"/>
      <p:bldP spid="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One-Element </a:t>
            </a:r>
            <a:r>
              <a:rPr lang="en-US" sz="4000" i="1" dirty="0" smtClean="0"/>
              <a:t>Pipelined FIFO</a:t>
            </a:r>
            <a:endParaRPr lang="en-US" i="1" dirty="0"/>
          </a:p>
        </p:txBody>
      </p:sp>
      <p:sp>
        <p:nvSpPr>
          <p:cNvPr id="15329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81473" y="1529460"/>
            <a:ext cx="8339245" cy="498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mkPipelineFifo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#(1, 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#(t)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mkRegU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mkEhr(False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v[1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x;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v[1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&lt;= True;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v[0]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v[0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&lt;= False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v[0]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6792185" y="1904138"/>
            <a:ext cx="1877437" cy="10156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110000"/>
              <a:buNone/>
            </a:pP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first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49799" y="4410925"/>
            <a:ext cx="4084772" cy="190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In any given cycle: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If the FIFO is not empty then </a:t>
            </a:r>
            <a:r>
              <a:rPr lang="en-US" dirty="0"/>
              <a:t>simultaneous </a:t>
            </a:r>
            <a:r>
              <a:rPr lang="en-US" dirty="0" err="1"/>
              <a:t>enq</a:t>
            </a:r>
            <a:r>
              <a:rPr lang="en-US" dirty="0"/>
              <a:t> and </a:t>
            </a:r>
            <a:r>
              <a:rPr lang="en-US" dirty="0" err="1"/>
              <a:t>deq</a:t>
            </a:r>
            <a:r>
              <a:rPr lang="en-US" dirty="0"/>
              <a:t> are </a:t>
            </a:r>
            <a:r>
              <a:rPr lang="en-US" dirty="0" smtClean="0"/>
              <a:t>permitted;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Otherwise, only </a:t>
            </a:r>
            <a:r>
              <a:rPr lang="en-US" dirty="0" err="1" smtClean="0"/>
              <a:t>enq</a:t>
            </a:r>
            <a:r>
              <a:rPr lang="en-US" dirty="0" smtClean="0"/>
              <a:t> is permitted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1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21352" y="1447800"/>
            <a:ext cx="5779448" cy="404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>
                <a:latin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</a:rPr>
              <a:t>mkFifo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</a:rPr>
              <a:t>Fifo</a:t>
            </a:r>
            <a:r>
              <a:rPr lang="en-US" dirty="0" smtClean="0">
                <a:latin typeface="Courier New" pitchFamily="49" charset="0"/>
              </a:rPr>
              <a:t>#(1, t));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#(t)    </a:t>
            </a:r>
            <a:r>
              <a:rPr lang="en-US" dirty="0" smtClean="0">
                <a:latin typeface="Courier New" pitchFamily="49" charset="0"/>
              </a:rPr>
              <a:t>d  </a:t>
            </a:r>
            <a:r>
              <a:rPr lang="en-US" dirty="0">
                <a:latin typeface="Courier New" pitchFamily="49" charset="0"/>
              </a:rPr>
              <a:t>&lt;- </a:t>
            </a:r>
            <a:r>
              <a:rPr lang="en-US" dirty="0" err="1" smtClean="0">
                <a:latin typeface="Courier New" pitchFamily="49" charset="0"/>
              </a:rPr>
              <a:t>mkRegU</a:t>
            </a:r>
            <a:r>
              <a:rPr lang="en-US" dirty="0" smtClean="0">
                <a:latin typeface="Courier New" pitchFamily="49" charset="0"/>
              </a:rPr>
              <a:t>; 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Reg</a:t>
            </a:r>
            <a:r>
              <a:rPr lang="en-US" dirty="0">
                <a:latin typeface="Courier New" pitchFamily="49" charset="0"/>
              </a:rPr>
              <a:t>#(</a:t>
            </a:r>
            <a:r>
              <a:rPr lang="en-US" dirty="0" err="1">
                <a:latin typeface="Courier New" pitchFamily="49" charset="0"/>
              </a:rPr>
              <a:t>Bool</a:t>
            </a:r>
            <a:r>
              <a:rPr lang="en-US" dirty="0">
                <a:latin typeface="Courier New" pitchFamily="49" charset="0"/>
              </a:rPr>
              <a:t>) </a:t>
            </a:r>
            <a:r>
              <a:rPr lang="en-US" dirty="0" smtClean="0">
                <a:latin typeface="Courier New" pitchFamily="49" charset="0"/>
              </a:rPr>
              <a:t>v  </a:t>
            </a:r>
            <a:r>
              <a:rPr lang="en-US" dirty="0">
                <a:latin typeface="Courier New" pitchFamily="49" charset="0"/>
              </a:rPr>
              <a:t>&lt;- </a:t>
            </a:r>
            <a:r>
              <a:rPr lang="en-US" dirty="0" err="1">
                <a:latin typeface="Courier New" pitchFamily="49" charset="0"/>
              </a:rPr>
              <a:t>mkReg</a:t>
            </a:r>
            <a:r>
              <a:rPr lang="en-US" dirty="0">
                <a:latin typeface="Courier New" pitchFamily="49" charset="0"/>
              </a:rPr>
              <a:t>(False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endParaRPr lang="en-US" b="1" dirty="0" smtClean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b="1" dirty="0" smtClean="0">
                <a:latin typeface="Courier New" pitchFamily="49" charset="0"/>
              </a:rPr>
              <a:t>  method </a:t>
            </a:r>
            <a:r>
              <a:rPr lang="en-US" b="1" dirty="0">
                <a:latin typeface="Courier New" pitchFamily="49" charset="0"/>
              </a:rPr>
              <a:t>Action </a:t>
            </a:r>
            <a:r>
              <a:rPr lang="en-US" dirty="0" err="1">
                <a:latin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(!v</a:t>
            </a:r>
            <a:r>
              <a:rPr lang="en-US" dirty="0" smtClean="0"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  v &lt;= True; d &lt;= x;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b="1" dirty="0">
                <a:latin typeface="Courier New" pitchFamily="49" charset="0"/>
              </a:rPr>
              <a:t>  method Action </a:t>
            </a:r>
            <a:r>
              <a:rPr lang="en-US" dirty="0" err="1" smtClean="0">
                <a:latin typeface="Courier New" pitchFamily="49" charset="0"/>
              </a:rPr>
              <a:t>deq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(v);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dirty="0" smtClean="0">
                <a:latin typeface="Courier New" pitchFamily="49" charset="0"/>
              </a:rPr>
              <a:t>v &lt;= False;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</a:pPr>
            <a:r>
              <a:rPr lang="en-US" b="1" dirty="0">
                <a:latin typeface="Courier New" pitchFamily="49" charset="0"/>
              </a:rPr>
              <a:t>  method </a:t>
            </a:r>
            <a:r>
              <a:rPr lang="en-US" dirty="0">
                <a:latin typeface="Courier New" pitchFamily="49" charset="0"/>
              </a:rPr>
              <a:t>t </a:t>
            </a:r>
            <a:r>
              <a:rPr lang="en-US" dirty="0" smtClean="0">
                <a:latin typeface="Courier New" pitchFamily="49" charset="0"/>
              </a:rPr>
              <a:t>first </a:t>
            </a:r>
            <a:r>
              <a:rPr lang="en-US" b="1" dirty="0">
                <a:latin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</a:rPr>
              <a:t> (v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d;</a:t>
            </a:r>
            <a:endParaRPr lang="en-US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endmethod</a:t>
            </a:r>
            <a:endParaRPr lang="en-US" b="1" dirty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b="1" dirty="0" err="1" smtClean="0">
                <a:latin typeface="Courier New" pitchFamily="49" charset="0"/>
              </a:rPr>
              <a:t>endmodule</a:t>
            </a:r>
            <a:r>
              <a:rPr lang="en-US" b="1" dirty="0" smtClean="0">
                <a:latin typeface="Courier New" pitchFamily="49" charset="0"/>
              </a:rPr>
              <a:t> </a:t>
            </a:r>
            <a:endParaRPr lang="en-US" b="1" i="1" dirty="0">
              <a:latin typeface="Courier New" pitchFamily="49" charset="0"/>
            </a:endParaRP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1075" cy="1143000"/>
          </a:xfrm>
        </p:spPr>
        <p:txBody>
          <a:bodyPr/>
          <a:lstStyle/>
          <a:p>
            <a:r>
              <a:rPr lang="en-US" sz="4000" dirty="0" smtClean="0"/>
              <a:t>Making One-Element FIFO into a </a:t>
            </a:r>
            <a:r>
              <a:rPr lang="en-US" sz="4000" i="1" dirty="0" smtClean="0"/>
              <a:t>Bypass </a:t>
            </a:r>
            <a:r>
              <a:rPr lang="en-US" sz="4000" dirty="0" smtClean="0"/>
              <a:t>FIFO</a:t>
            </a:r>
            <a:endParaRPr lang="en-US" sz="1200" dirty="0" smtClean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L06-</a:t>
            </a:r>
            <a:fld id="{4F9502F6-954B-46E9-AC05-33DEDF4CA0BF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94983" y="3874410"/>
            <a:ext cx="80021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v[1]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62724" y="3565906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v[1]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87594" y="4450215"/>
            <a:ext cx="126188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v[1]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94983" y="2951224"/>
            <a:ext cx="80021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v[0]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79721" y="2667705"/>
            <a:ext cx="1415772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</a:rPr>
              <a:t>(!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v[0]</a:t>
            </a:r>
            <a:r>
              <a:rPr lang="en-US" dirty="0" smtClean="0">
                <a:latin typeface="Courier New" pitchFamily="49" charset="0"/>
              </a:rPr>
              <a:t>);</a:t>
            </a:r>
            <a:endParaRPr 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7016148" y="3426320"/>
            <a:ext cx="1554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>
                <a:latin typeface="Comic Sans MS" panose="030F0702030302020204" pitchFamily="66" charset="0"/>
              </a:rPr>
              <a:t>No double write error</a:t>
            </a:r>
          </a:p>
        </p:txBody>
      </p:sp>
      <p:pic>
        <p:nvPicPr>
          <p:cNvPr id="11" name="Picture 10" descr="Faccine Facebook &gt; Blog &gt; Faccine giganti OK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486" y="4607122"/>
            <a:ext cx="1304014" cy="932166"/>
          </a:xfrm>
          <a:prstGeom prst="rect">
            <a:avLst/>
          </a:prstGeom>
        </p:spPr>
      </p:pic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6633124" y="1322188"/>
            <a:ext cx="2245704" cy="163121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Bypass FIFO behavior</a:t>
            </a: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first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354565" y="4759367"/>
            <a:ext cx="95410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d[1]</a:t>
            </a:r>
            <a:r>
              <a:rPr lang="en-US" dirty="0" smtClean="0">
                <a:latin typeface="Courier New" pitchFamily="49" charset="0"/>
              </a:rPr>
              <a:t>;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028700" y="1960275"/>
            <a:ext cx="4783703" cy="289944"/>
            <a:chOff x="1028700" y="1960275"/>
            <a:chExt cx="4783703" cy="28994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1028700" y="2237153"/>
              <a:ext cx="4783703" cy="13066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>
              <a:off x="1028700" y="1960275"/>
              <a:ext cx="4783703" cy="13066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8" name="TextBox 7"/>
          <p:cNvSpPr txBox="1"/>
          <p:nvPr/>
        </p:nvSpPr>
        <p:spPr>
          <a:xfrm>
            <a:off x="866005" y="1761636"/>
            <a:ext cx="5109091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Ehr#(2, t) d &lt;- mkEhr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(?);</a:t>
            </a:r>
          </a:p>
          <a:p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Bool) v &lt;- mkEhr(False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de-DE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2935391" y="2962929"/>
            <a:ext cx="172354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</a:rPr>
              <a:t>d[0]</a:t>
            </a:r>
            <a:r>
              <a:rPr lang="en-US" dirty="0" smtClean="0">
                <a:latin typeface="Courier New" pitchFamily="49" charset="0"/>
              </a:rPr>
              <a:t> &lt;= x;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34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6" grpId="0" animBg="1"/>
      <p:bldP spid="48" grpId="0" animBg="1"/>
      <p:bldP spid="49" grpId="0" animBg="1"/>
      <p:bldP spid="50" grpId="0" animBg="1"/>
      <p:bldP spid="56" grpId="0"/>
      <p:bldP spid="18" grpId="0" animBg="1"/>
      <p:bldP spid="8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One-Element </a:t>
            </a:r>
            <a:r>
              <a:rPr lang="en-US" sz="4000" i="1" dirty="0" smtClean="0"/>
              <a:t>Bypass</a:t>
            </a:r>
            <a:r>
              <a:rPr lang="en-US" sz="4000" dirty="0" smtClean="0"/>
              <a:t> FIFO</a:t>
            </a:r>
            <a:endParaRPr lang="en-US" i="1" dirty="0"/>
          </a:p>
        </p:txBody>
      </p:sp>
      <p:sp>
        <p:nvSpPr>
          <p:cNvPr id="15329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81473" y="1529460"/>
            <a:ext cx="8339245" cy="498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mkBypassFifo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Fifo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#(1, 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Ehr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t) d 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mkEhr(?);</a:t>
            </a:r>
          </a:p>
          <a:p>
            <a:pPr>
              <a:buNone/>
            </a:pP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Ehr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 </a:t>
            </a:r>
            <a:r>
              <a:rPr lang="de-DE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&lt;- mkEhr(False</a:t>
            </a:r>
            <a:r>
              <a:rPr lang="de-DE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v[0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d[0]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x;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v[0]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True;</a:t>
            </a: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v[1]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v[1] 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False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endParaRPr lang="en-US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v[1]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d[1]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2936" name="Text Box 8"/>
          <p:cNvSpPr txBox="1">
            <a:spLocks noChangeArrowheads="1"/>
          </p:cNvSpPr>
          <p:nvPr/>
        </p:nvSpPr>
        <p:spPr bwMode="auto">
          <a:xfrm>
            <a:off x="6504791" y="2085513"/>
            <a:ext cx="2362763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Desired behavior</a:t>
            </a: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&lt; first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782782" y="4273095"/>
            <a:ext cx="4084772" cy="19082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In any given cycle: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If the FIFO is not full then </a:t>
            </a:r>
            <a:r>
              <a:rPr lang="en-US" dirty="0"/>
              <a:t>simultaneous </a:t>
            </a:r>
            <a:r>
              <a:rPr lang="en-US" dirty="0" err="1"/>
              <a:t>enq</a:t>
            </a:r>
            <a:r>
              <a:rPr lang="en-US" dirty="0"/>
              <a:t> and </a:t>
            </a:r>
            <a:r>
              <a:rPr lang="en-US" dirty="0" err="1"/>
              <a:t>deq</a:t>
            </a:r>
            <a:r>
              <a:rPr lang="en-US" dirty="0"/>
              <a:t> are </a:t>
            </a:r>
            <a:r>
              <a:rPr lang="en-US" dirty="0" smtClean="0"/>
              <a:t>permitted;</a:t>
            </a:r>
          </a:p>
          <a:p>
            <a:pPr marL="342900" indent="-342900">
              <a:buFontTx/>
              <a:buChar char="-"/>
            </a:pPr>
            <a:r>
              <a:rPr lang="en-US" dirty="0" smtClean="0"/>
              <a:t>Otherwise, only </a:t>
            </a:r>
            <a:r>
              <a:rPr lang="en-US" dirty="0" err="1" smtClean="0"/>
              <a:t>deq</a:t>
            </a:r>
            <a:r>
              <a:rPr lang="en-US" dirty="0" smtClean="0"/>
              <a:t> is permitted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7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6" y="1576388"/>
            <a:ext cx="6755607" cy="492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mkCFFifo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Fifo</a:t>
            </a:r>
            <a:r>
              <a:rPr lang="en-US" sz="1800" dirty="0" smtClean="0">
                <a:latin typeface="Courier New" pitchFamily="49" charset="0"/>
              </a:rPr>
              <a:t>#(2, t</a:t>
            </a:r>
            <a:r>
              <a:rPr lang="en-US" sz="1800" dirty="0">
                <a:latin typeface="Courier New" pitchFamily="49" charset="0"/>
              </a:rPr>
              <a:t>));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#(t)    </a:t>
            </a:r>
            <a:r>
              <a:rPr lang="en-US" sz="1800" dirty="0" smtClean="0">
                <a:latin typeface="Courier New" pitchFamily="49" charset="0"/>
              </a:rPr>
              <a:t>da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</a:rPr>
              <a:t>();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</a:t>
            </a:r>
            <a:r>
              <a:rPr lang="en-US" sz="1800" dirty="0" err="1">
                <a:latin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#(t)    </a:t>
            </a:r>
            <a:r>
              <a:rPr lang="en-US" sz="1800" dirty="0" err="1" smtClean="0">
                <a:latin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</a:rPr>
              <a:t>();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#(Bool)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(False)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rule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canocalize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&amp;&amp; !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da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True;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False;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dirty="0" smtClean="0"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method </a:t>
            </a:r>
            <a:r>
              <a:rPr lang="en-US" sz="1800" b="1" dirty="0">
                <a:latin typeface="Courier New" pitchFamily="49" charset="0"/>
              </a:rPr>
              <a:t>Action </a:t>
            </a:r>
            <a:r>
              <a:rPr lang="en-US" sz="1800" dirty="0" err="1">
                <a:latin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</a:rPr>
              <a:t>(t x</a:t>
            </a:r>
            <a:r>
              <a:rPr lang="en-US" sz="1800" dirty="0" smtClean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(!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x;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True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Action </a:t>
            </a:r>
            <a:r>
              <a:rPr lang="en-US" sz="1800" dirty="0" err="1" smtClean="0">
                <a:latin typeface="Courier New" pitchFamily="49" charset="0"/>
              </a:rPr>
              <a:t>deq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False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</a:rPr>
              <a:t>t </a:t>
            </a:r>
            <a:r>
              <a:rPr lang="en-US" sz="1800" dirty="0" smtClean="0">
                <a:latin typeface="Courier New" pitchFamily="49" charset="0"/>
              </a:rPr>
              <a:t>first </a:t>
            </a:r>
            <a:r>
              <a:rPr lang="en-US" sz="1800" b="1" dirty="0" smtClean="0"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  </a:t>
            </a:r>
            <a:r>
              <a:rPr lang="en-US" sz="1800" b="1" dirty="0" smtClean="0">
                <a:latin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da</a:t>
            </a:r>
            <a:r>
              <a:rPr lang="en-US" sz="1800" dirty="0" smtClean="0">
                <a:latin typeface="Courier New" pitchFamily="49" charset="0"/>
              </a:rPr>
              <a:t>;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endmodule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i="1" dirty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Making a Two-Element Conflict-Free FIFO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873332" y="1111589"/>
            <a:ext cx="1755775" cy="1389599"/>
            <a:chOff x="3195330" y="1379799"/>
            <a:chExt cx="1755775" cy="1389599"/>
          </a:xfrm>
        </p:grpSpPr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3836680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 dirty="0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131955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/>
            </a:p>
          </p:txBody>
        </p:sp>
        <p:sp>
          <p:nvSpPr>
            <p:cNvPr id="24" name="TextBox 36"/>
            <p:cNvSpPr txBox="1">
              <a:spLocks noChangeArrowheads="1"/>
            </p:cNvSpPr>
            <p:nvPr/>
          </p:nvSpPr>
          <p:spPr bwMode="auto">
            <a:xfrm>
              <a:off x="3706505" y="2369288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db</a:t>
              </a:r>
              <a:r>
                <a:rPr lang="en-US" dirty="0" smtClean="0"/>
                <a:t> da</a:t>
              </a:r>
              <a:endParaRPr lang="en-US" dirty="0"/>
            </a:p>
          </p:txBody>
        </p:sp>
        <p:cxnSp>
          <p:nvCxnSpPr>
            <p:cNvPr id="25" name="Straight Arrow Connector 38"/>
            <p:cNvCxnSpPr>
              <a:cxnSpLocks noChangeShapeType="1"/>
            </p:cNvCxnSpPr>
            <p:nvPr/>
          </p:nvCxnSpPr>
          <p:spPr bwMode="auto">
            <a:xfrm>
              <a:off x="319533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Straight Arrow Connector 39"/>
            <p:cNvCxnSpPr>
              <a:cxnSpLocks noChangeShapeType="1"/>
            </p:cNvCxnSpPr>
            <p:nvPr/>
          </p:nvCxnSpPr>
          <p:spPr bwMode="auto">
            <a:xfrm>
              <a:off x="454788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7" name="Rectangle 26"/>
            <p:cNvSpPr/>
            <p:nvPr/>
          </p:nvSpPr>
          <p:spPr bwMode="auto">
            <a:xfrm>
              <a:off x="3836680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129189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3650066" y="1379799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vb</a:t>
              </a:r>
              <a:r>
                <a:rPr lang="en-US" dirty="0" smtClean="0"/>
                <a:t> </a:t>
              </a:r>
              <a:r>
                <a:rPr lang="en-US" dirty="0" err="1" smtClean="0"/>
                <a:t>va</a:t>
              </a:r>
              <a:endParaRPr lang="en-US" dirty="0"/>
            </a:p>
          </p:txBody>
        </p:sp>
      </p:grpSp>
      <p:sp>
        <p:nvSpPr>
          <p:cNvPr id="32" name="Text Box 8"/>
          <p:cNvSpPr txBox="1">
            <a:spLocks noChangeArrowheads="1"/>
          </p:cNvSpPr>
          <p:nvPr/>
        </p:nvSpPr>
        <p:spPr bwMode="auto">
          <a:xfrm>
            <a:off x="6601297" y="2656353"/>
            <a:ext cx="2362763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Desired behavior</a:t>
            </a: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CF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378617" y="4397514"/>
            <a:ext cx="3680855" cy="1938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dirty="0" smtClean="0"/>
              <a:t>Turn all registers into EHRs</a:t>
            </a:r>
          </a:p>
          <a:p>
            <a:pPr marL="457200" indent="-457200"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enq</a:t>
            </a:r>
            <a:r>
              <a:rPr lang="en-US" dirty="0" smtClean="0"/>
              <a:t> and </a:t>
            </a:r>
            <a:r>
              <a:rPr lang="en-US" dirty="0" err="1" smtClean="0"/>
              <a:t>deq</a:t>
            </a:r>
            <a:r>
              <a:rPr lang="en-US" dirty="0" smtClean="0"/>
              <a:t> read and write 0</a:t>
            </a:r>
            <a:r>
              <a:rPr lang="en-US" baseline="30000" dirty="0" smtClean="0"/>
              <a:t>th</a:t>
            </a:r>
            <a:r>
              <a:rPr lang="en-US" dirty="0" smtClean="0"/>
              <a:t> port</a:t>
            </a:r>
          </a:p>
          <a:p>
            <a:pPr marL="457200" indent="-457200">
              <a:buAutoNum type="arabicPeriod"/>
            </a:pPr>
            <a:r>
              <a:rPr lang="en-US" dirty="0" smtClean="0"/>
              <a:t>Let </a:t>
            </a:r>
            <a:r>
              <a:rPr lang="en-US" dirty="0" err="1" smtClean="0"/>
              <a:t>canocalize</a:t>
            </a:r>
            <a:r>
              <a:rPr lang="en-US" dirty="0" smtClean="0"/>
              <a:t> read and write the 1</a:t>
            </a:r>
            <a:r>
              <a:rPr lang="en-US" baseline="30000" dirty="0" smtClean="0"/>
              <a:t>st</a:t>
            </a:r>
            <a:r>
              <a:rPr lang="en-US" dirty="0" smtClean="0"/>
              <a:t> port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846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60104" y="1568524"/>
            <a:ext cx="7671130" cy="5100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mkCFFifo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Fifo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#(2, 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))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t) da &lt;- mkEhr(?);</a:t>
            </a:r>
          </a:p>
          <a:p>
            <a:pPr>
              <a:buNone/>
            </a:pP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va &lt;- mkEhr(False);</a:t>
            </a:r>
          </a:p>
          <a:p>
            <a:pPr>
              <a:buNone/>
            </a:pP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t) db &lt;- mkEhr(?);</a:t>
            </a:r>
          </a:p>
          <a:p>
            <a:pPr>
              <a:buNone/>
            </a:pP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Ehr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#(2, </a:t>
            </a:r>
            <a:r>
              <a:rPr lang="de-DE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Bool) vb &lt;- mkEhr(False</a:t>
            </a:r>
            <a:r>
              <a:rPr lang="de-DE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rule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canonicalize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 &amp;&amp; !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da[1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];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True;</a:t>
            </a: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method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(t x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!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&lt;= x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 &lt;=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True;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 &lt;=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False;</a:t>
            </a:r>
          </a:p>
          <a:p>
            <a:pPr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0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da[0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endmodule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Two-Element Conflict-free FIFO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6698838" y="2941667"/>
            <a:ext cx="2362763" cy="138499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+mn-lt"/>
                <a:cs typeface="Courier New" pitchFamily="49" charset="0"/>
              </a:rPr>
              <a:t>Desired behavior</a:t>
            </a: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CF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Clr>
                <a:schemeClr val="hlink"/>
              </a:buClr>
              <a:buSzPct val="110000"/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first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>
                <a:schemeClr val="hlink"/>
              </a:buClr>
              <a:buSzPct val="110000"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CF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enq</a:t>
            </a:r>
            <a:endParaRPr lang="en-US" baseline="30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190489" y="4528313"/>
            <a:ext cx="287056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dirty="0" smtClean="0"/>
              <a:t>In any given cycle:</a:t>
            </a:r>
          </a:p>
          <a:p>
            <a:pPr marL="342900" indent="-342900">
              <a:buFontTx/>
              <a:buChar char="-"/>
            </a:pPr>
            <a:r>
              <a:rPr lang="en-US" sz="1800" dirty="0"/>
              <a:t>S</a:t>
            </a:r>
            <a:r>
              <a:rPr lang="en-US" sz="1800" dirty="0" smtClean="0"/>
              <a:t>imultaneous </a:t>
            </a:r>
            <a:r>
              <a:rPr lang="en-US" sz="1800" dirty="0" err="1"/>
              <a:t>enq</a:t>
            </a:r>
            <a:r>
              <a:rPr lang="en-US" sz="1800" dirty="0"/>
              <a:t> and </a:t>
            </a:r>
            <a:r>
              <a:rPr lang="en-US" sz="1800" dirty="0" err="1"/>
              <a:t>deq</a:t>
            </a:r>
            <a:r>
              <a:rPr lang="en-US" sz="1800" dirty="0"/>
              <a:t> are </a:t>
            </a:r>
            <a:r>
              <a:rPr lang="en-US" sz="1800" dirty="0" smtClean="0"/>
              <a:t>permitted only if the </a:t>
            </a:r>
            <a:r>
              <a:rPr lang="en-US" sz="1800" dirty="0"/>
              <a:t>FIFO is not full </a:t>
            </a:r>
            <a:r>
              <a:rPr lang="en-US" sz="1800" dirty="0" smtClean="0"/>
              <a:t>and not empty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45555" y="1384268"/>
            <a:ext cx="1755775" cy="1389599"/>
            <a:chOff x="3195330" y="1379799"/>
            <a:chExt cx="1755775" cy="1389599"/>
          </a:xfrm>
        </p:grpSpPr>
        <p:sp>
          <p:nvSpPr>
            <p:cNvPr id="19" name="Rectangle 34"/>
            <p:cNvSpPr>
              <a:spLocks noChangeArrowheads="1"/>
            </p:cNvSpPr>
            <p:nvPr/>
          </p:nvSpPr>
          <p:spPr bwMode="auto">
            <a:xfrm>
              <a:off x="3836680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 dirty="0"/>
            </a:p>
          </p:txBody>
        </p:sp>
        <p:sp>
          <p:nvSpPr>
            <p:cNvPr id="20" name="Rectangle 35"/>
            <p:cNvSpPr>
              <a:spLocks noChangeArrowheads="1"/>
            </p:cNvSpPr>
            <p:nvPr/>
          </p:nvSpPr>
          <p:spPr bwMode="auto">
            <a:xfrm>
              <a:off x="4131955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/>
            </a:p>
          </p:txBody>
        </p:sp>
        <p:sp>
          <p:nvSpPr>
            <p:cNvPr id="21" name="TextBox 36"/>
            <p:cNvSpPr txBox="1">
              <a:spLocks noChangeArrowheads="1"/>
            </p:cNvSpPr>
            <p:nvPr/>
          </p:nvSpPr>
          <p:spPr bwMode="auto">
            <a:xfrm>
              <a:off x="3706505" y="2369288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db</a:t>
              </a:r>
              <a:r>
                <a:rPr lang="en-US" dirty="0" smtClean="0"/>
                <a:t> da</a:t>
              </a:r>
              <a:endParaRPr lang="en-US" dirty="0"/>
            </a:p>
          </p:txBody>
        </p:sp>
        <p:cxnSp>
          <p:nvCxnSpPr>
            <p:cNvPr id="22" name="Straight Arrow Connector 38"/>
            <p:cNvCxnSpPr>
              <a:cxnSpLocks noChangeShapeType="1"/>
            </p:cNvCxnSpPr>
            <p:nvPr/>
          </p:nvCxnSpPr>
          <p:spPr bwMode="auto">
            <a:xfrm>
              <a:off x="319533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3" name="Straight Arrow Connector 39"/>
            <p:cNvCxnSpPr>
              <a:cxnSpLocks noChangeShapeType="1"/>
            </p:cNvCxnSpPr>
            <p:nvPr/>
          </p:nvCxnSpPr>
          <p:spPr bwMode="auto">
            <a:xfrm>
              <a:off x="454788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4" name="Rectangle 23"/>
            <p:cNvSpPr/>
            <p:nvPr/>
          </p:nvSpPr>
          <p:spPr bwMode="auto">
            <a:xfrm>
              <a:off x="3836680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4129189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6" name="TextBox 36"/>
            <p:cNvSpPr txBox="1">
              <a:spLocks noChangeArrowheads="1"/>
            </p:cNvSpPr>
            <p:nvPr/>
          </p:nvSpPr>
          <p:spPr bwMode="auto">
            <a:xfrm>
              <a:off x="3650066" y="1379799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vb</a:t>
              </a:r>
              <a:r>
                <a:rPr lang="en-US" dirty="0" smtClean="0"/>
                <a:t> </a:t>
              </a:r>
              <a:r>
                <a:rPr lang="en-US" dirty="0" err="1" smtClean="0"/>
                <a:t>va</a:t>
              </a:r>
              <a:endParaRPr lang="en-US" dirty="0"/>
            </a:p>
          </p:txBody>
        </p:sp>
      </p:grpSp>
      <p:pic>
        <p:nvPicPr>
          <p:cNvPr id="27" name="Picture 26" descr="Faccine Facebook &gt; Blog &gt; Faccine giganti OK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716" y="5365443"/>
            <a:ext cx="1304014" cy="93216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1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93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CM for </a:t>
            </a:r>
            <a:r>
              <a:rPr lang="en-US" sz="4000" i="1" dirty="0" smtClean="0"/>
              <a:t>Pipelined FIFO</a:t>
            </a:r>
            <a:endParaRPr lang="en-US" i="1" dirty="0"/>
          </a:p>
        </p:txBody>
      </p:sp>
      <p:sp>
        <p:nvSpPr>
          <p:cNvPr id="1532935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599" y="1529460"/>
            <a:ext cx="5553075" cy="19293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 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(!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v[1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 x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v[1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&lt;= True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Action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deq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(v[0]);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v[0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&lt;= False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method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first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(v[0]);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d;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endmethod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953001" y="2276797"/>
            <a:ext cx="4145114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mcalls</a:t>
            </a:r>
            <a:r>
              <a:rPr lang="en-US" dirty="0" smtClean="0"/>
              <a:t>(</a:t>
            </a:r>
            <a:r>
              <a:rPr lang="en-US" dirty="0" err="1" smtClean="0"/>
              <a:t>enq</a:t>
            </a:r>
            <a:r>
              <a:rPr lang="en-US" dirty="0" smtClean="0"/>
              <a:t>)={</a:t>
            </a:r>
            <a:r>
              <a:rPr lang="en-US" dirty="0" smtClean="0"/>
              <a:t>v.r1, </a:t>
            </a:r>
            <a:r>
              <a:rPr lang="en-US" dirty="0" err="1" smtClean="0"/>
              <a:t>d.w</a:t>
            </a:r>
            <a:r>
              <a:rPr lang="en-US" dirty="0"/>
              <a:t>, v</a:t>
            </a:r>
            <a:r>
              <a:rPr lang="en-US" dirty="0" smtClean="0"/>
              <a:t>.w1</a:t>
            </a:r>
            <a:r>
              <a:rPr lang="en-US" dirty="0"/>
              <a:t>} 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mcalls</a:t>
            </a:r>
            <a:r>
              <a:rPr lang="en-US" dirty="0" smtClean="0"/>
              <a:t>(</a:t>
            </a:r>
            <a:r>
              <a:rPr lang="en-US" dirty="0" err="1" smtClean="0"/>
              <a:t>deq</a:t>
            </a:r>
            <a:r>
              <a:rPr lang="en-US" dirty="0" smtClean="0"/>
              <a:t>)={</a:t>
            </a:r>
            <a:r>
              <a:rPr lang="en-US" dirty="0" smtClean="0"/>
              <a:t>v.r0,  v.w0</a:t>
            </a:r>
            <a:r>
              <a:rPr lang="en-US" dirty="0"/>
              <a:t>} </a:t>
            </a:r>
          </a:p>
          <a:p>
            <a:r>
              <a:rPr lang="en-US" dirty="0" err="1" smtClean="0"/>
              <a:t>mcalls</a:t>
            </a:r>
            <a:r>
              <a:rPr lang="en-US" dirty="0" smtClean="0"/>
              <a:t>(first</a:t>
            </a:r>
            <a:r>
              <a:rPr lang="en-US" dirty="0" smtClean="0"/>
              <a:t>)={</a:t>
            </a:r>
            <a:r>
              <a:rPr lang="en-US" dirty="0" smtClean="0"/>
              <a:t>v.r0, </a:t>
            </a:r>
            <a:r>
              <a:rPr lang="en-US" dirty="0" err="1" smtClean="0"/>
              <a:t>d.r</a:t>
            </a:r>
            <a:r>
              <a:rPr lang="en-US" dirty="0"/>
              <a:t>} </a:t>
            </a:r>
            <a:r>
              <a:rPr lang="en-US" dirty="0" smtClean="0"/>
              <a:t>  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252666" y="4491267"/>
            <a:ext cx="3041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sym typeface="Symbol"/>
              </a:rPr>
              <a:t>=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{&gt;}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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{&gt;} 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= {&gt;}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573984" y="3540477"/>
            <a:ext cx="56714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conflict[v.r1,v.r0] 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 </a:t>
            </a:r>
            <a:r>
              <a:rPr lang="en-US" dirty="0" smtClean="0">
                <a:solidFill>
                  <a:srgbClr val="FF0000"/>
                </a:solidFill>
              </a:rPr>
              <a:t>conflict[v.r1,v.w0] 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 </a:t>
            </a:r>
            <a:r>
              <a:rPr lang="en-US" dirty="0" smtClean="0">
                <a:solidFill>
                  <a:srgbClr val="FF0000"/>
                </a:solidFill>
              </a:rPr>
              <a:t>conflict[d.w,v.r0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 </a:t>
            </a:r>
            <a:r>
              <a:rPr lang="en-US" dirty="0">
                <a:solidFill>
                  <a:srgbClr val="FF0000"/>
                </a:solidFill>
              </a:rPr>
              <a:t>conflict[d.w,v.w0</a:t>
            </a:r>
            <a:r>
              <a:rPr lang="en-US" dirty="0" smtClean="0">
                <a:solidFill>
                  <a:srgbClr val="FF0000"/>
                </a:solidFill>
              </a:rPr>
              <a:t>]  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 </a:t>
            </a:r>
            <a:r>
              <a:rPr lang="en-US" dirty="0" smtClean="0">
                <a:solidFill>
                  <a:srgbClr val="FF0000"/>
                </a:solidFill>
              </a:rPr>
              <a:t>conflict[v.w1,v.r0</a:t>
            </a:r>
            <a:r>
              <a:rPr lang="en-US" dirty="0">
                <a:solidFill>
                  <a:srgbClr val="FF0000"/>
                </a:solidFill>
              </a:rPr>
              <a:t>] </a:t>
            </a:r>
            <a:r>
              <a:rPr lang="en-US" dirty="0">
                <a:solidFill>
                  <a:srgbClr val="FF0000"/>
                </a:solidFill>
                <a:sym typeface="Symbol"/>
              </a:rPr>
              <a:t> </a:t>
            </a:r>
            <a:r>
              <a:rPr lang="en-US" dirty="0" smtClean="0">
                <a:solidFill>
                  <a:srgbClr val="FF0000"/>
                </a:solidFill>
              </a:rPr>
              <a:t>conflict[v.w1,v.w0</a:t>
            </a:r>
            <a:r>
              <a:rPr lang="en-US" dirty="0">
                <a:solidFill>
                  <a:srgbClr val="FF0000"/>
                </a:solidFill>
              </a:rPr>
              <a:t>]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303" y="4968240"/>
            <a:ext cx="3273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This is what we expected!</a:t>
            </a:r>
            <a:endParaRPr lang="en-US" dirty="0">
              <a:latin typeface="Comic Sans MS" panose="030F0702030302020204" pitchFamily="66" charset="0"/>
            </a:endParaRPr>
          </a:p>
        </p:txBody>
      </p:sp>
      <p:graphicFrame>
        <p:nvGraphicFramePr>
          <p:cNvPr id="14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714471"/>
              </p:ext>
            </p:extLst>
          </p:nvPr>
        </p:nvGraphicFramePr>
        <p:xfrm>
          <a:off x="5781204" y="4666963"/>
          <a:ext cx="2878972" cy="187886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9104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048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735376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69717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</a:rPr>
                        <a:t>Enq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err="1" smtClean="0">
                          <a:solidFill>
                            <a:schemeClr val="tx1"/>
                          </a:solidFill>
                        </a:rPr>
                        <a:t>Deq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6971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Enq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9717">
                <a:tc>
                  <a:txBody>
                    <a:bodyPr/>
                    <a:lstStyle/>
                    <a:p>
                      <a:r>
                        <a:rPr lang="en-US" sz="1800" dirty="0" err="1" smtClean="0">
                          <a:solidFill>
                            <a:schemeClr val="tx1"/>
                          </a:solidFill>
                        </a:rPr>
                        <a:t>Deq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6971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First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04096" y="3540477"/>
            <a:ext cx="20649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CM[</a:t>
            </a:r>
            <a:r>
              <a:rPr lang="en-US" dirty="0" err="1" smtClean="0"/>
              <a:t>enq,deq</a:t>
            </a:r>
            <a:r>
              <a:rPr lang="en-US" dirty="0" smtClean="0"/>
              <a:t>]=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19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04800"/>
            <a:ext cx="8130639" cy="1143000"/>
          </a:xfrm>
        </p:spPr>
        <p:txBody>
          <a:bodyPr/>
          <a:lstStyle/>
          <a:p>
            <a:r>
              <a:rPr lang="en-US" sz="4000" dirty="0" smtClean="0"/>
              <a:t>“Happens before” (&lt;) relation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0" y="1572490"/>
            <a:ext cx="8187048" cy="4935187"/>
          </a:xfrm>
        </p:spPr>
        <p:txBody>
          <a:bodyPr/>
          <a:lstStyle/>
          <a:p>
            <a:r>
              <a:rPr lang="en-US" sz="2400" dirty="0" smtClean="0"/>
              <a:t>“happens before” relation between the methods of a module governs how the methods behave when called by a rule, action, method or </a:t>
            </a:r>
            <a:r>
              <a:rPr lang="en-US" sz="2400" dirty="0" err="1" smtClean="0"/>
              <a:t>exp</a:t>
            </a:r>
            <a:endParaRPr lang="en-US" sz="2400" dirty="0" smtClean="0"/>
          </a:p>
          <a:p>
            <a:pPr lvl="1"/>
            <a:r>
              <a:rPr lang="en-US" sz="2000" dirty="0" smtClean="0"/>
              <a:t>f &lt; g	: f happens before g  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(g cannot affect f within an action)</a:t>
            </a:r>
            <a:endParaRPr lang="en-US" sz="2000" dirty="0"/>
          </a:p>
          <a:p>
            <a:pPr lvl="1"/>
            <a:r>
              <a:rPr lang="en-US" sz="2000" dirty="0" smtClean="0"/>
              <a:t>f &gt; g	: g happens before f</a:t>
            </a:r>
          </a:p>
          <a:p>
            <a:pPr lvl="1"/>
            <a:r>
              <a:rPr lang="en-US" sz="2000" dirty="0" smtClean="0"/>
              <a:t>C       	: f and g conflict and cannot be called together</a:t>
            </a:r>
          </a:p>
          <a:p>
            <a:pPr lvl="1"/>
            <a:r>
              <a:rPr lang="en-US" sz="2000" dirty="0" smtClean="0"/>
              <a:t>CF	: f and g are conflict free and do not affect each</a:t>
            </a:r>
          </a:p>
          <a:p>
            <a:pPr marL="45720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other</a:t>
            </a:r>
          </a:p>
          <a:p>
            <a:r>
              <a:rPr lang="en-US" sz="2400" dirty="0" smtClean="0"/>
              <a:t>This relation is defined as a conflict matrix (CM) for the methods of primitive modules like registers and derived for the methods of all other modules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473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Scheduling Hierarchically </a:t>
            </a:r>
            <a:r>
              <a:rPr lang="en-US" sz="2800" dirty="0" smtClean="0"/>
              <a:t>with Conflict Matrices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81150"/>
            <a:ext cx="7772400" cy="4114800"/>
          </a:xfrm>
        </p:spPr>
        <p:txBody>
          <a:bodyPr/>
          <a:lstStyle/>
          <a:p>
            <a:r>
              <a:rPr lang="en-US" sz="2400" dirty="0" smtClean="0"/>
              <a:t>The </a:t>
            </a:r>
            <a:r>
              <a:rPr lang="en-US" sz="2400" dirty="0" err="1" smtClean="0"/>
              <a:t>Bluespec</a:t>
            </a:r>
            <a:r>
              <a:rPr lang="en-US" sz="2400" dirty="0" smtClean="0"/>
              <a:t> Compiler compiles modules with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(* synthesize *) </a:t>
            </a:r>
            <a:r>
              <a:rPr lang="en-US" sz="2400" dirty="0" smtClean="0"/>
              <a:t>attributes separately</a:t>
            </a:r>
          </a:p>
          <a:p>
            <a:pPr lvl="1"/>
            <a:r>
              <a:rPr lang="en-US" sz="1800" dirty="0" smtClean="0"/>
              <a:t>The inner-most modules are compiled first</a:t>
            </a:r>
          </a:p>
          <a:p>
            <a:pPr lvl="1"/>
            <a:r>
              <a:rPr lang="en-US" sz="1800" dirty="0" smtClean="0"/>
              <a:t>For each module, the compiler organizes rules into a list scheduler and computes which rules conflict with each other</a:t>
            </a:r>
          </a:p>
          <a:p>
            <a:pPr lvl="1"/>
            <a:r>
              <a:rPr lang="en-US" sz="1800" dirty="0" smtClean="0"/>
              <a:t>The compiler produces a CM for the interface methods which is used when compiling outer modules</a:t>
            </a:r>
          </a:p>
          <a:p>
            <a:r>
              <a:rPr lang="en-US" sz="2400" dirty="0" smtClean="0"/>
              <a:t>Modules that are not compiled separately are effectively </a:t>
            </a:r>
            <a:r>
              <a:rPr lang="en-US" sz="2400" dirty="0" err="1" smtClean="0"/>
              <a:t>inlined</a:t>
            </a:r>
            <a:r>
              <a:rPr lang="en-US" sz="2400" dirty="0" smtClean="0"/>
              <a:t> wherever they are used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49599" y="5545925"/>
            <a:ext cx="69732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Currently the compiler doesn’t </a:t>
            </a:r>
            <a:r>
              <a:rPr lang="en-US" dirty="0">
                <a:latin typeface="Comic Sans MS" panose="030F0702030302020204" pitchFamily="66" charset="0"/>
              </a:rPr>
              <a:t>allow </a:t>
            </a:r>
            <a:r>
              <a:rPr lang="en-US" dirty="0" smtClean="0">
                <a:latin typeface="Comic Sans MS" panose="030F0702030302020204" pitchFamily="66" charset="0"/>
              </a:rPr>
              <a:t>separate </a:t>
            </a:r>
            <a:r>
              <a:rPr lang="en-US" dirty="0">
                <a:latin typeface="Comic Sans MS" panose="030F0702030302020204" pitchFamily="66" charset="0"/>
              </a:rPr>
              <a:t>compilation </a:t>
            </a:r>
            <a:r>
              <a:rPr lang="en-US" dirty="0" smtClean="0">
                <a:latin typeface="Comic Sans MS" panose="030F0702030302020204" pitchFamily="66" charset="0"/>
              </a:rPr>
              <a:t>of a module if it has interface parameters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17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Matrix for an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8915"/>
            <a:ext cx="7971130" cy="4659743"/>
          </a:xfrm>
        </p:spPr>
        <p:txBody>
          <a:bodyPr/>
          <a:lstStyle/>
          <a:p>
            <a:r>
              <a:rPr lang="en-US" sz="2400" dirty="0" smtClean="0"/>
              <a:t>Conflict Matrix (CM) defines which methods of a module can be called concurrently</a:t>
            </a:r>
          </a:p>
          <a:p>
            <a:r>
              <a:rPr lang="en-US" sz="2400" dirty="0" smtClean="0"/>
              <a:t>CM for a register: 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Two reads can be performed concurrently</a:t>
            </a:r>
          </a:p>
          <a:p>
            <a:pPr lvl="1"/>
            <a:r>
              <a:rPr lang="en-US" sz="2000" dirty="0" smtClean="0"/>
              <a:t>Two concurrent writes conflict and are not permitted</a:t>
            </a:r>
          </a:p>
          <a:p>
            <a:pPr lvl="1"/>
            <a:r>
              <a:rPr lang="en-US" sz="2000" dirty="0" smtClean="0"/>
              <a:t>A read and a write can be performed concurrently and it behaves as if the read happened before the write</a:t>
            </a:r>
          </a:p>
          <a:p>
            <a:r>
              <a:rPr lang="en-US" sz="2400" dirty="0" smtClean="0"/>
              <a:t>CM of a register is used systematically to derive the CM for the interface of a module and the CM for rules</a:t>
            </a:r>
          </a:p>
          <a:p>
            <a:pPr lvl="1"/>
            <a:endParaRPr lang="en-US" sz="20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aphicFrame>
        <p:nvGraphicFramePr>
          <p:cNvPr id="9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92846149"/>
              </p:ext>
            </p:extLst>
          </p:nvPr>
        </p:nvGraphicFramePr>
        <p:xfrm>
          <a:off x="3877055" y="2315943"/>
          <a:ext cx="2787090" cy="11953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2903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2903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92903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0287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reg.r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reg.w</a:t>
                      </a:r>
                      <a:endParaRPr lang="en-US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646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reg.r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CF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6464">
                <a:tc>
                  <a:txBody>
                    <a:bodyPr/>
                    <a:lstStyle/>
                    <a:p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reg.w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04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Conflict ordering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118" y="1595663"/>
            <a:ext cx="7772400" cy="4366225"/>
          </a:xfrm>
        </p:spPr>
        <p:txBody>
          <a:bodyPr/>
          <a:lstStyle/>
          <a:p>
            <a:r>
              <a:rPr lang="en-US" sz="2400" dirty="0" smtClean="0"/>
              <a:t>There is a natural ordering between the values of CM entries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This ordering permits us to take intersections of conflict information, e.g.,</a:t>
            </a:r>
          </a:p>
          <a:p>
            <a:pPr lvl="1"/>
            <a:r>
              <a:rPr lang="en-US" sz="2000" dirty="0"/>
              <a:t>{&gt;}</a:t>
            </a:r>
            <a:r>
              <a:rPr lang="en-US" sz="2000" dirty="0">
                <a:sym typeface="Symbol"/>
              </a:rPr>
              <a:t></a:t>
            </a:r>
            <a:r>
              <a:rPr lang="en-US" sz="2000" dirty="0" smtClean="0"/>
              <a:t>{&lt;,&gt;} = {&gt;}</a:t>
            </a:r>
          </a:p>
          <a:p>
            <a:pPr lvl="1"/>
            <a:r>
              <a:rPr lang="en-US" sz="2000" dirty="0"/>
              <a:t>{&gt;}</a:t>
            </a:r>
            <a:r>
              <a:rPr lang="en-US" sz="2000" dirty="0">
                <a:sym typeface="Symbol"/>
              </a:rPr>
              <a:t></a:t>
            </a:r>
            <a:r>
              <a:rPr lang="en-US" sz="2000" dirty="0" smtClean="0"/>
              <a:t>{&lt;} </a:t>
            </a:r>
            <a:r>
              <a:rPr lang="en-US" sz="2000" dirty="0"/>
              <a:t>= </a:t>
            </a:r>
            <a:r>
              <a:rPr lang="en-US" sz="2000" dirty="0" smtClean="0"/>
              <a:t>{}</a:t>
            </a:r>
            <a:endParaRPr lang="en-US" sz="2400" dirty="0"/>
          </a:p>
          <a:p>
            <a:pPr lvl="1"/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2929406" y="2448882"/>
            <a:ext cx="2694969" cy="1631216"/>
            <a:chOff x="3075710" y="1710046"/>
            <a:chExt cx="2694969" cy="1631216"/>
          </a:xfrm>
        </p:grpSpPr>
        <p:sp>
          <p:nvSpPr>
            <p:cNvPr id="7" name="TextBox 6"/>
            <p:cNvSpPr txBox="1"/>
            <p:nvPr/>
          </p:nvSpPr>
          <p:spPr>
            <a:xfrm>
              <a:off x="3075710" y="1710046"/>
              <a:ext cx="2694969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CF = {&lt;,&gt;}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{&lt;}                {&gt;}</a:t>
              </a:r>
            </a:p>
            <a:p>
              <a:pPr algn="ctr"/>
              <a:endParaRPr lang="en-US" dirty="0"/>
            </a:p>
            <a:p>
              <a:pPr algn="ctr"/>
              <a:r>
                <a:rPr lang="en-US" dirty="0" smtClean="0"/>
                <a:t>C = {}</a:t>
              </a:r>
            </a:p>
          </p:txBody>
        </p:sp>
        <p:cxnSp>
          <p:nvCxnSpPr>
            <p:cNvPr id="9" name="Straight Connector 8"/>
            <p:cNvCxnSpPr/>
            <p:nvPr/>
          </p:nvCxnSpPr>
          <p:spPr bwMode="auto">
            <a:xfrm flipH="1">
              <a:off x="3562597" y="2078182"/>
              <a:ext cx="593767" cy="28500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 flipH="1">
              <a:off x="4712524" y="2681845"/>
              <a:ext cx="593767" cy="28500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4712523" y="2078182"/>
              <a:ext cx="593767" cy="28500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3562596" y="2681845"/>
              <a:ext cx="593767" cy="285008"/>
            </a:xfrm>
            <a:prstGeom prst="lin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15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219846" cy="1143000"/>
          </a:xfrm>
        </p:spPr>
        <p:txBody>
          <a:bodyPr/>
          <a:lstStyle/>
          <a:p>
            <a:r>
              <a:rPr lang="en-US" dirty="0" smtClean="0"/>
              <a:t>Deriving the Conflict Matrix (CM) of a module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694" y="1513114"/>
            <a:ext cx="8175172" cy="4270170"/>
          </a:xfrm>
        </p:spPr>
        <p:txBody>
          <a:bodyPr/>
          <a:lstStyle/>
          <a:p>
            <a:r>
              <a:rPr lang="en-US" sz="2400" dirty="0" smtClean="0"/>
              <a:t>Let </a:t>
            </a:r>
            <a:r>
              <a:rPr lang="en-US" sz="2400" dirty="0"/>
              <a:t>g1 and g2 be </a:t>
            </a:r>
            <a:r>
              <a:rPr lang="en-US" sz="2400" dirty="0" smtClean="0"/>
              <a:t>the two </a:t>
            </a:r>
            <a:r>
              <a:rPr lang="en-US" sz="2400" dirty="0"/>
              <a:t>methods </a:t>
            </a:r>
            <a:r>
              <a:rPr lang="en-US" sz="2400" dirty="0" smtClean="0"/>
              <a:t>defined by </a:t>
            </a:r>
            <a:r>
              <a:rPr lang="en-US" sz="2400" dirty="0"/>
              <a:t>a module, such that </a:t>
            </a:r>
          </a:p>
          <a:p>
            <a:pPr marL="400050" lvl="1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	</a:t>
            </a:r>
            <a:r>
              <a:rPr lang="en-US" sz="2000" dirty="0" err="1" smtClean="0"/>
              <a:t>mcalls</a:t>
            </a:r>
            <a:r>
              <a:rPr lang="en-US" sz="2000" dirty="0" smtClean="0"/>
              <a:t>(g1</a:t>
            </a:r>
            <a:r>
              <a:rPr lang="en-US" sz="2000" dirty="0"/>
              <a:t>)={g11,g12...</a:t>
            </a:r>
            <a:r>
              <a:rPr lang="en-US" sz="2000" dirty="0" smtClean="0"/>
              <a:t>g1n}</a:t>
            </a:r>
          </a:p>
          <a:p>
            <a:pPr marL="400050" lvl="1" indent="0"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 err="1" smtClean="0"/>
              <a:t>mcalls</a:t>
            </a:r>
            <a:r>
              <a:rPr lang="en-US" sz="2000" dirty="0" smtClean="0"/>
              <a:t>(g2</a:t>
            </a:r>
            <a:r>
              <a:rPr lang="en-US" sz="2000" dirty="0"/>
              <a:t>)={g21,g22...g2m</a:t>
            </a:r>
            <a:r>
              <a:rPr lang="en-US" sz="2000" dirty="0" smtClean="0"/>
              <a:t>}</a:t>
            </a:r>
            <a:endParaRPr lang="en-US" sz="2400" dirty="0" smtClean="0"/>
          </a:p>
          <a:p>
            <a:r>
              <a:rPr lang="en-US" sz="2400" dirty="0"/>
              <a:t>conflict(</a:t>
            </a:r>
            <a:r>
              <a:rPr lang="en-US" sz="2400" dirty="0" err="1"/>
              <a:t>x,y</a:t>
            </a:r>
            <a:r>
              <a:rPr lang="en-US" sz="2400" dirty="0"/>
              <a:t>) = if x and y are methods of the </a:t>
            </a:r>
            <a:r>
              <a:rPr lang="en-US" sz="2400" dirty="0" smtClean="0"/>
              <a:t>same </a:t>
            </a:r>
            <a:r>
              <a:rPr lang="en-US" sz="2400" dirty="0"/>
              <a:t>module then CM[</a:t>
            </a:r>
            <a:r>
              <a:rPr lang="en-US" sz="2400" dirty="0" err="1"/>
              <a:t>x,y</a:t>
            </a:r>
            <a:r>
              <a:rPr lang="en-US" sz="2400" dirty="0"/>
              <a:t>] else CF</a:t>
            </a:r>
          </a:p>
          <a:p>
            <a:r>
              <a:rPr lang="en-US" sz="2400" dirty="0" smtClean="0"/>
              <a:t>Derivation </a:t>
            </a:r>
          </a:p>
          <a:p>
            <a:pPr lvl="1"/>
            <a:r>
              <a:rPr lang="en-US" sz="2000" dirty="0"/>
              <a:t>CM[g1,g2] = </a:t>
            </a:r>
            <a:r>
              <a:rPr lang="en-US" sz="2000" dirty="0" smtClean="0"/>
              <a:t>conflict(g11,g21) </a:t>
            </a:r>
            <a:r>
              <a:rPr lang="en-US" sz="2000" dirty="0" smtClean="0">
                <a:sym typeface="Symbol"/>
              </a:rPr>
              <a:t> </a:t>
            </a:r>
            <a:r>
              <a:rPr lang="en-US" sz="2000" dirty="0" smtClean="0"/>
              <a:t>conflict(g11,g22)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</a:t>
            </a:r>
            <a:r>
              <a:rPr lang="en-US" sz="2000" dirty="0"/>
              <a:t>...</a:t>
            </a:r>
          </a:p>
          <a:p>
            <a:pPr marL="400050" lvl="1" indent="0">
              <a:buNone/>
            </a:pPr>
            <a:r>
              <a:rPr lang="en-US" sz="2000" dirty="0"/>
              <a:t>                    </a:t>
            </a:r>
            <a:r>
              <a:rPr lang="en-US" sz="2000" dirty="0" smtClean="0">
                <a:sym typeface="Symbol"/>
              </a:rPr>
              <a:t> </a:t>
            </a:r>
            <a:r>
              <a:rPr lang="en-US" sz="2000" dirty="0" smtClean="0"/>
              <a:t>conflict(g12,g21) </a:t>
            </a:r>
            <a:r>
              <a:rPr lang="en-US" sz="2000" dirty="0" smtClean="0">
                <a:sym typeface="Symbol"/>
              </a:rPr>
              <a:t> </a:t>
            </a:r>
            <a:r>
              <a:rPr lang="en-US" sz="2000" dirty="0" smtClean="0"/>
              <a:t>conflict(g12,g22)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</a:t>
            </a:r>
            <a:r>
              <a:rPr lang="en-US" sz="2000" dirty="0" smtClean="0"/>
              <a:t>...</a:t>
            </a:r>
          </a:p>
          <a:p>
            <a:pPr marL="400050" lvl="1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…</a:t>
            </a:r>
            <a:endParaRPr lang="en-US" sz="2000" dirty="0"/>
          </a:p>
          <a:p>
            <a:pPr marL="400050" lvl="1" indent="0">
              <a:buNone/>
            </a:pPr>
            <a:r>
              <a:rPr lang="en-US" sz="2000" dirty="0"/>
              <a:t>                    </a:t>
            </a:r>
            <a:r>
              <a:rPr lang="en-US" sz="2000" dirty="0" smtClean="0">
                <a:sym typeface="Symbol"/>
              </a:rPr>
              <a:t> </a:t>
            </a:r>
            <a:r>
              <a:rPr lang="en-US" sz="2000" dirty="0" smtClean="0"/>
              <a:t>conflict(g1n,g21) </a:t>
            </a:r>
            <a:r>
              <a:rPr lang="en-US" sz="2000" dirty="0" smtClean="0">
                <a:sym typeface="Symbol"/>
              </a:rPr>
              <a:t> </a:t>
            </a:r>
            <a:r>
              <a:rPr lang="en-US" sz="2000" dirty="0" smtClean="0"/>
              <a:t>conflict(g1n,g22)</a:t>
            </a:r>
            <a:r>
              <a:rPr lang="en-US" sz="2000" dirty="0" smtClean="0">
                <a:sym typeface="Symbol"/>
              </a:rPr>
              <a:t> </a:t>
            </a:r>
            <a:r>
              <a:rPr lang="en-US" sz="2000" dirty="0">
                <a:sym typeface="Symbol"/>
              </a:rPr>
              <a:t></a:t>
            </a:r>
            <a:r>
              <a:rPr lang="en-US" sz="2000" dirty="0"/>
              <a:t>... 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 smtClean="0"/>
              <a:t>Conflict relation is not transitive</a:t>
            </a:r>
          </a:p>
          <a:p>
            <a:pPr lvl="1"/>
            <a:r>
              <a:rPr lang="en-US" sz="2000" dirty="0" smtClean="0"/>
              <a:t>m1.g1 &lt; m2.g2, m2.g2 &lt; m3.g3 does not imply </a:t>
            </a:r>
            <a:r>
              <a:rPr lang="en-US" sz="2000" dirty="0"/>
              <a:t>m1.g1 </a:t>
            </a:r>
            <a:r>
              <a:rPr lang="en-US" sz="2000" dirty="0" smtClean="0"/>
              <a:t>&lt; </a:t>
            </a:r>
            <a:r>
              <a:rPr lang="en-US" sz="2000" dirty="0"/>
              <a:t>m3.g3</a:t>
            </a:r>
            <a:r>
              <a:rPr lang="en-US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033153" y="5840052"/>
            <a:ext cx="754083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Compiler can derive the CM for a module by starting with the innermost modules in the module instantiation tree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Freeform 5"/>
          <p:cNvSpPr/>
          <p:nvPr/>
        </p:nvSpPr>
        <p:spPr bwMode="auto">
          <a:xfrm>
            <a:off x="2276917" y="2301139"/>
            <a:ext cx="1637921" cy="557118"/>
          </a:xfrm>
          <a:custGeom>
            <a:avLst/>
            <a:gdLst>
              <a:gd name="connsiteX0" fmla="*/ 115057 w 1637921"/>
              <a:gd name="connsiteY0" fmla="*/ 436005 h 557118"/>
              <a:gd name="connsiteX1" fmla="*/ 127168 w 1637921"/>
              <a:gd name="connsiteY1" fmla="*/ 272503 h 557118"/>
              <a:gd name="connsiteX2" fmla="*/ 133223 w 1637921"/>
              <a:gd name="connsiteY2" fmla="*/ 248281 h 557118"/>
              <a:gd name="connsiteX3" fmla="*/ 145335 w 1637921"/>
              <a:gd name="connsiteY3" fmla="*/ 230114 h 557118"/>
              <a:gd name="connsiteX4" fmla="*/ 163502 w 1637921"/>
              <a:gd name="connsiteY4" fmla="*/ 224058 h 557118"/>
              <a:gd name="connsiteX5" fmla="*/ 236169 w 1637921"/>
              <a:gd name="connsiteY5" fmla="*/ 181669 h 557118"/>
              <a:gd name="connsiteX6" fmla="*/ 278558 w 1637921"/>
              <a:gd name="connsiteY6" fmla="*/ 163502 h 557118"/>
              <a:gd name="connsiteX7" fmla="*/ 296725 w 1637921"/>
              <a:gd name="connsiteY7" fmla="*/ 157446 h 557118"/>
              <a:gd name="connsiteX8" fmla="*/ 327004 w 1637921"/>
              <a:gd name="connsiteY8" fmla="*/ 139280 h 557118"/>
              <a:gd name="connsiteX9" fmla="*/ 345170 w 1637921"/>
              <a:gd name="connsiteY9" fmla="*/ 133224 h 557118"/>
              <a:gd name="connsiteX10" fmla="*/ 375449 w 1637921"/>
              <a:gd name="connsiteY10" fmla="*/ 121113 h 557118"/>
              <a:gd name="connsiteX11" fmla="*/ 411782 w 1637921"/>
              <a:gd name="connsiteY11" fmla="*/ 109001 h 557118"/>
              <a:gd name="connsiteX12" fmla="*/ 429949 w 1637921"/>
              <a:gd name="connsiteY12" fmla="*/ 96890 h 557118"/>
              <a:gd name="connsiteX13" fmla="*/ 454172 w 1637921"/>
              <a:gd name="connsiteY13" fmla="*/ 78723 h 557118"/>
              <a:gd name="connsiteX14" fmla="*/ 484450 w 1637921"/>
              <a:gd name="connsiteY14" fmla="*/ 72668 h 557118"/>
              <a:gd name="connsiteX15" fmla="*/ 502617 w 1637921"/>
              <a:gd name="connsiteY15" fmla="*/ 54501 h 557118"/>
              <a:gd name="connsiteX16" fmla="*/ 551062 w 1637921"/>
              <a:gd name="connsiteY16" fmla="*/ 42389 h 557118"/>
              <a:gd name="connsiteX17" fmla="*/ 611618 w 1637921"/>
              <a:gd name="connsiteY17" fmla="*/ 24223 h 557118"/>
              <a:gd name="connsiteX18" fmla="*/ 629785 w 1637921"/>
              <a:gd name="connsiteY18" fmla="*/ 18167 h 557118"/>
              <a:gd name="connsiteX19" fmla="*/ 690341 w 1637921"/>
              <a:gd name="connsiteY19" fmla="*/ 6056 h 557118"/>
              <a:gd name="connsiteX20" fmla="*/ 763009 w 1637921"/>
              <a:gd name="connsiteY20" fmla="*/ 0 h 557118"/>
              <a:gd name="connsiteX21" fmla="*/ 1041568 w 1637921"/>
              <a:gd name="connsiteY21" fmla="*/ 12111 h 557118"/>
              <a:gd name="connsiteX22" fmla="*/ 1192958 w 1637921"/>
              <a:gd name="connsiteY22" fmla="*/ 30278 h 557118"/>
              <a:gd name="connsiteX23" fmla="*/ 1277737 w 1637921"/>
              <a:gd name="connsiteY23" fmla="*/ 36334 h 557118"/>
              <a:gd name="connsiteX24" fmla="*/ 1326182 w 1637921"/>
              <a:gd name="connsiteY24" fmla="*/ 48445 h 557118"/>
              <a:gd name="connsiteX25" fmla="*/ 1380683 w 1637921"/>
              <a:gd name="connsiteY25" fmla="*/ 54501 h 557118"/>
              <a:gd name="connsiteX26" fmla="*/ 1459406 w 1637921"/>
              <a:gd name="connsiteY26" fmla="*/ 72668 h 557118"/>
              <a:gd name="connsiteX27" fmla="*/ 1513907 w 1637921"/>
              <a:gd name="connsiteY27" fmla="*/ 90835 h 557118"/>
              <a:gd name="connsiteX28" fmla="*/ 1550241 w 1637921"/>
              <a:gd name="connsiteY28" fmla="*/ 102946 h 557118"/>
              <a:gd name="connsiteX29" fmla="*/ 1568408 w 1637921"/>
              <a:gd name="connsiteY29" fmla="*/ 109001 h 557118"/>
              <a:gd name="connsiteX30" fmla="*/ 1592630 w 1637921"/>
              <a:gd name="connsiteY30" fmla="*/ 139280 h 557118"/>
              <a:gd name="connsiteX31" fmla="*/ 1616853 w 1637921"/>
              <a:gd name="connsiteY31" fmla="*/ 187725 h 557118"/>
              <a:gd name="connsiteX32" fmla="*/ 1628964 w 1637921"/>
              <a:gd name="connsiteY32" fmla="*/ 205891 h 557118"/>
              <a:gd name="connsiteX33" fmla="*/ 1628964 w 1637921"/>
              <a:gd name="connsiteY33" fmla="*/ 296726 h 557118"/>
              <a:gd name="connsiteX34" fmla="*/ 1616853 w 1637921"/>
              <a:gd name="connsiteY34" fmla="*/ 327004 h 557118"/>
              <a:gd name="connsiteX35" fmla="*/ 1604741 w 1637921"/>
              <a:gd name="connsiteY35" fmla="*/ 375449 h 557118"/>
              <a:gd name="connsiteX36" fmla="*/ 1568408 w 1637921"/>
              <a:gd name="connsiteY36" fmla="*/ 417838 h 557118"/>
              <a:gd name="connsiteX37" fmla="*/ 1550241 w 1637921"/>
              <a:gd name="connsiteY37" fmla="*/ 429950 h 557118"/>
              <a:gd name="connsiteX38" fmla="*/ 1526018 w 1637921"/>
              <a:gd name="connsiteY38" fmla="*/ 448117 h 557118"/>
              <a:gd name="connsiteX39" fmla="*/ 1338294 w 1637921"/>
              <a:gd name="connsiteY39" fmla="*/ 466284 h 557118"/>
              <a:gd name="connsiteX40" fmla="*/ 1241404 w 1637921"/>
              <a:gd name="connsiteY40" fmla="*/ 484450 h 557118"/>
              <a:gd name="connsiteX41" fmla="*/ 1199014 w 1637921"/>
              <a:gd name="connsiteY41" fmla="*/ 490506 h 557118"/>
              <a:gd name="connsiteX42" fmla="*/ 1156625 w 1637921"/>
              <a:gd name="connsiteY42" fmla="*/ 502617 h 557118"/>
              <a:gd name="connsiteX43" fmla="*/ 1065790 w 1637921"/>
              <a:gd name="connsiteY43" fmla="*/ 514729 h 557118"/>
              <a:gd name="connsiteX44" fmla="*/ 1017345 w 1637921"/>
              <a:gd name="connsiteY44" fmla="*/ 526840 h 557118"/>
              <a:gd name="connsiteX45" fmla="*/ 920455 w 1637921"/>
              <a:gd name="connsiteY45" fmla="*/ 532895 h 557118"/>
              <a:gd name="connsiteX46" fmla="*/ 859899 w 1637921"/>
              <a:gd name="connsiteY46" fmla="*/ 545007 h 557118"/>
              <a:gd name="connsiteX47" fmla="*/ 756953 w 1637921"/>
              <a:gd name="connsiteY47" fmla="*/ 551062 h 557118"/>
              <a:gd name="connsiteX48" fmla="*/ 684286 w 1637921"/>
              <a:gd name="connsiteY48" fmla="*/ 557118 h 557118"/>
              <a:gd name="connsiteX49" fmla="*/ 502617 w 1637921"/>
              <a:gd name="connsiteY49" fmla="*/ 551062 h 557118"/>
              <a:gd name="connsiteX50" fmla="*/ 478394 w 1637921"/>
              <a:gd name="connsiteY50" fmla="*/ 538951 h 557118"/>
              <a:gd name="connsiteX51" fmla="*/ 448116 w 1637921"/>
              <a:gd name="connsiteY51" fmla="*/ 532895 h 557118"/>
              <a:gd name="connsiteX52" fmla="*/ 417838 w 1637921"/>
              <a:gd name="connsiteY52" fmla="*/ 520784 h 557118"/>
              <a:gd name="connsiteX53" fmla="*/ 399671 w 1637921"/>
              <a:gd name="connsiteY53" fmla="*/ 514729 h 557118"/>
              <a:gd name="connsiteX54" fmla="*/ 351226 w 1637921"/>
              <a:gd name="connsiteY54" fmla="*/ 484450 h 557118"/>
              <a:gd name="connsiteX55" fmla="*/ 302781 w 1637921"/>
              <a:gd name="connsiteY55" fmla="*/ 472339 h 557118"/>
              <a:gd name="connsiteX56" fmla="*/ 272503 w 1637921"/>
              <a:gd name="connsiteY56" fmla="*/ 460228 h 557118"/>
              <a:gd name="connsiteX57" fmla="*/ 230113 w 1637921"/>
              <a:gd name="connsiteY57" fmla="*/ 448117 h 557118"/>
              <a:gd name="connsiteX58" fmla="*/ 187724 w 1637921"/>
              <a:gd name="connsiteY58" fmla="*/ 429950 h 557118"/>
              <a:gd name="connsiteX59" fmla="*/ 163502 w 1637921"/>
              <a:gd name="connsiteY59" fmla="*/ 417838 h 557118"/>
              <a:gd name="connsiteX60" fmla="*/ 121112 w 1637921"/>
              <a:gd name="connsiteY60" fmla="*/ 405727 h 557118"/>
              <a:gd name="connsiteX61" fmla="*/ 102945 w 1637921"/>
              <a:gd name="connsiteY61" fmla="*/ 393616 h 557118"/>
              <a:gd name="connsiteX62" fmla="*/ 54500 w 1637921"/>
              <a:gd name="connsiteY62" fmla="*/ 381505 h 557118"/>
              <a:gd name="connsiteX63" fmla="*/ 36333 w 1637921"/>
              <a:gd name="connsiteY63" fmla="*/ 369393 h 557118"/>
              <a:gd name="connsiteX64" fmla="*/ 12111 w 1637921"/>
              <a:gd name="connsiteY64" fmla="*/ 363338 h 557118"/>
              <a:gd name="connsiteX65" fmla="*/ 0 w 1637921"/>
              <a:gd name="connsiteY65" fmla="*/ 357282 h 557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1637921" h="557118">
                <a:moveTo>
                  <a:pt x="115057" y="436005"/>
                </a:moveTo>
                <a:cubicBezTo>
                  <a:pt x="119094" y="381504"/>
                  <a:pt x="121904" y="326899"/>
                  <a:pt x="127168" y="272503"/>
                </a:cubicBezTo>
                <a:cubicBezTo>
                  <a:pt x="127970" y="264219"/>
                  <a:pt x="129945" y="255931"/>
                  <a:pt x="133223" y="248281"/>
                </a:cubicBezTo>
                <a:cubicBezTo>
                  <a:pt x="136090" y="241591"/>
                  <a:pt x="139652" y="234661"/>
                  <a:pt x="145335" y="230114"/>
                </a:cubicBezTo>
                <a:cubicBezTo>
                  <a:pt x="150320" y="226126"/>
                  <a:pt x="157870" y="227062"/>
                  <a:pt x="163502" y="224058"/>
                </a:cubicBezTo>
                <a:cubicBezTo>
                  <a:pt x="188245" y="210862"/>
                  <a:pt x="210394" y="192716"/>
                  <a:pt x="236169" y="181669"/>
                </a:cubicBezTo>
                <a:cubicBezTo>
                  <a:pt x="250299" y="175613"/>
                  <a:pt x="264285" y="169211"/>
                  <a:pt x="278558" y="163502"/>
                </a:cubicBezTo>
                <a:cubicBezTo>
                  <a:pt x="284485" y="161131"/>
                  <a:pt x="291016" y="160301"/>
                  <a:pt x="296725" y="157446"/>
                </a:cubicBezTo>
                <a:cubicBezTo>
                  <a:pt x="307253" y="152182"/>
                  <a:pt x="316476" y="144544"/>
                  <a:pt x="327004" y="139280"/>
                </a:cubicBezTo>
                <a:cubicBezTo>
                  <a:pt x="332713" y="136426"/>
                  <a:pt x="339193" y="135465"/>
                  <a:pt x="345170" y="133224"/>
                </a:cubicBezTo>
                <a:cubicBezTo>
                  <a:pt x="355348" y="129407"/>
                  <a:pt x="365233" y="124828"/>
                  <a:pt x="375449" y="121113"/>
                </a:cubicBezTo>
                <a:cubicBezTo>
                  <a:pt x="387447" y="116750"/>
                  <a:pt x="401160" y="116082"/>
                  <a:pt x="411782" y="109001"/>
                </a:cubicBezTo>
                <a:cubicBezTo>
                  <a:pt x="417838" y="104964"/>
                  <a:pt x="424027" y="101120"/>
                  <a:pt x="429949" y="96890"/>
                </a:cubicBezTo>
                <a:cubicBezTo>
                  <a:pt x="438162" y="91024"/>
                  <a:pt x="444949" y="82822"/>
                  <a:pt x="454172" y="78723"/>
                </a:cubicBezTo>
                <a:cubicBezTo>
                  <a:pt x="463577" y="74543"/>
                  <a:pt x="474357" y="74686"/>
                  <a:pt x="484450" y="72668"/>
                </a:cubicBezTo>
                <a:cubicBezTo>
                  <a:pt x="490506" y="66612"/>
                  <a:pt x="495491" y="59252"/>
                  <a:pt x="502617" y="54501"/>
                </a:cubicBezTo>
                <a:cubicBezTo>
                  <a:pt x="510598" y="49180"/>
                  <a:pt x="546694" y="43263"/>
                  <a:pt x="551062" y="42389"/>
                </a:cubicBezTo>
                <a:cubicBezTo>
                  <a:pt x="584202" y="20296"/>
                  <a:pt x="555950" y="35356"/>
                  <a:pt x="611618" y="24223"/>
                </a:cubicBezTo>
                <a:cubicBezTo>
                  <a:pt x="617877" y="22971"/>
                  <a:pt x="623565" y="19602"/>
                  <a:pt x="629785" y="18167"/>
                </a:cubicBezTo>
                <a:cubicBezTo>
                  <a:pt x="649843" y="13538"/>
                  <a:pt x="669945" y="8837"/>
                  <a:pt x="690341" y="6056"/>
                </a:cubicBezTo>
                <a:cubicBezTo>
                  <a:pt x="714425" y="2772"/>
                  <a:pt x="738786" y="2019"/>
                  <a:pt x="763009" y="0"/>
                </a:cubicBezTo>
                <a:cubicBezTo>
                  <a:pt x="879093" y="4003"/>
                  <a:pt x="935248" y="4517"/>
                  <a:pt x="1041568" y="12111"/>
                </a:cubicBezTo>
                <a:cubicBezTo>
                  <a:pt x="1168194" y="21155"/>
                  <a:pt x="1045669" y="14497"/>
                  <a:pt x="1192958" y="30278"/>
                </a:cubicBezTo>
                <a:cubicBezTo>
                  <a:pt x="1221128" y="33296"/>
                  <a:pt x="1249477" y="34315"/>
                  <a:pt x="1277737" y="36334"/>
                </a:cubicBezTo>
                <a:cubicBezTo>
                  <a:pt x="1293885" y="40371"/>
                  <a:pt x="1309790" y="45552"/>
                  <a:pt x="1326182" y="48445"/>
                </a:cubicBezTo>
                <a:cubicBezTo>
                  <a:pt x="1344183" y="51622"/>
                  <a:pt x="1362628" y="51650"/>
                  <a:pt x="1380683" y="54501"/>
                </a:cubicBezTo>
                <a:cubicBezTo>
                  <a:pt x="1411220" y="59323"/>
                  <a:pt x="1432960" y="62751"/>
                  <a:pt x="1459406" y="72668"/>
                </a:cubicBezTo>
                <a:cubicBezTo>
                  <a:pt x="1540339" y="103018"/>
                  <a:pt x="1446271" y="70544"/>
                  <a:pt x="1513907" y="90835"/>
                </a:cubicBezTo>
                <a:cubicBezTo>
                  <a:pt x="1526135" y="94503"/>
                  <a:pt x="1538130" y="98909"/>
                  <a:pt x="1550241" y="102946"/>
                </a:cubicBezTo>
                <a:lnTo>
                  <a:pt x="1568408" y="109001"/>
                </a:lnTo>
                <a:cubicBezTo>
                  <a:pt x="1586745" y="164019"/>
                  <a:pt x="1557772" y="89483"/>
                  <a:pt x="1592630" y="139280"/>
                </a:cubicBezTo>
                <a:cubicBezTo>
                  <a:pt x="1602984" y="154071"/>
                  <a:pt x="1606838" y="172703"/>
                  <a:pt x="1616853" y="187725"/>
                </a:cubicBezTo>
                <a:lnTo>
                  <a:pt x="1628964" y="205891"/>
                </a:lnTo>
                <a:cubicBezTo>
                  <a:pt x="1641441" y="243326"/>
                  <a:pt x="1640362" y="232136"/>
                  <a:pt x="1628964" y="296726"/>
                </a:cubicBezTo>
                <a:cubicBezTo>
                  <a:pt x="1627075" y="307431"/>
                  <a:pt x="1619977" y="316592"/>
                  <a:pt x="1616853" y="327004"/>
                </a:cubicBezTo>
                <a:cubicBezTo>
                  <a:pt x="1611670" y="344281"/>
                  <a:pt x="1612734" y="359463"/>
                  <a:pt x="1604741" y="375449"/>
                </a:cubicBezTo>
                <a:cubicBezTo>
                  <a:pt x="1596705" y="391521"/>
                  <a:pt x="1581446" y="406662"/>
                  <a:pt x="1568408" y="417838"/>
                </a:cubicBezTo>
                <a:cubicBezTo>
                  <a:pt x="1562882" y="422575"/>
                  <a:pt x="1556163" y="425720"/>
                  <a:pt x="1550241" y="429950"/>
                </a:cubicBezTo>
                <a:cubicBezTo>
                  <a:pt x="1542028" y="435816"/>
                  <a:pt x="1535523" y="444722"/>
                  <a:pt x="1526018" y="448117"/>
                </a:cubicBezTo>
                <a:cubicBezTo>
                  <a:pt x="1475720" y="466080"/>
                  <a:pt x="1379087" y="464341"/>
                  <a:pt x="1338294" y="466284"/>
                </a:cubicBezTo>
                <a:cubicBezTo>
                  <a:pt x="1292055" y="475531"/>
                  <a:pt x="1282322" y="478155"/>
                  <a:pt x="1241404" y="484450"/>
                </a:cubicBezTo>
                <a:cubicBezTo>
                  <a:pt x="1227297" y="486620"/>
                  <a:pt x="1212971" y="487515"/>
                  <a:pt x="1199014" y="490506"/>
                </a:cubicBezTo>
                <a:cubicBezTo>
                  <a:pt x="1184645" y="493585"/>
                  <a:pt x="1171068" y="499909"/>
                  <a:pt x="1156625" y="502617"/>
                </a:cubicBezTo>
                <a:cubicBezTo>
                  <a:pt x="1043554" y="523818"/>
                  <a:pt x="1151300" y="496405"/>
                  <a:pt x="1065790" y="514729"/>
                </a:cubicBezTo>
                <a:cubicBezTo>
                  <a:pt x="1049514" y="518217"/>
                  <a:pt x="1033862" y="524776"/>
                  <a:pt x="1017345" y="526840"/>
                </a:cubicBezTo>
                <a:cubicBezTo>
                  <a:pt x="985235" y="530854"/>
                  <a:pt x="952752" y="530877"/>
                  <a:pt x="920455" y="532895"/>
                </a:cubicBezTo>
                <a:cubicBezTo>
                  <a:pt x="900270" y="536932"/>
                  <a:pt x="880358" y="542734"/>
                  <a:pt x="859899" y="545007"/>
                </a:cubicBezTo>
                <a:cubicBezTo>
                  <a:pt x="825735" y="548803"/>
                  <a:pt x="791246" y="548697"/>
                  <a:pt x="756953" y="551062"/>
                </a:cubicBezTo>
                <a:cubicBezTo>
                  <a:pt x="732704" y="552734"/>
                  <a:pt x="708508" y="555099"/>
                  <a:pt x="684286" y="557118"/>
                </a:cubicBezTo>
                <a:cubicBezTo>
                  <a:pt x="623730" y="555099"/>
                  <a:pt x="562972" y="556388"/>
                  <a:pt x="502617" y="551062"/>
                </a:cubicBezTo>
                <a:cubicBezTo>
                  <a:pt x="493625" y="550269"/>
                  <a:pt x="486958" y="541806"/>
                  <a:pt x="478394" y="538951"/>
                </a:cubicBezTo>
                <a:cubicBezTo>
                  <a:pt x="468630" y="535696"/>
                  <a:pt x="457974" y="535853"/>
                  <a:pt x="448116" y="532895"/>
                </a:cubicBezTo>
                <a:cubicBezTo>
                  <a:pt x="437704" y="529771"/>
                  <a:pt x="428016" y="524601"/>
                  <a:pt x="417838" y="520784"/>
                </a:cubicBezTo>
                <a:cubicBezTo>
                  <a:pt x="411861" y="518543"/>
                  <a:pt x="405538" y="517243"/>
                  <a:pt x="399671" y="514729"/>
                </a:cubicBezTo>
                <a:cubicBezTo>
                  <a:pt x="347893" y="492538"/>
                  <a:pt x="403387" y="514255"/>
                  <a:pt x="351226" y="484450"/>
                </a:cubicBezTo>
                <a:cubicBezTo>
                  <a:pt x="339452" y="477722"/>
                  <a:pt x="313266" y="475484"/>
                  <a:pt x="302781" y="472339"/>
                </a:cubicBezTo>
                <a:cubicBezTo>
                  <a:pt x="292369" y="469215"/>
                  <a:pt x="282815" y="463665"/>
                  <a:pt x="272503" y="460228"/>
                </a:cubicBezTo>
                <a:cubicBezTo>
                  <a:pt x="258562" y="455581"/>
                  <a:pt x="244243" y="452154"/>
                  <a:pt x="230113" y="448117"/>
                </a:cubicBezTo>
                <a:cubicBezTo>
                  <a:pt x="193298" y="423571"/>
                  <a:pt x="232415" y="446709"/>
                  <a:pt x="187724" y="429950"/>
                </a:cubicBezTo>
                <a:cubicBezTo>
                  <a:pt x="179272" y="426780"/>
                  <a:pt x="171954" y="421008"/>
                  <a:pt x="163502" y="417838"/>
                </a:cubicBezTo>
                <a:cubicBezTo>
                  <a:pt x="147966" y="412012"/>
                  <a:pt x="135762" y="413052"/>
                  <a:pt x="121112" y="405727"/>
                </a:cubicBezTo>
                <a:cubicBezTo>
                  <a:pt x="114602" y="402472"/>
                  <a:pt x="109455" y="396871"/>
                  <a:pt x="102945" y="393616"/>
                </a:cubicBezTo>
                <a:cubicBezTo>
                  <a:pt x="90528" y="387408"/>
                  <a:pt x="66021" y="383809"/>
                  <a:pt x="54500" y="381505"/>
                </a:cubicBezTo>
                <a:cubicBezTo>
                  <a:pt x="48444" y="377468"/>
                  <a:pt x="43023" y="372260"/>
                  <a:pt x="36333" y="369393"/>
                </a:cubicBezTo>
                <a:cubicBezTo>
                  <a:pt x="28683" y="366115"/>
                  <a:pt x="20006" y="365970"/>
                  <a:pt x="12111" y="363338"/>
                </a:cubicBezTo>
                <a:cubicBezTo>
                  <a:pt x="7829" y="361911"/>
                  <a:pt x="4037" y="359301"/>
                  <a:pt x="0" y="357282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chemeClr val="bg1"/>
              </a:buClr>
              <a:buSzPct val="100000"/>
              <a:buFont typeface="Wingdings" pitchFamily="2" charset="2"/>
              <a:buChar char="•"/>
              <a:tabLst/>
            </a:pPr>
            <a:endParaRPr kumimoji="0" 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0694" y="2301139"/>
            <a:ext cx="1859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Methods called by g1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55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19212"/>
            <a:ext cx="5841233" cy="21018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b="1" dirty="0" smtClean="0">
                <a:latin typeface="Courier New" pitchFamily="49" charset="0"/>
              </a:rPr>
              <a:t>method </a:t>
            </a:r>
            <a:r>
              <a:rPr lang="en-US" sz="1600" b="1" dirty="0">
                <a:latin typeface="Courier New" pitchFamily="49" charset="0"/>
              </a:rPr>
              <a:t>Action </a:t>
            </a:r>
            <a:r>
              <a:rPr lang="en-US" sz="1600" dirty="0" err="1">
                <a:latin typeface="Courier New" pitchFamily="49" charset="0"/>
              </a:rPr>
              <a:t>enq</a:t>
            </a:r>
            <a:r>
              <a:rPr lang="en-US" sz="1600" dirty="0">
                <a:latin typeface="Courier New" pitchFamily="49" charset="0"/>
              </a:rPr>
              <a:t>(t x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(!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vb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</a:rPr>
              <a:t>va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</a:rPr>
              <a:t>db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&lt;= x; </a:t>
            </a:r>
            <a:r>
              <a:rPr lang="en-US" sz="1600" dirty="0" err="1" smtClean="0">
                <a:latin typeface="Courier New" pitchFamily="49" charset="0"/>
              </a:rPr>
              <a:t>vb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&lt;= True; </a:t>
            </a: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</a:rPr>
              <a:t>else </a:t>
            </a:r>
            <a:r>
              <a:rPr lang="en-US" sz="1600" b="1" dirty="0">
                <a:latin typeface="Courier New" pitchFamily="49" charset="0"/>
              </a:rPr>
              <a:t>begin </a:t>
            </a:r>
            <a:r>
              <a:rPr lang="en-US" sz="1600" dirty="0" smtClean="0">
                <a:latin typeface="Courier New" pitchFamily="49" charset="0"/>
              </a:rPr>
              <a:t>da </a:t>
            </a:r>
            <a:r>
              <a:rPr lang="en-US" sz="1600" dirty="0">
                <a:latin typeface="Courier New" pitchFamily="49" charset="0"/>
              </a:rPr>
              <a:t>&lt;= x; </a:t>
            </a:r>
            <a:r>
              <a:rPr lang="en-US" sz="1600" dirty="0" err="1" smtClean="0">
                <a:latin typeface="Courier New" pitchFamily="49" charset="0"/>
              </a:rPr>
              <a:t>va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&lt;= True; </a:t>
            </a:r>
            <a:r>
              <a:rPr lang="en-US" sz="1600" b="1" dirty="0" smtClean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endmethod</a:t>
            </a:r>
            <a:endParaRPr lang="en-US" sz="16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b="1" dirty="0" smtClean="0">
                <a:latin typeface="Courier New" pitchFamily="49" charset="0"/>
              </a:rPr>
              <a:t>method </a:t>
            </a:r>
            <a:r>
              <a:rPr lang="en-US" sz="1600" b="1" dirty="0">
                <a:latin typeface="Courier New" pitchFamily="49" charset="0"/>
              </a:rPr>
              <a:t>Action </a:t>
            </a:r>
            <a:r>
              <a:rPr lang="en-US" sz="1600" dirty="0" err="1" smtClean="0">
                <a:latin typeface="Courier New" pitchFamily="49" charset="0"/>
              </a:rPr>
              <a:t>deq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b="1" dirty="0" smtClean="0">
                <a:solidFill>
                  <a:srgbClr val="FF0000"/>
                </a:solidFill>
                <a:latin typeface="Courier New" pitchFamily="49" charset="0"/>
              </a:rPr>
              <a:t>if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 New" pitchFamily="49" charset="0"/>
              </a:rPr>
              <a:t>va</a:t>
            </a:r>
            <a:r>
              <a:rPr lang="en-US" sz="1600" dirty="0" smtClean="0">
                <a:solidFill>
                  <a:srgbClr val="FF0000"/>
                </a:solidFill>
                <a:latin typeface="Courier New" pitchFamily="49" charset="0"/>
              </a:rPr>
              <a:t>);</a:t>
            </a:r>
            <a:endParaRPr lang="en-US" sz="1600" dirty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if</a:t>
            </a:r>
            <a:r>
              <a:rPr lang="en-US" sz="1600" dirty="0" smtClean="0">
                <a:latin typeface="Courier New" pitchFamily="49" charset="0"/>
              </a:rPr>
              <a:t> (</a:t>
            </a:r>
            <a:r>
              <a:rPr lang="en-US" sz="1600" dirty="0" err="1" smtClean="0">
                <a:latin typeface="Courier New" pitchFamily="49" charset="0"/>
              </a:rPr>
              <a:t>vb</a:t>
            </a:r>
            <a:r>
              <a:rPr lang="en-US" sz="1600" dirty="0" smtClean="0">
                <a:latin typeface="Courier New" pitchFamily="49" charset="0"/>
              </a:rPr>
              <a:t>) </a:t>
            </a:r>
            <a:r>
              <a:rPr lang="en-US" sz="1600" b="1" dirty="0" smtClean="0">
                <a:latin typeface="Courier New" pitchFamily="49" charset="0"/>
              </a:rPr>
              <a:t>begin </a:t>
            </a:r>
            <a:r>
              <a:rPr lang="en-US" sz="1600" dirty="0" smtClean="0">
                <a:latin typeface="Courier New" pitchFamily="49" charset="0"/>
              </a:rPr>
              <a:t>da </a:t>
            </a:r>
            <a:r>
              <a:rPr lang="en-US" sz="1600" dirty="0">
                <a:latin typeface="Courier New" pitchFamily="49" charset="0"/>
              </a:rPr>
              <a:t>&lt;= </a:t>
            </a:r>
            <a:r>
              <a:rPr lang="en-US" sz="1600" dirty="0" err="1" smtClean="0">
                <a:latin typeface="Courier New" pitchFamily="49" charset="0"/>
              </a:rPr>
              <a:t>db</a:t>
            </a:r>
            <a:r>
              <a:rPr lang="en-US" sz="1600" dirty="0" smtClean="0">
                <a:latin typeface="Courier New" pitchFamily="49" charset="0"/>
              </a:rPr>
              <a:t>; </a:t>
            </a:r>
            <a:r>
              <a:rPr lang="en-US" sz="1600" dirty="0" err="1" smtClean="0">
                <a:latin typeface="Courier New" pitchFamily="49" charset="0"/>
              </a:rPr>
              <a:t>vb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&lt;= False; </a:t>
            </a:r>
            <a:r>
              <a:rPr lang="en-US" sz="1600" b="1" dirty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dirty="0">
                <a:latin typeface="Courier New" pitchFamily="49" charset="0"/>
              </a:rPr>
              <a:t>    </a:t>
            </a:r>
            <a:r>
              <a:rPr lang="en-US" sz="1600" b="1" dirty="0" smtClean="0">
                <a:latin typeface="Courier New" pitchFamily="49" charset="0"/>
              </a:rPr>
              <a:t>else </a:t>
            </a:r>
            <a:r>
              <a:rPr lang="en-US" sz="1600" b="1" dirty="0">
                <a:latin typeface="Courier New" pitchFamily="49" charset="0"/>
              </a:rPr>
              <a:t>begin </a:t>
            </a:r>
            <a:r>
              <a:rPr lang="en-US" sz="1600" dirty="0" err="1" smtClean="0">
                <a:latin typeface="Courier New" pitchFamily="49" charset="0"/>
              </a:rPr>
              <a:t>va</a:t>
            </a:r>
            <a:r>
              <a:rPr lang="en-US" sz="1600" dirty="0" smtClean="0">
                <a:latin typeface="Courier New" pitchFamily="49" charset="0"/>
              </a:rPr>
              <a:t> </a:t>
            </a:r>
            <a:r>
              <a:rPr lang="en-US" sz="1600" dirty="0">
                <a:latin typeface="Courier New" pitchFamily="49" charset="0"/>
              </a:rPr>
              <a:t>&lt;= False; </a:t>
            </a:r>
            <a:r>
              <a:rPr lang="en-US" sz="1600" b="1" dirty="0" smtClean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600" b="1" dirty="0" err="1" smtClean="0">
                <a:latin typeface="Courier New" pitchFamily="49" charset="0"/>
              </a:rPr>
              <a:t>endmethod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314138"/>
            <a:ext cx="7772400" cy="1143000"/>
          </a:xfrm>
        </p:spPr>
        <p:txBody>
          <a:bodyPr/>
          <a:lstStyle/>
          <a:p>
            <a:r>
              <a:rPr lang="en-US" dirty="0" smtClean="0"/>
              <a:t>Two-Element FIFO</a:t>
            </a:r>
            <a:br>
              <a:rPr lang="en-US" dirty="0" smtClean="0"/>
            </a:br>
            <a:r>
              <a:rPr lang="en-US" sz="2400" i="1" dirty="0" smtClean="0"/>
              <a:t>Deriving the CM</a:t>
            </a:r>
            <a:endParaRPr lang="en-US" dirty="0" smtClean="0"/>
          </a:p>
        </p:txBody>
      </p:sp>
      <p:grpSp>
        <p:nvGrpSpPr>
          <p:cNvPr id="24" name="Group 23"/>
          <p:cNvGrpSpPr/>
          <p:nvPr/>
        </p:nvGrpSpPr>
        <p:grpSpPr>
          <a:xfrm>
            <a:off x="6845555" y="1384268"/>
            <a:ext cx="1755775" cy="1389599"/>
            <a:chOff x="3195330" y="1379799"/>
            <a:chExt cx="1755775" cy="1389599"/>
          </a:xfrm>
        </p:grpSpPr>
        <p:sp>
          <p:nvSpPr>
            <p:cNvPr id="25" name="Rectangle 34"/>
            <p:cNvSpPr>
              <a:spLocks noChangeArrowheads="1"/>
            </p:cNvSpPr>
            <p:nvPr/>
          </p:nvSpPr>
          <p:spPr bwMode="auto">
            <a:xfrm>
              <a:off x="3836680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 dirty="0"/>
            </a:p>
          </p:txBody>
        </p:sp>
        <p:sp>
          <p:nvSpPr>
            <p:cNvPr id="26" name="Rectangle 35"/>
            <p:cNvSpPr>
              <a:spLocks noChangeArrowheads="1"/>
            </p:cNvSpPr>
            <p:nvPr/>
          </p:nvSpPr>
          <p:spPr bwMode="auto">
            <a:xfrm>
              <a:off x="4131955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/>
            </a:p>
          </p:txBody>
        </p:sp>
        <p:sp>
          <p:nvSpPr>
            <p:cNvPr id="27" name="TextBox 36"/>
            <p:cNvSpPr txBox="1">
              <a:spLocks noChangeArrowheads="1"/>
            </p:cNvSpPr>
            <p:nvPr/>
          </p:nvSpPr>
          <p:spPr bwMode="auto">
            <a:xfrm>
              <a:off x="3706505" y="2369288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db</a:t>
              </a:r>
              <a:r>
                <a:rPr lang="en-US" dirty="0" smtClean="0"/>
                <a:t> da</a:t>
              </a:r>
              <a:endParaRPr lang="en-US" dirty="0"/>
            </a:p>
          </p:txBody>
        </p:sp>
        <p:cxnSp>
          <p:nvCxnSpPr>
            <p:cNvPr id="28" name="Straight Arrow Connector 38"/>
            <p:cNvCxnSpPr>
              <a:cxnSpLocks noChangeShapeType="1"/>
            </p:cNvCxnSpPr>
            <p:nvPr/>
          </p:nvCxnSpPr>
          <p:spPr bwMode="auto">
            <a:xfrm>
              <a:off x="319533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9" name="Straight Arrow Connector 39"/>
            <p:cNvCxnSpPr>
              <a:cxnSpLocks noChangeShapeType="1"/>
            </p:cNvCxnSpPr>
            <p:nvPr/>
          </p:nvCxnSpPr>
          <p:spPr bwMode="auto">
            <a:xfrm>
              <a:off x="454788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30" name="Rectangle 29"/>
            <p:cNvSpPr/>
            <p:nvPr/>
          </p:nvSpPr>
          <p:spPr bwMode="auto">
            <a:xfrm>
              <a:off x="3836680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129189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32" name="TextBox 36"/>
            <p:cNvSpPr txBox="1">
              <a:spLocks noChangeArrowheads="1"/>
            </p:cNvSpPr>
            <p:nvPr/>
          </p:nvSpPr>
          <p:spPr bwMode="auto">
            <a:xfrm>
              <a:off x="3650066" y="1379799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vb</a:t>
              </a:r>
              <a:r>
                <a:rPr lang="en-US" dirty="0" smtClean="0"/>
                <a:t> </a:t>
              </a:r>
              <a:r>
                <a:rPr lang="en-US" dirty="0" err="1" smtClean="0"/>
                <a:t>va</a:t>
              </a:r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09550" y="3641151"/>
            <a:ext cx="89344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can derive a conservative CM by ignoring the conditionals 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mcalls</a:t>
            </a:r>
            <a:r>
              <a:rPr lang="en-US" sz="1600" dirty="0" smtClean="0"/>
              <a:t>(</a:t>
            </a:r>
            <a:r>
              <a:rPr lang="en-US" sz="1600" dirty="0" err="1" smtClean="0"/>
              <a:t>enq</a:t>
            </a:r>
            <a:r>
              <a:rPr lang="en-US" sz="1600" dirty="0" smtClean="0"/>
              <a:t>) = {</a:t>
            </a:r>
            <a:r>
              <a:rPr lang="en-US" sz="1600" dirty="0" err="1" smtClean="0"/>
              <a:t>vb.r</a:t>
            </a:r>
            <a:r>
              <a:rPr lang="en-US" sz="1600" dirty="0" smtClean="0"/>
              <a:t>, </a:t>
            </a:r>
            <a:r>
              <a:rPr lang="en-US" sz="1600" dirty="0" err="1" smtClean="0"/>
              <a:t>va.r</a:t>
            </a:r>
            <a:r>
              <a:rPr lang="en-US" sz="1600" dirty="0" smtClean="0"/>
              <a:t>, </a:t>
            </a:r>
            <a:r>
              <a:rPr lang="en-US" sz="1600" dirty="0" err="1" smtClean="0"/>
              <a:t>db.w</a:t>
            </a:r>
            <a:r>
              <a:rPr lang="en-US" sz="1600" dirty="0" smtClean="0"/>
              <a:t>, </a:t>
            </a:r>
            <a:r>
              <a:rPr lang="en-US" sz="1600" dirty="0" err="1" smtClean="0"/>
              <a:t>vb.w</a:t>
            </a:r>
            <a:r>
              <a:rPr lang="en-US" sz="1600" dirty="0" smtClean="0"/>
              <a:t>, </a:t>
            </a:r>
            <a:r>
              <a:rPr lang="en-US" sz="1600" dirty="0" err="1" smtClean="0"/>
              <a:t>da.w</a:t>
            </a:r>
            <a:r>
              <a:rPr lang="en-US" sz="1600" dirty="0" smtClean="0"/>
              <a:t>, </a:t>
            </a:r>
            <a:r>
              <a:rPr lang="en-US" sz="1600" dirty="0" err="1" smtClean="0"/>
              <a:t>va.w</a:t>
            </a:r>
            <a:r>
              <a:rPr lang="en-US" sz="1600" dirty="0" smtClean="0"/>
              <a:t>}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mcalls</a:t>
            </a:r>
            <a:r>
              <a:rPr lang="en-US" sz="1600" dirty="0" smtClean="0"/>
              <a:t>(</a:t>
            </a:r>
            <a:r>
              <a:rPr lang="en-US" sz="1600" dirty="0" err="1" smtClean="0"/>
              <a:t>deq</a:t>
            </a:r>
            <a:r>
              <a:rPr lang="en-US" sz="1600" dirty="0" smtClean="0"/>
              <a:t>) = {</a:t>
            </a:r>
            <a:r>
              <a:rPr lang="en-US" sz="1600" dirty="0" err="1" smtClean="0"/>
              <a:t>va.r</a:t>
            </a:r>
            <a:r>
              <a:rPr lang="en-US" sz="1600" dirty="0" smtClean="0"/>
              <a:t>, </a:t>
            </a:r>
            <a:r>
              <a:rPr lang="en-US" sz="1600" dirty="0" err="1" smtClean="0"/>
              <a:t>vb.r</a:t>
            </a:r>
            <a:r>
              <a:rPr lang="en-US" sz="1600" dirty="0" smtClean="0"/>
              <a:t>, </a:t>
            </a:r>
            <a:r>
              <a:rPr lang="en-US" sz="1600" dirty="0" err="1" smtClean="0"/>
              <a:t>da.w</a:t>
            </a:r>
            <a:r>
              <a:rPr lang="en-US" sz="1600" dirty="0" smtClean="0"/>
              <a:t>, </a:t>
            </a:r>
            <a:r>
              <a:rPr lang="en-US" sz="1600" dirty="0" err="1" smtClean="0"/>
              <a:t>db.r</a:t>
            </a:r>
            <a:r>
              <a:rPr lang="en-US" sz="1600" dirty="0" smtClean="0"/>
              <a:t>, </a:t>
            </a:r>
            <a:r>
              <a:rPr lang="en-US" sz="1600" dirty="0" err="1" smtClean="0"/>
              <a:t>vb.w</a:t>
            </a:r>
            <a:r>
              <a:rPr lang="en-US" sz="1600" dirty="0" smtClean="0"/>
              <a:t>, </a:t>
            </a:r>
            <a:r>
              <a:rPr lang="en-US" sz="1600" dirty="0" err="1" smtClean="0"/>
              <a:t>va.w</a:t>
            </a:r>
            <a:r>
              <a:rPr lang="en-US" sz="1600" dirty="0" smtClean="0"/>
              <a:t>}</a:t>
            </a:r>
          </a:p>
          <a:p>
            <a:endParaRPr lang="en-US" sz="1600" dirty="0" smtClean="0"/>
          </a:p>
          <a:p>
            <a:pPr marL="0" lvl="1"/>
            <a:r>
              <a:rPr lang="en-US" sz="1600" dirty="0" smtClean="0"/>
              <a:t>  CM[</a:t>
            </a:r>
            <a:r>
              <a:rPr lang="en-US" sz="1600" dirty="0" err="1" smtClean="0"/>
              <a:t>enq,deq</a:t>
            </a:r>
            <a:r>
              <a:rPr lang="en-US" sz="1600" dirty="0" smtClean="0"/>
              <a:t>] = </a:t>
            </a:r>
          </a:p>
          <a:p>
            <a:pPr marL="0" lvl="1"/>
            <a:r>
              <a:rPr lang="en-US" sz="1400" dirty="0" smtClean="0">
                <a:sym typeface="Symbol"/>
              </a:rPr>
              <a:t>  CM[</a:t>
            </a:r>
            <a:r>
              <a:rPr lang="en-US" sz="1400" dirty="0" err="1" smtClean="0">
                <a:sym typeface="Symbol"/>
              </a:rPr>
              <a:t>vb.r,va.r</a:t>
            </a:r>
            <a:r>
              <a:rPr lang="en-US" sz="1400" dirty="0" smtClean="0">
                <a:sym typeface="Symbol"/>
              </a:rPr>
              <a:t>]</a:t>
            </a:r>
            <a:r>
              <a:rPr lang="en-US" sz="1400" dirty="0" smtClean="0">
                <a:solidFill>
                  <a:srgbClr val="FF0000"/>
                </a:solidFill>
              </a:rPr>
              <a:t>CM[</a:t>
            </a:r>
            <a:r>
              <a:rPr lang="en-US" sz="1400" dirty="0" err="1" smtClean="0">
                <a:solidFill>
                  <a:srgbClr val="FF0000"/>
                </a:solidFill>
              </a:rPr>
              <a:t>vb.r</a:t>
            </a:r>
            <a:r>
              <a:rPr lang="en-US" sz="1400" dirty="0" smtClean="0">
                <a:solidFill>
                  <a:srgbClr val="FF0000"/>
                </a:solidFill>
              </a:rPr>
              <a:t>, </a:t>
            </a:r>
            <a:r>
              <a:rPr lang="en-US" sz="1400" dirty="0" err="1" smtClean="0">
                <a:solidFill>
                  <a:srgbClr val="FF0000"/>
                </a:solidFill>
              </a:rPr>
              <a:t>vb.r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en-US" sz="1400" dirty="0" smtClean="0">
                <a:sym typeface="Symbol"/>
              </a:rPr>
              <a:t>CM[</a:t>
            </a:r>
            <a:r>
              <a:rPr lang="en-US" sz="1400" dirty="0" err="1" smtClean="0">
                <a:sym typeface="Symbol"/>
              </a:rPr>
              <a:t>vb.r,da.w</a:t>
            </a:r>
            <a:r>
              <a:rPr lang="en-US" sz="1400" dirty="0" smtClean="0">
                <a:sym typeface="Symbol"/>
              </a:rPr>
              <a:t>]CM[</a:t>
            </a:r>
            <a:r>
              <a:rPr lang="en-US" sz="1400" dirty="0" err="1" smtClean="0">
                <a:sym typeface="Symbol"/>
              </a:rPr>
              <a:t>vb.r,db.r</a:t>
            </a:r>
            <a:r>
              <a:rPr lang="en-US" sz="1400" dirty="0" smtClean="0">
                <a:sym typeface="Symbol"/>
              </a:rPr>
              <a:t>]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CM[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vb.r,vb.w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]</a:t>
            </a:r>
            <a:r>
              <a:rPr lang="en-US" sz="1400" dirty="0" smtClean="0">
                <a:sym typeface="Symbol"/>
              </a:rPr>
              <a:t>CM[</a:t>
            </a:r>
            <a:r>
              <a:rPr lang="en-US" sz="1400" dirty="0" err="1" smtClean="0">
                <a:sym typeface="Symbol"/>
              </a:rPr>
              <a:t>vb.r,va.w</a:t>
            </a:r>
            <a:r>
              <a:rPr lang="en-US" sz="1400" dirty="0" smtClean="0">
                <a:sym typeface="Symbol"/>
              </a:rPr>
              <a:t>]</a:t>
            </a:r>
            <a:endParaRPr lang="en-US" sz="1400" dirty="0" smtClean="0"/>
          </a:p>
          <a:p>
            <a:pPr marL="0" lvl="1"/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CM[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va.r,va.r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/>
              <a:t>CM[</a:t>
            </a:r>
            <a:r>
              <a:rPr lang="en-US" sz="1400" dirty="0" err="1" smtClean="0"/>
              <a:t>va.r</a:t>
            </a:r>
            <a:r>
              <a:rPr lang="en-US" sz="1400" dirty="0" smtClean="0"/>
              <a:t>, </a:t>
            </a:r>
            <a:r>
              <a:rPr lang="en-US" sz="1400" dirty="0" err="1" smtClean="0"/>
              <a:t>vb.r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/>
              <a:t>CM[</a:t>
            </a:r>
            <a:r>
              <a:rPr lang="en-US" sz="1400" dirty="0" err="1" smtClean="0"/>
              <a:t>va.r,da.w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va.r,db.r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va.r,vb.w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M[</a:t>
            </a:r>
            <a:r>
              <a:rPr lang="en-US" sz="1400" dirty="0" err="1" smtClean="0">
                <a:solidFill>
                  <a:srgbClr val="FF0000"/>
                </a:solidFill>
              </a:rPr>
              <a:t>va.r,va.w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 marL="0" lvl="1"/>
            <a:r>
              <a:rPr lang="en-US" sz="1400" dirty="0" smtClean="0">
                <a:sym typeface="Symbol"/>
              </a:rPr>
              <a:t>CM[</a:t>
            </a:r>
            <a:r>
              <a:rPr lang="en-US" sz="1400" dirty="0" err="1" smtClean="0">
                <a:sym typeface="Symbol"/>
              </a:rPr>
              <a:t>db.w,va.r</a:t>
            </a:r>
            <a:r>
              <a:rPr lang="en-US" sz="1400" dirty="0" smtClean="0">
                <a:sym typeface="Symbol"/>
              </a:rPr>
              <a:t>]</a:t>
            </a:r>
            <a:r>
              <a:rPr lang="en-US" sz="1400" dirty="0" smtClean="0"/>
              <a:t>CM[</a:t>
            </a:r>
            <a:r>
              <a:rPr lang="en-US" sz="1400" dirty="0" err="1" smtClean="0"/>
              <a:t>db.w,vb.r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db.w,da.w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M[</a:t>
            </a:r>
            <a:r>
              <a:rPr lang="en-US" sz="1400" dirty="0" err="1" smtClean="0">
                <a:solidFill>
                  <a:srgbClr val="FF0000"/>
                </a:solidFill>
              </a:rPr>
              <a:t>db.w,db.r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db.w,vb.w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db.w,va.w</a:t>
            </a:r>
            <a:r>
              <a:rPr lang="en-US" sz="1400" dirty="0" smtClean="0"/>
              <a:t>]</a:t>
            </a:r>
          </a:p>
          <a:p>
            <a:pPr marL="0" lvl="1"/>
            <a:r>
              <a:rPr lang="en-US" sz="1400" dirty="0" smtClean="0">
                <a:sym typeface="Symbol"/>
              </a:rPr>
              <a:t>CM[</a:t>
            </a:r>
            <a:r>
              <a:rPr lang="en-US" sz="1400" dirty="0" err="1" smtClean="0">
                <a:sym typeface="Symbol"/>
              </a:rPr>
              <a:t>vb.w,va.r</a:t>
            </a:r>
            <a:r>
              <a:rPr lang="en-US" sz="1400" dirty="0" smtClean="0">
                <a:sym typeface="Symbol"/>
              </a:rPr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</a:rPr>
              <a:t>CM[</a:t>
            </a:r>
            <a:r>
              <a:rPr lang="en-US" sz="1400" dirty="0" err="1" smtClean="0">
                <a:solidFill>
                  <a:srgbClr val="FF0000"/>
                </a:solidFill>
              </a:rPr>
              <a:t>vb.w,vb.r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vb.w,da.w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vb.w,db.r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M[</a:t>
            </a:r>
            <a:r>
              <a:rPr lang="en-US" sz="1400" dirty="0" err="1" smtClean="0">
                <a:solidFill>
                  <a:srgbClr val="FF0000"/>
                </a:solidFill>
              </a:rPr>
              <a:t>vb.w,vb.w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vb.w,va.w</a:t>
            </a:r>
            <a:r>
              <a:rPr lang="en-US" sz="1400" dirty="0" smtClean="0"/>
              <a:t>]</a:t>
            </a:r>
          </a:p>
          <a:p>
            <a:pPr marL="0" lvl="1"/>
            <a:r>
              <a:rPr lang="en-US" sz="1400" dirty="0" smtClean="0">
                <a:sym typeface="Symbol"/>
              </a:rPr>
              <a:t>CM[</a:t>
            </a:r>
            <a:r>
              <a:rPr lang="en-US" sz="1400" dirty="0" err="1" smtClean="0">
                <a:sym typeface="Symbol"/>
              </a:rPr>
              <a:t>da.w,va.r</a:t>
            </a:r>
            <a:r>
              <a:rPr lang="en-US" sz="1400" dirty="0" smtClean="0">
                <a:sym typeface="Symbol"/>
              </a:rPr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/>
              <a:t>CM[</a:t>
            </a:r>
            <a:r>
              <a:rPr lang="en-US" sz="1400" dirty="0" err="1" smtClean="0"/>
              <a:t>da.w,vb.r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M[</a:t>
            </a:r>
            <a:r>
              <a:rPr lang="en-US" sz="1400" dirty="0" err="1" smtClean="0">
                <a:solidFill>
                  <a:srgbClr val="FF0000"/>
                </a:solidFill>
              </a:rPr>
              <a:t>da.w,da.w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da.w,db.r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da.w,vb.w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da.w,va.w</a:t>
            </a:r>
            <a:r>
              <a:rPr lang="en-US" sz="1400" dirty="0" smtClean="0"/>
              <a:t>]</a:t>
            </a:r>
          </a:p>
          <a:p>
            <a:pPr marL="0" lvl="1"/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CM[</a:t>
            </a:r>
            <a:r>
              <a:rPr lang="en-US" sz="1400" dirty="0" err="1" smtClean="0">
                <a:solidFill>
                  <a:srgbClr val="FF0000"/>
                </a:solidFill>
                <a:sym typeface="Symbol"/>
              </a:rPr>
              <a:t>va.w,va.r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/>
              <a:t>CM[</a:t>
            </a:r>
            <a:r>
              <a:rPr lang="en-US" sz="1400" dirty="0" err="1" smtClean="0"/>
              <a:t>va.w,vb.r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va.w,da.w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va.w,db.r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C</a:t>
            </a:r>
            <a:r>
              <a:rPr lang="en-US" sz="1400" dirty="0" smtClean="0"/>
              <a:t>M[</a:t>
            </a:r>
            <a:r>
              <a:rPr lang="en-US" sz="1400" dirty="0" err="1" smtClean="0"/>
              <a:t>va.w,vb.w</a:t>
            </a:r>
            <a:r>
              <a:rPr lang="en-US" sz="1400" dirty="0" smtClean="0"/>
              <a:t>]</a:t>
            </a:r>
            <a:r>
              <a:rPr lang="en-US" sz="1400" dirty="0" smtClean="0">
                <a:sym typeface="Symbol"/>
              </a:rPr>
              <a:t></a:t>
            </a:r>
            <a:r>
              <a:rPr lang="en-US" sz="1400" dirty="0" smtClean="0">
                <a:solidFill>
                  <a:srgbClr val="FF0000"/>
                </a:solidFill>
                <a:sym typeface="Symbol"/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M[</a:t>
            </a:r>
            <a:r>
              <a:rPr lang="en-US" sz="1400" dirty="0" err="1" smtClean="0">
                <a:solidFill>
                  <a:srgbClr val="FF0000"/>
                </a:solidFill>
              </a:rPr>
              <a:t>va.w,va.w</a:t>
            </a:r>
            <a:r>
              <a:rPr lang="en-US" sz="1400" dirty="0" smtClean="0">
                <a:solidFill>
                  <a:srgbClr val="FF0000"/>
                </a:solidFill>
              </a:rPr>
              <a:t>]</a:t>
            </a:r>
          </a:p>
          <a:p>
            <a:pPr marL="0" lvl="1"/>
            <a:r>
              <a:rPr lang="en-US" sz="1600" dirty="0" smtClean="0">
                <a:sym typeface="Symbol"/>
              </a:rPr>
              <a:t>                      = </a:t>
            </a:r>
            <a:r>
              <a:rPr lang="en-US" sz="1600" dirty="0">
                <a:sym typeface="Symbol"/>
              </a:rPr>
              <a:t>CF </a:t>
            </a:r>
            <a:r>
              <a:rPr lang="en-US" sz="1600" dirty="0" smtClean="0">
                <a:sym typeface="Symbol"/>
              </a:rPr>
              <a:t> {&lt;}  CF  {&lt;}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/>
              </a:rPr>
              <a:t> {&gt;}  </a:t>
            </a:r>
            <a:r>
              <a:rPr lang="en-US" sz="1600" dirty="0" smtClean="0"/>
              <a:t>{&gt;} </a:t>
            </a:r>
            <a:r>
              <a:rPr lang="en-US" sz="1600" dirty="0" smtClean="0">
                <a:sym typeface="Symbol"/>
              </a:rPr>
              <a:t> C</a:t>
            </a:r>
            <a:r>
              <a:rPr lang="en-US" sz="1600" dirty="0" smtClean="0"/>
              <a:t> </a:t>
            </a:r>
            <a:r>
              <a:rPr lang="en-US" sz="1600" dirty="0" smtClean="0">
                <a:sym typeface="Symbol"/>
              </a:rPr>
              <a:t> </a:t>
            </a:r>
            <a:r>
              <a:rPr lang="en-US" sz="1600" dirty="0" smtClean="0"/>
              <a:t>C </a:t>
            </a:r>
            <a:r>
              <a:rPr lang="en-US" sz="1600" dirty="0">
                <a:sym typeface="Symbol"/>
              </a:rPr>
              <a:t> {&gt;}  C</a:t>
            </a:r>
            <a:r>
              <a:rPr lang="en-US" sz="1600" dirty="0" smtClean="0"/>
              <a:t>  </a:t>
            </a:r>
          </a:p>
          <a:p>
            <a:pPr marL="0" lvl="1"/>
            <a:r>
              <a:rPr lang="en-US" sz="1600" dirty="0" smtClean="0"/>
              <a:t>                      = </a:t>
            </a:r>
            <a:r>
              <a:rPr lang="en-US" sz="1600" dirty="0" smtClean="0">
                <a:solidFill>
                  <a:srgbClr val="FF0000"/>
                </a:solidFill>
              </a:rPr>
              <a:t>C</a:t>
            </a:r>
            <a:endParaRPr lang="en-US" sz="1600" dirty="0" smtClean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21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506" name="Rectangle 2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11186" y="1576388"/>
            <a:ext cx="6755607" cy="4929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module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</a:rPr>
              <a:t>mkCFFifo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Fifo</a:t>
            </a:r>
            <a:r>
              <a:rPr lang="en-US" sz="1800" dirty="0" smtClean="0">
                <a:latin typeface="Courier New" pitchFamily="49" charset="0"/>
              </a:rPr>
              <a:t>#(2, t</a:t>
            </a:r>
            <a:r>
              <a:rPr lang="en-US" sz="1800" dirty="0">
                <a:latin typeface="Courier New" pitchFamily="49" charset="0"/>
              </a:rPr>
              <a:t>));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#(t)    </a:t>
            </a:r>
            <a:r>
              <a:rPr lang="en-US" sz="1800" dirty="0" smtClean="0">
                <a:latin typeface="Courier New" pitchFamily="49" charset="0"/>
              </a:rPr>
              <a:t>da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</a:rPr>
              <a:t>();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</a:t>
            </a:r>
            <a:r>
              <a:rPr lang="en-US" sz="1800" dirty="0" err="1">
                <a:latin typeface="Courier New" pitchFamily="49" charset="0"/>
              </a:rPr>
              <a:t>Bool</a:t>
            </a:r>
            <a:r>
              <a:rPr lang="en-US" sz="1800" dirty="0">
                <a:latin typeface="Courier New" pitchFamily="49" charset="0"/>
              </a:rPr>
              <a:t>)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</a:t>
            </a:r>
            <a:r>
              <a:rPr lang="en-US" sz="1800" dirty="0">
                <a:latin typeface="Courier New" pitchFamily="49" charset="0"/>
              </a:rPr>
              <a:t>(False);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#(t)    </a:t>
            </a:r>
            <a:r>
              <a:rPr lang="en-US" sz="1800" dirty="0" err="1" smtClean="0">
                <a:latin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>
                <a:latin typeface="Courier New" pitchFamily="49" charset="0"/>
              </a:rPr>
              <a:t>mkRegU</a:t>
            </a:r>
            <a:r>
              <a:rPr lang="en-US" sz="1800" dirty="0">
                <a:latin typeface="Courier New" pitchFamily="49" charset="0"/>
              </a:rPr>
              <a:t>();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Reg</a:t>
            </a:r>
            <a:r>
              <a:rPr lang="en-US" sz="1800" dirty="0">
                <a:latin typeface="Courier New" pitchFamily="49" charset="0"/>
              </a:rPr>
              <a:t>#(Bool)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dirty="0">
                <a:latin typeface="Courier New" pitchFamily="49" charset="0"/>
              </a:rPr>
              <a:t>&lt;- </a:t>
            </a:r>
            <a:r>
              <a:rPr lang="en-US" sz="1800" dirty="0" err="1" smtClean="0">
                <a:latin typeface="Courier New" pitchFamily="49" charset="0"/>
              </a:rPr>
              <a:t>mkReg</a:t>
            </a:r>
            <a:r>
              <a:rPr lang="en-US" sz="1800" dirty="0" smtClean="0">
                <a:latin typeface="Courier New" pitchFamily="49" charset="0"/>
              </a:rPr>
              <a:t>(False)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</a:rPr>
              <a:t>rule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</a:rPr>
              <a:t>canonicalize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8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&amp;&amp; !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True; </a:t>
            </a:r>
            <a:r>
              <a:rPr lang="en-US" sz="18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vb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8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False;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endrule</a:t>
            </a:r>
            <a:endParaRPr lang="en-US" sz="18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342900" indent="-342900">
              <a:lnSpc>
                <a:spcPct val="95000"/>
              </a:lnSpc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method </a:t>
            </a:r>
            <a:r>
              <a:rPr lang="en-US" sz="1800" b="1" dirty="0">
                <a:latin typeface="Courier New" pitchFamily="49" charset="0"/>
              </a:rPr>
              <a:t>Action </a:t>
            </a:r>
            <a:r>
              <a:rPr lang="en-US" sz="1800" dirty="0" err="1">
                <a:latin typeface="Courier New" pitchFamily="49" charset="0"/>
              </a:rPr>
              <a:t>enq</a:t>
            </a:r>
            <a:r>
              <a:rPr lang="en-US" sz="1800" dirty="0">
                <a:latin typeface="Courier New" pitchFamily="49" charset="0"/>
              </a:rPr>
              <a:t>(t x</a:t>
            </a:r>
            <a:r>
              <a:rPr lang="en-US" sz="1800" dirty="0" smtClean="0">
                <a:latin typeface="Courier New" pitchFamily="49" charset="0"/>
              </a:rPr>
              <a:t>) </a:t>
            </a:r>
            <a:r>
              <a:rPr lang="en-US" sz="1800" b="1" dirty="0" smtClean="0"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(!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 smtClean="0">
                <a:latin typeface="Courier New" pitchFamily="49" charset="0"/>
              </a:rPr>
              <a:t>begin </a:t>
            </a:r>
            <a:r>
              <a:rPr lang="en-US" sz="1800" dirty="0" err="1" smtClean="0">
                <a:latin typeface="Courier New" pitchFamily="49" charset="0"/>
              </a:rPr>
              <a:t>db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x; </a:t>
            </a:r>
            <a:r>
              <a:rPr lang="en-US" sz="1800" dirty="0" err="1" smtClean="0">
                <a:latin typeface="Courier New" pitchFamily="49" charset="0"/>
              </a:rPr>
              <a:t>vb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True; </a:t>
            </a:r>
            <a:r>
              <a:rPr lang="en-US" sz="1800" b="1" dirty="0"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Action </a:t>
            </a:r>
            <a:r>
              <a:rPr lang="en-US" sz="1800" dirty="0" err="1" smtClean="0">
                <a:latin typeface="Courier New" pitchFamily="49" charset="0"/>
              </a:rPr>
              <a:t>deq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);</a:t>
            </a:r>
            <a:endParaRPr lang="en-US" sz="1800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  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&lt;= False</a:t>
            </a:r>
            <a:r>
              <a:rPr lang="en-US" sz="1800" dirty="0" smtClean="0">
                <a:latin typeface="Courier New" pitchFamily="49" charset="0"/>
              </a:rPr>
              <a:t>;</a:t>
            </a:r>
            <a:endParaRPr lang="en-US" sz="1800" b="1" dirty="0" smtClean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dirty="0" smtClean="0">
                <a:latin typeface="Courier New" pitchFamily="49" charset="0"/>
              </a:rPr>
              <a:t> 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 method </a:t>
            </a:r>
            <a:r>
              <a:rPr lang="en-US" sz="1800" dirty="0">
                <a:latin typeface="Courier New" pitchFamily="49" charset="0"/>
              </a:rPr>
              <a:t>t </a:t>
            </a:r>
            <a:r>
              <a:rPr lang="en-US" sz="1800" dirty="0" smtClean="0">
                <a:latin typeface="Courier New" pitchFamily="49" charset="0"/>
              </a:rPr>
              <a:t>first </a:t>
            </a:r>
            <a:r>
              <a:rPr lang="en-US" sz="1800" b="1" dirty="0" smtClean="0">
                <a:latin typeface="Courier New" pitchFamily="49" charset="0"/>
              </a:rPr>
              <a:t>if</a:t>
            </a:r>
            <a:r>
              <a:rPr lang="en-US" sz="1800" dirty="0" smtClean="0">
                <a:latin typeface="Courier New" pitchFamily="49" charset="0"/>
              </a:rPr>
              <a:t> </a:t>
            </a:r>
            <a:r>
              <a:rPr lang="en-US" sz="1800" dirty="0" smtClean="0">
                <a:latin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</a:rPr>
              <a:t>va</a:t>
            </a:r>
            <a:r>
              <a:rPr lang="en-US" sz="1800" dirty="0" smtClean="0">
                <a:latin typeface="Courier New" pitchFamily="49" charset="0"/>
              </a:rPr>
              <a:t>); </a:t>
            </a:r>
            <a:r>
              <a:rPr lang="en-US" sz="1800" b="1" dirty="0" smtClean="0">
                <a:latin typeface="Courier New" pitchFamily="49" charset="0"/>
              </a:rPr>
              <a:t>return</a:t>
            </a:r>
            <a:r>
              <a:rPr lang="en-US" sz="1800" dirty="0" smtClean="0">
                <a:latin typeface="Courier New" pitchFamily="49" charset="0"/>
              </a:rPr>
              <a:t> da;   </a:t>
            </a: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endmethod</a:t>
            </a:r>
            <a:endParaRPr lang="en-US" sz="1800" b="1" dirty="0">
              <a:latin typeface="Courier New" pitchFamily="49" charset="0"/>
            </a:endParaRPr>
          </a:p>
          <a:p>
            <a:pPr marL="342900" indent="-342900">
              <a:spcBef>
                <a:spcPct val="5000"/>
              </a:spcBef>
              <a:buClr>
                <a:schemeClr val="hlink"/>
              </a:buClr>
              <a:buSzPct val="110000"/>
              <a:buFont typeface="Wingdings" pitchFamily="-96" charset="2"/>
              <a:buNone/>
            </a:pPr>
            <a:r>
              <a:rPr lang="en-US" sz="1800" b="1" dirty="0" err="1" smtClean="0">
                <a:latin typeface="Courier New" pitchFamily="49" charset="0"/>
              </a:rPr>
              <a:t>endmodule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endParaRPr lang="en-US" sz="1800" b="1" i="1" dirty="0">
              <a:latin typeface="Courier New" pitchFamily="49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Two-Element FIFO</a:t>
            </a:r>
            <a:br>
              <a:rPr lang="en-US" dirty="0" smtClean="0"/>
            </a:br>
            <a:r>
              <a:rPr lang="en-US" sz="2400" dirty="0" smtClean="0"/>
              <a:t>another implementation</a:t>
            </a:r>
            <a:endParaRPr lang="en-US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6021607" y="2637152"/>
            <a:ext cx="1878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Can both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enq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and </a:t>
            </a:r>
            <a:r>
              <a:rPr lang="en-US" dirty="0" err="1" smtClean="0">
                <a:solidFill>
                  <a:srgbClr val="FF0000"/>
                </a:solidFill>
                <a:latin typeface="Comic Sans MS" panose="030F0702030302020204" pitchFamily="66" charset="0"/>
              </a:rPr>
              <a:t>deq</a:t>
            </a:r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 execute concurrently?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83170" y="3494018"/>
            <a:ext cx="805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yes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6499621" y="1216755"/>
            <a:ext cx="1755775" cy="1389599"/>
            <a:chOff x="3195330" y="1379799"/>
            <a:chExt cx="1755775" cy="1389599"/>
          </a:xfrm>
        </p:grpSpPr>
        <p:sp>
          <p:nvSpPr>
            <p:cNvPr id="22" name="Rectangle 34"/>
            <p:cNvSpPr>
              <a:spLocks noChangeArrowheads="1"/>
            </p:cNvSpPr>
            <p:nvPr/>
          </p:nvSpPr>
          <p:spPr bwMode="auto">
            <a:xfrm>
              <a:off x="3836680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 dirty="0"/>
            </a:p>
          </p:txBody>
        </p:sp>
        <p:sp>
          <p:nvSpPr>
            <p:cNvPr id="23" name="Rectangle 35"/>
            <p:cNvSpPr>
              <a:spLocks noChangeArrowheads="1"/>
            </p:cNvSpPr>
            <p:nvPr/>
          </p:nvSpPr>
          <p:spPr bwMode="auto">
            <a:xfrm>
              <a:off x="4131955" y="1964475"/>
              <a:ext cx="201612" cy="415925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ct val="90000"/>
                </a:lnSpc>
                <a:spcBef>
                  <a:spcPct val="25000"/>
                </a:spcBef>
                <a:buClr>
                  <a:schemeClr val="bg1"/>
                </a:buClr>
                <a:buSzPct val="100000"/>
                <a:buFont typeface="Wingdings" pitchFamily="-96" charset="2"/>
                <a:buChar char="•"/>
              </a:pPr>
              <a:endParaRPr lang="en-US"/>
            </a:p>
          </p:txBody>
        </p:sp>
        <p:sp>
          <p:nvSpPr>
            <p:cNvPr id="24" name="TextBox 36"/>
            <p:cNvSpPr txBox="1">
              <a:spLocks noChangeArrowheads="1"/>
            </p:cNvSpPr>
            <p:nvPr/>
          </p:nvSpPr>
          <p:spPr bwMode="auto">
            <a:xfrm>
              <a:off x="3706505" y="2369288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db</a:t>
              </a:r>
              <a:r>
                <a:rPr lang="en-US" dirty="0" smtClean="0"/>
                <a:t> da</a:t>
              </a:r>
              <a:endParaRPr lang="en-US" dirty="0"/>
            </a:p>
          </p:txBody>
        </p:sp>
        <p:cxnSp>
          <p:nvCxnSpPr>
            <p:cNvPr id="25" name="Straight Arrow Connector 38"/>
            <p:cNvCxnSpPr>
              <a:cxnSpLocks noChangeShapeType="1"/>
            </p:cNvCxnSpPr>
            <p:nvPr/>
          </p:nvCxnSpPr>
          <p:spPr bwMode="auto">
            <a:xfrm>
              <a:off x="319533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cxnSp>
          <p:nvCxnSpPr>
            <p:cNvPr id="26" name="Straight Arrow Connector 39"/>
            <p:cNvCxnSpPr>
              <a:cxnSpLocks noChangeShapeType="1"/>
            </p:cNvCxnSpPr>
            <p:nvPr/>
          </p:nvCxnSpPr>
          <p:spPr bwMode="auto">
            <a:xfrm>
              <a:off x="4547880" y="2224825"/>
              <a:ext cx="403225" cy="15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none" w="med" len="med"/>
              <a:tailEnd type="triangle" w="med" len="med"/>
            </a:ln>
          </p:spPr>
        </p:cxnSp>
        <p:sp>
          <p:nvSpPr>
            <p:cNvPr id="27" name="Rectangle 26"/>
            <p:cNvSpPr/>
            <p:nvPr/>
          </p:nvSpPr>
          <p:spPr bwMode="auto">
            <a:xfrm>
              <a:off x="3836680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8" name="Rectangle 27"/>
            <p:cNvSpPr/>
            <p:nvPr/>
          </p:nvSpPr>
          <p:spPr bwMode="auto">
            <a:xfrm>
              <a:off x="4129189" y="1742514"/>
              <a:ext cx="201612" cy="13273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90000"/>
                </a:lnSpc>
                <a:spcBef>
                  <a:spcPct val="25000"/>
                </a:spcBef>
                <a:spcAft>
                  <a:spcPct val="0"/>
                </a:spcAft>
                <a:buClr>
                  <a:schemeClr val="bg1"/>
                </a:buClr>
                <a:buSzPct val="100000"/>
                <a:buFont typeface="Wingdings" pitchFamily="2" charset="2"/>
                <a:buChar char="•"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29" name="TextBox 36"/>
            <p:cNvSpPr txBox="1">
              <a:spLocks noChangeArrowheads="1"/>
            </p:cNvSpPr>
            <p:nvPr/>
          </p:nvSpPr>
          <p:spPr bwMode="auto">
            <a:xfrm>
              <a:off x="3650066" y="1379799"/>
              <a:ext cx="909223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err="1" smtClean="0"/>
                <a:t>vb</a:t>
              </a:r>
              <a:r>
                <a:rPr lang="en-US" dirty="0" smtClean="0"/>
                <a:t> </a:t>
              </a:r>
              <a:r>
                <a:rPr lang="en-US" dirty="0" err="1" smtClean="0"/>
                <a:t>va</a:t>
              </a:r>
              <a:endParaRPr lang="en-US" dirty="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87577" y="4001338"/>
            <a:ext cx="29028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But neither </a:t>
            </a:r>
            <a:r>
              <a:rPr lang="en-US" dirty="0" err="1" smtClean="0">
                <a:latin typeface="Comic Sans MS" panose="030F0702030302020204" pitchFamily="66" charset="0"/>
              </a:rPr>
              <a:t>enq</a:t>
            </a:r>
            <a:r>
              <a:rPr lang="en-US" dirty="0" smtClean="0">
                <a:latin typeface="Comic Sans MS" panose="030F0702030302020204" pitchFamily="66" charset="0"/>
              </a:rPr>
              <a:t> or </a:t>
            </a:r>
            <a:r>
              <a:rPr lang="en-US" dirty="0" err="1" smtClean="0">
                <a:latin typeface="Comic Sans MS" panose="030F0702030302020204" pitchFamily="66" charset="0"/>
              </a:rPr>
              <a:t>deq</a:t>
            </a:r>
            <a:r>
              <a:rPr lang="en-US" dirty="0" smtClean="0">
                <a:latin typeface="Comic Sans MS" panose="030F0702030302020204" pitchFamily="66" charset="0"/>
              </a:rPr>
              <a:t> execute again until the </a:t>
            </a:r>
            <a:r>
              <a:rPr lang="en-US" dirty="0" err="1" smtClean="0">
                <a:latin typeface="Comic Sans MS" panose="030F0702030302020204" pitchFamily="66" charset="0"/>
              </a:rPr>
              <a:t>canonicalize</a:t>
            </a:r>
            <a:r>
              <a:rPr lang="en-US" dirty="0" smtClean="0">
                <a:latin typeface="Comic Sans MS" panose="030F0702030302020204" pitchFamily="66" charset="0"/>
              </a:rPr>
              <a:t> rule fires!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59373" y="5135141"/>
            <a:ext cx="29882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anose="030F0702030302020204" pitchFamily="66" charset="0"/>
              </a:rPr>
              <a:t>…and  </a:t>
            </a:r>
            <a:r>
              <a:rPr lang="en-US" dirty="0" err="1" smtClean="0">
                <a:latin typeface="Comic Sans MS" panose="030F0702030302020204" pitchFamily="66" charset="0"/>
              </a:rPr>
              <a:t>canonicalize</a:t>
            </a:r>
            <a:r>
              <a:rPr lang="en-US" dirty="0" smtClean="0">
                <a:latin typeface="Comic Sans MS" panose="030F0702030302020204" pitchFamily="66" charset="0"/>
              </a:rPr>
              <a:t> cannot execute concurrently with </a:t>
            </a:r>
            <a:r>
              <a:rPr lang="en-US" dirty="0" err="1" smtClean="0">
                <a:latin typeface="Comic Sans MS" panose="030F0702030302020204" pitchFamily="66" charset="0"/>
              </a:rPr>
              <a:t>enq</a:t>
            </a:r>
            <a:r>
              <a:rPr lang="en-US" dirty="0" smtClean="0">
                <a:latin typeface="Comic Sans MS" panose="030F0702030302020204" pitchFamily="66" charset="0"/>
              </a:rPr>
              <a:t> and </a:t>
            </a:r>
            <a:r>
              <a:rPr lang="en-US" dirty="0" err="1" smtClean="0">
                <a:latin typeface="Comic Sans MS" panose="030F0702030302020204" pitchFamily="66" charset="0"/>
              </a:rPr>
              <a:t>deq</a:t>
            </a:r>
            <a:r>
              <a:rPr lang="en-US" dirty="0" smtClean="0">
                <a:latin typeface="Comic Sans MS" panose="030F0702030302020204" pitchFamily="66" charset="0"/>
              </a:rPr>
              <a:t>!</a:t>
            </a:r>
          </a:p>
          <a:p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en-US" dirty="0" smtClean="0">
                <a:latin typeface="Comic Sans MS" panose="030F0702030302020204" pitchFamily="66" charset="0"/>
              </a:rPr>
              <a:t>           </a:t>
            </a:r>
            <a:r>
              <a:rPr lang="en-US" dirty="0" smtClean="0">
                <a:latin typeface="Comic Sans MS" panose="030F0702030302020204" pitchFamily="66" charset="0"/>
                <a:sym typeface="Symbol" panose="05050102010706020507" pitchFamily="18" charset="2"/>
              </a:rPr>
              <a:t> </a:t>
            </a:r>
            <a:r>
              <a:rPr lang="en-US" dirty="0" smtClean="0">
                <a:latin typeface="Comic Sans MS" panose="030F0702030302020204" pitchFamily="66" charset="0"/>
              </a:rPr>
              <a:t>Dead-cycle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998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70" y="1596241"/>
            <a:ext cx="7772400" cy="4114800"/>
          </a:xfrm>
        </p:spPr>
        <p:txBody>
          <a:bodyPr/>
          <a:lstStyle/>
          <a:p>
            <a:r>
              <a:rPr lang="en-US" sz="2400" dirty="0"/>
              <a:t>Can’t express a FIFO with concurrent </a:t>
            </a:r>
            <a:r>
              <a:rPr lang="en-US" sz="2400" dirty="0" err="1"/>
              <a:t>enq</a:t>
            </a:r>
            <a:r>
              <a:rPr lang="en-US" sz="2400" dirty="0"/>
              <a:t> and </a:t>
            </a:r>
            <a:r>
              <a:rPr lang="en-US" sz="2400" dirty="0" err="1" smtClean="0"/>
              <a:t>deq</a:t>
            </a:r>
            <a:r>
              <a:rPr lang="en-US" sz="2400" dirty="0" smtClean="0"/>
              <a:t> with no dead cycles!</a:t>
            </a:r>
            <a:endParaRPr lang="en-US" sz="2400" dirty="0"/>
          </a:p>
          <a:p>
            <a:r>
              <a:rPr lang="en-US" sz="2400" dirty="0" smtClean="0"/>
              <a:t>It is because in a language with only the register primitive no communication can take </a:t>
            </a:r>
            <a:r>
              <a:rPr lang="en-US" sz="2400" dirty="0"/>
              <a:t>place in the same atomic action </a:t>
            </a:r>
            <a:r>
              <a:rPr lang="en-US" sz="2400" dirty="0" smtClean="0"/>
              <a:t>(i.e</a:t>
            </a:r>
            <a:r>
              <a:rPr lang="en-US" sz="2400" dirty="0"/>
              <a:t>. clock </a:t>
            </a:r>
            <a:r>
              <a:rPr lang="en-US" sz="2400" dirty="0" smtClean="0"/>
              <a:t>cycle) between two methods or between two rules or between a rule and a method</a:t>
            </a:r>
            <a:endParaRPr lang="en-US" sz="2000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4F9502F6-954B-46E9-AC05-33DEDF4CA0BF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4" name="Picture 3" descr="301 Moved Permanentl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416" y="4631042"/>
            <a:ext cx="1058506" cy="1079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96223" y="5092784"/>
            <a:ext cx="22829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EHRs to rescue …</a:t>
            </a:r>
            <a:endParaRPr lang="en-US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0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5601" y="1477926"/>
            <a:ext cx="7772400" cy="1570379"/>
          </a:xfrm>
        </p:spPr>
        <p:txBody>
          <a:bodyPr anchor="t"/>
          <a:lstStyle/>
          <a:p>
            <a:r>
              <a:rPr lang="en-US" sz="4000" dirty="0"/>
              <a:t>EHR: Ephemeral History </a:t>
            </a:r>
            <a:r>
              <a:rPr lang="en-US" sz="4000" dirty="0" smtClean="0"/>
              <a:t>Register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8673" y="3697129"/>
            <a:ext cx="6400800" cy="1130052"/>
          </a:xfrm>
        </p:spPr>
        <p:txBody>
          <a:bodyPr/>
          <a:lstStyle/>
          <a:p>
            <a:r>
              <a:rPr lang="en-US" sz="2800" dirty="0"/>
              <a:t>A new primitive element to design modules with concurrent methods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September 20, 2017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L07-</a:t>
            </a:r>
            <a:fld id="{2DBA8F0E-D6DA-4224-82EA-C9BF982C3C9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http://csg.csail.mit.edu/6.175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38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Bluepri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5000"/>
          </a:spcBef>
          <a:spcAft>
            <a:spcPct val="0"/>
          </a:spcAft>
          <a:buClr>
            <a:schemeClr val="bg1"/>
          </a:buClr>
          <a:buSzPct val="100000"/>
          <a:buFont typeface="Wingdings" pitchFamily="2" charset="2"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Designs\Blueprint.pot</Template>
  <TotalTime>66900</TotalTime>
  <Words>2178</Words>
  <Application>Microsoft Office PowerPoint</Application>
  <PresentationFormat>On-screen Show (4:3)</PresentationFormat>
  <Paragraphs>445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Blueprint</vt:lpstr>
      <vt:lpstr>PowerPoint Presentation</vt:lpstr>
      <vt:lpstr>“Happens before” (&lt;) relation</vt:lpstr>
      <vt:lpstr>Conflict Matrix for an Interface</vt:lpstr>
      <vt:lpstr>Conflict ordering</vt:lpstr>
      <vt:lpstr>Deriving the Conflict Matrix (CM) of a module interface</vt:lpstr>
      <vt:lpstr>Two-Element FIFO Deriving the CM</vt:lpstr>
      <vt:lpstr>Two-Element FIFO another implementation</vt:lpstr>
      <vt:lpstr>Limitations of registers</vt:lpstr>
      <vt:lpstr>EHR: Ephemeral History Register</vt:lpstr>
      <vt:lpstr>Ephemeral History Register (EHR) Dan Rosenband [MEMOCODE’04]</vt:lpstr>
      <vt:lpstr>Conflict Matrix of Primitive modules: Registers and EHRs</vt:lpstr>
      <vt:lpstr>Designing FIFOs using EHRs</vt:lpstr>
      <vt:lpstr>Making One-Element FIFO into a Pipelined FIFO</vt:lpstr>
      <vt:lpstr>One-Element Pipelined FIFO</vt:lpstr>
      <vt:lpstr>Making One-Element FIFO into a Bypass FIFO</vt:lpstr>
      <vt:lpstr>One-Element Bypass FIFO</vt:lpstr>
      <vt:lpstr>Making a Two-Element Conflict-Free FIFO</vt:lpstr>
      <vt:lpstr>Two-Element Conflict-free FIFO</vt:lpstr>
      <vt:lpstr>CM for Pipelined FIFO</vt:lpstr>
      <vt:lpstr>Scheduling Hierarchically with Conflict Matrices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CACA-Lectures</dc:title>
  <dc:subject>Concurrency Analysis</dc:subject>
  <dc:creator>Arvind</dc:creator>
  <cp:lastModifiedBy>Andy Wright</cp:lastModifiedBy>
  <cp:revision>1411</cp:revision>
  <cp:lastPrinted>2015-09-26T22:14:30Z</cp:lastPrinted>
  <dcterms:created xsi:type="dcterms:W3CDTF">2003-01-21T19:25:41Z</dcterms:created>
  <dcterms:modified xsi:type="dcterms:W3CDTF">2017-09-20T18:13:36Z</dcterms:modified>
</cp:coreProperties>
</file>