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1539" r:id="rId2"/>
    <p:sldId id="1618" r:id="rId3"/>
    <p:sldId id="1619" r:id="rId4"/>
    <p:sldId id="1620" r:id="rId5"/>
    <p:sldId id="1621" r:id="rId6"/>
    <p:sldId id="1622" r:id="rId7"/>
    <p:sldId id="1623" r:id="rId8"/>
    <p:sldId id="1624" r:id="rId9"/>
    <p:sldId id="1625" r:id="rId10"/>
    <p:sldId id="1626" r:id="rId11"/>
    <p:sldId id="1627" r:id="rId12"/>
    <p:sldId id="1628" r:id="rId13"/>
    <p:sldId id="1629" r:id="rId14"/>
    <p:sldId id="1630" r:id="rId15"/>
    <p:sldId id="1631" r:id="rId16"/>
    <p:sldId id="1632" r:id="rId17"/>
    <p:sldId id="1633" r:id="rId18"/>
    <p:sldId id="1634" r:id="rId19"/>
    <p:sldId id="1635" r:id="rId20"/>
    <p:sldId id="1636" r:id="rId2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FBD2D"/>
    <a:srgbClr val="F6FD71"/>
    <a:srgbClr val="FF3333"/>
    <a:srgbClr val="FD7E71"/>
    <a:srgbClr val="CC3300"/>
    <a:srgbClr val="000000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85978" autoAdjust="0"/>
  </p:normalViewPr>
  <p:slideViewPr>
    <p:cSldViewPr snapToGrid="0">
      <p:cViewPr varScale="1">
        <p:scale>
          <a:sx n="73" d="100"/>
          <a:sy n="73" d="100"/>
        </p:scale>
        <p:origin x="1740" y="29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4122" y="-108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672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630" y="2"/>
            <a:ext cx="3076670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algn="r"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630" y="9721868"/>
            <a:ext cx="3076670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algn="r"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9B22CF32-A1D0-4532-A169-CD8E46122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672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30" y="2"/>
            <a:ext cx="3076670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algn="r"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30" y="9721868"/>
            <a:ext cx="3076670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algn="r"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399F7159-3BAA-4F4E-A7E9-6008000D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(Andy)</a:t>
            </a:r>
            <a:r>
              <a:rPr lang="en-US" baseline="0" dirty="0" smtClean="0">
                <a:latin typeface="Times New Roman" pitchFamily="-96" charset="0"/>
              </a:rPr>
              <a:t> Changed course website to correct website</a:t>
            </a:r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5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7F6DB52-0901-47DB-9394-A7C9CA2037E7}" type="slidenum">
              <a:rPr lang="en-US" altLang="en-US" sz="1400">
                <a:latin typeface="Tahoma" panose="020B0604030504040204" pitchFamily="34" charset="0"/>
              </a:rPr>
              <a:pPr/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983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2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4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(Andy) longest</a:t>
            </a:r>
            <a:r>
              <a:rPr lang="en-US" baseline="0" dirty="0" smtClean="0"/>
              <a:t> combinational path was effectively 63 1-bit adders.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1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7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L08-</a:t>
            </a:r>
            <a:fld id="{2DBA8F0E-D6DA-4224-82EA-C9BF982C3C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L08-</a:t>
            </a:r>
            <a:fld id="{7D3E83D8-6A0E-4416-8509-48224F3DA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799" y="6400800"/>
            <a:ext cx="330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</a:t>
            </a:r>
            <a:r>
              <a:rPr lang="en-US" sz="2400" dirty="0" smtClean="0">
                <a:solidFill>
                  <a:srgbClr val="660066"/>
                </a:solidFill>
              </a:rPr>
              <a:t>Architecture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000" dirty="0">
                <a:solidFill>
                  <a:schemeClr val="tx2"/>
                </a:solidFill>
              </a:rPr>
              <a:t>Folded “Combinational” circuits</a:t>
            </a:r>
            <a:endParaRPr lang="en-US" sz="3600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-96" charset="2"/>
              <a:buNone/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2DBA8F0E-D6DA-4224-82EA-C9BF982C3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 smtClean="0"/>
              <a:t>Multiply using registers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41" y="1626331"/>
            <a:ext cx="7579454" cy="3750887"/>
          </a:xfrm>
          <a:ln>
            <a:solidFill>
              <a:srgbClr val="FF0000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Bit#(32) prod = 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Bit#(32)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i:i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sum[0];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sum[32:1];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3015" y="5377218"/>
            <a:ext cx="6681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Need registers to hold a, b, </a:t>
            </a:r>
            <a:r>
              <a:rPr lang="en-US" dirty="0" err="1" smtClean="0">
                <a:solidFill>
                  <a:srgbClr val="FF0000"/>
                </a:solidFill>
              </a:rPr>
              <a:t>tp</a:t>
            </a:r>
            <a:r>
              <a:rPr lang="en-US" dirty="0" smtClean="0">
                <a:solidFill>
                  <a:srgbClr val="FF0000"/>
                </a:solidFill>
              </a:rPr>
              <a:t>, prod and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Update the registers every cycle until we are 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7517" y="3923413"/>
            <a:ext cx="213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Combinational version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Sequential Circuit for Multiply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291084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  Bit#(32) m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 Bit#(33) sum = add32(m,tp,0);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 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&lt;= sum[0];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i+1;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823880" y="1555845"/>
            <a:ext cx="382137" cy="15012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798858" y="3468805"/>
            <a:ext cx="434454" cy="207218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3313" y="1978925"/>
            <a:ext cx="16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state elements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2883" y="3837289"/>
            <a:ext cx="1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a rule to describe the dynamic behavior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0175" y="5638800"/>
            <a:ext cx="25409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So that the rule has no effect until </a:t>
            </a:r>
            <a:r>
              <a:rPr lang="en-US" sz="1800" dirty="0" err="1" smtClean="0"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mic Sans MS" pitchFamily="66" charset="0"/>
              </a:rPr>
              <a:t> is set to some other value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flipH="1" flipV="1">
            <a:off x="5800727" y="3076576"/>
            <a:ext cx="679928" cy="25622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92326" y="5472601"/>
            <a:ext cx="197765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similar to the loop body in the combinational version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180214" y="3765755"/>
            <a:ext cx="5380074" cy="1641987"/>
          </a:xfrm>
          <a:custGeom>
            <a:avLst/>
            <a:gdLst>
              <a:gd name="connsiteX0" fmla="*/ 1626781 w 5380074"/>
              <a:gd name="connsiteY0" fmla="*/ 1903228 h 1967023"/>
              <a:gd name="connsiteX1" fmla="*/ 1552353 w 5380074"/>
              <a:gd name="connsiteY1" fmla="*/ 1828800 h 1967023"/>
              <a:gd name="connsiteX2" fmla="*/ 1531088 w 5380074"/>
              <a:gd name="connsiteY2" fmla="*/ 1796902 h 1967023"/>
              <a:gd name="connsiteX3" fmla="*/ 1488558 w 5380074"/>
              <a:gd name="connsiteY3" fmla="*/ 1765005 h 1967023"/>
              <a:gd name="connsiteX4" fmla="*/ 1435395 w 5380074"/>
              <a:gd name="connsiteY4" fmla="*/ 1722474 h 1967023"/>
              <a:gd name="connsiteX5" fmla="*/ 1318437 w 5380074"/>
              <a:gd name="connsiteY5" fmla="*/ 1679944 h 1967023"/>
              <a:gd name="connsiteX6" fmla="*/ 1275907 w 5380074"/>
              <a:gd name="connsiteY6" fmla="*/ 1669312 h 1967023"/>
              <a:gd name="connsiteX7" fmla="*/ 499730 w 5380074"/>
              <a:gd name="connsiteY7" fmla="*/ 1658679 h 1967023"/>
              <a:gd name="connsiteX8" fmla="*/ 425302 w 5380074"/>
              <a:gd name="connsiteY8" fmla="*/ 1648046 h 1967023"/>
              <a:gd name="connsiteX9" fmla="*/ 276446 w 5380074"/>
              <a:gd name="connsiteY9" fmla="*/ 1626781 h 1967023"/>
              <a:gd name="connsiteX10" fmla="*/ 244549 w 5380074"/>
              <a:gd name="connsiteY10" fmla="*/ 1616149 h 1967023"/>
              <a:gd name="connsiteX11" fmla="*/ 170121 w 5380074"/>
              <a:gd name="connsiteY11" fmla="*/ 1594884 h 1967023"/>
              <a:gd name="connsiteX12" fmla="*/ 148856 w 5380074"/>
              <a:gd name="connsiteY12" fmla="*/ 1573618 h 1967023"/>
              <a:gd name="connsiteX13" fmla="*/ 106326 w 5380074"/>
              <a:gd name="connsiteY13" fmla="*/ 1509823 h 1967023"/>
              <a:gd name="connsiteX14" fmla="*/ 63795 w 5380074"/>
              <a:gd name="connsiteY14" fmla="*/ 1456660 h 1967023"/>
              <a:gd name="connsiteX15" fmla="*/ 53163 w 5380074"/>
              <a:gd name="connsiteY15" fmla="*/ 1414130 h 1967023"/>
              <a:gd name="connsiteX16" fmla="*/ 31898 w 5380074"/>
              <a:gd name="connsiteY16" fmla="*/ 1350335 h 1967023"/>
              <a:gd name="connsiteX17" fmla="*/ 10633 w 5380074"/>
              <a:gd name="connsiteY17" fmla="*/ 1275907 h 1967023"/>
              <a:gd name="connsiteX18" fmla="*/ 0 w 5380074"/>
              <a:gd name="connsiteY18" fmla="*/ 1233377 h 1967023"/>
              <a:gd name="connsiteX19" fmla="*/ 10633 w 5380074"/>
              <a:gd name="connsiteY19" fmla="*/ 797442 h 1967023"/>
              <a:gd name="connsiteX20" fmla="*/ 31898 w 5380074"/>
              <a:gd name="connsiteY20" fmla="*/ 712381 h 1967023"/>
              <a:gd name="connsiteX21" fmla="*/ 53163 w 5380074"/>
              <a:gd name="connsiteY21" fmla="*/ 680484 h 1967023"/>
              <a:gd name="connsiteX22" fmla="*/ 63795 w 5380074"/>
              <a:gd name="connsiteY22" fmla="*/ 637953 h 1967023"/>
              <a:gd name="connsiteX23" fmla="*/ 106326 w 5380074"/>
              <a:gd name="connsiteY23" fmla="*/ 542260 h 1967023"/>
              <a:gd name="connsiteX24" fmla="*/ 127591 w 5380074"/>
              <a:gd name="connsiteY24" fmla="*/ 446567 h 1967023"/>
              <a:gd name="connsiteX25" fmla="*/ 148856 w 5380074"/>
              <a:gd name="connsiteY25" fmla="*/ 382772 h 1967023"/>
              <a:gd name="connsiteX26" fmla="*/ 159488 w 5380074"/>
              <a:gd name="connsiteY26" fmla="*/ 340242 h 1967023"/>
              <a:gd name="connsiteX27" fmla="*/ 180753 w 5380074"/>
              <a:gd name="connsiteY27" fmla="*/ 297712 h 1967023"/>
              <a:gd name="connsiteX28" fmla="*/ 212651 w 5380074"/>
              <a:gd name="connsiteY28" fmla="*/ 191386 h 1967023"/>
              <a:gd name="connsiteX29" fmla="*/ 244549 w 5380074"/>
              <a:gd name="connsiteY29" fmla="*/ 170121 h 1967023"/>
              <a:gd name="connsiteX30" fmla="*/ 265814 w 5380074"/>
              <a:gd name="connsiteY30" fmla="*/ 138223 h 1967023"/>
              <a:gd name="connsiteX31" fmla="*/ 287079 w 5380074"/>
              <a:gd name="connsiteY31" fmla="*/ 95693 h 1967023"/>
              <a:gd name="connsiteX32" fmla="*/ 318977 w 5380074"/>
              <a:gd name="connsiteY32" fmla="*/ 63795 h 1967023"/>
              <a:gd name="connsiteX33" fmla="*/ 340242 w 5380074"/>
              <a:gd name="connsiteY33" fmla="*/ 31898 h 1967023"/>
              <a:gd name="connsiteX34" fmla="*/ 372139 w 5380074"/>
              <a:gd name="connsiteY34" fmla="*/ 21265 h 1967023"/>
              <a:gd name="connsiteX35" fmla="*/ 414670 w 5380074"/>
              <a:gd name="connsiteY35" fmla="*/ 0 h 1967023"/>
              <a:gd name="connsiteX36" fmla="*/ 1127051 w 5380074"/>
              <a:gd name="connsiteY36" fmla="*/ 10632 h 1967023"/>
              <a:gd name="connsiteX37" fmla="*/ 1180214 w 5380074"/>
              <a:gd name="connsiteY37" fmla="*/ 21265 h 1967023"/>
              <a:gd name="connsiteX38" fmla="*/ 1775637 w 5380074"/>
              <a:gd name="connsiteY38" fmla="*/ 10632 h 1967023"/>
              <a:gd name="connsiteX39" fmla="*/ 2456121 w 5380074"/>
              <a:gd name="connsiteY39" fmla="*/ 21265 h 1967023"/>
              <a:gd name="connsiteX40" fmla="*/ 2679405 w 5380074"/>
              <a:gd name="connsiteY40" fmla="*/ 31898 h 1967023"/>
              <a:gd name="connsiteX41" fmla="*/ 4742121 w 5380074"/>
              <a:gd name="connsiteY41" fmla="*/ 42530 h 1967023"/>
              <a:gd name="connsiteX42" fmla="*/ 4954772 w 5380074"/>
              <a:gd name="connsiteY42" fmla="*/ 53163 h 1967023"/>
              <a:gd name="connsiteX43" fmla="*/ 4986670 w 5380074"/>
              <a:gd name="connsiteY43" fmla="*/ 63795 h 1967023"/>
              <a:gd name="connsiteX44" fmla="*/ 5071730 w 5380074"/>
              <a:gd name="connsiteY44" fmla="*/ 85060 h 1967023"/>
              <a:gd name="connsiteX45" fmla="*/ 5135526 w 5380074"/>
              <a:gd name="connsiteY45" fmla="*/ 106325 h 1967023"/>
              <a:gd name="connsiteX46" fmla="*/ 5188688 w 5380074"/>
              <a:gd name="connsiteY46" fmla="*/ 127591 h 1967023"/>
              <a:gd name="connsiteX47" fmla="*/ 5263116 w 5380074"/>
              <a:gd name="connsiteY47" fmla="*/ 148856 h 1967023"/>
              <a:gd name="connsiteX48" fmla="*/ 5295014 w 5380074"/>
              <a:gd name="connsiteY48" fmla="*/ 170121 h 1967023"/>
              <a:gd name="connsiteX49" fmla="*/ 5316279 w 5380074"/>
              <a:gd name="connsiteY49" fmla="*/ 202018 h 1967023"/>
              <a:gd name="connsiteX50" fmla="*/ 5337544 w 5380074"/>
              <a:gd name="connsiteY50" fmla="*/ 223284 h 1967023"/>
              <a:gd name="connsiteX51" fmla="*/ 5358809 w 5380074"/>
              <a:gd name="connsiteY51" fmla="*/ 287079 h 1967023"/>
              <a:gd name="connsiteX52" fmla="*/ 5369442 w 5380074"/>
              <a:gd name="connsiteY52" fmla="*/ 318977 h 1967023"/>
              <a:gd name="connsiteX53" fmla="*/ 5380074 w 5380074"/>
              <a:gd name="connsiteY53" fmla="*/ 350874 h 1967023"/>
              <a:gd name="connsiteX54" fmla="*/ 5369442 w 5380074"/>
              <a:gd name="connsiteY54" fmla="*/ 499730 h 1967023"/>
              <a:gd name="connsiteX55" fmla="*/ 5358809 w 5380074"/>
              <a:gd name="connsiteY55" fmla="*/ 531628 h 1967023"/>
              <a:gd name="connsiteX56" fmla="*/ 5337544 w 5380074"/>
              <a:gd name="connsiteY56" fmla="*/ 584791 h 1967023"/>
              <a:gd name="connsiteX57" fmla="*/ 5305646 w 5380074"/>
              <a:gd name="connsiteY57" fmla="*/ 616688 h 1967023"/>
              <a:gd name="connsiteX58" fmla="*/ 5263116 w 5380074"/>
              <a:gd name="connsiteY58" fmla="*/ 680484 h 1967023"/>
              <a:gd name="connsiteX59" fmla="*/ 5178056 w 5380074"/>
              <a:gd name="connsiteY59" fmla="*/ 754912 h 1967023"/>
              <a:gd name="connsiteX60" fmla="*/ 5114260 w 5380074"/>
              <a:gd name="connsiteY60" fmla="*/ 818707 h 1967023"/>
              <a:gd name="connsiteX61" fmla="*/ 5061098 w 5380074"/>
              <a:gd name="connsiteY61" fmla="*/ 882502 h 1967023"/>
              <a:gd name="connsiteX62" fmla="*/ 5029200 w 5380074"/>
              <a:gd name="connsiteY62" fmla="*/ 903767 h 1967023"/>
              <a:gd name="connsiteX63" fmla="*/ 4954772 w 5380074"/>
              <a:gd name="connsiteY63" fmla="*/ 978195 h 1967023"/>
              <a:gd name="connsiteX64" fmla="*/ 4922874 w 5380074"/>
              <a:gd name="connsiteY64" fmla="*/ 1020725 h 1967023"/>
              <a:gd name="connsiteX65" fmla="*/ 4890977 w 5380074"/>
              <a:gd name="connsiteY65" fmla="*/ 1031358 h 1967023"/>
              <a:gd name="connsiteX66" fmla="*/ 4816549 w 5380074"/>
              <a:gd name="connsiteY66" fmla="*/ 1084521 h 1967023"/>
              <a:gd name="connsiteX67" fmla="*/ 4774019 w 5380074"/>
              <a:gd name="connsiteY67" fmla="*/ 1105786 h 1967023"/>
              <a:gd name="connsiteX68" fmla="*/ 4678326 w 5380074"/>
              <a:gd name="connsiteY68" fmla="*/ 1127051 h 1967023"/>
              <a:gd name="connsiteX69" fmla="*/ 4338084 w 5380074"/>
              <a:gd name="connsiteY69" fmla="*/ 1148316 h 1967023"/>
              <a:gd name="connsiteX70" fmla="*/ 4231758 w 5380074"/>
              <a:gd name="connsiteY70" fmla="*/ 1180214 h 1967023"/>
              <a:gd name="connsiteX71" fmla="*/ 4114800 w 5380074"/>
              <a:gd name="connsiteY71" fmla="*/ 1201479 h 1967023"/>
              <a:gd name="connsiteX72" fmla="*/ 3997842 w 5380074"/>
              <a:gd name="connsiteY72" fmla="*/ 1222744 h 1967023"/>
              <a:gd name="connsiteX73" fmla="*/ 3859619 w 5380074"/>
              <a:gd name="connsiteY73" fmla="*/ 1233377 h 1967023"/>
              <a:gd name="connsiteX74" fmla="*/ 3657600 w 5380074"/>
              <a:gd name="connsiteY74" fmla="*/ 1265274 h 1967023"/>
              <a:gd name="connsiteX75" fmla="*/ 3338623 w 5380074"/>
              <a:gd name="connsiteY75" fmla="*/ 1286539 h 1967023"/>
              <a:gd name="connsiteX76" fmla="*/ 3189767 w 5380074"/>
              <a:gd name="connsiteY76" fmla="*/ 1307805 h 1967023"/>
              <a:gd name="connsiteX77" fmla="*/ 2934586 w 5380074"/>
              <a:gd name="connsiteY77" fmla="*/ 1339702 h 1967023"/>
              <a:gd name="connsiteX78" fmla="*/ 2870791 w 5380074"/>
              <a:gd name="connsiteY78" fmla="*/ 1371600 h 1967023"/>
              <a:gd name="connsiteX79" fmla="*/ 2828260 w 5380074"/>
              <a:gd name="connsiteY79" fmla="*/ 1382232 h 1967023"/>
              <a:gd name="connsiteX80" fmla="*/ 2796363 w 5380074"/>
              <a:gd name="connsiteY80" fmla="*/ 1392865 h 1967023"/>
              <a:gd name="connsiteX81" fmla="*/ 2668772 w 5380074"/>
              <a:gd name="connsiteY81" fmla="*/ 1414130 h 1967023"/>
              <a:gd name="connsiteX82" fmla="*/ 2626242 w 5380074"/>
              <a:gd name="connsiteY82" fmla="*/ 1424763 h 1967023"/>
              <a:gd name="connsiteX83" fmla="*/ 2488019 w 5380074"/>
              <a:gd name="connsiteY83" fmla="*/ 1446028 h 1967023"/>
              <a:gd name="connsiteX84" fmla="*/ 2232837 w 5380074"/>
              <a:gd name="connsiteY84" fmla="*/ 1456660 h 1967023"/>
              <a:gd name="connsiteX85" fmla="*/ 2169042 w 5380074"/>
              <a:gd name="connsiteY85" fmla="*/ 1488558 h 1967023"/>
              <a:gd name="connsiteX86" fmla="*/ 2137144 w 5380074"/>
              <a:gd name="connsiteY86" fmla="*/ 1499191 h 1967023"/>
              <a:gd name="connsiteX87" fmla="*/ 2105246 w 5380074"/>
              <a:gd name="connsiteY87" fmla="*/ 1520456 h 1967023"/>
              <a:gd name="connsiteX88" fmla="*/ 2009553 w 5380074"/>
              <a:gd name="connsiteY88" fmla="*/ 1552353 h 1967023"/>
              <a:gd name="connsiteX89" fmla="*/ 1967023 w 5380074"/>
              <a:gd name="connsiteY89" fmla="*/ 1584251 h 1967023"/>
              <a:gd name="connsiteX90" fmla="*/ 1924493 w 5380074"/>
              <a:gd name="connsiteY90" fmla="*/ 1594884 h 1967023"/>
              <a:gd name="connsiteX91" fmla="*/ 1850065 w 5380074"/>
              <a:gd name="connsiteY91" fmla="*/ 1637414 h 1967023"/>
              <a:gd name="connsiteX92" fmla="*/ 1818167 w 5380074"/>
              <a:gd name="connsiteY92" fmla="*/ 1669312 h 1967023"/>
              <a:gd name="connsiteX93" fmla="*/ 1786270 w 5380074"/>
              <a:gd name="connsiteY93" fmla="*/ 1690577 h 1967023"/>
              <a:gd name="connsiteX94" fmla="*/ 1754372 w 5380074"/>
              <a:gd name="connsiteY94" fmla="*/ 1722474 h 1967023"/>
              <a:gd name="connsiteX95" fmla="*/ 1722474 w 5380074"/>
              <a:gd name="connsiteY95" fmla="*/ 1733107 h 1967023"/>
              <a:gd name="connsiteX96" fmla="*/ 1701209 w 5380074"/>
              <a:gd name="connsiteY96" fmla="*/ 1765005 h 1967023"/>
              <a:gd name="connsiteX97" fmla="*/ 1669312 w 5380074"/>
              <a:gd name="connsiteY97" fmla="*/ 1796902 h 1967023"/>
              <a:gd name="connsiteX98" fmla="*/ 1637414 w 5380074"/>
              <a:gd name="connsiteY98" fmla="*/ 1892595 h 1967023"/>
              <a:gd name="connsiteX99" fmla="*/ 1626781 w 5380074"/>
              <a:gd name="connsiteY99" fmla="*/ 1924493 h 1967023"/>
              <a:gd name="connsiteX100" fmla="*/ 1605516 w 5380074"/>
              <a:gd name="connsiteY100" fmla="*/ 1956391 h 1967023"/>
              <a:gd name="connsiteX101" fmla="*/ 1616149 w 5380074"/>
              <a:gd name="connsiteY101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380074" h="1967023">
                <a:moveTo>
                  <a:pt x="1626781" y="1903228"/>
                </a:moveTo>
                <a:cubicBezTo>
                  <a:pt x="1601972" y="1878419"/>
                  <a:pt x="1571815" y="1857993"/>
                  <a:pt x="1552353" y="1828800"/>
                </a:cubicBezTo>
                <a:cubicBezTo>
                  <a:pt x="1545265" y="1818167"/>
                  <a:pt x="1540124" y="1805938"/>
                  <a:pt x="1531088" y="1796902"/>
                </a:cubicBezTo>
                <a:cubicBezTo>
                  <a:pt x="1518558" y="1784372"/>
                  <a:pt x="1502171" y="1776350"/>
                  <a:pt x="1488558" y="1765005"/>
                </a:cubicBezTo>
                <a:cubicBezTo>
                  <a:pt x="1427953" y="1714500"/>
                  <a:pt x="1514264" y="1775053"/>
                  <a:pt x="1435395" y="1722474"/>
                </a:cubicBezTo>
                <a:cubicBezTo>
                  <a:pt x="1394957" y="1661818"/>
                  <a:pt x="1430271" y="1697149"/>
                  <a:pt x="1318437" y="1679944"/>
                </a:cubicBezTo>
                <a:cubicBezTo>
                  <a:pt x="1303994" y="1677722"/>
                  <a:pt x="1290515" y="1669691"/>
                  <a:pt x="1275907" y="1669312"/>
                </a:cubicBezTo>
                <a:cubicBezTo>
                  <a:pt x="1017244" y="1662594"/>
                  <a:pt x="758456" y="1662223"/>
                  <a:pt x="499730" y="1658679"/>
                </a:cubicBezTo>
                <a:lnTo>
                  <a:pt x="425302" y="1648046"/>
                </a:lnTo>
                <a:cubicBezTo>
                  <a:pt x="385050" y="1642679"/>
                  <a:pt x="318480" y="1636122"/>
                  <a:pt x="276446" y="1626781"/>
                </a:cubicBezTo>
                <a:cubicBezTo>
                  <a:pt x="265505" y="1624350"/>
                  <a:pt x="255325" y="1619228"/>
                  <a:pt x="244549" y="1616149"/>
                </a:cubicBezTo>
                <a:cubicBezTo>
                  <a:pt x="151085" y="1589445"/>
                  <a:pt x="246607" y="1620378"/>
                  <a:pt x="170121" y="1594884"/>
                </a:cubicBezTo>
                <a:cubicBezTo>
                  <a:pt x="163033" y="1587795"/>
                  <a:pt x="154871" y="1581638"/>
                  <a:pt x="148856" y="1573618"/>
                </a:cubicBezTo>
                <a:cubicBezTo>
                  <a:pt x="133522" y="1553172"/>
                  <a:pt x="124398" y="1527894"/>
                  <a:pt x="106326" y="1509823"/>
                </a:cubicBezTo>
                <a:cubicBezTo>
                  <a:pt x="76024" y="1479522"/>
                  <a:pt x="90621" y="1496899"/>
                  <a:pt x="63795" y="1456660"/>
                </a:cubicBezTo>
                <a:cubicBezTo>
                  <a:pt x="60251" y="1442483"/>
                  <a:pt x="57362" y="1428127"/>
                  <a:pt x="53163" y="1414130"/>
                </a:cubicBezTo>
                <a:cubicBezTo>
                  <a:pt x="46722" y="1392660"/>
                  <a:pt x="37335" y="1372081"/>
                  <a:pt x="31898" y="1350335"/>
                </a:cubicBezTo>
                <a:cubicBezTo>
                  <a:pt x="-1342" y="1217380"/>
                  <a:pt x="41140" y="1382682"/>
                  <a:pt x="10633" y="1275907"/>
                </a:cubicBezTo>
                <a:cubicBezTo>
                  <a:pt x="6619" y="1261856"/>
                  <a:pt x="3544" y="1247554"/>
                  <a:pt x="0" y="1233377"/>
                </a:cubicBezTo>
                <a:cubicBezTo>
                  <a:pt x="3544" y="1088065"/>
                  <a:pt x="4319" y="942660"/>
                  <a:pt x="10633" y="797442"/>
                </a:cubicBezTo>
                <a:cubicBezTo>
                  <a:pt x="11211" y="784151"/>
                  <a:pt x="23148" y="729880"/>
                  <a:pt x="31898" y="712381"/>
                </a:cubicBezTo>
                <a:cubicBezTo>
                  <a:pt x="37613" y="700952"/>
                  <a:pt x="46075" y="691116"/>
                  <a:pt x="53163" y="680484"/>
                </a:cubicBezTo>
                <a:cubicBezTo>
                  <a:pt x="56707" y="666307"/>
                  <a:pt x="58039" y="651385"/>
                  <a:pt x="63795" y="637953"/>
                </a:cubicBezTo>
                <a:cubicBezTo>
                  <a:pt x="97204" y="559996"/>
                  <a:pt x="81527" y="666259"/>
                  <a:pt x="106326" y="542260"/>
                </a:cubicBezTo>
                <a:cubicBezTo>
                  <a:pt x="112398" y="511900"/>
                  <a:pt x="118580" y="476604"/>
                  <a:pt x="127591" y="446567"/>
                </a:cubicBezTo>
                <a:cubicBezTo>
                  <a:pt x="134032" y="425097"/>
                  <a:pt x="143420" y="404518"/>
                  <a:pt x="148856" y="382772"/>
                </a:cubicBezTo>
                <a:cubicBezTo>
                  <a:pt x="152400" y="368595"/>
                  <a:pt x="154357" y="353925"/>
                  <a:pt x="159488" y="340242"/>
                </a:cubicBezTo>
                <a:cubicBezTo>
                  <a:pt x="165053" y="325401"/>
                  <a:pt x="175188" y="312553"/>
                  <a:pt x="180753" y="297712"/>
                </a:cubicBezTo>
                <a:cubicBezTo>
                  <a:pt x="187846" y="278797"/>
                  <a:pt x="200534" y="199464"/>
                  <a:pt x="212651" y="191386"/>
                </a:cubicBezTo>
                <a:lnTo>
                  <a:pt x="244549" y="170121"/>
                </a:lnTo>
                <a:cubicBezTo>
                  <a:pt x="251637" y="159488"/>
                  <a:pt x="259474" y="149318"/>
                  <a:pt x="265814" y="138223"/>
                </a:cubicBezTo>
                <a:cubicBezTo>
                  <a:pt x="273678" y="124461"/>
                  <a:pt x="277866" y="108591"/>
                  <a:pt x="287079" y="95693"/>
                </a:cubicBezTo>
                <a:cubicBezTo>
                  <a:pt x="295819" y="83457"/>
                  <a:pt x="309351" y="75347"/>
                  <a:pt x="318977" y="63795"/>
                </a:cubicBezTo>
                <a:cubicBezTo>
                  <a:pt x="327158" y="53978"/>
                  <a:pt x="330264" y="39881"/>
                  <a:pt x="340242" y="31898"/>
                </a:cubicBezTo>
                <a:cubicBezTo>
                  <a:pt x="348994" y="24897"/>
                  <a:pt x="361838" y="25680"/>
                  <a:pt x="372139" y="21265"/>
                </a:cubicBezTo>
                <a:cubicBezTo>
                  <a:pt x="386708" y="15021"/>
                  <a:pt x="400493" y="7088"/>
                  <a:pt x="414670" y="0"/>
                </a:cubicBezTo>
                <a:lnTo>
                  <a:pt x="1127051" y="10632"/>
                </a:lnTo>
                <a:cubicBezTo>
                  <a:pt x="1145116" y="11134"/>
                  <a:pt x="1162142" y="21265"/>
                  <a:pt x="1180214" y="21265"/>
                </a:cubicBezTo>
                <a:cubicBezTo>
                  <a:pt x="1378720" y="21265"/>
                  <a:pt x="1577163" y="14176"/>
                  <a:pt x="1775637" y="10632"/>
                </a:cubicBezTo>
                <a:lnTo>
                  <a:pt x="2456121" y="21265"/>
                </a:lnTo>
                <a:cubicBezTo>
                  <a:pt x="2530613" y="23018"/>
                  <a:pt x="2604896" y="31205"/>
                  <a:pt x="2679405" y="31898"/>
                </a:cubicBezTo>
                <a:lnTo>
                  <a:pt x="4742121" y="42530"/>
                </a:lnTo>
                <a:cubicBezTo>
                  <a:pt x="4813005" y="46074"/>
                  <a:pt x="4884067" y="47015"/>
                  <a:pt x="4954772" y="53163"/>
                </a:cubicBezTo>
                <a:cubicBezTo>
                  <a:pt x="4965938" y="54134"/>
                  <a:pt x="4975857" y="60846"/>
                  <a:pt x="4986670" y="63795"/>
                </a:cubicBezTo>
                <a:cubicBezTo>
                  <a:pt x="5014866" y="71485"/>
                  <a:pt x="5044004" y="75818"/>
                  <a:pt x="5071730" y="85060"/>
                </a:cubicBezTo>
                <a:cubicBezTo>
                  <a:pt x="5092995" y="92148"/>
                  <a:pt x="5114460" y="98664"/>
                  <a:pt x="5135526" y="106325"/>
                </a:cubicBezTo>
                <a:cubicBezTo>
                  <a:pt x="5153463" y="112848"/>
                  <a:pt x="5170582" y="121555"/>
                  <a:pt x="5188688" y="127591"/>
                </a:cubicBezTo>
                <a:cubicBezTo>
                  <a:pt x="5209140" y="134409"/>
                  <a:pt x="5242628" y="138612"/>
                  <a:pt x="5263116" y="148856"/>
                </a:cubicBezTo>
                <a:cubicBezTo>
                  <a:pt x="5274546" y="154571"/>
                  <a:pt x="5284381" y="163033"/>
                  <a:pt x="5295014" y="170121"/>
                </a:cubicBezTo>
                <a:cubicBezTo>
                  <a:pt x="5302102" y="180753"/>
                  <a:pt x="5308296" y="192040"/>
                  <a:pt x="5316279" y="202018"/>
                </a:cubicBezTo>
                <a:cubicBezTo>
                  <a:pt x="5322541" y="209846"/>
                  <a:pt x="5333061" y="214318"/>
                  <a:pt x="5337544" y="223284"/>
                </a:cubicBezTo>
                <a:cubicBezTo>
                  <a:pt x="5347568" y="243333"/>
                  <a:pt x="5351721" y="265814"/>
                  <a:pt x="5358809" y="287079"/>
                </a:cubicBezTo>
                <a:lnTo>
                  <a:pt x="5369442" y="318977"/>
                </a:lnTo>
                <a:lnTo>
                  <a:pt x="5380074" y="350874"/>
                </a:lnTo>
                <a:cubicBezTo>
                  <a:pt x="5376530" y="400493"/>
                  <a:pt x="5375254" y="450326"/>
                  <a:pt x="5369442" y="499730"/>
                </a:cubicBezTo>
                <a:cubicBezTo>
                  <a:pt x="5368132" y="510861"/>
                  <a:pt x="5362744" y="521134"/>
                  <a:pt x="5358809" y="531628"/>
                </a:cubicBezTo>
                <a:cubicBezTo>
                  <a:pt x="5352107" y="549499"/>
                  <a:pt x="5347660" y="568606"/>
                  <a:pt x="5337544" y="584791"/>
                </a:cubicBezTo>
                <a:cubicBezTo>
                  <a:pt x="5329575" y="597542"/>
                  <a:pt x="5314878" y="604819"/>
                  <a:pt x="5305646" y="616688"/>
                </a:cubicBezTo>
                <a:cubicBezTo>
                  <a:pt x="5289955" y="636862"/>
                  <a:pt x="5281188" y="662412"/>
                  <a:pt x="5263116" y="680484"/>
                </a:cubicBezTo>
                <a:cubicBezTo>
                  <a:pt x="5200917" y="742682"/>
                  <a:pt x="5230805" y="719744"/>
                  <a:pt x="5178056" y="754912"/>
                </a:cubicBezTo>
                <a:cubicBezTo>
                  <a:pt x="5140620" y="811065"/>
                  <a:pt x="5175808" y="765951"/>
                  <a:pt x="5114260" y="818707"/>
                </a:cubicBezTo>
                <a:cubicBezTo>
                  <a:pt x="4992321" y="923227"/>
                  <a:pt x="5159545" y="784057"/>
                  <a:pt x="5061098" y="882502"/>
                </a:cubicBezTo>
                <a:cubicBezTo>
                  <a:pt x="5052062" y="891538"/>
                  <a:pt x="5038698" y="895218"/>
                  <a:pt x="5029200" y="903767"/>
                </a:cubicBezTo>
                <a:cubicBezTo>
                  <a:pt x="5003121" y="927238"/>
                  <a:pt x="4975824" y="950127"/>
                  <a:pt x="4954772" y="978195"/>
                </a:cubicBezTo>
                <a:cubicBezTo>
                  <a:pt x="4944139" y="992372"/>
                  <a:pt x="4936488" y="1009380"/>
                  <a:pt x="4922874" y="1020725"/>
                </a:cubicBezTo>
                <a:cubicBezTo>
                  <a:pt x="4914264" y="1027900"/>
                  <a:pt x="4901609" y="1027814"/>
                  <a:pt x="4890977" y="1031358"/>
                </a:cubicBezTo>
                <a:cubicBezTo>
                  <a:pt x="4872725" y="1045047"/>
                  <a:pt x="4838312" y="1072085"/>
                  <a:pt x="4816549" y="1084521"/>
                </a:cubicBezTo>
                <a:cubicBezTo>
                  <a:pt x="4802787" y="1092385"/>
                  <a:pt x="4788587" y="1099542"/>
                  <a:pt x="4774019" y="1105786"/>
                </a:cubicBezTo>
                <a:cubicBezTo>
                  <a:pt x="4741636" y="1119664"/>
                  <a:pt x="4714768" y="1121444"/>
                  <a:pt x="4678326" y="1127051"/>
                </a:cubicBezTo>
                <a:cubicBezTo>
                  <a:pt x="4531771" y="1149599"/>
                  <a:pt x="4573537" y="1138898"/>
                  <a:pt x="4338084" y="1148316"/>
                </a:cubicBezTo>
                <a:cubicBezTo>
                  <a:pt x="4199967" y="1175940"/>
                  <a:pt x="4371656" y="1138246"/>
                  <a:pt x="4231758" y="1180214"/>
                </a:cubicBezTo>
                <a:cubicBezTo>
                  <a:pt x="4211564" y="1186272"/>
                  <a:pt x="4131873" y="1198375"/>
                  <a:pt x="4114800" y="1201479"/>
                </a:cubicBezTo>
                <a:cubicBezTo>
                  <a:pt x="4077720" y="1208221"/>
                  <a:pt x="4035060" y="1218826"/>
                  <a:pt x="3997842" y="1222744"/>
                </a:cubicBezTo>
                <a:cubicBezTo>
                  <a:pt x="3951885" y="1227582"/>
                  <a:pt x="3905693" y="1229833"/>
                  <a:pt x="3859619" y="1233377"/>
                </a:cubicBezTo>
                <a:cubicBezTo>
                  <a:pt x="3830646" y="1238206"/>
                  <a:pt x="3703023" y="1260493"/>
                  <a:pt x="3657600" y="1265274"/>
                </a:cubicBezTo>
                <a:cubicBezTo>
                  <a:pt x="3550698" y="1276527"/>
                  <a:pt x="3446321" y="1280556"/>
                  <a:pt x="3338623" y="1286539"/>
                </a:cubicBezTo>
                <a:cubicBezTo>
                  <a:pt x="3218441" y="1310576"/>
                  <a:pt x="3366551" y="1282550"/>
                  <a:pt x="3189767" y="1307805"/>
                </a:cubicBezTo>
                <a:cubicBezTo>
                  <a:pt x="2952218" y="1341741"/>
                  <a:pt x="3172316" y="1319892"/>
                  <a:pt x="2934586" y="1339702"/>
                </a:cubicBezTo>
                <a:cubicBezTo>
                  <a:pt x="2800150" y="1384515"/>
                  <a:pt x="3015100" y="1309755"/>
                  <a:pt x="2870791" y="1371600"/>
                </a:cubicBezTo>
                <a:cubicBezTo>
                  <a:pt x="2857359" y="1377356"/>
                  <a:pt x="2842311" y="1378217"/>
                  <a:pt x="2828260" y="1382232"/>
                </a:cubicBezTo>
                <a:cubicBezTo>
                  <a:pt x="2817484" y="1385311"/>
                  <a:pt x="2807353" y="1390667"/>
                  <a:pt x="2796363" y="1392865"/>
                </a:cubicBezTo>
                <a:cubicBezTo>
                  <a:pt x="2754083" y="1401321"/>
                  <a:pt x="2710601" y="1403672"/>
                  <a:pt x="2668772" y="1414130"/>
                </a:cubicBezTo>
                <a:cubicBezTo>
                  <a:pt x="2654595" y="1417674"/>
                  <a:pt x="2640507" y="1421593"/>
                  <a:pt x="2626242" y="1424763"/>
                </a:cubicBezTo>
                <a:cubicBezTo>
                  <a:pt x="2581852" y="1434627"/>
                  <a:pt x="2532839" y="1443227"/>
                  <a:pt x="2488019" y="1446028"/>
                </a:cubicBezTo>
                <a:cubicBezTo>
                  <a:pt x="2403050" y="1451339"/>
                  <a:pt x="2317898" y="1453116"/>
                  <a:pt x="2232837" y="1456660"/>
                </a:cubicBezTo>
                <a:cubicBezTo>
                  <a:pt x="2152660" y="1483387"/>
                  <a:pt x="2251488" y="1447334"/>
                  <a:pt x="2169042" y="1488558"/>
                </a:cubicBezTo>
                <a:cubicBezTo>
                  <a:pt x="2159017" y="1493570"/>
                  <a:pt x="2147169" y="1494179"/>
                  <a:pt x="2137144" y="1499191"/>
                </a:cubicBezTo>
                <a:cubicBezTo>
                  <a:pt x="2125714" y="1504906"/>
                  <a:pt x="2117042" y="1515541"/>
                  <a:pt x="2105246" y="1520456"/>
                </a:cubicBezTo>
                <a:cubicBezTo>
                  <a:pt x="2074209" y="1533388"/>
                  <a:pt x="2009553" y="1552353"/>
                  <a:pt x="2009553" y="1552353"/>
                </a:cubicBezTo>
                <a:cubicBezTo>
                  <a:pt x="1995376" y="1562986"/>
                  <a:pt x="1982873" y="1576326"/>
                  <a:pt x="1967023" y="1584251"/>
                </a:cubicBezTo>
                <a:cubicBezTo>
                  <a:pt x="1953953" y="1590786"/>
                  <a:pt x="1938176" y="1589753"/>
                  <a:pt x="1924493" y="1594884"/>
                </a:cubicBezTo>
                <a:cubicBezTo>
                  <a:pt x="1905586" y="1601974"/>
                  <a:pt x="1866891" y="1623393"/>
                  <a:pt x="1850065" y="1637414"/>
                </a:cubicBezTo>
                <a:cubicBezTo>
                  <a:pt x="1838513" y="1647040"/>
                  <a:pt x="1829719" y="1659686"/>
                  <a:pt x="1818167" y="1669312"/>
                </a:cubicBezTo>
                <a:cubicBezTo>
                  <a:pt x="1808350" y="1677493"/>
                  <a:pt x="1796087" y="1682396"/>
                  <a:pt x="1786270" y="1690577"/>
                </a:cubicBezTo>
                <a:cubicBezTo>
                  <a:pt x="1774718" y="1700203"/>
                  <a:pt x="1766883" y="1714133"/>
                  <a:pt x="1754372" y="1722474"/>
                </a:cubicBezTo>
                <a:cubicBezTo>
                  <a:pt x="1745046" y="1728691"/>
                  <a:pt x="1733107" y="1729563"/>
                  <a:pt x="1722474" y="1733107"/>
                </a:cubicBezTo>
                <a:cubicBezTo>
                  <a:pt x="1715386" y="1743740"/>
                  <a:pt x="1709390" y="1755188"/>
                  <a:pt x="1701209" y="1765005"/>
                </a:cubicBezTo>
                <a:cubicBezTo>
                  <a:pt x="1691583" y="1776556"/>
                  <a:pt x="1676614" y="1783758"/>
                  <a:pt x="1669312" y="1796902"/>
                </a:cubicBezTo>
                <a:cubicBezTo>
                  <a:pt x="1669307" y="1796911"/>
                  <a:pt x="1642732" y="1876641"/>
                  <a:pt x="1637414" y="1892595"/>
                </a:cubicBezTo>
                <a:cubicBezTo>
                  <a:pt x="1633870" y="1903228"/>
                  <a:pt x="1632998" y="1915167"/>
                  <a:pt x="1626781" y="1924493"/>
                </a:cubicBezTo>
                <a:cubicBezTo>
                  <a:pt x="1619693" y="1935126"/>
                  <a:pt x="1608615" y="1943994"/>
                  <a:pt x="1605516" y="1956391"/>
                </a:cubicBezTo>
                <a:cubicBezTo>
                  <a:pt x="1604300" y="1961254"/>
                  <a:pt x="1612605" y="1963479"/>
                  <a:pt x="1616149" y="196702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6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selection requires a </a:t>
            </a:r>
            <a:r>
              <a:rPr lang="en-US" dirty="0" err="1" smtClean="0"/>
              <a:t>mux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88879" y="1555854"/>
            <a:ext cx="3706614" cy="2329221"/>
            <a:chOff x="1388879" y="1555854"/>
            <a:chExt cx="3706614" cy="23292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409141" y="1974388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446" y="2602183"/>
              <a:ext cx="92204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a[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rapezoid 7"/>
            <p:cNvSpPr/>
            <p:nvPr/>
          </p:nvSpPr>
          <p:spPr bwMode="auto">
            <a:xfrm rot="5400000">
              <a:off x="1928390" y="2697721"/>
              <a:ext cx="1910684" cy="464024"/>
            </a:xfrm>
            <a:prstGeom prst="trapezoid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803282" y="2206399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1803282" y="2372447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3282" y="2522572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803282" y="2686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803282" y="2838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803282" y="29911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803282" y="3157193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803282" y="32959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803282" y="3448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803282" y="3600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129389" y="286376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421356" y="2680657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a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2897377" y="1578605"/>
              <a:ext cx="6826" cy="493591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990637" y="1555854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75257" y="5734346"/>
            <a:ext cx="31341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a[0],a[1],a[2],…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06867" y="4667541"/>
            <a:ext cx="2761420" cy="1377866"/>
            <a:chOff x="2806867" y="4667541"/>
            <a:chExt cx="2761420" cy="1377866"/>
          </a:xfrm>
        </p:grpSpPr>
        <p:sp>
          <p:nvSpPr>
            <p:cNvPr id="44" name="Rectangle 43"/>
            <p:cNvSpPr/>
            <p:nvPr/>
          </p:nvSpPr>
          <p:spPr bwMode="auto">
            <a:xfrm rot="5400000">
              <a:off x="3550670" y="4656176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69212" y="5381778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a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612943" y="5786656"/>
              <a:ext cx="955344" cy="245660"/>
            </a:xfrm>
            <a:custGeom>
              <a:avLst/>
              <a:gdLst>
                <a:gd name="connsiteX0" fmla="*/ 0 w 955344"/>
                <a:gd name="connsiteY0" fmla="*/ 0 h 245660"/>
                <a:gd name="connsiteX1" fmla="*/ 0 w 955344"/>
                <a:gd name="connsiteY1" fmla="*/ 245660 h 245660"/>
                <a:gd name="connsiteX2" fmla="*/ 955344 w 955344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344" h="245660">
                  <a:moveTo>
                    <a:pt x="0" y="0"/>
                  </a:moveTo>
                  <a:lnTo>
                    <a:pt x="0" y="245660"/>
                  </a:lnTo>
                  <a:lnTo>
                    <a:pt x="955344" y="245660"/>
                  </a:lnTo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07085" y="4667541"/>
              <a:ext cx="1091821" cy="3693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&gt;&gt;</a:t>
              </a:r>
              <a:endParaRPr lang="en-US" dirty="0"/>
            </a:p>
          </p:txBody>
        </p:sp>
        <p:cxnSp>
          <p:nvCxnSpPr>
            <p:cNvPr id="50" name="Elbow Connector 49"/>
            <p:cNvCxnSpPr>
              <a:stCxn id="41" idx="2"/>
              <a:endCxn id="48" idx="0"/>
            </p:cNvCxnSpPr>
            <p:nvPr/>
          </p:nvCxnSpPr>
          <p:spPr bwMode="auto">
            <a:xfrm rot="5400000" flipH="1">
              <a:off x="3079256" y="5241281"/>
              <a:ext cx="1148202" cy="722"/>
            </a:xfrm>
            <a:prstGeom prst="bentConnector5">
              <a:avLst>
                <a:gd name="adj1" fmla="val -19909"/>
                <a:gd name="adj2" fmla="val 139771330"/>
                <a:gd name="adj3" fmla="val 119909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>
              <a:stCxn id="48" idx="2"/>
              <a:endCxn id="41" idx="0"/>
            </p:cNvCxnSpPr>
            <p:nvPr/>
          </p:nvCxnSpPr>
          <p:spPr bwMode="auto">
            <a:xfrm>
              <a:off x="3652996" y="5036873"/>
              <a:ext cx="722" cy="34490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619625" y="5800725"/>
              <a:ext cx="274434" cy="244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50" dirty="0" smtClean="0"/>
                <a:t>0</a:t>
              </a:r>
              <a:endParaRPr lang="en-US" sz="105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45645" y="2002018"/>
            <a:ext cx="346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when the selection indices are regular then it is better to use a shift operator (no gates!)</a:t>
            </a:r>
          </a:p>
        </p:txBody>
      </p:sp>
      <p:sp>
        <p:nvSpPr>
          <p:cNvPr id="29" name="Bent-Up Arrow 28"/>
          <p:cNvSpPr/>
          <p:nvPr/>
        </p:nvSpPr>
        <p:spPr bwMode="auto">
          <a:xfrm rot="5400000">
            <a:off x="1568636" y="4136065"/>
            <a:ext cx="728006" cy="797442"/>
          </a:xfrm>
          <a:prstGeom prst="bentUp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19103" cy="1143000"/>
          </a:xfrm>
        </p:spPr>
        <p:txBody>
          <a:bodyPr/>
          <a:lstStyle/>
          <a:p>
            <a:r>
              <a:rPr lang="en-US" dirty="0" smtClean="0"/>
              <a:t>Replacing repeated selections by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51" y="1873240"/>
            <a:ext cx="5740021" cy="2544936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&lt;= a &gt;&gt; 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 &lt;= {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sum[0],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prod[31:1]};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for Sequential Multiply</a:t>
            </a:r>
            <a:endParaRPr lang="en-US" dirty="0"/>
          </a:p>
        </p:txBody>
      </p:sp>
      <p:sp>
        <p:nvSpPr>
          <p:cNvPr id="8" name="TextBox 100"/>
          <p:cNvSpPr txBox="1">
            <a:spLocks noChangeArrowheads="1"/>
          </p:cNvSpPr>
          <p:nvPr/>
        </p:nvSpPr>
        <p:spPr bwMode="auto">
          <a:xfrm>
            <a:off x="6034088" y="1383244"/>
            <a:ext cx="48603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 smtClean="0"/>
              <a:t>bIn</a:t>
            </a:r>
            <a:endParaRPr lang="en-US" sz="14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69528" y="1870074"/>
            <a:ext cx="1204912" cy="3196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smtClean="0"/>
              <a:t>b</a:t>
            </a:r>
            <a:endParaRPr lang="en-US" sz="1400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581050" y="1882555"/>
            <a:ext cx="101142" cy="290356"/>
            <a:chOff x="7256879" y="1927436"/>
            <a:chExt cx="300908" cy="310332"/>
          </a:xfrm>
        </p:grpSpPr>
        <p:cxnSp>
          <p:nvCxnSpPr>
            <p:cNvPr id="16" name="Straight Connector 37"/>
            <p:cNvCxnSpPr>
              <a:cxnSpLocks noChangeShapeType="1"/>
            </p:cNvCxnSpPr>
            <p:nvPr/>
          </p:nvCxnSpPr>
          <p:spPr bwMode="auto">
            <a:xfrm>
              <a:off x="7256879" y="1927436"/>
              <a:ext cx="295273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" name="Straight Connector 38"/>
            <p:cNvCxnSpPr>
              <a:cxnSpLocks noChangeShapeType="1"/>
            </p:cNvCxnSpPr>
            <p:nvPr/>
          </p:nvCxnSpPr>
          <p:spPr bwMode="auto">
            <a:xfrm flipV="1">
              <a:off x="7260467" y="2065489"/>
              <a:ext cx="297320" cy="172279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86" name="Elbow Connector 198"/>
          <p:cNvCxnSpPr>
            <a:cxnSpLocks noChangeShapeType="1"/>
          </p:cNvCxnSpPr>
          <p:nvPr/>
        </p:nvCxnSpPr>
        <p:spPr bwMode="auto">
          <a:xfrm rot="5400000">
            <a:off x="6094571" y="1779962"/>
            <a:ext cx="172506" cy="13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83" name="Group 82"/>
          <p:cNvGrpSpPr/>
          <p:nvPr/>
        </p:nvGrpSpPr>
        <p:grpSpPr>
          <a:xfrm>
            <a:off x="3312995" y="4039657"/>
            <a:ext cx="1224080" cy="300570"/>
            <a:chOff x="2512895" y="4039657"/>
            <a:chExt cx="1224080" cy="300570"/>
          </a:xfrm>
          <a:solidFill>
            <a:schemeClr val="accent1"/>
          </a:solidFill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512895" y="4039657"/>
              <a:ext cx="1224080" cy="3005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08" name="Straight Connector 135"/>
            <p:cNvCxnSpPr>
              <a:cxnSpLocks noChangeShapeType="1"/>
            </p:cNvCxnSpPr>
            <p:nvPr/>
          </p:nvCxnSpPr>
          <p:spPr bwMode="auto">
            <a:xfrm>
              <a:off x="2534350" y="4040715"/>
              <a:ext cx="99379" cy="137803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9" name="Straight Connector 136"/>
            <p:cNvCxnSpPr>
              <a:cxnSpLocks noChangeShapeType="1"/>
            </p:cNvCxnSpPr>
            <p:nvPr/>
          </p:nvCxnSpPr>
          <p:spPr bwMode="auto">
            <a:xfrm flipV="1">
              <a:off x="2535550" y="4169883"/>
              <a:ext cx="100067" cy="16119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80" name="Group 79"/>
          <p:cNvGrpSpPr/>
          <p:nvPr/>
        </p:nvGrpSpPr>
        <p:grpSpPr>
          <a:xfrm>
            <a:off x="2139453" y="4041770"/>
            <a:ext cx="473976" cy="319620"/>
            <a:chOff x="1339353" y="4041770"/>
            <a:chExt cx="473976" cy="319620"/>
          </a:xfrm>
          <a:solidFill>
            <a:schemeClr val="accent1"/>
          </a:solidFill>
        </p:grpSpPr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1339353" y="4041770"/>
              <a:ext cx="473976" cy="3196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i</a:t>
              </a:r>
              <a:endParaRPr lang="en-US" sz="1400" dirty="0"/>
            </a:p>
          </p:txBody>
        </p: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1350874" y="4054250"/>
              <a:ext cx="101142" cy="290356"/>
              <a:chOff x="7256879" y="1927436"/>
              <a:chExt cx="300908" cy="310332"/>
            </a:xfrm>
            <a:grpFill/>
          </p:grpSpPr>
          <p:cxnSp>
            <p:nvCxnSpPr>
              <p:cNvPr id="168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69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81" name="Group 80"/>
          <p:cNvGrpSpPr/>
          <p:nvPr/>
        </p:nvGrpSpPr>
        <p:grpSpPr>
          <a:xfrm>
            <a:off x="1971675" y="2988237"/>
            <a:ext cx="814276" cy="2489048"/>
            <a:chOff x="1171575" y="2988237"/>
            <a:chExt cx="814276" cy="2489048"/>
          </a:xfrm>
        </p:grpSpPr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1219817" y="4624968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== 32</a:t>
              </a:r>
              <a:endParaRPr lang="en-US" sz="1400" dirty="0"/>
            </a:p>
          </p:txBody>
        </p:sp>
        <p:sp>
          <p:nvSpPr>
            <p:cNvPr id="170" name="AutoShape 10"/>
            <p:cNvSpPr>
              <a:spLocks noChangeArrowheads="1"/>
            </p:cNvSpPr>
            <p:nvPr/>
          </p:nvSpPr>
          <p:spPr bwMode="auto">
            <a:xfrm>
              <a:off x="1361528" y="3652838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75" name="Straight Arrow Connector 230"/>
            <p:cNvCxnSpPr>
              <a:cxnSpLocks noChangeShapeType="1"/>
            </p:cNvCxnSpPr>
            <p:nvPr/>
          </p:nvCxnSpPr>
          <p:spPr bwMode="auto">
            <a:xfrm>
              <a:off x="1574601" y="3811893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Straight Arrow Connector 230"/>
            <p:cNvCxnSpPr>
              <a:cxnSpLocks noChangeShapeType="1"/>
            </p:cNvCxnSpPr>
            <p:nvPr/>
          </p:nvCxnSpPr>
          <p:spPr bwMode="auto">
            <a:xfrm>
              <a:off x="1573362" y="4382611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Shape 256"/>
            <p:cNvCxnSpPr>
              <a:cxnSpLocks noChangeShapeType="1"/>
              <a:stCxn id="166" idx="2"/>
              <a:endCxn id="82" idx="0"/>
            </p:cNvCxnSpPr>
            <p:nvPr/>
          </p:nvCxnSpPr>
          <p:spPr bwMode="auto">
            <a:xfrm rot="5400000" flipH="1">
              <a:off x="819227" y="3594752"/>
              <a:ext cx="1341965" cy="191313"/>
            </a:xfrm>
            <a:prstGeom prst="bentConnector5">
              <a:avLst>
                <a:gd name="adj1" fmla="val -8518"/>
                <a:gd name="adj2" fmla="val 336041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1" name="Oval 149"/>
            <p:cNvSpPr>
              <a:spLocks noChangeArrowheads="1"/>
            </p:cNvSpPr>
            <p:nvPr/>
          </p:nvSpPr>
          <p:spPr bwMode="auto">
            <a:xfrm>
              <a:off x="1681117" y="298823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192" name="Elbow Connector 190"/>
            <p:cNvCxnSpPr>
              <a:cxnSpLocks noChangeShapeType="1"/>
              <a:stCxn id="191" idx="4"/>
            </p:cNvCxnSpPr>
            <p:nvPr/>
          </p:nvCxnSpPr>
          <p:spPr bwMode="auto">
            <a:xfrm rot="5400000">
              <a:off x="1581631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Straight Arrow Connector 230"/>
            <p:cNvCxnSpPr>
              <a:cxnSpLocks noChangeShapeType="1"/>
            </p:cNvCxnSpPr>
            <p:nvPr/>
          </p:nvCxnSpPr>
          <p:spPr bwMode="auto">
            <a:xfrm>
              <a:off x="1557790" y="4934989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9" name="TextBox 102"/>
            <p:cNvSpPr txBox="1">
              <a:spLocks noChangeArrowheads="1"/>
            </p:cNvSpPr>
            <p:nvPr/>
          </p:nvSpPr>
          <p:spPr bwMode="auto">
            <a:xfrm>
              <a:off x="1234100" y="5191053"/>
              <a:ext cx="627095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done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575" y="3019425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+1</a:t>
              </a:r>
              <a:endParaRPr lang="en-US" sz="1400" dirty="0"/>
            </a:p>
          </p:txBody>
        </p:sp>
        <p:cxnSp>
          <p:nvCxnSpPr>
            <p:cNvPr id="8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267306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769997" y="4039655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/>
              <a:t>prod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773185" y="4038600"/>
            <a:ext cx="101267" cy="290358"/>
            <a:chOff x="1539276" y="3050891"/>
            <a:chExt cx="300885" cy="310334"/>
          </a:xfrm>
        </p:grpSpPr>
        <p:cxnSp>
          <p:nvCxnSpPr>
            <p:cNvPr id="26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7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6758748" y="3512345"/>
            <a:ext cx="1228221" cy="2080232"/>
            <a:chOff x="6758748" y="3512345"/>
            <a:chExt cx="1228221" cy="2080232"/>
          </a:xfrm>
        </p:grpSpPr>
        <p:sp>
          <p:nvSpPr>
            <p:cNvPr id="10" name="TextBox 102"/>
            <p:cNvSpPr txBox="1">
              <a:spLocks noChangeArrowheads="1"/>
            </p:cNvSpPr>
            <p:nvPr/>
          </p:nvSpPr>
          <p:spPr bwMode="auto">
            <a:xfrm>
              <a:off x="6758748" y="5306345"/>
              <a:ext cx="1228221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result (low)</a:t>
              </a:r>
              <a:endParaRPr lang="en-US" sz="1400" dirty="0"/>
            </a:p>
          </p:txBody>
        </p:sp>
        <p:cxnSp>
          <p:nvCxnSpPr>
            <p:cNvPr id="57" name="Straight Arrow Connector 254"/>
            <p:cNvCxnSpPr>
              <a:cxnSpLocks noChangeShapeType="1"/>
              <a:stCxn id="24" idx="2"/>
              <a:endCxn id="10" idx="0"/>
            </p:cNvCxnSpPr>
            <p:nvPr/>
          </p:nvCxnSpPr>
          <p:spPr bwMode="auto">
            <a:xfrm flipH="1">
              <a:off x="7372859" y="4340225"/>
              <a:ext cx="388" cy="9661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Shape 256"/>
            <p:cNvCxnSpPr>
              <a:cxnSpLocks noChangeShapeType="1"/>
              <a:stCxn id="24" idx="2"/>
              <a:endCxn id="118" idx="2"/>
            </p:cNvCxnSpPr>
            <p:nvPr/>
          </p:nvCxnSpPr>
          <p:spPr bwMode="auto">
            <a:xfrm rot="5400000" flipH="1">
              <a:off x="6955878" y="3922857"/>
              <a:ext cx="827881" cy="6857"/>
            </a:xfrm>
            <a:prstGeom prst="bentConnector5">
              <a:avLst>
                <a:gd name="adj1" fmla="val -27613"/>
                <a:gd name="adj2" fmla="val -13688902"/>
                <a:gd name="adj3" fmla="val 127613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87" name="TextBox 86"/>
            <p:cNvSpPr txBox="1"/>
            <p:nvPr/>
          </p:nvSpPr>
          <p:spPr>
            <a:xfrm>
              <a:off x="7436495" y="3848100"/>
              <a:ext cx="521297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 smtClean="0"/>
                <a:t>[30:0]</a:t>
              </a:r>
              <a:endParaRPr lang="en-US" sz="8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95675" y="1631950"/>
            <a:ext cx="862666" cy="2914583"/>
            <a:chOff x="2695575" y="1631950"/>
            <a:chExt cx="862666" cy="2914583"/>
          </a:xfrm>
        </p:grpSpPr>
        <p:grpSp>
          <p:nvGrpSpPr>
            <p:cNvPr id="92" name="Group 91"/>
            <p:cNvGrpSpPr/>
            <p:nvPr/>
          </p:nvGrpSpPr>
          <p:grpSpPr>
            <a:xfrm>
              <a:off x="2756013" y="1631950"/>
              <a:ext cx="802228" cy="2708277"/>
              <a:chOff x="2756013" y="1631950"/>
              <a:chExt cx="802228" cy="2708277"/>
            </a:xfrm>
          </p:grpSpPr>
          <p:sp>
            <p:nvSpPr>
              <p:cNvPr id="9" name="TextBox 101"/>
              <p:cNvSpPr txBox="1">
                <a:spLocks noChangeArrowheads="1"/>
              </p:cNvSpPr>
              <p:nvPr/>
            </p:nvSpPr>
            <p:spPr bwMode="auto">
              <a:xfrm>
                <a:off x="3077019" y="1631950"/>
                <a:ext cx="481222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 smtClean="0"/>
                  <a:t>aIn</a:t>
                </a:r>
                <a:endParaRPr lang="en-US" sz="1400" dirty="0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 rot="10800000">
                <a:off x="2756013" y="2973388"/>
                <a:ext cx="322262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&lt;&lt;</a:t>
                </a:r>
              </a:p>
            </p:txBody>
          </p:sp>
          <p:cxnSp>
            <p:nvCxnSpPr>
              <p:cNvPr id="34" name="Straight Arrow Connector 179"/>
              <p:cNvCxnSpPr>
                <a:cxnSpLocks noChangeShapeType="1"/>
              </p:cNvCxnSpPr>
              <p:nvPr/>
            </p:nvCxnSpPr>
            <p:spPr bwMode="auto">
              <a:xfrm flipH="1">
                <a:off x="3219894" y="1954213"/>
                <a:ext cx="0" cy="169386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2909383" y="3652838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42" name="Elbow Connector 1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790938" y="3405187"/>
                <a:ext cx="368300" cy="117475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" name="Straight Arrow Connector 230"/>
              <p:cNvCxnSpPr>
                <a:cxnSpLocks noChangeShapeType="1"/>
                <a:stCxn id="38" idx="2"/>
                <a:endCxn id="19" idx="0"/>
              </p:cNvCxnSpPr>
              <p:nvPr/>
            </p:nvCxnSpPr>
            <p:spPr bwMode="auto">
              <a:xfrm>
                <a:off x="3123696" y="3797300"/>
                <a:ext cx="10764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" name="Shape 256"/>
              <p:cNvCxnSpPr>
                <a:cxnSpLocks noChangeShapeType="1"/>
                <a:stCxn id="19" idx="2"/>
                <a:endCxn id="29" idx="2"/>
              </p:cNvCxnSpPr>
              <p:nvPr/>
            </p:nvCxnSpPr>
            <p:spPr bwMode="auto">
              <a:xfrm rot="5400000" flipH="1">
                <a:off x="2342382" y="3548150"/>
                <a:ext cx="1366839" cy="217316"/>
              </a:xfrm>
              <a:prstGeom prst="bentConnector5">
                <a:avLst>
                  <a:gd name="adj1" fmla="val -16725"/>
                  <a:gd name="adj2" fmla="val 386828"/>
                  <a:gd name="adj3" fmla="val 11672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00" name="TextBox 99"/>
            <p:cNvSpPr txBox="1"/>
            <p:nvPr/>
          </p:nvSpPr>
          <p:spPr>
            <a:xfrm>
              <a:off x="2695575" y="4343400"/>
              <a:ext cx="42832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 smtClean="0"/>
                <a:t>31:0</a:t>
              </a:r>
              <a:endParaRPr lang="en-US" sz="800" dirty="0"/>
            </a:p>
          </p:txBody>
        </p:sp>
      </p:grp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5055962" y="4041770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 smtClean="0"/>
              <a:t>tp</a:t>
            </a:r>
            <a:endParaRPr lang="en-US" sz="1400" dirty="0"/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5059150" y="4040715"/>
            <a:ext cx="101267" cy="290358"/>
            <a:chOff x="1539276" y="3050891"/>
            <a:chExt cx="300885" cy="310334"/>
          </a:xfrm>
          <a:solidFill>
            <a:schemeClr val="bg1"/>
          </a:solidFill>
        </p:grpSpPr>
        <p:cxnSp>
          <p:nvCxnSpPr>
            <p:cNvPr id="65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6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03" name="Group 102"/>
          <p:cNvGrpSpPr/>
          <p:nvPr/>
        </p:nvGrpSpPr>
        <p:grpSpPr>
          <a:xfrm>
            <a:off x="2547391" y="3657600"/>
            <a:ext cx="541519" cy="313932"/>
            <a:chOff x="1747291" y="3657600"/>
            <a:chExt cx="541519" cy="313932"/>
          </a:xfrm>
        </p:grpSpPr>
        <p:cxnSp>
          <p:nvCxnSpPr>
            <p:cNvPr id="138" name="Straight Arrow Connector 137"/>
            <p:cNvCxnSpPr/>
            <p:nvPr/>
          </p:nvCxnSpPr>
          <p:spPr bwMode="auto">
            <a:xfrm flipH="1" flipV="1">
              <a:off x="1747291" y="37242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1866900" y="36576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0916" y="3695700"/>
            <a:ext cx="531994" cy="313932"/>
            <a:chOff x="3280816" y="3695700"/>
            <a:chExt cx="531994" cy="313932"/>
          </a:xfrm>
        </p:grpSpPr>
        <p:cxnSp>
          <p:nvCxnSpPr>
            <p:cNvPr id="141" name="Straight Arrow Connector 140"/>
            <p:cNvCxnSpPr/>
            <p:nvPr/>
          </p:nvCxnSpPr>
          <p:spPr bwMode="auto">
            <a:xfrm flipH="1" flipV="1">
              <a:off x="3280816" y="37528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3390900" y="36957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576341" y="3000375"/>
            <a:ext cx="712969" cy="313932"/>
            <a:chOff x="4776241" y="3000375"/>
            <a:chExt cx="712969" cy="313932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 flipH="1" flipV="1">
              <a:off x="4776241" y="31527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5067300" y="3000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33550" y="4143375"/>
            <a:ext cx="421910" cy="313932"/>
            <a:chOff x="933450" y="4143375"/>
            <a:chExt cx="421910" cy="313932"/>
          </a:xfrm>
        </p:grpSpPr>
        <p:cxnSp>
          <p:nvCxnSpPr>
            <p:cNvPr id="139" name="Straight Arrow Connector 138"/>
            <p:cNvCxnSpPr/>
            <p:nvPr/>
          </p:nvCxnSpPr>
          <p:spPr bwMode="auto">
            <a:xfrm flipV="1">
              <a:off x="103291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933450" y="4143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05125" y="4162425"/>
            <a:ext cx="421910" cy="313932"/>
            <a:chOff x="2105025" y="4162425"/>
            <a:chExt cx="421910" cy="313932"/>
          </a:xfrm>
        </p:grpSpPr>
        <p:cxnSp>
          <p:nvCxnSpPr>
            <p:cNvPr id="145" name="Straight Arrow Connector 144"/>
            <p:cNvCxnSpPr/>
            <p:nvPr/>
          </p:nvCxnSpPr>
          <p:spPr bwMode="auto">
            <a:xfrm flipV="1">
              <a:off x="2194966" y="42100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105025" y="416242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57725" y="4171950"/>
            <a:ext cx="421910" cy="313932"/>
            <a:chOff x="3857625" y="4171950"/>
            <a:chExt cx="421910" cy="313932"/>
          </a:xfrm>
        </p:grpSpPr>
        <p:cxnSp>
          <p:nvCxnSpPr>
            <p:cNvPr id="146" name="Straight Arrow Connector 145"/>
            <p:cNvCxnSpPr/>
            <p:nvPr/>
          </p:nvCxnSpPr>
          <p:spPr bwMode="auto">
            <a:xfrm flipV="1">
              <a:off x="394756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3857625" y="417195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10325" y="4181475"/>
            <a:ext cx="421910" cy="313932"/>
            <a:chOff x="5610225" y="4181475"/>
            <a:chExt cx="421910" cy="313932"/>
          </a:xfrm>
        </p:grpSpPr>
        <p:cxnSp>
          <p:nvCxnSpPr>
            <p:cNvPr id="148" name="Straight Arrow Connector 147"/>
            <p:cNvCxnSpPr/>
            <p:nvPr/>
          </p:nvCxnSpPr>
          <p:spPr bwMode="auto">
            <a:xfrm flipV="1">
              <a:off x="5652541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4" name="TextBox 153"/>
            <p:cNvSpPr txBox="1"/>
            <p:nvPr/>
          </p:nvSpPr>
          <p:spPr>
            <a:xfrm>
              <a:off x="5610225" y="41814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933950" y="1866900"/>
            <a:ext cx="647700" cy="313932"/>
            <a:chOff x="4133850" y="1866900"/>
            <a:chExt cx="647700" cy="313932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 flipV="1">
              <a:off x="4461916" y="20288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4133850" y="18669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5370447" y="5762625"/>
            <a:ext cx="2973891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s1</a:t>
            </a:r>
            <a:r>
              <a:rPr lang="en-US" dirty="0" smtClean="0"/>
              <a:t> = </a:t>
            </a:r>
            <a:r>
              <a:rPr lang="en-US" dirty="0" err="1" smtClean="0"/>
              <a:t>start_en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s2</a:t>
            </a:r>
            <a:r>
              <a:rPr lang="en-US" dirty="0" smtClean="0"/>
              <a:t> = </a:t>
            </a:r>
            <a:r>
              <a:rPr lang="en-US" dirty="0" err="1" smtClean="0"/>
              <a:t>start_en</a:t>
            </a:r>
            <a:r>
              <a:rPr lang="en-US" dirty="0" smtClean="0"/>
              <a:t> | !done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00550" y="2102412"/>
            <a:ext cx="2535437" cy="3487259"/>
            <a:chOff x="4400550" y="2102412"/>
            <a:chExt cx="2535437" cy="3487259"/>
          </a:xfrm>
        </p:grpSpPr>
        <p:sp>
          <p:nvSpPr>
            <p:cNvPr id="130" name="TextBox 102"/>
            <p:cNvSpPr txBox="1">
              <a:spLocks noChangeArrowheads="1"/>
            </p:cNvSpPr>
            <p:nvPr/>
          </p:nvSpPr>
          <p:spPr bwMode="auto">
            <a:xfrm>
              <a:off x="5265149" y="5303439"/>
              <a:ext cx="1311578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result (high)</a:t>
              </a:r>
              <a:endParaRPr lang="en-US" sz="1400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400550" y="2102412"/>
              <a:ext cx="2535437" cy="3069591"/>
              <a:chOff x="4400550" y="2121462"/>
              <a:chExt cx="2535437" cy="306959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619875" y="3867150"/>
                <a:ext cx="31611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31</a:t>
                </a:r>
                <a:endParaRPr lang="en-US" sz="800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5657850" y="3762375"/>
                <a:ext cx="1362" cy="26034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5724525" y="3724275"/>
                <a:ext cx="250390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0</a:t>
                </a:r>
                <a:endParaRPr lang="en-US" sz="800" dirty="0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4400550" y="2121462"/>
                <a:ext cx="2505075" cy="3069591"/>
                <a:chOff x="4400550" y="2121462"/>
                <a:chExt cx="2505075" cy="3069591"/>
              </a:xfrm>
            </p:grpSpPr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 rot="5400000">
                  <a:off x="5451542" y="3262379"/>
                  <a:ext cx="382587" cy="611055"/>
                </a:xfrm>
                <a:custGeom>
                  <a:avLst/>
                  <a:gdLst>
                    <a:gd name="T0" fmla="*/ 0 w 241"/>
                    <a:gd name="T1" fmla="*/ 0 h 385"/>
                    <a:gd name="T2" fmla="*/ 0 w 241"/>
                    <a:gd name="T3" fmla="*/ 160 h 385"/>
                    <a:gd name="T4" fmla="*/ 48 w 241"/>
                    <a:gd name="T5" fmla="*/ 192 h 385"/>
                    <a:gd name="T6" fmla="*/ 0 w 241"/>
                    <a:gd name="T7" fmla="*/ 224 h 385"/>
                    <a:gd name="T8" fmla="*/ 0 w 241"/>
                    <a:gd name="T9" fmla="*/ 384 h 385"/>
                    <a:gd name="T10" fmla="*/ 240 w 241"/>
                    <a:gd name="T11" fmla="*/ 288 h 385"/>
                    <a:gd name="T12" fmla="*/ 240 w 241"/>
                    <a:gd name="T13" fmla="*/ 96 h 385"/>
                    <a:gd name="T14" fmla="*/ 0 w 241"/>
                    <a:gd name="T15" fmla="*/ 0 h 3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1"/>
                    <a:gd name="T25" fmla="*/ 0 h 385"/>
                    <a:gd name="T26" fmla="*/ 241 w 241"/>
                    <a:gd name="T27" fmla="*/ 385 h 38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1" h="385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48" y="192"/>
                      </a:lnTo>
                      <a:lnTo>
                        <a:pt x="0" y="224"/>
                      </a:lnTo>
                      <a:lnTo>
                        <a:pt x="0" y="384"/>
                      </a:lnTo>
                      <a:lnTo>
                        <a:pt x="240" y="288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90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vert270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-96" charset="2"/>
                    <a:buNone/>
                    <a:defRPr/>
                  </a:pPr>
                  <a:r>
                    <a:rPr lang="en-US" sz="900" dirty="0">
                      <a:latin typeface="Verdana" pitchFamily="-96" charset="0"/>
                    </a:rPr>
                    <a:t>    add</a:t>
                  </a:r>
                </a:p>
              </p:txBody>
            </p:sp>
            <p:cxnSp>
              <p:nvCxnSpPr>
                <p:cNvPr id="128" name="Straight Arrow Connector 254"/>
                <p:cNvCxnSpPr>
                  <a:cxnSpLocks noChangeShapeType="1"/>
                </p:cNvCxnSpPr>
                <p:nvPr/>
              </p:nvCxnSpPr>
              <p:spPr bwMode="auto">
                <a:xfrm>
                  <a:off x="5678262" y="4342340"/>
                  <a:ext cx="2262" cy="848713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8" name="Freeform 97"/>
                <p:cNvSpPr/>
                <p:nvPr/>
              </p:nvSpPr>
              <p:spPr bwMode="auto">
                <a:xfrm>
                  <a:off x="5743575" y="3771900"/>
                  <a:ext cx="1162050" cy="276225"/>
                </a:xfrm>
                <a:custGeom>
                  <a:avLst/>
                  <a:gdLst>
                    <a:gd name="connsiteX0" fmla="*/ 0 w 809625"/>
                    <a:gd name="connsiteY0" fmla="*/ 0 h 276225"/>
                    <a:gd name="connsiteX1" fmla="*/ 19050 w 809625"/>
                    <a:gd name="connsiteY1" fmla="*/ 95250 h 276225"/>
                    <a:gd name="connsiteX2" fmla="*/ 809625 w 809625"/>
                    <a:gd name="connsiteY2" fmla="*/ 104775 h 276225"/>
                    <a:gd name="connsiteX3" fmla="*/ 809625 w 809625"/>
                    <a:gd name="connsiteY3" fmla="*/ 276225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9625" h="276225">
                      <a:moveTo>
                        <a:pt x="0" y="0"/>
                      </a:moveTo>
                      <a:lnTo>
                        <a:pt x="19050" y="95250"/>
                      </a:lnTo>
                      <a:lnTo>
                        <a:pt x="809625" y="104775"/>
                      </a:lnTo>
                      <a:lnTo>
                        <a:pt x="809625" y="27622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5187513" y="2578662"/>
                  <a:ext cx="428625" cy="797157"/>
                  <a:chOff x="5187513" y="2578662"/>
                  <a:chExt cx="428625" cy="797157"/>
                </a:xfrm>
              </p:grpSpPr>
              <p:sp>
                <p:nvSpPr>
                  <p:cNvPr id="4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187513" y="3062288"/>
                    <a:ext cx="428625" cy="144462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32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256213" y="25786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cxnSp>
                <p:nvCxnSpPr>
                  <p:cNvPr id="76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415095" y="3209925"/>
                    <a:ext cx="4630" cy="165894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15" name="Straight Arrow Connector 114"/>
                  <p:cNvCxnSpPr>
                    <a:stCxn id="32" idx="4"/>
                  </p:cNvCxnSpPr>
                  <p:nvPr/>
                </p:nvCxnSpPr>
                <p:spPr bwMode="auto">
                  <a:xfrm flipH="1">
                    <a:off x="5391150" y="2892425"/>
                    <a:ext cx="17430" cy="17462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sp>
              <p:nvSpPr>
                <p:cNvPr id="111" name="Freeform 110"/>
                <p:cNvSpPr/>
                <p:nvPr/>
              </p:nvSpPr>
              <p:spPr bwMode="auto">
                <a:xfrm>
                  <a:off x="4895850" y="2867025"/>
                  <a:ext cx="771525" cy="1704975"/>
                </a:xfrm>
                <a:custGeom>
                  <a:avLst/>
                  <a:gdLst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152400 h 1704975"/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219075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525" h="1704975">
                      <a:moveTo>
                        <a:pt x="771525" y="1704975"/>
                      </a:moveTo>
                      <a:lnTo>
                        <a:pt x="0" y="1704975"/>
                      </a:lnTo>
                      <a:lnTo>
                        <a:pt x="9525" y="0"/>
                      </a:lnTo>
                      <a:lnTo>
                        <a:pt x="371475" y="0"/>
                      </a:lnTo>
                      <a:lnTo>
                        <a:pt x="371475" y="21907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4467225" y="2514601"/>
                  <a:ext cx="1152525" cy="2038350"/>
                </a:xfrm>
                <a:custGeom>
                  <a:avLst/>
                  <a:gdLst>
                    <a:gd name="connsiteX0" fmla="*/ 0 w 1343025"/>
                    <a:gd name="connsiteY0" fmla="*/ 1924050 h 2124075"/>
                    <a:gd name="connsiteX1" fmla="*/ 0 w 1343025"/>
                    <a:gd name="connsiteY1" fmla="*/ 2124075 h 2124075"/>
                    <a:gd name="connsiteX2" fmla="*/ 247650 w 1343025"/>
                    <a:gd name="connsiteY2" fmla="*/ 2124075 h 2124075"/>
                    <a:gd name="connsiteX3" fmla="*/ 238125 w 1343025"/>
                    <a:gd name="connsiteY3" fmla="*/ 0 h 2124075"/>
                    <a:gd name="connsiteX4" fmla="*/ 1343025 w 1343025"/>
                    <a:gd name="connsiteY4" fmla="*/ 0 h 2124075"/>
                    <a:gd name="connsiteX0" fmla="*/ 0 w 1152525"/>
                    <a:gd name="connsiteY0" fmla="*/ 1924050 h 2124075"/>
                    <a:gd name="connsiteX1" fmla="*/ 0 w 1152525"/>
                    <a:gd name="connsiteY1" fmla="*/ 2124075 h 2124075"/>
                    <a:gd name="connsiteX2" fmla="*/ 247650 w 1152525"/>
                    <a:gd name="connsiteY2" fmla="*/ 2124075 h 2124075"/>
                    <a:gd name="connsiteX3" fmla="*/ 238125 w 1152525"/>
                    <a:gd name="connsiteY3" fmla="*/ 0 h 2124075"/>
                    <a:gd name="connsiteX4" fmla="*/ 1152525 w 1152525"/>
                    <a:gd name="connsiteY4" fmla="*/ 85725 h 2124075"/>
                    <a:gd name="connsiteX0" fmla="*/ 0 w 1152525"/>
                    <a:gd name="connsiteY0" fmla="*/ 1838325 h 2038350"/>
                    <a:gd name="connsiteX1" fmla="*/ 0 w 1152525"/>
                    <a:gd name="connsiteY1" fmla="*/ 2038350 h 2038350"/>
                    <a:gd name="connsiteX2" fmla="*/ 247650 w 1152525"/>
                    <a:gd name="connsiteY2" fmla="*/ 2038350 h 2038350"/>
                    <a:gd name="connsiteX3" fmla="*/ 238125 w 1152525"/>
                    <a:gd name="connsiteY3" fmla="*/ 0 h 2038350"/>
                    <a:gd name="connsiteX4" fmla="*/ 1152525 w 1152525"/>
                    <a:gd name="connsiteY4" fmla="*/ 0 h 203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2525" h="2038350">
                      <a:moveTo>
                        <a:pt x="0" y="1838325"/>
                      </a:moveTo>
                      <a:lnTo>
                        <a:pt x="0" y="2038350"/>
                      </a:lnTo>
                      <a:lnTo>
                        <a:pt x="247650" y="2038350"/>
                      </a:lnTo>
                      <a:lnTo>
                        <a:pt x="238125" y="0"/>
                      </a:lnTo>
                      <a:lnTo>
                        <a:pt x="1152525" y="0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400550" y="4371975"/>
                  <a:ext cx="258404" cy="216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900" dirty="0" smtClean="0"/>
                    <a:t>0</a:t>
                  </a:r>
                  <a:endParaRPr lang="en-US" sz="9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238750" y="3762375"/>
                  <a:ext cx="428322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 smtClean="0"/>
                    <a:t>32:1</a:t>
                  </a:r>
                  <a:endParaRPr lang="en-US" sz="800" dirty="0"/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5065713" y="2121462"/>
                  <a:ext cx="1477962" cy="1259913"/>
                  <a:chOff x="5065713" y="2121462"/>
                  <a:chExt cx="1477962" cy="1259913"/>
                </a:xfrm>
              </p:grpSpPr>
              <p:cxnSp>
                <p:nvCxnSpPr>
                  <p:cNvPr id="48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172201" y="2185988"/>
                    <a:ext cx="4762" cy="22542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133" name="Freeform 132"/>
                  <p:cNvSpPr/>
                  <p:nvPr/>
                </p:nvSpPr>
                <p:spPr bwMode="auto">
                  <a:xfrm>
                    <a:off x="5848350" y="2590800"/>
                    <a:ext cx="200025" cy="790575"/>
                  </a:xfrm>
                  <a:custGeom>
                    <a:avLst/>
                    <a:gdLst>
                      <a:gd name="connsiteX0" fmla="*/ 361950 w 361950"/>
                      <a:gd name="connsiteY0" fmla="*/ 0 h 685800"/>
                      <a:gd name="connsiteX1" fmla="*/ 361950 w 361950"/>
                      <a:gd name="connsiteY1" fmla="*/ 190500 h 685800"/>
                      <a:gd name="connsiteX2" fmla="*/ 0 w 361950"/>
                      <a:gd name="connsiteY2" fmla="*/ 190500 h 685800"/>
                      <a:gd name="connsiteX3" fmla="*/ 0 w 361950"/>
                      <a:gd name="connsiteY3" fmla="*/ 685800 h 685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1950" h="685800">
                        <a:moveTo>
                          <a:pt x="361950" y="0"/>
                        </a:moveTo>
                        <a:lnTo>
                          <a:pt x="361950" y="190500"/>
                        </a:lnTo>
                        <a:lnTo>
                          <a:pt x="0" y="190500"/>
                        </a:lnTo>
                        <a:lnTo>
                          <a:pt x="0" y="685800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1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511363" y="2405062"/>
                    <a:ext cx="1032312" cy="16668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117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65713" y="21214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19" name="Freeform 118"/>
                  <p:cNvSpPr/>
                  <p:nvPr/>
                </p:nvSpPr>
                <p:spPr bwMode="auto">
                  <a:xfrm>
                    <a:off x="5381625" y="2276475"/>
                    <a:ext cx="323850" cy="123825"/>
                  </a:xfrm>
                  <a:custGeom>
                    <a:avLst/>
                    <a:gdLst>
                      <a:gd name="connsiteX0" fmla="*/ 0 w 323850"/>
                      <a:gd name="connsiteY0" fmla="*/ 0 h 123825"/>
                      <a:gd name="connsiteX1" fmla="*/ 323850 w 323850"/>
                      <a:gd name="connsiteY1" fmla="*/ 0 h 123825"/>
                      <a:gd name="connsiteX2" fmla="*/ 323850 w 323850"/>
                      <a:gd name="connsiteY2" fmla="*/ 123825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3850" h="123825">
                        <a:moveTo>
                          <a:pt x="0" y="0"/>
                        </a:moveTo>
                        <a:lnTo>
                          <a:pt x="323850" y="0"/>
                        </a:lnTo>
                        <a:lnTo>
                          <a:pt x="323850" y="12382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</p:grpSp>
          </p:grpSp>
        </p:grpSp>
      </p:grpSp>
      <p:sp>
        <p:nvSpPr>
          <p:cNvPr id="118" name="Rectangle 13"/>
          <p:cNvSpPr>
            <a:spLocks noChangeArrowheads="1"/>
          </p:cNvSpPr>
          <p:nvPr/>
        </p:nvSpPr>
        <p:spPr bwMode="auto">
          <a:xfrm rot="10800000">
            <a:off x="7205259" y="3512344"/>
            <a:ext cx="322262" cy="2905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/>
              <a:t>&lt;&lt;</a:t>
            </a:r>
          </a:p>
        </p:txBody>
      </p:sp>
      <p:cxnSp>
        <p:nvCxnSpPr>
          <p:cNvPr id="20" name="Straight Arrow Connector 19"/>
          <p:cNvCxnSpPr>
            <a:stCxn id="118" idx="0"/>
            <a:endCxn id="24" idx="0"/>
          </p:cNvCxnSpPr>
          <p:nvPr/>
        </p:nvCxnSpPr>
        <p:spPr bwMode="auto">
          <a:xfrm>
            <a:off x="7366390" y="3802856"/>
            <a:ext cx="6857" cy="2367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 autoUpdateAnimBg="0"/>
      <p:bldP spid="156" grpI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6" y="1532861"/>
            <a:ext cx="7772400" cy="4114800"/>
          </a:xfrm>
        </p:spPr>
        <p:txBody>
          <a:bodyPr/>
          <a:lstStyle/>
          <a:p>
            <a:r>
              <a:rPr lang="en-US" sz="2400" dirty="0" smtClean="0"/>
              <a:t>Number of add32 circuits has been reduced from 31 to one, though some registers and </a:t>
            </a:r>
            <a:r>
              <a:rPr lang="en-US" sz="2400" dirty="0" err="1" smtClean="0"/>
              <a:t>muxes</a:t>
            </a:r>
            <a:r>
              <a:rPr lang="en-US" sz="2400" dirty="0" smtClean="0"/>
              <a:t> have been added</a:t>
            </a:r>
          </a:p>
          <a:p>
            <a:r>
              <a:rPr lang="en-US" sz="2400" dirty="0" smtClean="0"/>
              <a:t>The longest combinational path has been reduced from 62 FAs to one add32 plus a few </a:t>
            </a:r>
            <a:r>
              <a:rPr lang="en-US" sz="2400" dirty="0" err="1" smtClean="0"/>
              <a:t>muxes</a:t>
            </a:r>
            <a:endParaRPr lang="en-US" sz="2400" dirty="0"/>
          </a:p>
          <a:p>
            <a:r>
              <a:rPr lang="en-US" sz="2400" dirty="0" smtClean="0"/>
              <a:t>The sequential circuit will take 31 clock cycles to compute an answer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03809" cy="1143000"/>
          </a:xfrm>
        </p:spPr>
        <p:txBody>
          <a:bodyPr/>
          <a:lstStyle/>
          <a:p>
            <a:r>
              <a:rPr lang="en-US" dirty="0" smtClean="0"/>
              <a:t>Packaging Multiply as a Latency-Insensitive Module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1697" y="3870656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with guards</a:t>
            </a:r>
            <a:endParaRPr lang="en-US" dirty="0"/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985675" y="4403632"/>
            <a:ext cx="8032968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Multiply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startMul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64))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getResultMul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160044" y="1801205"/>
            <a:ext cx="4599481" cy="1928698"/>
            <a:chOff x="2160044" y="1801205"/>
            <a:chExt cx="4599481" cy="1928698"/>
          </a:xfrm>
        </p:grpSpPr>
        <p:grpSp>
          <p:nvGrpSpPr>
            <p:cNvPr id="22" name="Group 21"/>
            <p:cNvGrpSpPr/>
            <p:nvPr/>
          </p:nvGrpSpPr>
          <p:grpSpPr>
            <a:xfrm>
              <a:off x="2160044" y="1801205"/>
              <a:ext cx="4599481" cy="1928698"/>
              <a:chOff x="5011100" y="1925489"/>
              <a:chExt cx="3704846" cy="1310540"/>
            </a:xfrm>
          </p:grpSpPr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6132035" y="1925489"/>
                <a:ext cx="1403709" cy="13105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133234" y="2170899"/>
                <a:ext cx="331525" cy="640242"/>
                <a:chOff x="4584642" y="1597340"/>
                <a:chExt cx="331525" cy="640242"/>
              </a:xfrm>
            </p:grpSpPr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4" name="Text Box 2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12654" y="1785014"/>
                  <a:ext cx="623259" cy="247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 err="1" smtClean="0">
                      <a:latin typeface="+mn-lt"/>
                      <a:cs typeface="Arial" charset="0"/>
                    </a:rPr>
                    <a:t>startMul</a:t>
                  </a:r>
                  <a:endParaRPr lang="en-US" sz="1400" dirty="0"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6389494" y="2340545"/>
                <a:ext cx="88678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Multiply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06100" y="2041123"/>
                <a:ext cx="331525" cy="941216"/>
                <a:chOff x="4584642" y="1599289"/>
                <a:chExt cx="331525" cy="638293"/>
              </a:xfrm>
            </p:grpSpPr>
            <p:sp>
              <p:nvSpPr>
                <p:cNvPr id="41" name="Rectangle 9"/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14605" y="1785014"/>
                  <a:ext cx="619362" cy="247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 err="1" smtClean="0">
                      <a:latin typeface="+mn-lt"/>
                      <a:cs typeface="Arial" charset="0"/>
                    </a:rPr>
                    <a:t>getMulResult</a:t>
                  </a:r>
                  <a:endParaRPr lang="en-US" sz="1400" dirty="0">
                    <a:latin typeface="+mn-lt"/>
                    <a:cs typeface="Arial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7536565" y="2371722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7547732" y="2757765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5645302" y="2558518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 flipH="1">
                <a:off x="5660231" y="2769071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5640861" y="2340545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Straight Arrow Connector 39"/>
              <p:cNvCxnSpPr/>
              <p:nvPr/>
            </p:nvCxnSpPr>
            <p:spPr bwMode="auto">
              <a:xfrm flipH="1">
                <a:off x="7537625" y="2559832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7947786" y="2571499"/>
                <a:ext cx="76816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ready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5011100" y="2625477"/>
                <a:ext cx="67197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busy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5146978" y="2359887"/>
                <a:ext cx="43633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err="1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en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8001326" y="2370469"/>
                <a:ext cx="43633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err="1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en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5638740" y="2253151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4" name="Straight Connector 3"/>
            <p:cNvCxnSpPr/>
            <p:nvPr/>
          </p:nvCxnSpPr>
          <p:spPr bwMode="auto">
            <a:xfrm flipH="1">
              <a:off x="3172265" y="2172420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3191812" y="2333174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5531786" y="2348542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5378481" y="210813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64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6946" y="240184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32979" y="19362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32</a:t>
              </a:r>
              <a:endParaRPr lang="en-US" sz="1400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8302283" cy="5215564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mkMultiply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(Multiply);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a&lt;-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b&lt;-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 indent="0"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Reg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#(Bool) busy &lt;-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mkReg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(False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Bit#(32) m = (a[0]==0)? 0 : b;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a &lt;= a &gt;&gt; 1;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 prod &lt;= {sum[0], prod[31:1]};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&lt;= sum[32:1];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i+1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method Action </a:t>
            </a:r>
            <a:r>
              <a:rPr lang="en-US" sz="1800" dirty="0" err="1" smtClean="0">
                <a:latin typeface="Courier New" pitchFamily="49" charset="0"/>
              </a:rPr>
              <a:t>startMul</a:t>
            </a:r>
            <a:r>
              <a:rPr lang="en-US" sz="1800" dirty="0" smtClean="0">
                <a:latin typeface="Courier New" pitchFamily="49" charset="0"/>
              </a:rPr>
              <a:t>(Bit#(32) x, </a:t>
            </a:r>
            <a:r>
              <a:rPr lang="en-US" sz="1800" dirty="0">
                <a:latin typeface="Courier New" pitchFamily="49" charset="0"/>
              </a:rPr>
              <a:t>Bit</a:t>
            </a:r>
            <a:r>
              <a:rPr lang="en-US" sz="1800" dirty="0" smtClean="0">
                <a:latin typeface="Courier New" pitchFamily="49" charset="0"/>
              </a:rPr>
              <a:t>#(32) y)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(!busy);</a:t>
            </a:r>
          </a:p>
          <a:p>
            <a:pPr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a </a:t>
            </a:r>
            <a:r>
              <a:rPr lang="en-US" sz="1800" dirty="0">
                <a:latin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</a:rPr>
              <a:t>x; b </a:t>
            </a:r>
            <a:r>
              <a:rPr lang="en-US" sz="1800" dirty="0">
                <a:latin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</a:rPr>
              <a:t>y; </a:t>
            </a:r>
            <a:r>
              <a:rPr lang="en-US" sz="1800" dirty="0">
                <a:latin typeface="Courier New" pitchFamily="49" charset="0"/>
              </a:rPr>
              <a:t>busy &lt;= True</a:t>
            </a:r>
            <a:r>
              <a:rPr lang="en-US" sz="1800" dirty="0" smtClean="0">
                <a:latin typeface="Courier New" pitchFamily="49" charset="0"/>
              </a:rPr>
              <a:t>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&lt;= 0; 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Bit#(64) </a:t>
            </a:r>
            <a:r>
              <a:rPr lang="en-US" sz="1800" dirty="0" err="1" smtClean="0">
                <a:latin typeface="Courier New" pitchFamily="49" charset="0"/>
              </a:rPr>
              <a:t>getMulRes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==32) &amp;&amp; busy);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busy &lt;= False;</a:t>
            </a:r>
            <a:r>
              <a:rPr lang="en-US" sz="1800" b="1" dirty="0">
                <a:latin typeface="Courier New" pitchFamily="49" charset="0"/>
              </a:rPr>
              <a:t> return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{</a:t>
            </a:r>
            <a:r>
              <a:rPr lang="en-US" sz="1800" dirty="0" err="1" smtClean="0">
                <a:latin typeface="Courier New" pitchFamily="49" charset="0"/>
              </a:rPr>
              <a:t>tp,prod</a:t>
            </a:r>
            <a:r>
              <a:rPr lang="en-US" sz="1800" dirty="0" smtClean="0">
                <a:latin typeface="Courier New" pitchFamily="49" charset="0"/>
              </a:rPr>
              <a:t>};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92100"/>
            <a:ext cx="7772400" cy="1143000"/>
          </a:xfrm>
        </p:spPr>
        <p:txBody>
          <a:bodyPr/>
          <a:lstStyle/>
          <a:p>
            <a:r>
              <a:rPr lang="en-US" dirty="0" smtClean="0"/>
              <a:t>Circuit for Sequential Multiply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949361" y="6012985"/>
            <a:ext cx="2973891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s1</a:t>
            </a:r>
            <a:r>
              <a:rPr lang="en-US" dirty="0" smtClean="0"/>
              <a:t> = </a:t>
            </a:r>
            <a:r>
              <a:rPr lang="en-US" dirty="0" err="1" smtClean="0"/>
              <a:t>start_en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s2</a:t>
            </a:r>
            <a:r>
              <a:rPr lang="en-US" dirty="0" smtClean="0"/>
              <a:t> = </a:t>
            </a:r>
            <a:r>
              <a:rPr lang="en-US" dirty="0" err="1" smtClean="0"/>
              <a:t>start_en</a:t>
            </a:r>
            <a:r>
              <a:rPr lang="en-US" dirty="0" smtClean="0"/>
              <a:t> | !done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13383" y="1727902"/>
            <a:ext cx="6242947" cy="4094041"/>
            <a:chOff x="1733550" y="1383244"/>
            <a:chExt cx="6242947" cy="4094041"/>
          </a:xfrm>
        </p:grpSpPr>
        <p:sp>
          <p:nvSpPr>
            <p:cNvPr id="8" name="TextBox 100"/>
            <p:cNvSpPr txBox="1">
              <a:spLocks noChangeArrowheads="1"/>
            </p:cNvSpPr>
            <p:nvPr/>
          </p:nvSpPr>
          <p:spPr bwMode="auto">
            <a:xfrm>
              <a:off x="6034088" y="1383244"/>
              <a:ext cx="48603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bIn</a:t>
              </a:r>
              <a:endParaRPr lang="en-US" sz="14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69528" y="1870074"/>
              <a:ext cx="1204912" cy="3196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b</a:t>
              </a:r>
              <a:endParaRPr lang="en-US" sz="1400" dirty="0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5581050" y="1882555"/>
              <a:ext cx="101142" cy="290356"/>
              <a:chOff x="7256879" y="1927436"/>
              <a:chExt cx="300908" cy="310332"/>
            </a:xfrm>
          </p:grpSpPr>
          <p:cxnSp>
            <p:nvCxnSpPr>
              <p:cNvPr id="16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86" name="Elbow Connector 198"/>
            <p:cNvCxnSpPr>
              <a:cxnSpLocks noChangeShapeType="1"/>
            </p:cNvCxnSpPr>
            <p:nvPr/>
          </p:nvCxnSpPr>
          <p:spPr bwMode="auto">
            <a:xfrm rot="5400000">
              <a:off x="6094571" y="1779962"/>
              <a:ext cx="172506" cy="137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grpSp>
          <p:nvGrpSpPr>
            <p:cNvPr id="83" name="Group 82"/>
            <p:cNvGrpSpPr/>
            <p:nvPr/>
          </p:nvGrpSpPr>
          <p:grpSpPr>
            <a:xfrm>
              <a:off x="3312995" y="4039657"/>
              <a:ext cx="1224080" cy="300570"/>
              <a:chOff x="2512895" y="4039657"/>
              <a:chExt cx="1224080" cy="300570"/>
            </a:xfrm>
            <a:solidFill>
              <a:schemeClr val="accent1"/>
            </a:solidFill>
          </p:grpSpPr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512895" y="4039657"/>
                <a:ext cx="1224080" cy="30057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a</a:t>
                </a:r>
                <a:endParaRPr lang="en-US" sz="1400" dirty="0"/>
              </a:p>
            </p:txBody>
          </p:sp>
          <p:cxnSp>
            <p:nvCxnSpPr>
              <p:cNvPr id="108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2534350" y="4040715"/>
                <a:ext cx="99379" cy="137803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09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2535550" y="4169883"/>
                <a:ext cx="100067" cy="161190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80" name="Group 79"/>
            <p:cNvGrpSpPr/>
            <p:nvPr/>
          </p:nvGrpSpPr>
          <p:grpSpPr>
            <a:xfrm>
              <a:off x="2139453" y="4041770"/>
              <a:ext cx="473976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 smtClean="0"/>
                  <a:t>i</a:t>
                </a:r>
                <a:endParaRPr lang="en-US" sz="1400" dirty="0"/>
              </a:p>
            </p:txBody>
          </p: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168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9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81" name="Group 80"/>
            <p:cNvGrpSpPr/>
            <p:nvPr/>
          </p:nvGrpSpPr>
          <p:grpSpPr>
            <a:xfrm>
              <a:off x="1971675" y="2988237"/>
              <a:ext cx="814276" cy="2489048"/>
              <a:chOff x="1171575" y="2988237"/>
              <a:chExt cx="814276" cy="2489048"/>
            </a:xfrm>
          </p:grpSpPr>
          <p:sp>
            <p:nvSpPr>
              <p:cNvPr id="136" name="Rectangle 13"/>
              <p:cNvSpPr>
                <a:spLocks noChangeArrowheads="1"/>
              </p:cNvSpPr>
              <p:nvPr/>
            </p:nvSpPr>
            <p:spPr bwMode="auto">
              <a:xfrm>
                <a:off x="1219817" y="4624968"/>
                <a:ext cx="713048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== 32</a:t>
                </a:r>
                <a:endParaRPr lang="en-US" sz="1400" dirty="0"/>
              </a:p>
            </p:txBody>
          </p:sp>
          <p:sp>
            <p:nvSpPr>
              <p:cNvPr id="170" name="AutoShape 10"/>
              <p:cNvSpPr>
                <a:spLocks noChangeArrowheads="1"/>
              </p:cNvSpPr>
              <p:nvPr/>
            </p:nvSpPr>
            <p:spPr bwMode="auto">
              <a:xfrm>
                <a:off x="1361528" y="3652838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175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1574601" y="3811893"/>
                <a:ext cx="1239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6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1573362" y="4382611"/>
                <a:ext cx="1239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7" name="Shape 256"/>
              <p:cNvCxnSpPr>
                <a:cxnSpLocks noChangeShapeType="1"/>
                <a:stCxn id="166" idx="2"/>
                <a:endCxn id="82" idx="0"/>
              </p:cNvCxnSpPr>
              <p:nvPr/>
            </p:nvCxnSpPr>
            <p:spPr bwMode="auto">
              <a:xfrm rot="5400000" flipH="1">
                <a:off x="819227" y="3594752"/>
                <a:ext cx="1341965" cy="191313"/>
              </a:xfrm>
              <a:prstGeom prst="bentConnector5">
                <a:avLst>
                  <a:gd name="adj1" fmla="val -8518"/>
                  <a:gd name="adj2" fmla="val 336041"/>
                  <a:gd name="adj3" fmla="val 11703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1" name="Oval 149"/>
              <p:cNvSpPr>
                <a:spLocks noChangeArrowheads="1"/>
              </p:cNvSpPr>
              <p:nvPr/>
            </p:nvSpPr>
            <p:spPr bwMode="auto">
              <a:xfrm>
                <a:off x="1681117" y="2988237"/>
                <a:ext cx="304734" cy="313763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/>
                  <a:t>0</a:t>
                </a:r>
              </a:p>
            </p:txBody>
          </p:sp>
          <p:cxnSp>
            <p:nvCxnSpPr>
              <p:cNvPr id="192" name="Elbow Connector 190"/>
              <p:cNvCxnSpPr>
                <a:cxnSpLocks noChangeShapeType="1"/>
                <a:stCxn id="191" idx="4"/>
              </p:cNvCxnSpPr>
              <p:nvPr/>
            </p:nvCxnSpPr>
            <p:spPr bwMode="auto">
              <a:xfrm rot="5400000">
                <a:off x="1581631" y="3400985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1557790" y="4934989"/>
                <a:ext cx="1239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9" name="TextBox 102"/>
              <p:cNvSpPr txBox="1">
                <a:spLocks noChangeArrowheads="1"/>
              </p:cNvSpPr>
              <p:nvPr/>
            </p:nvSpPr>
            <p:spPr bwMode="auto">
              <a:xfrm>
                <a:off x="1234100" y="5191053"/>
                <a:ext cx="627095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done</a:t>
                </a:r>
                <a:endParaRPr 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1575" y="3019425"/>
                <a:ext cx="445956" cy="286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+1</a:t>
                </a:r>
                <a:endParaRPr lang="en-US" sz="1400" dirty="0"/>
              </a:p>
            </p:txBody>
          </p:sp>
          <p:cxnSp>
            <p:nvCxnSpPr>
              <p:cNvPr id="84" name="Elbow Connector 190"/>
              <p:cNvCxnSpPr>
                <a:cxnSpLocks noChangeShapeType="1"/>
              </p:cNvCxnSpPr>
              <p:nvPr/>
            </p:nvCxnSpPr>
            <p:spPr bwMode="auto">
              <a:xfrm rot="16200000" flipH="1">
                <a:off x="1267306" y="3400985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6769997" y="4039655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prod</a:t>
              </a:r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6773185" y="4038600"/>
              <a:ext cx="101267" cy="290358"/>
              <a:chOff x="1539276" y="3050891"/>
              <a:chExt cx="300885" cy="310334"/>
            </a:xfrm>
          </p:grpSpPr>
          <p:cxnSp>
            <p:nvCxnSpPr>
              <p:cNvPr id="26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6208274" y="3512345"/>
              <a:ext cx="1749518" cy="1659658"/>
              <a:chOff x="6208274" y="3512345"/>
              <a:chExt cx="1749518" cy="1659658"/>
            </a:xfrm>
          </p:grpSpPr>
          <p:sp>
            <p:nvSpPr>
              <p:cNvPr id="10" name="TextBox 102"/>
              <p:cNvSpPr txBox="1">
                <a:spLocks noChangeArrowheads="1"/>
              </p:cNvSpPr>
              <p:nvPr/>
            </p:nvSpPr>
            <p:spPr bwMode="auto">
              <a:xfrm>
                <a:off x="6208274" y="4684652"/>
                <a:ext cx="1228221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result (low)</a:t>
                </a:r>
                <a:endParaRPr lang="en-US" sz="1400" dirty="0"/>
              </a:p>
            </p:txBody>
          </p:sp>
          <p:cxnSp>
            <p:nvCxnSpPr>
              <p:cNvPr id="57" name="Straight Arrow Connector 254"/>
              <p:cNvCxnSpPr>
                <a:cxnSpLocks noChangeShapeType="1"/>
                <a:stCxn id="24" idx="2"/>
              </p:cNvCxnSpPr>
              <p:nvPr/>
            </p:nvCxnSpPr>
            <p:spPr bwMode="auto">
              <a:xfrm>
                <a:off x="7373247" y="4340225"/>
                <a:ext cx="7952" cy="8317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Shape 256"/>
              <p:cNvCxnSpPr>
                <a:cxnSpLocks noChangeShapeType="1"/>
                <a:stCxn id="24" idx="2"/>
                <a:endCxn id="118" idx="2"/>
              </p:cNvCxnSpPr>
              <p:nvPr/>
            </p:nvCxnSpPr>
            <p:spPr bwMode="auto">
              <a:xfrm rot="5400000" flipH="1">
                <a:off x="6955878" y="3922857"/>
                <a:ext cx="827881" cy="6857"/>
              </a:xfrm>
              <a:prstGeom prst="bentConnector5">
                <a:avLst>
                  <a:gd name="adj1" fmla="val -27613"/>
                  <a:gd name="adj2" fmla="val -13688902"/>
                  <a:gd name="adj3" fmla="val 127613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7436495" y="3848100"/>
                <a:ext cx="521297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[30:0]</a:t>
                </a:r>
                <a:endParaRPr lang="en-US" sz="8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495675" y="1631950"/>
              <a:ext cx="862666" cy="2914583"/>
              <a:chOff x="2695575" y="1631950"/>
              <a:chExt cx="862666" cy="291458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756013" y="1631950"/>
                <a:ext cx="802228" cy="2708277"/>
                <a:chOff x="2756013" y="1631950"/>
                <a:chExt cx="802228" cy="2708277"/>
              </a:xfrm>
            </p:grpSpPr>
            <p:sp>
              <p:nvSpPr>
                <p:cNvPr id="9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3077019" y="1631950"/>
                  <a:ext cx="481222" cy="286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 err="1" smtClean="0"/>
                    <a:t>aIn</a:t>
                  </a:r>
                  <a:endParaRPr lang="en-US" sz="1400" dirty="0"/>
                </a:p>
              </p:txBody>
            </p:sp>
            <p:sp>
              <p:nvSpPr>
                <p:cNvPr id="29" name="Rectangle 13"/>
                <p:cNvSpPr>
                  <a:spLocks noChangeArrowheads="1"/>
                </p:cNvSpPr>
                <p:nvPr/>
              </p:nvSpPr>
              <p:spPr bwMode="auto">
                <a:xfrm rot="10800000">
                  <a:off x="2756013" y="2973388"/>
                  <a:ext cx="322262" cy="2905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/>
                    <a:t>&lt;&lt;</a:t>
                  </a:r>
                </a:p>
              </p:txBody>
            </p:sp>
            <p:cxnSp>
              <p:nvCxnSpPr>
                <p:cNvPr id="34" name="Straight Arrow Connector 17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19894" y="1954213"/>
                  <a:ext cx="0" cy="169386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" name="AutoShape 10"/>
                <p:cNvSpPr>
                  <a:spLocks noChangeArrowheads="1"/>
                </p:cNvSpPr>
                <p:nvPr/>
              </p:nvSpPr>
              <p:spPr bwMode="auto">
                <a:xfrm>
                  <a:off x="2909383" y="3652838"/>
                  <a:ext cx="428625" cy="144462"/>
                </a:xfrm>
                <a:prstGeom prst="flowChartManualOperation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42" name="Elbow Connector 18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790938" y="3405187"/>
                  <a:ext cx="368300" cy="117475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" name="Straight Arrow Connector 230"/>
                <p:cNvCxnSpPr>
                  <a:cxnSpLocks noChangeShapeType="1"/>
                  <a:stCxn id="38" idx="2"/>
                  <a:endCxn id="19" idx="0"/>
                </p:cNvCxnSpPr>
                <p:nvPr/>
              </p:nvCxnSpPr>
              <p:spPr bwMode="auto">
                <a:xfrm>
                  <a:off x="3123696" y="3797300"/>
                  <a:ext cx="10764" cy="242357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" name="Shape 256"/>
                <p:cNvCxnSpPr>
                  <a:cxnSpLocks noChangeShapeType="1"/>
                  <a:stCxn id="19" idx="2"/>
                  <a:endCxn id="29" idx="2"/>
                </p:cNvCxnSpPr>
                <p:nvPr/>
              </p:nvCxnSpPr>
              <p:spPr bwMode="auto">
                <a:xfrm rot="5400000" flipH="1">
                  <a:off x="2342382" y="3548150"/>
                  <a:ext cx="1366839" cy="217316"/>
                </a:xfrm>
                <a:prstGeom prst="bentConnector5">
                  <a:avLst>
                    <a:gd name="adj1" fmla="val -16725"/>
                    <a:gd name="adj2" fmla="val 386828"/>
                    <a:gd name="adj3" fmla="val 116725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2695575" y="4343400"/>
                <a:ext cx="42832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31:0</a:t>
                </a:r>
                <a:endParaRPr lang="en-US" sz="800" dirty="0"/>
              </a:p>
            </p:txBody>
          </p:sp>
        </p:grp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5055962" y="4041770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tp</a:t>
              </a:r>
              <a:endParaRPr lang="en-US" sz="1400" dirty="0"/>
            </a:p>
          </p:txBody>
        </p: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5059150" y="4040715"/>
              <a:ext cx="101267" cy="290358"/>
              <a:chOff x="1539276" y="3050891"/>
              <a:chExt cx="300885" cy="310334"/>
            </a:xfrm>
            <a:solidFill>
              <a:schemeClr val="bg1"/>
            </a:solidFill>
          </p:grpSpPr>
          <p:cxnSp>
            <p:nvCxnSpPr>
              <p:cNvPr id="65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2547391" y="3657600"/>
              <a:ext cx="541519" cy="313932"/>
              <a:chOff x="1747291" y="3657600"/>
              <a:chExt cx="541519" cy="313932"/>
            </a:xfrm>
          </p:grpSpPr>
          <p:cxnSp>
            <p:nvCxnSpPr>
              <p:cNvPr id="138" name="Straight Arrow Connector 137"/>
              <p:cNvCxnSpPr/>
              <p:nvPr/>
            </p:nvCxnSpPr>
            <p:spPr bwMode="auto">
              <a:xfrm flipH="1" flipV="1">
                <a:off x="1747291" y="37242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2" name="TextBox 141"/>
              <p:cNvSpPr txBox="1"/>
              <p:nvPr/>
            </p:nvSpPr>
            <p:spPr>
              <a:xfrm>
                <a:off x="1866900" y="36576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080916" y="3695700"/>
              <a:ext cx="531994" cy="313932"/>
              <a:chOff x="3280816" y="3695700"/>
              <a:chExt cx="531994" cy="313932"/>
            </a:xfrm>
          </p:grpSpPr>
          <p:cxnSp>
            <p:nvCxnSpPr>
              <p:cNvPr id="141" name="Straight Arrow Connector 140"/>
              <p:cNvCxnSpPr/>
              <p:nvPr/>
            </p:nvCxnSpPr>
            <p:spPr bwMode="auto">
              <a:xfrm flipH="1" flipV="1">
                <a:off x="3280816" y="37528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3" name="TextBox 142"/>
              <p:cNvSpPr txBox="1"/>
              <p:nvPr/>
            </p:nvSpPr>
            <p:spPr>
              <a:xfrm>
                <a:off x="3390900" y="36957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576341" y="3000375"/>
              <a:ext cx="712969" cy="313932"/>
              <a:chOff x="4776241" y="3000375"/>
              <a:chExt cx="712969" cy="313932"/>
            </a:xfrm>
          </p:grpSpPr>
          <p:cxnSp>
            <p:nvCxnSpPr>
              <p:cNvPr id="140" name="Straight Arrow Connector 139"/>
              <p:cNvCxnSpPr/>
              <p:nvPr/>
            </p:nvCxnSpPr>
            <p:spPr bwMode="auto">
              <a:xfrm flipH="1" flipV="1">
                <a:off x="4776241" y="31527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4" name="TextBox 143"/>
              <p:cNvSpPr txBox="1"/>
              <p:nvPr/>
            </p:nvSpPr>
            <p:spPr>
              <a:xfrm>
                <a:off x="5067300" y="3000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3550" y="4143375"/>
              <a:ext cx="421910" cy="313932"/>
              <a:chOff x="933450" y="4143375"/>
              <a:chExt cx="421910" cy="313932"/>
            </a:xfrm>
          </p:grpSpPr>
          <p:cxnSp>
            <p:nvCxnSpPr>
              <p:cNvPr id="139" name="Straight Arrow Connector 138"/>
              <p:cNvCxnSpPr/>
              <p:nvPr/>
            </p:nvCxnSpPr>
            <p:spPr bwMode="auto">
              <a:xfrm flipV="1">
                <a:off x="103291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933450" y="4143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905125" y="4162425"/>
              <a:ext cx="421910" cy="313932"/>
              <a:chOff x="2105025" y="4162425"/>
              <a:chExt cx="421910" cy="313932"/>
            </a:xfrm>
          </p:grpSpPr>
          <p:cxnSp>
            <p:nvCxnSpPr>
              <p:cNvPr id="145" name="Straight Arrow Connector 144"/>
              <p:cNvCxnSpPr/>
              <p:nvPr/>
            </p:nvCxnSpPr>
            <p:spPr bwMode="auto">
              <a:xfrm flipV="1">
                <a:off x="2194966" y="42100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2" name="TextBox 151"/>
              <p:cNvSpPr txBox="1"/>
              <p:nvPr/>
            </p:nvSpPr>
            <p:spPr>
              <a:xfrm>
                <a:off x="2105025" y="416242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657725" y="4171950"/>
              <a:ext cx="421910" cy="313932"/>
              <a:chOff x="3857625" y="4171950"/>
              <a:chExt cx="421910" cy="313932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 flipV="1">
                <a:off x="394756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3857625" y="417195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410325" y="4181475"/>
              <a:ext cx="421910" cy="313932"/>
              <a:chOff x="5610225" y="4181475"/>
              <a:chExt cx="421910" cy="313932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 flipV="1">
                <a:off x="5652541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4" name="TextBox 153"/>
              <p:cNvSpPr txBox="1"/>
              <p:nvPr/>
            </p:nvSpPr>
            <p:spPr>
              <a:xfrm>
                <a:off x="5610225" y="41814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933950" y="1866900"/>
              <a:ext cx="647700" cy="313932"/>
              <a:chOff x="4133850" y="1866900"/>
              <a:chExt cx="647700" cy="313932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 flipV="1">
                <a:off x="4461916" y="20288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/>
              <p:nvPr/>
            </p:nvSpPr>
            <p:spPr>
              <a:xfrm>
                <a:off x="4133850" y="18669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71023" y="2102412"/>
              <a:ext cx="2564964" cy="3069591"/>
              <a:chOff x="4371023" y="2102412"/>
              <a:chExt cx="2564964" cy="3069591"/>
            </a:xfrm>
          </p:grpSpPr>
          <p:sp>
            <p:nvSpPr>
              <p:cNvPr id="130" name="TextBox 102"/>
              <p:cNvSpPr txBox="1">
                <a:spLocks noChangeArrowheads="1"/>
              </p:cNvSpPr>
              <p:nvPr/>
            </p:nvSpPr>
            <p:spPr bwMode="auto">
              <a:xfrm>
                <a:off x="4371023" y="4684652"/>
                <a:ext cx="1311578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result (high)</a:t>
                </a:r>
                <a:endParaRPr lang="en-US" sz="1400" dirty="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4400550" y="2102412"/>
                <a:ext cx="2535437" cy="3069591"/>
                <a:chOff x="4400550" y="2121462"/>
                <a:chExt cx="2535437" cy="3069591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6619875" y="3867150"/>
                  <a:ext cx="316112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 smtClean="0"/>
                    <a:t>31</a:t>
                  </a:r>
                  <a:endParaRPr lang="en-US" sz="800" dirty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>
                  <a:off x="5657850" y="3762375"/>
                  <a:ext cx="1362" cy="26034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5724525" y="3724275"/>
                  <a:ext cx="250390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 smtClean="0"/>
                    <a:t>0</a:t>
                  </a:r>
                  <a:endParaRPr lang="en-US" sz="800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4400550" y="2121462"/>
                  <a:ext cx="2505075" cy="3069591"/>
                  <a:chOff x="4400550" y="2121462"/>
                  <a:chExt cx="2505075" cy="3069591"/>
                </a:xfrm>
              </p:grpSpPr>
              <p:sp>
                <p:nvSpPr>
                  <p:cNvPr id="31" name="Freeform 20"/>
                  <p:cNvSpPr>
                    <a:spLocks/>
                  </p:cNvSpPr>
                  <p:nvPr/>
                </p:nvSpPr>
                <p:spPr bwMode="auto">
                  <a:xfrm rot="5400000">
                    <a:off x="5451542" y="3262379"/>
                    <a:ext cx="382587" cy="611055"/>
                  </a:xfrm>
                  <a:custGeom>
                    <a:avLst/>
                    <a:gdLst>
                      <a:gd name="T0" fmla="*/ 0 w 241"/>
                      <a:gd name="T1" fmla="*/ 0 h 385"/>
                      <a:gd name="T2" fmla="*/ 0 w 241"/>
                      <a:gd name="T3" fmla="*/ 160 h 385"/>
                      <a:gd name="T4" fmla="*/ 48 w 241"/>
                      <a:gd name="T5" fmla="*/ 192 h 385"/>
                      <a:gd name="T6" fmla="*/ 0 w 241"/>
                      <a:gd name="T7" fmla="*/ 224 h 385"/>
                      <a:gd name="T8" fmla="*/ 0 w 241"/>
                      <a:gd name="T9" fmla="*/ 384 h 385"/>
                      <a:gd name="T10" fmla="*/ 240 w 241"/>
                      <a:gd name="T11" fmla="*/ 288 h 385"/>
                      <a:gd name="T12" fmla="*/ 240 w 241"/>
                      <a:gd name="T13" fmla="*/ 96 h 385"/>
                      <a:gd name="T14" fmla="*/ 0 w 241"/>
                      <a:gd name="T15" fmla="*/ 0 h 38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1"/>
                      <a:gd name="T25" fmla="*/ 0 h 385"/>
                      <a:gd name="T26" fmla="*/ 241 w 241"/>
                      <a:gd name="T27" fmla="*/ 385 h 38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1" h="385">
                        <a:moveTo>
                          <a:pt x="0" y="0"/>
                        </a:moveTo>
                        <a:lnTo>
                          <a:pt x="0" y="160"/>
                        </a:lnTo>
                        <a:lnTo>
                          <a:pt x="48" y="192"/>
                        </a:lnTo>
                        <a:lnTo>
                          <a:pt x="0" y="224"/>
                        </a:lnTo>
                        <a:lnTo>
                          <a:pt x="0" y="384"/>
                        </a:lnTo>
                        <a:lnTo>
                          <a:pt x="240" y="288"/>
                        </a:lnTo>
                        <a:lnTo>
                          <a:pt x="240" y="9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w="190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vert270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-96" charset="2"/>
                      <a:buNone/>
                      <a:defRPr/>
                    </a:pPr>
                    <a:r>
                      <a:rPr lang="en-US" sz="900" dirty="0">
                        <a:latin typeface="Verdana" pitchFamily="-96" charset="0"/>
                      </a:rPr>
                      <a:t>    add</a:t>
                    </a:r>
                  </a:p>
                </p:txBody>
              </p:sp>
              <p:cxnSp>
                <p:nvCxnSpPr>
                  <p:cNvPr id="128" name="Straight Arrow Connector 2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678262" y="4342340"/>
                    <a:ext cx="2262" cy="848713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98" name="Freeform 97"/>
                  <p:cNvSpPr/>
                  <p:nvPr/>
                </p:nvSpPr>
                <p:spPr bwMode="auto">
                  <a:xfrm>
                    <a:off x="5743575" y="3771900"/>
                    <a:ext cx="1162050" cy="276225"/>
                  </a:xfrm>
                  <a:custGeom>
                    <a:avLst/>
                    <a:gdLst>
                      <a:gd name="connsiteX0" fmla="*/ 0 w 809625"/>
                      <a:gd name="connsiteY0" fmla="*/ 0 h 276225"/>
                      <a:gd name="connsiteX1" fmla="*/ 19050 w 809625"/>
                      <a:gd name="connsiteY1" fmla="*/ 95250 h 276225"/>
                      <a:gd name="connsiteX2" fmla="*/ 809625 w 809625"/>
                      <a:gd name="connsiteY2" fmla="*/ 104775 h 276225"/>
                      <a:gd name="connsiteX3" fmla="*/ 809625 w 809625"/>
                      <a:gd name="connsiteY3" fmla="*/ 276225 h 276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9625" h="276225">
                        <a:moveTo>
                          <a:pt x="0" y="0"/>
                        </a:moveTo>
                        <a:lnTo>
                          <a:pt x="19050" y="95250"/>
                        </a:lnTo>
                        <a:lnTo>
                          <a:pt x="809625" y="104775"/>
                        </a:lnTo>
                        <a:lnTo>
                          <a:pt x="809625" y="27622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187513" y="2578662"/>
                    <a:ext cx="428625" cy="797157"/>
                    <a:chOff x="5187513" y="2578662"/>
                    <a:chExt cx="428625" cy="797157"/>
                  </a:xfrm>
                </p:grpSpPr>
                <p:sp>
                  <p:nvSpPr>
                    <p:cNvPr id="40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7513" y="3062288"/>
                      <a:ext cx="428625" cy="144462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</a:pPr>
                      <a:endParaRPr lang="en-US"/>
                    </a:p>
                  </p:txBody>
                </p:sp>
                <p:sp>
                  <p:nvSpPr>
                    <p:cNvPr id="32" name="Oval 14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5256213" y="2578662"/>
                      <a:ext cx="304734" cy="313763"/>
                    </a:xfrm>
                    <a:prstGeom prst="ellipse">
                      <a:avLst/>
                    </a:prstGeom>
                    <a:noFill/>
                    <a:ln w="254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dirty="0"/>
                        <a:t>0</a:t>
                      </a:r>
                    </a:p>
                  </p:txBody>
                </p:sp>
                <p:cxnSp>
                  <p:nvCxnSpPr>
                    <p:cNvPr id="76" name="Straight Arrow Connector 21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415095" y="3209925"/>
                      <a:ext cx="4630" cy="165894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</p:cxnSp>
                <p:cxnSp>
                  <p:nvCxnSpPr>
                    <p:cNvPr id="115" name="Straight Arrow Connector 114"/>
                    <p:cNvCxnSpPr>
                      <a:stCxn id="32" idx="4"/>
                    </p:cNvCxnSpPr>
                    <p:nvPr/>
                  </p:nvCxnSpPr>
                  <p:spPr bwMode="auto">
                    <a:xfrm flipH="1">
                      <a:off x="5391150" y="2892425"/>
                      <a:ext cx="17430" cy="174625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</p:cxnSp>
              </p:grpSp>
              <p:sp>
                <p:nvSpPr>
                  <p:cNvPr id="111" name="Freeform 110"/>
                  <p:cNvSpPr/>
                  <p:nvPr/>
                </p:nvSpPr>
                <p:spPr bwMode="auto">
                  <a:xfrm>
                    <a:off x="4895850" y="2867025"/>
                    <a:ext cx="771525" cy="1704975"/>
                  </a:xfrm>
                  <a:custGeom>
                    <a:avLst/>
                    <a:gdLst>
                      <a:gd name="connsiteX0" fmla="*/ 771525 w 771525"/>
                      <a:gd name="connsiteY0" fmla="*/ 1704975 h 1704975"/>
                      <a:gd name="connsiteX1" fmla="*/ 0 w 771525"/>
                      <a:gd name="connsiteY1" fmla="*/ 1704975 h 1704975"/>
                      <a:gd name="connsiteX2" fmla="*/ 9525 w 771525"/>
                      <a:gd name="connsiteY2" fmla="*/ 0 h 1704975"/>
                      <a:gd name="connsiteX3" fmla="*/ 371475 w 771525"/>
                      <a:gd name="connsiteY3" fmla="*/ 0 h 1704975"/>
                      <a:gd name="connsiteX4" fmla="*/ 371475 w 771525"/>
                      <a:gd name="connsiteY4" fmla="*/ 152400 h 1704975"/>
                      <a:gd name="connsiteX0" fmla="*/ 771525 w 771525"/>
                      <a:gd name="connsiteY0" fmla="*/ 1704975 h 1704975"/>
                      <a:gd name="connsiteX1" fmla="*/ 0 w 771525"/>
                      <a:gd name="connsiteY1" fmla="*/ 1704975 h 1704975"/>
                      <a:gd name="connsiteX2" fmla="*/ 9525 w 771525"/>
                      <a:gd name="connsiteY2" fmla="*/ 0 h 1704975"/>
                      <a:gd name="connsiteX3" fmla="*/ 371475 w 771525"/>
                      <a:gd name="connsiteY3" fmla="*/ 0 h 1704975"/>
                      <a:gd name="connsiteX4" fmla="*/ 371475 w 771525"/>
                      <a:gd name="connsiteY4" fmla="*/ 219075 h 170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1525" h="1704975">
                        <a:moveTo>
                          <a:pt x="771525" y="1704975"/>
                        </a:moveTo>
                        <a:lnTo>
                          <a:pt x="0" y="1704975"/>
                        </a:lnTo>
                        <a:lnTo>
                          <a:pt x="9525" y="0"/>
                        </a:lnTo>
                        <a:lnTo>
                          <a:pt x="371475" y="0"/>
                        </a:lnTo>
                        <a:lnTo>
                          <a:pt x="371475" y="21907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 bwMode="auto">
                  <a:xfrm>
                    <a:off x="4467225" y="2514601"/>
                    <a:ext cx="1152525" cy="2038350"/>
                  </a:xfrm>
                  <a:custGeom>
                    <a:avLst/>
                    <a:gdLst>
                      <a:gd name="connsiteX0" fmla="*/ 0 w 1343025"/>
                      <a:gd name="connsiteY0" fmla="*/ 1924050 h 2124075"/>
                      <a:gd name="connsiteX1" fmla="*/ 0 w 1343025"/>
                      <a:gd name="connsiteY1" fmla="*/ 2124075 h 2124075"/>
                      <a:gd name="connsiteX2" fmla="*/ 247650 w 1343025"/>
                      <a:gd name="connsiteY2" fmla="*/ 2124075 h 2124075"/>
                      <a:gd name="connsiteX3" fmla="*/ 238125 w 1343025"/>
                      <a:gd name="connsiteY3" fmla="*/ 0 h 2124075"/>
                      <a:gd name="connsiteX4" fmla="*/ 1343025 w 1343025"/>
                      <a:gd name="connsiteY4" fmla="*/ 0 h 2124075"/>
                      <a:gd name="connsiteX0" fmla="*/ 0 w 1152525"/>
                      <a:gd name="connsiteY0" fmla="*/ 1924050 h 2124075"/>
                      <a:gd name="connsiteX1" fmla="*/ 0 w 1152525"/>
                      <a:gd name="connsiteY1" fmla="*/ 2124075 h 2124075"/>
                      <a:gd name="connsiteX2" fmla="*/ 247650 w 1152525"/>
                      <a:gd name="connsiteY2" fmla="*/ 2124075 h 2124075"/>
                      <a:gd name="connsiteX3" fmla="*/ 238125 w 1152525"/>
                      <a:gd name="connsiteY3" fmla="*/ 0 h 2124075"/>
                      <a:gd name="connsiteX4" fmla="*/ 1152525 w 1152525"/>
                      <a:gd name="connsiteY4" fmla="*/ 85725 h 2124075"/>
                      <a:gd name="connsiteX0" fmla="*/ 0 w 1152525"/>
                      <a:gd name="connsiteY0" fmla="*/ 1838325 h 2038350"/>
                      <a:gd name="connsiteX1" fmla="*/ 0 w 1152525"/>
                      <a:gd name="connsiteY1" fmla="*/ 2038350 h 2038350"/>
                      <a:gd name="connsiteX2" fmla="*/ 247650 w 1152525"/>
                      <a:gd name="connsiteY2" fmla="*/ 2038350 h 2038350"/>
                      <a:gd name="connsiteX3" fmla="*/ 238125 w 1152525"/>
                      <a:gd name="connsiteY3" fmla="*/ 0 h 2038350"/>
                      <a:gd name="connsiteX4" fmla="*/ 1152525 w 1152525"/>
                      <a:gd name="connsiteY4" fmla="*/ 0 h 2038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2525" h="2038350">
                        <a:moveTo>
                          <a:pt x="0" y="1838325"/>
                        </a:moveTo>
                        <a:lnTo>
                          <a:pt x="0" y="2038350"/>
                        </a:lnTo>
                        <a:lnTo>
                          <a:pt x="247650" y="2038350"/>
                        </a:lnTo>
                        <a:lnTo>
                          <a:pt x="238125" y="0"/>
                        </a:lnTo>
                        <a:lnTo>
                          <a:pt x="1152525" y="0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400550" y="4371975"/>
                    <a:ext cx="258404" cy="2169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sz="900" dirty="0" smtClean="0"/>
                      <a:t>0</a:t>
                    </a:r>
                    <a:endParaRPr lang="en-US" sz="900" dirty="0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238750" y="3762375"/>
                    <a:ext cx="428322" cy="203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sz="800" dirty="0" smtClean="0"/>
                      <a:t>32:1</a:t>
                    </a:r>
                    <a:endParaRPr lang="en-US" sz="800" dirty="0"/>
                  </a:p>
                </p:txBody>
              </p: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065713" y="2121462"/>
                    <a:ext cx="1477962" cy="1259913"/>
                    <a:chOff x="5065713" y="2121462"/>
                    <a:chExt cx="1477962" cy="1259913"/>
                  </a:xfrm>
                </p:grpSpPr>
                <p:cxnSp>
                  <p:nvCxnSpPr>
                    <p:cNvPr id="48" name="Straight Arrow Connector 21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172201" y="2185988"/>
                      <a:ext cx="4762" cy="225425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</p:cxnSp>
                <p:sp>
                  <p:nvSpPr>
                    <p:cNvPr id="133" name="Freeform 132"/>
                    <p:cNvSpPr/>
                    <p:nvPr/>
                  </p:nvSpPr>
                  <p:spPr bwMode="auto">
                    <a:xfrm>
                      <a:off x="5848350" y="2590800"/>
                      <a:ext cx="200025" cy="790575"/>
                    </a:xfrm>
                    <a:custGeom>
                      <a:avLst/>
                      <a:gdLst>
                        <a:gd name="connsiteX0" fmla="*/ 361950 w 361950"/>
                        <a:gd name="connsiteY0" fmla="*/ 0 h 685800"/>
                        <a:gd name="connsiteX1" fmla="*/ 361950 w 361950"/>
                        <a:gd name="connsiteY1" fmla="*/ 190500 h 685800"/>
                        <a:gd name="connsiteX2" fmla="*/ 0 w 361950"/>
                        <a:gd name="connsiteY2" fmla="*/ 190500 h 685800"/>
                        <a:gd name="connsiteX3" fmla="*/ 0 w 361950"/>
                        <a:gd name="connsiteY3" fmla="*/ 685800 h 685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61950" h="685800">
                          <a:moveTo>
                            <a:pt x="361950" y="0"/>
                          </a:moveTo>
                          <a:lnTo>
                            <a:pt x="361950" y="190500"/>
                          </a:lnTo>
                          <a:lnTo>
                            <a:pt x="0" y="190500"/>
                          </a:lnTo>
                          <a:lnTo>
                            <a:pt x="0" y="685800"/>
                          </a:lnTo>
                        </a:path>
                      </a:pathLst>
                    </a:cu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16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1363" y="2405062"/>
                      <a:ext cx="1032312" cy="16668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</a:pPr>
                      <a:endParaRPr lang="en-US"/>
                    </a:p>
                  </p:txBody>
                </p:sp>
                <p:sp>
                  <p:nvSpPr>
                    <p:cNvPr id="117" name="Oval 14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5065713" y="2121462"/>
                      <a:ext cx="304734" cy="313763"/>
                    </a:xfrm>
                    <a:prstGeom prst="ellipse">
                      <a:avLst/>
                    </a:prstGeom>
                    <a:noFill/>
                    <a:ln w="254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19" name="Freeform 118"/>
                    <p:cNvSpPr/>
                    <p:nvPr/>
                  </p:nvSpPr>
                  <p:spPr bwMode="auto">
                    <a:xfrm>
                      <a:off x="5381625" y="2276475"/>
                      <a:ext cx="323850" cy="123825"/>
                    </a:xfrm>
                    <a:custGeom>
                      <a:avLst/>
                      <a:gdLst>
                        <a:gd name="connsiteX0" fmla="*/ 0 w 323850"/>
                        <a:gd name="connsiteY0" fmla="*/ 0 h 123825"/>
                        <a:gd name="connsiteX1" fmla="*/ 323850 w 323850"/>
                        <a:gd name="connsiteY1" fmla="*/ 0 h 123825"/>
                        <a:gd name="connsiteX2" fmla="*/ 323850 w 323850"/>
                        <a:gd name="connsiteY2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3850" h="123825">
                          <a:moveTo>
                            <a:pt x="0" y="0"/>
                          </a:moveTo>
                          <a:lnTo>
                            <a:pt x="323850" y="0"/>
                          </a:lnTo>
                          <a:lnTo>
                            <a:pt x="323850" y="123825"/>
                          </a:lnTo>
                        </a:path>
                      </a:pathLst>
                    </a:cu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 rot="10800000">
              <a:off x="7205259" y="3512344"/>
              <a:ext cx="322262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&lt;&lt;</a:t>
              </a:r>
            </a:p>
          </p:txBody>
        </p:sp>
        <p:cxnSp>
          <p:nvCxnSpPr>
            <p:cNvPr id="20" name="Straight Arrow Connector 19"/>
            <p:cNvCxnSpPr>
              <a:stCxn id="118" idx="0"/>
              <a:endCxn id="24" idx="0"/>
            </p:cNvCxnSpPr>
            <p:nvPr/>
          </p:nvCxnSpPr>
          <p:spPr bwMode="auto">
            <a:xfrm>
              <a:off x="7366390" y="3802856"/>
              <a:ext cx="6857" cy="2367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42875" y="1534086"/>
            <a:ext cx="8636682" cy="4831156"/>
            <a:chOff x="142875" y="1534086"/>
            <a:chExt cx="8636682" cy="4831156"/>
          </a:xfrm>
        </p:grpSpPr>
        <p:sp>
          <p:nvSpPr>
            <p:cNvPr id="127" name="Rectangle 60"/>
            <p:cNvSpPr>
              <a:spLocks noChangeArrowheads="1"/>
            </p:cNvSpPr>
            <p:nvPr/>
          </p:nvSpPr>
          <p:spPr bwMode="auto">
            <a:xfrm>
              <a:off x="1232210" y="1534086"/>
              <a:ext cx="7547347" cy="483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875" y="2087883"/>
              <a:ext cx="1656515" cy="1127232"/>
              <a:chOff x="142875" y="2087883"/>
              <a:chExt cx="1656515" cy="1127232"/>
            </a:xfrm>
          </p:grpSpPr>
          <p:sp>
            <p:nvSpPr>
              <p:cNvPr id="131" name="Rectangle 59"/>
              <p:cNvSpPr>
                <a:spLocks noChangeArrowheads="1"/>
              </p:cNvSpPr>
              <p:nvPr/>
            </p:nvSpPr>
            <p:spPr bwMode="auto">
              <a:xfrm>
                <a:off x="1207039" y="2132391"/>
                <a:ext cx="340946" cy="10461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61"/>
              <p:cNvSpPr>
                <a:spLocks/>
              </p:cNvSpPr>
              <p:nvPr/>
            </p:nvSpPr>
            <p:spPr bwMode="auto">
              <a:xfrm>
                <a:off x="1196708" y="2132391"/>
                <a:ext cx="361609" cy="1046140"/>
              </a:xfrm>
              <a:custGeom>
                <a:avLst/>
                <a:gdLst>
                  <a:gd name="T0" fmla="*/ 6 w 210"/>
                  <a:gd name="T1" fmla="*/ 0 h 768"/>
                  <a:gd name="T2" fmla="*/ 210 w 210"/>
                  <a:gd name="T3" fmla="*/ 0 h 768"/>
                  <a:gd name="T4" fmla="*/ 210 w 210"/>
                  <a:gd name="T5" fmla="*/ 487 h 768"/>
                  <a:gd name="T6" fmla="*/ 0 w 210"/>
                  <a:gd name="T7" fmla="*/ 487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0"/>
                  <a:gd name="T13" fmla="*/ 0 h 768"/>
                  <a:gd name="T14" fmla="*/ 210 w 210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0" h="768">
                    <a:moveTo>
                      <a:pt x="6" y="0"/>
                    </a:moveTo>
                    <a:lnTo>
                      <a:pt x="210" y="0"/>
                    </a:lnTo>
                    <a:lnTo>
                      <a:pt x="210" y="768"/>
                    </a:lnTo>
                    <a:lnTo>
                      <a:pt x="0" y="76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63"/>
              <p:cNvSpPr>
                <a:spLocks noChangeShapeType="1"/>
              </p:cNvSpPr>
              <p:nvPr/>
            </p:nvSpPr>
            <p:spPr bwMode="auto">
              <a:xfrm>
                <a:off x="649128" y="2313088"/>
                <a:ext cx="11054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64"/>
              <p:cNvSpPr>
                <a:spLocks noChangeShapeType="1"/>
              </p:cNvSpPr>
              <p:nvPr/>
            </p:nvSpPr>
            <p:spPr bwMode="auto">
              <a:xfrm>
                <a:off x="649128" y="2541337"/>
                <a:ext cx="11054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65"/>
              <p:cNvSpPr>
                <a:spLocks noChangeShapeType="1"/>
              </p:cNvSpPr>
              <p:nvPr/>
            </p:nvSpPr>
            <p:spPr bwMode="auto">
              <a:xfrm>
                <a:off x="693899" y="2764830"/>
                <a:ext cx="11054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66"/>
              <p:cNvSpPr>
                <a:spLocks noChangeShapeType="1"/>
              </p:cNvSpPr>
              <p:nvPr/>
            </p:nvSpPr>
            <p:spPr bwMode="auto">
              <a:xfrm flipH="1">
                <a:off x="693899" y="2993079"/>
                <a:ext cx="11054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Text Box 67"/>
              <p:cNvSpPr txBox="1">
                <a:spLocks noChangeArrowheads="1"/>
              </p:cNvSpPr>
              <p:nvPr/>
            </p:nvSpPr>
            <p:spPr bwMode="auto">
              <a:xfrm>
                <a:off x="142875" y="2146657"/>
                <a:ext cx="520029" cy="1049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15000"/>
                  </a:spcBef>
                  <a:buFont typeface="Wingdings" pitchFamily="-96" charset="2"/>
                  <a:buNone/>
                </a:pPr>
                <a:r>
                  <a:rPr lang="en-US" sz="1400" dirty="0" smtClean="0"/>
                  <a:t>a</a:t>
                </a:r>
                <a:endParaRPr lang="en-US" sz="1400" dirty="0"/>
              </a:p>
              <a:p>
                <a:pPr algn="r">
                  <a:spcBef>
                    <a:spcPct val="15000"/>
                  </a:spcBef>
                  <a:buFont typeface="Wingdings" pitchFamily="-96" charset="2"/>
                  <a:buNone/>
                </a:pPr>
                <a:r>
                  <a:rPr lang="en-US" sz="1400" dirty="0" smtClean="0"/>
                  <a:t>b</a:t>
                </a:r>
                <a:endParaRPr lang="en-US" sz="1400" dirty="0"/>
              </a:p>
              <a:p>
                <a:pPr algn="r">
                  <a:spcBef>
                    <a:spcPct val="15000"/>
                  </a:spcBef>
                </a:pPr>
                <a:r>
                  <a:rPr lang="en-US" sz="1400" dirty="0" err="1"/>
                  <a:t>en</a:t>
                </a:r>
                <a:endParaRPr lang="en-US" sz="1400" dirty="0"/>
              </a:p>
              <a:p>
                <a:pPr algn="r">
                  <a:spcBef>
                    <a:spcPct val="15000"/>
                  </a:spcBef>
                  <a:buFont typeface="Wingdings" pitchFamily="-96" charset="2"/>
                  <a:buNone/>
                </a:pPr>
                <a:r>
                  <a:rPr lang="en-US" sz="1400" dirty="0" err="1"/>
                  <a:t>rdy</a:t>
                </a:r>
                <a:endParaRPr lang="en-US" sz="1400" dirty="0"/>
              </a:p>
            </p:txBody>
          </p:sp>
          <p:sp>
            <p:nvSpPr>
              <p:cNvPr id="162" name="Text Box 71"/>
              <p:cNvSpPr txBox="1">
                <a:spLocks noChangeArrowheads="1"/>
              </p:cNvSpPr>
              <p:nvPr/>
            </p:nvSpPr>
            <p:spPr bwMode="auto">
              <a:xfrm rot="16200000">
                <a:off x="818465" y="2466833"/>
                <a:ext cx="1127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800" dirty="0" err="1" smtClean="0"/>
                  <a:t>startMul</a:t>
                </a:r>
                <a:endParaRPr lang="en-US" sz="18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2875" y="4192759"/>
              <a:ext cx="1656515" cy="1606985"/>
              <a:chOff x="142875" y="4192759"/>
              <a:chExt cx="1656515" cy="1606985"/>
            </a:xfrm>
          </p:grpSpPr>
          <p:sp>
            <p:nvSpPr>
              <p:cNvPr id="134" name="Freeform 62"/>
              <p:cNvSpPr>
                <a:spLocks/>
              </p:cNvSpPr>
              <p:nvPr/>
            </p:nvSpPr>
            <p:spPr bwMode="auto">
              <a:xfrm>
                <a:off x="1224259" y="4415193"/>
                <a:ext cx="340946" cy="1345716"/>
              </a:xfrm>
              <a:custGeom>
                <a:avLst/>
                <a:gdLst>
                  <a:gd name="T0" fmla="*/ 6 w 210"/>
                  <a:gd name="T1" fmla="*/ 0 h 768"/>
                  <a:gd name="T2" fmla="*/ 210 w 210"/>
                  <a:gd name="T3" fmla="*/ 0 h 768"/>
                  <a:gd name="T4" fmla="*/ 210 w 210"/>
                  <a:gd name="T5" fmla="*/ 167 h 768"/>
                  <a:gd name="T6" fmla="*/ 0 w 210"/>
                  <a:gd name="T7" fmla="*/ 167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0"/>
                  <a:gd name="T13" fmla="*/ 0 h 768"/>
                  <a:gd name="T14" fmla="*/ 210 w 210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0" h="768">
                    <a:moveTo>
                      <a:pt x="6" y="0"/>
                    </a:moveTo>
                    <a:lnTo>
                      <a:pt x="210" y="0"/>
                    </a:lnTo>
                    <a:lnTo>
                      <a:pt x="210" y="768"/>
                    </a:lnTo>
                    <a:lnTo>
                      <a:pt x="0" y="768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68"/>
              <p:cNvSpPr>
                <a:spLocks noChangeShapeType="1"/>
              </p:cNvSpPr>
              <p:nvPr/>
            </p:nvSpPr>
            <p:spPr bwMode="auto">
              <a:xfrm flipH="1">
                <a:off x="649128" y="4920804"/>
                <a:ext cx="11054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9"/>
              <p:cNvSpPr>
                <a:spLocks noChangeShapeType="1"/>
              </p:cNvSpPr>
              <p:nvPr/>
            </p:nvSpPr>
            <p:spPr bwMode="auto">
              <a:xfrm flipH="1">
                <a:off x="693899" y="5481939"/>
                <a:ext cx="11054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Text Box 70"/>
              <p:cNvSpPr txBox="1">
                <a:spLocks noChangeArrowheads="1"/>
              </p:cNvSpPr>
              <p:nvPr/>
            </p:nvSpPr>
            <p:spPr bwMode="auto">
              <a:xfrm>
                <a:off x="142875" y="5106280"/>
                <a:ext cx="520029" cy="554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15000"/>
                  </a:spcBef>
                  <a:buFont typeface="Wingdings" pitchFamily="-96" charset="2"/>
                  <a:buNone/>
                </a:pPr>
                <a:r>
                  <a:rPr lang="en-US" sz="1400" dirty="0" err="1" smtClean="0"/>
                  <a:t>en</a:t>
                </a:r>
                <a:endParaRPr lang="en-US" sz="1400" dirty="0"/>
              </a:p>
              <a:p>
                <a:pPr algn="r">
                  <a:spcBef>
                    <a:spcPct val="15000"/>
                  </a:spcBef>
                  <a:buFont typeface="Wingdings" pitchFamily="-96" charset="2"/>
                  <a:buNone/>
                </a:pPr>
                <a:r>
                  <a:rPr lang="en-US" sz="1400" dirty="0" err="1"/>
                  <a:t>rdy</a:t>
                </a:r>
                <a:endParaRPr lang="en-US" sz="1400" dirty="0"/>
              </a:p>
            </p:txBody>
          </p:sp>
          <p:sp>
            <p:nvSpPr>
              <p:cNvPr id="161" name="Line 65"/>
              <p:cNvSpPr>
                <a:spLocks noChangeShapeType="1"/>
              </p:cNvSpPr>
              <p:nvPr/>
            </p:nvSpPr>
            <p:spPr bwMode="auto">
              <a:xfrm>
                <a:off x="693899" y="5286977"/>
                <a:ext cx="11054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Text Box 72"/>
              <p:cNvSpPr txBox="1">
                <a:spLocks noChangeArrowheads="1"/>
              </p:cNvSpPr>
              <p:nvPr/>
            </p:nvSpPr>
            <p:spPr bwMode="auto">
              <a:xfrm rot="16200000">
                <a:off x="572266" y="4811586"/>
                <a:ext cx="16069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800" dirty="0" err="1" smtClean="0"/>
                  <a:t>getMulRes</a:t>
                </a:r>
                <a:endParaRPr lang="en-US" sz="1800" dirty="0"/>
              </a:p>
            </p:txBody>
          </p:sp>
        </p:grpSp>
      </p:grpSp>
      <p:sp>
        <p:nvSpPr>
          <p:cNvPr id="165" name="Freeform 164"/>
          <p:cNvSpPr/>
          <p:nvPr/>
        </p:nvSpPr>
        <p:spPr bwMode="auto">
          <a:xfrm>
            <a:off x="1749287" y="2313817"/>
            <a:ext cx="2663270" cy="436824"/>
          </a:xfrm>
          <a:custGeom>
            <a:avLst/>
            <a:gdLst>
              <a:gd name="connsiteX0" fmla="*/ 0 w 5613621"/>
              <a:gd name="connsiteY0" fmla="*/ 0 h 206733"/>
              <a:gd name="connsiteX1" fmla="*/ 5605670 w 5613621"/>
              <a:gd name="connsiteY1" fmla="*/ 7951 h 206733"/>
              <a:gd name="connsiteX2" fmla="*/ 5613621 w 5613621"/>
              <a:gd name="connsiteY2" fmla="*/ 206733 h 20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3621" h="206733">
                <a:moveTo>
                  <a:pt x="0" y="0"/>
                </a:moveTo>
                <a:lnTo>
                  <a:pt x="5605670" y="7951"/>
                </a:lnTo>
                <a:lnTo>
                  <a:pt x="5613621" y="20673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828800" y="1744394"/>
            <a:ext cx="4712677" cy="787791"/>
          </a:xfrm>
          <a:custGeom>
            <a:avLst/>
            <a:gdLst>
              <a:gd name="connsiteX0" fmla="*/ 0 w 4712677"/>
              <a:gd name="connsiteY0" fmla="*/ 787791 h 787791"/>
              <a:gd name="connsiteX1" fmla="*/ 752622 w 4712677"/>
              <a:gd name="connsiteY1" fmla="*/ 780757 h 787791"/>
              <a:gd name="connsiteX2" fmla="*/ 752622 w 4712677"/>
              <a:gd name="connsiteY2" fmla="*/ 0 h 787791"/>
              <a:gd name="connsiteX3" fmla="*/ 4712677 w 4712677"/>
              <a:gd name="connsiteY3" fmla="*/ 0 h 787791"/>
              <a:gd name="connsiteX4" fmla="*/ 4691575 w 4712677"/>
              <a:gd name="connsiteY4" fmla="*/ 450166 h 78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77" h="787791">
                <a:moveTo>
                  <a:pt x="0" y="787791"/>
                </a:moveTo>
                <a:lnTo>
                  <a:pt x="752622" y="780757"/>
                </a:lnTo>
                <a:lnTo>
                  <a:pt x="752622" y="0"/>
                </a:lnTo>
                <a:lnTo>
                  <a:pt x="4712677" y="0"/>
                </a:lnTo>
                <a:lnTo>
                  <a:pt x="4691575" y="45016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5891196" y="5516661"/>
            <a:ext cx="210628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32"/>
          <p:cNvSpPr/>
          <p:nvPr/>
        </p:nvSpPr>
        <p:spPr bwMode="auto">
          <a:xfrm>
            <a:off x="1800665" y="4909625"/>
            <a:ext cx="5205046" cy="1069144"/>
          </a:xfrm>
          <a:custGeom>
            <a:avLst/>
            <a:gdLst>
              <a:gd name="connsiteX0" fmla="*/ 0 w 5205046"/>
              <a:gd name="connsiteY0" fmla="*/ 0 h 1069144"/>
              <a:gd name="connsiteX1" fmla="*/ 154744 w 5205046"/>
              <a:gd name="connsiteY1" fmla="*/ 0 h 1069144"/>
              <a:gd name="connsiteX2" fmla="*/ 154744 w 5205046"/>
              <a:gd name="connsiteY2" fmla="*/ 1055077 h 1069144"/>
              <a:gd name="connsiteX3" fmla="*/ 5205046 w 5205046"/>
              <a:gd name="connsiteY3" fmla="*/ 1069144 h 1069144"/>
              <a:gd name="connsiteX4" fmla="*/ 5190978 w 5205046"/>
              <a:gd name="connsiteY4" fmla="*/ 583809 h 106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046" h="1069144">
                <a:moveTo>
                  <a:pt x="0" y="0"/>
                </a:moveTo>
                <a:lnTo>
                  <a:pt x="154744" y="0"/>
                </a:lnTo>
                <a:lnTo>
                  <a:pt x="154744" y="1055077"/>
                </a:lnTo>
                <a:lnTo>
                  <a:pt x="5205046" y="1069144"/>
                </a:lnTo>
                <a:lnTo>
                  <a:pt x="5190978" y="583809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670596" y="6136300"/>
            <a:ext cx="1204912" cy="3196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171" name="Straight Connector 37"/>
          <p:cNvCxnSpPr>
            <a:cxnSpLocks noChangeShapeType="1"/>
          </p:cNvCxnSpPr>
          <p:nvPr/>
        </p:nvCxnSpPr>
        <p:spPr bwMode="auto">
          <a:xfrm>
            <a:off x="2682118" y="6148781"/>
            <a:ext cx="99248" cy="137803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2" name="Straight Connector 38"/>
          <p:cNvCxnSpPr>
            <a:cxnSpLocks noChangeShapeType="1"/>
          </p:cNvCxnSpPr>
          <p:nvPr/>
        </p:nvCxnSpPr>
        <p:spPr bwMode="auto">
          <a:xfrm flipV="1">
            <a:off x="2683324" y="6277948"/>
            <a:ext cx="99936" cy="161189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3" name="Straight Arrow Connector 172"/>
          <p:cNvCxnSpPr/>
          <p:nvPr/>
        </p:nvCxnSpPr>
        <p:spPr bwMode="auto">
          <a:xfrm flipV="1">
            <a:off x="2363084" y="6295051"/>
            <a:ext cx="319634" cy="79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 autoUpdateAnimBg="0"/>
      <p:bldP spid="156" grpId="1" build="allAtOnce" animBg="1"/>
      <p:bldP spid="23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03809" cy="1143000"/>
          </a:xfrm>
        </p:spPr>
        <p:txBody>
          <a:bodyPr/>
          <a:lstStyle/>
          <a:p>
            <a:r>
              <a:rPr lang="en-US" dirty="0" smtClean="0"/>
              <a:t>Polymorphic Multiply Module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1697" y="3870656"/>
            <a:ext cx="3001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Polymorphic Interface</a:t>
            </a:r>
            <a:endParaRPr lang="en-US" dirty="0"/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985675" y="4403632"/>
            <a:ext cx="8032968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Multiply#(32)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startMul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64))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getResultMul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160044" y="1801205"/>
            <a:ext cx="4599481" cy="1928698"/>
            <a:chOff x="2160044" y="1801205"/>
            <a:chExt cx="4599481" cy="1928698"/>
          </a:xfrm>
        </p:grpSpPr>
        <p:grpSp>
          <p:nvGrpSpPr>
            <p:cNvPr id="22" name="Group 21"/>
            <p:cNvGrpSpPr/>
            <p:nvPr/>
          </p:nvGrpSpPr>
          <p:grpSpPr>
            <a:xfrm>
              <a:off x="2160044" y="1801205"/>
              <a:ext cx="4599481" cy="1928698"/>
              <a:chOff x="5011100" y="1925489"/>
              <a:chExt cx="3704846" cy="1310540"/>
            </a:xfrm>
          </p:grpSpPr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6132035" y="1925489"/>
                <a:ext cx="1403709" cy="13105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133234" y="2170899"/>
                <a:ext cx="331525" cy="640242"/>
                <a:chOff x="4584642" y="1597340"/>
                <a:chExt cx="331525" cy="640242"/>
              </a:xfrm>
            </p:grpSpPr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4" name="Text Box 2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12654" y="1785014"/>
                  <a:ext cx="623259" cy="247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 err="1" smtClean="0">
                      <a:latin typeface="+mn-lt"/>
                      <a:cs typeface="Arial" charset="0"/>
                    </a:rPr>
                    <a:t>startMul</a:t>
                  </a:r>
                  <a:endParaRPr lang="en-US" sz="1400" dirty="0"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6389494" y="2340545"/>
                <a:ext cx="88678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Multiply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06100" y="2041123"/>
                <a:ext cx="331525" cy="941216"/>
                <a:chOff x="4584642" y="1599289"/>
                <a:chExt cx="331525" cy="638293"/>
              </a:xfrm>
            </p:grpSpPr>
            <p:sp>
              <p:nvSpPr>
                <p:cNvPr id="41" name="Rectangle 9"/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14605" y="1785014"/>
                  <a:ext cx="619362" cy="247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 err="1" smtClean="0">
                      <a:latin typeface="+mn-lt"/>
                      <a:cs typeface="Arial" charset="0"/>
                    </a:rPr>
                    <a:t>getMulResult</a:t>
                  </a:r>
                  <a:endParaRPr lang="en-US" sz="1400" dirty="0">
                    <a:latin typeface="+mn-lt"/>
                    <a:cs typeface="Arial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7536565" y="2371722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7547732" y="2757765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5645302" y="2625428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 flipH="1">
                <a:off x="5660231" y="2769071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5640861" y="2450469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Straight Arrow Connector 39"/>
              <p:cNvCxnSpPr/>
              <p:nvPr/>
            </p:nvCxnSpPr>
            <p:spPr bwMode="auto">
              <a:xfrm flipH="1">
                <a:off x="7537625" y="2559832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7947786" y="2571499"/>
                <a:ext cx="76816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ready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5011100" y="2625477"/>
                <a:ext cx="67197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busy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5146978" y="2426798"/>
                <a:ext cx="43633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err="1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en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8001326" y="2370469"/>
                <a:ext cx="43633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err="1" smtClean="0">
                    <a:solidFill>
                      <a:srgbClr val="FF0000"/>
                    </a:solidFill>
                    <a:latin typeface="+mn-lt"/>
                    <a:cs typeface="Arial" charset="0"/>
                  </a:rPr>
                  <a:t>en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5638740" y="2253151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4" name="Straight Connector 3"/>
            <p:cNvCxnSpPr/>
            <p:nvPr/>
          </p:nvCxnSpPr>
          <p:spPr bwMode="auto">
            <a:xfrm flipH="1">
              <a:off x="3172265" y="2172420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3191812" y="2466820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5531786" y="2348542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5378481" y="210813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64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04902" y="224620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32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32979" y="19362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32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0131" y="4525474"/>
            <a:ext cx="422031" cy="375489"/>
            <a:chOff x="641763" y="3164146"/>
            <a:chExt cx="422031" cy="375489"/>
          </a:xfrm>
        </p:grpSpPr>
        <p:cxnSp>
          <p:nvCxnSpPr>
            <p:cNvPr id="48" name="Straight Connector 47"/>
            <p:cNvCxnSpPr/>
            <p:nvPr/>
          </p:nvCxnSpPr>
          <p:spPr bwMode="auto">
            <a:xfrm>
              <a:off x="641763" y="3539635"/>
              <a:ext cx="422031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69198" y="31641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12519" y="4529748"/>
            <a:ext cx="422031" cy="375489"/>
            <a:chOff x="641763" y="3164146"/>
            <a:chExt cx="422031" cy="375489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641763" y="3539635"/>
              <a:ext cx="422031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669198" y="31641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69720" y="5224563"/>
            <a:ext cx="1563248" cy="435920"/>
            <a:chOff x="228168" y="3539635"/>
            <a:chExt cx="1563248" cy="435920"/>
          </a:xfrm>
        </p:grpSpPr>
        <p:cxnSp>
          <p:nvCxnSpPr>
            <p:cNvPr id="77" name="Straight Connector 76"/>
            <p:cNvCxnSpPr/>
            <p:nvPr/>
          </p:nvCxnSpPr>
          <p:spPr bwMode="auto">
            <a:xfrm>
              <a:off x="641763" y="3539635"/>
              <a:ext cx="422031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28168" y="3606223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Tmul</a:t>
              </a: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#(t,2)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32478" y="1903329"/>
            <a:ext cx="1590683" cy="375489"/>
            <a:chOff x="641763" y="3164146"/>
            <a:chExt cx="1590683" cy="375489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641763" y="3539635"/>
              <a:ext cx="422031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669198" y="3164146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Tmul</a:t>
              </a:r>
              <a:r>
                <a:rPr lang="en-US" sz="18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#(t,2)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87244" y="1716828"/>
            <a:ext cx="422031" cy="375489"/>
            <a:chOff x="641763" y="3164146"/>
            <a:chExt cx="422031" cy="375489"/>
          </a:xfrm>
        </p:grpSpPr>
        <p:cxnSp>
          <p:nvCxnSpPr>
            <p:cNvPr id="83" name="Straight Connector 82"/>
            <p:cNvCxnSpPr/>
            <p:nvPr/>
          </p:nvCxnSpPr>
          <p:spPr bwMode="auto">
            <a:xfrm>
              <a:off x="641763" y="3539635"/>
              <a:ext cx="422031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669198" y="31641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51799" y="4244007"/>
            <a:ext cx="422031" cy="375489"/>
            <a:chOff x="641763" y="3164146"/>
            <a:chExt cx="422031" cy="375489"/>
          </a:xfrm>
        </p:grpSpPr>
        <p:cxnSp>
          <p:nvCxnSpPr>
            <p:cNvPr id="53" name="Straight Connector 52"/>
            <p:cNvCxnSpPr/>
            <p:nvPr/>
          </p:nvCxnSpPr>
          <p:spPr bwMode="auto">
            <a:xfrm>
              <a:off x="641763" y="3539635"/>
              <a:ext cx="422031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69198" y="31641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980294" y="2038000"/>
            <a:ext cx="422031" cy="375489"/>
            <a:chOff x="641763" y="3164146"/>
            <a:chExt cx="422031" cy="375489"/>
          </a:xfrm>
        </p:grpSpPr>
        <p:cxnSp>
          <p:nvCxnSpPr>
            <p:cNvPr id="56" name="Straight Connector 55"/>
            <p:cNvCxnSpPr/>
            <p:nvPr/>
          </p:nvCxnSpPr>
          <p:spPr bwMode="auto">
            <a:xfrm>
              <a:off x="641763" y="3539635"/>
              <a:ext cx="422031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669198" y="316414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990" y="37869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Design Alternatives</a:t>
            </a:r>
            <a:endParaRPr lang="en-US" altLang="en-US" sz="4800" dirty="0" smtClean="0"/>
          </a:p>
        </p:txBody>
      </p:sp>
      <p:sp>
        <p:nvSpPr>
          <p:cNvPr id="1490979" name="Oval 35"/>
          <p:cNvSpPr>
            <a:spLocks noChangeArrowheads="1"/>
          </p:cNvSpPr>
          <p:nvPr/>
        </p:nvSpPr>
        <p:spPr bwMode="auto">
          <a:xfrm>
            <a:off x="1507196" y="3205859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90980" name="Oval 36"/>
          <p:cNvSpPr>
            <a:spLocks noChangeArrowheads="1"/>
          </p:cNvSpPr>
          <p:nvPr/>
        </p:nvSpPr>
        <p:spPr bwMode="auto">
          <a:xfrm>
            <a:off x="1507196" y="3205859"/>
            <a:ext cx="114300" cy="1143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90981" name="Oval 37"/>
          <p:cNvSpPr>
            <a:spLocks noChangeArrowheads="1"/>
          </p:cNvSpPr>
          <p:nvPr/>
        </p:nvSpPr>
        <p:spPr bwMode="auto">
          <a:xfrm>
            <a:off x="1494496" y="320585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362734" y="3019038"/>
            <a:ext cx="5354842" cy="858952"/>
            <a:chOff x="1960612" y="2842483"/>
            <a:chExt cx="5354842" cy="858952"/>
          </a:xfrm>
        </p:grpSpPr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 flipV="1">
              <a:off x="1960612" y="3282388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>
              <a:off x="3700951" y="3283182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2844849" y="3283182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963233" y="3283182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4107131" y="3283182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2"/>
            <p:cNvSpPr>
              <a:spLocks noChangeShapeType="1"/>
            </p:cNvSpPr>
            <p:nvPr/>
          </p:nvSpPr>
          <p:spPr bwMode="auto">
            <a:xfrm>
              <a:off x="6204413" y="3283182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23"/>
            <p:cNvSpPr>
              <a:spLocks noChangeShapeType="1"/>
            </p:cNvSpPr>
            <p:nvPr/>
          </p:nvSpPr>
          <p:spPr bwMode="auto">
            <a:xfrm>
              <a:off x="5369413" y="3283182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271823" y="2842483"/>
              <a:ext cx="300037" cy="836404"/>
              <a:chOff x="6145213" y="1760538"/>
              <a:chExt cx="457200" cy="1071562"/>
            </a:xfrm>
          </p:grpSpPr>
          <p:sp>
            <p:nvSpPr>
              <p:cNvPr id="25617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5633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25639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0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5042072" y="2842483"/>
              <a:ext cx="300037" cy="836404"/>
              <a:chOff x="6145213" y="1760538"/>
              <a:chExt cx="457200" cy="1071562"/>
            </a:xfrm>
          </p:grpSpPr>
          <p:sp>
            <p:nvSpPr>
              <p:cNvPr id="54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56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3767311" y="2842483"/>
              <a:ext cx="300037" cy="836404"/>
              <a:chOff x="6145213" y="1760538"/>
              <a:chExt cx="457200" cy="1071562"/>
            </a:xfrm>
          </p:grpSpPr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0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61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3082962" y="2951394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/>
                <a:t>f</a:t>
              </a:r>
              <a:r>
                <a:rPr lang="en-US" altLang="en-US" baseline="-25000" dirty="0"/>
                <a:t>1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537519" y="2865031"/>
              <a:ext cx="300037" cy="836404"/>
              <a:chOff x="6145213" y="1760538"/>
              <a:chExt cx="457200" cy="1071562"/>
            </a:xfrm>
          </p:grpSpPr>
          <p:sp>
            <p:nvSpPr>
              <p:cNvPr id="66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7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68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4346812" y="2951394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 smtClean="0"/>
                <a:t>f</a:t>
              </a:r>
              <a:r>
                <a:rPr lang="en-US" altLang="en-US" baseline="-25000" dirty="0" smtClean="0"/>
                <a:t>2</a:t>
              </a:r>
              <a:endParaRPr lang="en-US" altLang="en-US" baseline="-25000" dirty="0"/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5589560" y="2951394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 smtClean="0"/>
                <a:t>f</a:t>
              </a:r>
              <a:r>
                <a:rPr lang="en-US" altLang="en-US" baseline="-25000" dirty="0" smtClean="0"/>
                <a:t>3</a:t>
              </a:r>
              <a:endParaRPr lang="en-US" altLang="en-US" baseline="-25000" dirty="0"/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V="1">
              <a:off x="6564567" y="3260955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362734" y="1783838"/>
            <a:ext cx="5354842" cy="858952"/>
            <a:chOff x="1862138" y="1730950"/>
            <a:chExt cx="5354842" cy="858952"/>
          </a:xfrm>
        </p:grpSpPr>
        <p:sp>
          <p:nvSpPr>
            <p:cNvPr id="75" name="Line 6"/>
            <p:cNvSpPr>
              <a:spLocks noChangeShapeType="1"/>
            </p:cNvSpPr>
            <p:nvPr/>
          </p:nvSpPr>
          <p:spPr bwMode="auto">
            <a:xfrm flipV="1">
              <a:off x="1862138" y="2170855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 flipV="1">
              <a:off x="3602477" y="2170855"/>
              <a:ext cx="664096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2746375" y="2171649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4864760" y="2170855"/>
              <a:ext cx="665664" cy="6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6105939" y="2171649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173349" y="1730950"/>
              <a:ext cx="300037" cy="836404"/>
              <a:chOff x="6145213" y="1760538"/>
              <a:chExt cx="457200" cy="1071562"/>
            </a:xfrm>
          </p:grpSpPr>
          <p:sp>
            <p:nvSpPr>
              <p:cNvPr id="102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3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104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2984488" y="1839861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 smtClean="0"/>
                <a:t>f</a:t>
              </a:r>
              <a:r>
                <a:rPr lang="en-US" altLang="en-US" baseline="-25000" dirty="0" smtClean="0"/>
                <a:t>1</a:t>
              </a:r>
              <a:endParaRPr lang="en-US" alt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439045" y="1753498"/>
              <a:ext cx="300037" cy="836404"/>
              <a:chOff x="6145213" y="1760538"/>
              <a:chExt cx="457200" cy="1071562"/>
            </a:xfrm>
          </p:grpSpPr>
          <p:sp>
            <p:nvSpPr>
              <p:cNvPr id="90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1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92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7" name="Rectangle 34"/>
            <p:cNvSpPr>
              <a:spLocks noChangeArrowheads="1"/>
            </p:cNvSpPr>
            <p:nvPr/>
          </p:nvSpPr>
          <p:spPr bwMode="auto">
            <a:xfrm>
              <a:off x="4248338" y="1839861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 smtClean="0"/>
                <a:t>f</a:t>
              </a:r>
              <a:r>
                <a:rPr lang="en-US" altLang="en-US" baseline="-25000" dirty="0" smtClean="0"/>
                <a:t>2</a:t>
              </a:r>
              <a:endParaRPr lang="en-US" altLang="en-US" baseline="-25000" dirty="0"/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5491086" y="1839861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 smtClean="0"/>
                <a:t>f</a:t>
              </a:r>
              <a:r>
                <a:rPr lang="en-US" altLang="en-US" baseline="-25000" dirty="0" smtClean="0"/>
                <a:t>3</a:t>
              </a:r>
              <a:endParaRPr lang="en-US" altLang="en-US" baseline="-25000" dirty="0"/>
            </a:p>
          </p:txBody>
        </p:sp>
        <p:sp>
          <p:nvSpPr>
            <p:cNvPr id="89" name="Line 6"/>
            <p:cNvSpPr>
              <a:spLocks noChangeShapeType="1"/>
            </p:cNvSpPr>
            <p:nvPr/>
          </p:nvSpPr>
          <p:spPr bwMode="auto">
            <a:xfrm flipV="1">
              <a:off x="6466093" y="2149422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" name="Oval 29"/>
          <p:cNvSpPr>
            <a:spLocks noChangeArrowheads="1"/>
          </p:cNvSpPr>
          <p:nvPr/>
        </p:nvSpPr>
        <p:spPr bwMode="auto">
          <a:xfrm flipH="1">
            <a:off x="1508823" y="2155100"/>
            <a:ext cx="129502" cy="1308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3717387" y="4420895"/>
            <a:ext cx="619125" cy="581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f</a:t>
            </a:r>
            <a:r>
              <a:rPr lang="en-US" altLang="en-US" baseline="-25000" dirty="0" smtClean="0"/>
              <a:t>i</a:t>
            </a:r>
            <a:endParaRPr lang="en-US" altLang="en-US" baseline="-25000" dirty="0"/>
          </a:p>
        </p:txBody>
      </p:sp>
      <p:sp>
        <p:nvSpPr>
          <p:cNvPr id="113" name="Line 5"/>
          <p:cNvSpPr>
            <a:spLocks noChangeShapeType="1"/>
          </p:cNvSpPr>
          <p:nvPr/>
        </p:nvSpPr>
        <p:spPr bwMode="auto">
          <a:xfrm>
            <a:off x="3441162" y="4678070"/>
            <a:ext cx="276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6"/>
          <p:cNvSpPr>
            <a:spLocks noChangeShapeType="1"/>
          </p:cNvSpPr>
          <p:nvPr/>
        </p:nvSpPr>
        <p:spPr bwMode="auto">
          <a:xfrm>
            <a:off x="4336512" y="471617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8"/>
          <p:cNvSpPr>
            <a:spLocks noChangeArrowheads="1"/>
          </p:cNvSpPr>
          <p:nvPr/>
        </p:nvSpPr>
        <p:spPr bwMode="auto">
          <a:xfrm>
            <a:off x="4527012" y="4411370"/>
            <a:ext cx="88900" cy="6000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" name="Freeform 9"/>
          <p:cNvSpPr>
            <a:spLocks/>
          </p:cNvSpPr>
          <p:nvPr/>
        </p:nvSpPr>
        <p:spPr bwMode="auto">
          <a:xfrm>
            <a:off x="3003012" y="4725695"/>
            <a:ext cx="1752600" cy="742950"/>
          </a:xfrm>
          <a:custGeom>
            <a:avLst/>
            <a:gdLst>
              <a:gd name="T0" fmla="*/ 1597 w 918"/>
              <a:gd name="T1" fmla="*/ 0 h 402"/>
              <a:gd name="T2" fmla="*/ 1597 w 918"/>
              <a:gd name="T3" fmla="*/ 634 h 402"/>
              <a:gd name="T4" fmla="*/ 0 w 918"/>
              <a:gd name="T5" fmla="*/ 634 h 402"/>
              <a:gd name="T6" fmla="*/ 0 w 918"/>
              <a:gd name="T7" fmla="*/ 48 h 402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402"/>
              <a:gd name="T14" fmla="*/ 918 w 918"/>
              <a:gd name="T15" fmla="*/ 402 h 4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402">
                <a:moveTo>
                  <a:pt x="918" y="0"/>
                </a:moveTo>
                <a:lnTo>
                  <a:pt x="918" y="402"/>
                </a:lnTo>
                <a:lnTo>
                  <a:pt x="0" y="402"/>
                </a:lnTo>
                <a:lnTo>
                  <a:pt x="0" y="3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AutoShape 10"/>
          <p:cNvSpPr>
            <a:spLocks noChangeArrowheads="1"/>
          </p:cNvSpPr>
          <p:nvPr/>
        </p:nvSpPr>
        <p:spPr bwMode="auto">
          <a:xfrm rot="16200000">
            <a:off x="3164937" y="4611395"/>
            <a:ext cx="428625" cy="114300"/>
          </a:xfrm>
          <a:prstGeom prst="flowChartManualOperat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9" name="Line 11"/>
          <p:cNvSpPr>
            <a:spLocks noChangeShapeType="1"/>
          </p:cNvSpPr>
          <p:nvPr/>
        </p:nvSpPr>
        <p:spPr bwMode="auto">
          <a:xfrm>
            <a:off x="3003012" y="47923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2"/>
          <p:cNvSpPr>
            <a:spLocks noChangeShapeType="1"/>
          </p:cNvSpPr>
          <p:nvPr/>
        </p:nvSpPr>
        <p:spPr bwMode="auto">
          <a:xfrm>
            <a:off x="2737900" y="4582820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3326862" y="4943183"/>
            <a:ext cx="889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 flipV="1">
            <a:off x="3364962" y="4828883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602962" y="4549482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4817525" y="4293205"/>
            <a:ext cx="300037" cy="836404"/>
            <a:chOff x="6145213" y="1760538"/>
            <a:chExt cx="457200" cy="1071562"/>
          </a:xfrm>
        </p:grpSpPr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" name="Group 27"/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126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9" name="Line 6"/>
          <p:cNvSpPr>
            <a:spLocks noChangeShapeType="1"/>
          </p:cNvSpPr>
          <p:nvPr/>
        </p:nvSpPr>
        <p:spPr bwMode="auto">
          <a:xfrm flipV="1">
            <a:off x="5117560" y="4672866"/>
            <a:ext cx="750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6"/>
          <p:cNvSpPr>
            <a:spLocks noChangeShapeType="1"/>
          </p:cNvSpPr>
          <p:nvPr/>
        </p:nvSpPr>
        <p:spPr bwMode="auto">
          <a:xfrm flipV="1">
            <a:off x="1797871" y="4753309"/>
            <a:ext cx="750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2374778" y="4335952"/>
            <a:ext cx="300037" cy="836404"/>
            <a:chOff x="6145213" y="1760538"/>
            <a:chExt cx="457200" cy="1071562"/>
          </a:xfrm>
        </p:grpSpPr>
        <p:sp>
          <p:nvSpPr>
            <p:cNvPr id="133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34" name="Group 27"/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135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9" name="Text Box 25"/>
          <p:cNvSpPr txBox="1">
            <a:spLocks noChangeArrowheads="1"/>
          </p:cNvSpPr>
          <p:nvPr/>
        </p:nvSpPr>
        <p:spPr bwMode="auto">
          <a:xfrm>
            <a:off x="6463177" y="1683216"/>
            <a:ext cx="25330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Combinational (C)</a:t>
            </a:r>
            <a:endParaRPr lang="en-US" altLang="en-US" dirty="0"/>
          </a:p>
        </p:txBody>
      </p:sp>
      <p:sp>
        <p:nvSpPr>
          <p:cNvPr id="140" name="Text Box 25"/>
          <p:cNvSpPr txBox="1">
            <a:spLocks noChangeArrowheads="1"/>
          </p:cNvSpPr>
          <p:nvPr/>
        </p:nvSpPr>
        <p:spPr bwMode="auto">
          <a:xfrm>
            <a:off x="6356347" y="2963584"/>
            <a:ext cx="1654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Pipeline (P)</a:t>
            </a:r>
            <a:endParaRPr lang="en-US" altLang="en-US" dirty="0"/>
          </a:p>
        </p:txBody>
      </p:sp>
      <p:sp>
        <p:nvSpPr>
          <p:cNvPr id="141" name="Text Box 25"/>
          <p:cNvSpPr txBox="1">
            <a:spLocks noChangeArrowheads="1"/>
          </p:cNvSpPr>
          <p:nvPr/>
        </p:nvSpPr>
        <p:spPr bwMode="auto">
          <a:xfrm>
            <a:off x="6342132" y="4238272"/>
            <a:ext cx="2053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Folded (F)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Reuse a block,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multicycle</a:t>
            </a:r>
            <a:endParaRPr lang="en-US" altLang="en-US" dirty="0"/>
          </a:p>
        </p:txBody>
      </p:sp>
      <p:grpSp>
        <p:nvGrpSpPr>
          <p:cNvPr id="142" name="Group 80"/>
          <p:cNvGrpSpPr>
            <a:grpSpLocks/>
          </p:cNvGrpSpPr>
          <p:nvPr/>
        </p:nvGrpSpPr>
        <p:grpSpPr bwMode="auto">
          <a:xfrm>
            <a:off x="241300" y="5812175"/>
            <a:ext cx="7316788" cy="368300"/>
            <a:chOff x="152" y="3803"/>
            <a:chExt cx="4609" cy="232"/>
          </a:xfrm>
        </p:grpSpPr>
        <p:sp>
          <p:nvSpPr>
            <p:cNvPr id="143" name="Text Box 81"/>
            <p:cNvSpPr txBox="1">
              <a:spLocks noChangeArrowheads="1"/>
            </p:cNvSpPr>
            <p:nvPr/>
          </p:nvSpPr>
          <p:spPr bwMode="auto">
            <a:xfrm>
              <a:off x="152" y="3803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/>
                <a:t>Clock?</a:t>
              </a:r>
            </a:p>
          </p:txBody>
        </p:sp>
        <p:sp>
          <p:nvSpPr>
            <p:cNvPr id="144" name="Text Box 82"/>
            <p:cNvSpPr txBox="1">
              <a:spLocks noChangeArrowheads="1"/>
            </p:cNvSpPr>
            <p:nvPr/>
          </p:nvSpPr>
          <p:spPr bwMode="auto">
            <a:xfrm>
              <a:off x="1912" y="3804"/>
              <a:ext cx="5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/>
                <a:t>Area?</a:t>
              </a:r>
            </a:p>
          </p:txBody>
        </p:sp>
        <p:sp>
          <p:nvSpPr>
            <p:cNvPr id="145" name="Text Box 83"/>
            <p:cNvSpPr txBox="1">
              <a:spLocks noChangeArrowheads="1"/>
            </p:cNvSpPr>
            <p:nvPr/>
          </p:nvSpPr>
          <p:spPr bwMode="auto">
            <a:xfrm>
              <a:off x="3627" y="3804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/>
                <a:t>Throughput?</a:t>
              </a:r>
            </a:p>
          </p:txBody>
        </p:sp>
      </p:grpSp>
      <p:sp>
        <p:nvSpPr>
          <p:cNvPr id="146" name="Text Box 84"/>
          <p:cNvSpPr txBox="1">
            <a:spLocks noChangeArrowheads="1"/>
          </p:cNvSpPr>
          <p:nvPr/>
        </p:nvSpPr>
        <p:spPr bwMode="auto">
          <a:xfrm>
            <a:off x="236538" y="5837575"/>
            <a:ext cx="2273379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Clock: C &lt; P </a:t>
            </a:r>
            <a:r>
              <a:rPr lang="en-US" altLang="en-US" b="1" dirty="0">
                <a:solidFill>
                  <a:schemeClr val="accent1"/>
                </a:solidFill>
                <a:sym typeface="Symbol" panose="05050102010706020507" pitchFamily="18" charset="2"/>
              </a:rPr>
              <a:t>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 smtClean="0">
                <a:solidFill>
                  <a:schemeClr val="accent1"/>
                </a:solidFill>
              </a:rPr>
              <a:t>F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47" name="Text Box 85"/>
          <p:cNvSpPr txBox="1">
            <a:spLocks noChangeArrowheads="1"/>
          </p:cNvSpPr>
          <p:nvPr/>
        </p:nvSpPr>
        <p:spPr bwMode="auto">
          <a:xfrm>
            <a:off x="3030538" y="5837575"/>
            <a:ext cx="2241319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Area: </a:t>
            </a:r>
            <a:r>
              <a:rPr lang="en-US" altLang="en-US" dirty="0" smtClean="0">
                <a:solidFill>
                  <a:schemeClr val="accent1"/>
                </a:solidFill>
              </a:rPr>
              <a:t>F </a:t>
            </a:r>
            <a:r>
              <a:rPr lang="en-US" altLang="en-US" dirty="0">
                <a:solidFill>
                  <a:schemeClr val="accent1"/>
                </a:solidFill>
              </a:rPr>
              <a:t>&lt; C &lt; P</a:t>
            </a:r>
          </a:p>
        </p:txBody>
      </p:sp>
      <p:sp>
        <p:nvSpPr>
          <p:cNvPr id="148" name="Text Box 86"/>
          <p:cNvSpPr txBox="1">
            <a:spLocks noChangeArrowheads="1"/>
          </p:cNvSpPr>
          <p:nvPr/>
        </p:nvSpPr>
        <p:spPr bwMode="auto">
          <a:xfrm>
            <a:off x="5753100" y="5837575"/>
            <a:ext cx="3143809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Throughput: </a:t>
            </a:r>
            <a:r>
              <a:rPr lang="en-US" altLang="en-US" dirty="0" smtClean="0">
                <a:solidFill>
                  <a:schemeClr val="accent1"/>
                </a:solidFill>
              </a:rPr>
              <a:t>F </a:t>
            </a:r>
            <a:r>
              <a:rPr lang="en-US" altLang="en-US" dirty="0">
                <a:solidFill>
                  <a:schemeClr val="accent1"/>
                </a:solidFill>
              </a:rPr>
              <a:t>&lt; C &lt; P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361818" y="2164731"/>
            <a:ext cx="121232" cy="1008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770784" y="4725695"/>
            <a:ext cx="100127" cy="116055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11224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93 L 0.17708 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0.00092 L 0.31458 0.001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58 0.00116 L 0.44913 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0.21094 0.006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00695 L 0.34045 0.0111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45 0.01112 L 0.48663 0.0138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3 L 0.08125 0.002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0.00278 L 0.21875 0.0030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3 L 0.08125 0.0027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0301 L 0.35902 0.0032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0.00278 L 0.21875 0.0030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3 L 0.08125 0.0027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2 0.00325 L 0.50486 0.0034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0301 L 0.35902 0.0032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0.00278 L 0.21875 0.003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2 0.00325 L 0.50486 0.003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0301 L 0.35903 0.0032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5 L 0.50486 0.0034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75 -0.00185 L 0.07223 0.01296 L 0.22639 0.01111 " pathEditMode="relative" rAng="0" ptsTypes="AAAA">
                                      <p:cBhvr>
                                        <p:cTn id="9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86 0.01389 L 0.22848 0.12685 L 0.03681 0.12685 L 0.0382 0.0287 L 0.07709 0.0287 L 0.07709 0.01203 L 0.23959 0.01203 " pathEditMode="relative" rAng="0" ptsTypes="AAAAAAA">
                                      <p:cBhvr>
                                        <p:cTn id="9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0.01111 C 0.22674 0.01574 0.22674 0.01828 0.22761 0.02245 C 0.22778 0.02314 0.22795 0.02384 0.22813 0.02453 C 0.22952 0.03819 0.22813 0.02384 0.22917 0.05162 C 0.22934 0.05416 0.22969 0.05671 0.22986 0.05926 C 0.23004 0.06713 0.22986 0.07476 0.23038 0.08263 C 0.23056 0.08426 0.2316 0.08703 0.2316 0.08726 C 0.23125 0.09375 0.23143 0.10069 0.2309 0.1074 C 0.2309 0.10902 0.23021 0.11041 0.22986 0.1118 L 0.22917 0.11412 C 0.22865 0.11643 0.22899 0.11713 0.22691 0.11713 C 0.22153 0.11759 0.21615 0.11759 0.21059 0.11782 C 0.20712 0.11828 0.19757 0.11944 0.19479 0.11944 C 0.19132 0.11944 0.18802 0.11898 0.18455 0.11875 C 0.13959 0.11921 0.13559 0.1199 0.09584 0.11875 C 0.09254 0.11851 0.08906 0.11828 0.08577 0.11782 C 0.07344 0.11828 0.05816 0.11666 0.04497 0.12013 C 0.04427 0.12037 0.04358 0.1206 0.04271 0.12106 C 0.0382 0.1206 0.03368 0.12106 0.02917 0.12013 C 0.02847 0.12013 0.02813 0.11875 0.02813 0.11782 C 0.02795 0.11597 0.02847 0.11388 0.02865 0.1118 C 0.02847 0.10902 0.02778 0.08564 0.02761 0.08101 C 0.02743 0.08032 0.02709 0.07963 0.02691 0.0787 C 0.02656 0.07638 0.02639 0.07361 0.02587 0.07129 C 0.02518 0.06875 0.02518 0.06898 0.02465 0.06597 C 0.02396 0.06134 0.02396 0.06111 0.02361 0.05555 C 0.02344 0.05301 0.02327 0.05046 0.02309 0.04791 C 0.02327 0.03773 0.02327 0.02731 0.02361 0.01713 C 0.02361 0.01504 0.02448 0.01412 0.02587 0.01342 C 0.02691 0.01273 0.02795 0.0118 0.02917 0.0118 L 0.05295 0.01111 C 0.06736 0.00926 0.06563 0.00926 0.08976 0.00949 C 0.09531 0.00972 0.1066 0.01111 0.1066 0.01134 C 0.11129 0.01273 0.10643 0.01111 0.11406 0.0125 C 0.11493 0.01273 0.1158 0.01319 0.11684 0.01342 C 0.11858 0.01365 0.12014 0.01388 0.12188 0.01412 L 0.15643 0.01342 C 0.15729 0.01319 0.15816 0.0125 0.1592 0.0125 C 0.16181 0.0125 0.16441 0.01319 0.16702 0.01342 C 0.16806 0.01365 0.16893 0.01388 0.16997 0.01412 C 0.175 0.01527 0.17761 0.01551 0.18229 0.01643 L 0.21007 0.01551 C 0.21111 0.01551 0.21233 0.01481 0.21337 0.01481 C 0.21615 0.01458 0.21875 0.01481 0.22136 0.01481 " pathEditMode="relative" rAng="0" ptsTypes="AAAAAAAAAAAAAAAAAAAAAAAAAAAAAAAAAAAAAAAAAAAA">
                                      <p:cBhvr>
                                        <p:cTn id="10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91 0.03287 L 0.34914 0.0344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2136 0.0053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79" grpId="0" animBg="1"/>
      <p:bldP spid="1490979" grpId="1" animBg="1"/>
      <p:bldP spid="1490979" grpId="2" animBg="1"/>
      <p:bldP spid="1490979" grpId="3" animBg="1"/>
      <p:bldP spid="1490979" grpId="4" animBg="1"/>
      <p:bldP spid="1490979" grpId="5" animBg="1"/>
      <p:bldP spid="1490980" grpId="0" animBg="1"/>
      <p:bldP spid="1490980" grpId="1" animBg="1"/>
      <p:bldP spid="1490980" grpId="2" animBg="1"/>
      <p:bldP spid="1490980" grpId="3" animBg="1"/>
      <p:bldP spid="1490980" grpId="4" animBg="1"/>
      <p:bldP spid="1490980" grpId="5" animBg="1"/>
      <p:bldP spid="1490981" grpId="0" animBg="1"/>
      <p:bldP spid="1490981" grpId="1" animBg="1"/>
      <p:bldP spid="1490981" grpId="2" animBg="1"/>
      <p:bldP spid="1490981" grpId="3" animBg="1"/>
      <p:bldP spid="1490981" grpId="4" animBg="1"/>
      <p:bldP spid="1490981" grpId="5" animBg="1"/>
      <p:bldP spid="106" grpId="0" animBg="1"/>
      <p:bldP spid="106" grpId="1" animBg="1"/>
      <p:bldP spid="106" grpId="2" animBg="1"/>
      <p:bldP spid="106" grpId="3" animBg="1"/>
      <p:bldP spid="106" grpId="4" animBg="1"/>
      <p:bldP spid="121" grpId="0" animBg="1"/>
      <p:bldP spid="121" grpId="1" animBg="1"/>
      <p:bldP spid="121" grpId="2" animBg="1"/>
      <p:bldP spid="121" grpId="3" animBg="1"/>
      <p:bldP spid="121" grpId="4" animBg="1"/>
      <p:bldP spid="121" grpId="5" animBg="1"/>
      <p:bldP spid="146" grpId="0" animBg="1"/>
      <p:bldP spid="147" grpId="0" animBg="1"/>
      <p:bldP spid="14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 animBg="1"/>
      <p:bldP spid="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3788" cy="5215564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mkMultiply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(Multiply#(t));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#(Bit#(t)) a&lt;-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#(Bit#(t)) b&lt;-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#(Bit#(t)) prod 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#(Bit#(t))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#(1,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#(t))))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#(Bool) busy 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</a:t>
            </a:r>
            <a:r>
              <a:rPr lang="en-US" sz="1800" dirty="0" smtClean="0">
                <a:latin typeface="Courier New" pitchFamily="49" charset="0"/>
              </a:rPr>
              <a:t>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Bit#(t) m = (a[0]==0)? 0 : b;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a &lt;= a &gt;&gt; 1;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Bit#(Tadd#(t)) sum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 prod &lt;= {sum[0], prod[(vt-1):1]};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&lt;= sum[vt:1];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i+1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method Action </a:t>
            </a:r>
            <a:r>
              <a:rPr lang="en-US" sz="1800" dirty="0" err="1" smtClean="0">
                <a:latin typeface="Courier New" pitchFamily="49" charset="0"/>
              </a:rPr>
              <a:t>startMul</a:t>
            </a:r>
            <a:r>
              <a:rPr lang="en-US" sz="1800" dirty="0" smtClean="0">
                <a:latin typeface="Courier New" pitchFamily="49" charset="0"/>
              </a:rPr>
              <a:t>(Bit#(t) x, </a:t>
            </a:r>
            <a:r>
              <a:rPr lang="en-US" sz="1800" dirty="0">
                <a:latin typeface="Courier New" pitchFamily="49" charset="0"/>
              </a:rPr>
              <a:t>Bit</a:t>
            </a:r>
            <a:r>
              <a:rPr lang="en-US" sz="1800" dirty="0" smtClean="0">
                <a:latin typeface="Courier New" pitchFamily="49" charset="0"/>
              </a:rPr>
              <a:t>#(t) y)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(!busy);</a:t>
            </a:r>
          </a:p>
          <a:p>
            <a:pPr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a </a:t>
            </a:r>
            <a:r>
              <a:rPr lang="en-US" sz="1800" dirty="0">
                <a:latin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</a:rPr>
              <a:t>x; b </a:t>
            </a:r>
            <a:r>
              <a:rPr lang="en-US" sz="1800" dirty="0">
                <a:latin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</a:rPr>
              <a:t>y; </a:t>
            </a:r>
            <a:r>
              <a:rPr lang="en-US" sz="1800" dirty="0">
                <a:latin typeface="Courier New" pitchFamily="49" charset="0"/>
              </a:rPr>
              <a:t>busy &lt;= True;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&lt;=0;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ActionValue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800" dirty="0">
                <a:latin typeface="Courier New" pitchFamily="49" charset="0"/>
              </a:rPr>
              <a:t>Bit</a:t>
            </a:r>
            <a:r>
              <a:rPr lang="en-US" sz="1800" dirty="0" smtClean="0">
                <a:latin typeface="Courier New" pitchFamily="49" charset="0"/>
              </a:rPr>
              <a:t>#(</a:t>
            </a:r>
            <a:r>
              <a:rPr lang="en-US" sz="1800" dirty="0" err="1" smtClean="0">
                <a:latin typeface="Courier New" pitchFamily="49" charset="0"/>
              </a:rPr>
              <a:t>TMul</a:t>
            </a:r>
            <a:r>
              <a:rPr lang="en-US" sz="1800" dirty="0" smtClean="0">
                <a:latin typeface="Courier New" pitchFamily="49" charset="0"/>
              </a:rPr>
              <a:t>#(t,2)) </a:t>
            </a:r>
            <a:r>
              <a:rPr lang="en-US" sz="1800" dirty="0" err="1" smtClean="0">
                <a:latin typeface="Courier New" pitchFamily="49" charset="0"/>
              </a:rPr>
              <a:t>getMulRes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                               ((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==</a:t>
            </a:r>
            <a:r>
              <a:rPr lang="en-US" sz="1800" dirty="0" err="1" smtClean="0">
                <a:latin typeface="Courier New" pitchFamily="49" charset="0"/>
              </a:rPr>
              <a:t>vt</a:t>
            </a:r>
            <a:r>
              <a:rPr lang="en-US" sz="1800" dirty="0" smtClean="0">
                <a:latin typeface="Courier New" pitchFamily="49" charset="0"/>
              </a:rPr>
              <a:t>)&amp;&amp; </a:t>
            </a:r>
            <a:r>
              <a:rPr lang="en-US" sz="1800" dirty="0" smtClean="0">
                <a:latin typeface="Courier New" pitchFamily="49" charset="0"/>
              </a:rPr>
              <a:t>busy);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busy &lt;= False;</a:t>
            </a:r>
            <a:r>
              <a:rPr lang="en-US" sz="1800" b="1" dirty="0">
                <a:latin typeface="Courier New" pitchFamily="49" charset="0"/>
              </a:rPr>
              <a:t> return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{</a:t>
            </a:r>
            <a:r>
              <a:rPr lang="en-US" sz="1800" dirty="0" err="1" smtClean="0">
                <a:latin typeface="Courier New" pitchFamily="49" charset="0"/>
              </a:rPr>
              <a:t>tp,prod</a:t>
            </a:r>
            <a:r>
              <a:rPr lang="en-US" sz="1800" dirty="0" smtClean="0">
                <a:latin typeface="Courier New" pitchFamily="49" charset="0"/>
              </a:rPr>
              <a:t>};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84" y="1588476"/>
            <a:ext cx="7772400" cy="4114800"/>
          </a:xfrm>
        </p:spPr>
        <p:txBody>
          <a:bodyPr/>
          <a:lstStyle/>
          <a:p>
            <a:r>
              <a:rPr lang="en-US" sz="2400" dirty="0" smtClean="0"/>
              <a:t>How to implement loop computations?</a:t>
            </a:r>
          </a:p>
          <a:p>
            <a:pPr lvl="1"/>
            <a:r>
              <a:rPr lang="en-US" sz="2000" dirty="0" smtClean="0"/>
              <a:t>Need registers to hold </a:t>
            </a:r>
            <a:r>
              <a:rPr lang="en-US" sz="2000" dirty="0"/>
              <a:t>the state from one iteration to the next</a:t>
            </a:r>
            <a:endParaRPr lang="en-US" sz="2000" dirty="0" smtClean="0"/>
          </a:p>
          <a:p>
            <a:r>
              <a:rPr lang="en-US" sz="2400" dirty="0" smtClean="0"/>
              <a:t>Request-Response Latency-Insensitive modules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 common way to implement large combinational circuits is by </a:t>
            </a:r>
            <a:r>
              <a:rPr lang="en-US" sz="2400" i="1" dirty="0" smtClean="0"/>
              <a:t>folding or</a:t>
            </a:r>
            <a:r>
              <a:rPr lang="en-US" sz="2400" dirty="0" smtClean="0"/>
              <a:t> as loops</a:t>
            </a:r>
          </a:p>
          <a:p>
            <a:pPr lvl="1"/>
            <a:r>
              <a:rPr lang="en-US" sz="2000" dirty="0" smtClean="0"/>
              <a:t> Multiplication</a:t>
            </a:r>
          </a:p>
          <a:p>
            <a:r>
              <a:rPr lang="en-US" sz="2400" dirty="0" smtClean="0"/>
              <a:t>Polymorphic Multiply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a loop using registers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60779" y="1522862"/>
            <a:ext cx="2836655" cy="16980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 = s0;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while (p(</a:t>
            </a:r>
            <a:r>
              <a:rPr lang="en-US" kern="0" noProof="0" dirty="0" smtClean="0">
                <a:latin typeface="+mn-lt"/>
                <a:cs typeface="Courier New" pitchFamily="49" charset="0"/>
              </a:rPr>
              <a:t>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))</a:t>
            </a:r>
            <a:r>
              <a:rPr lang="en-US" kern="0" dirty="0" smtClean="0">
                <a:latin typeface="+mn-lt"/>
                <a:cs typeface="Courier New" pitchFamily="49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b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   s = f(s);     </a:t>
            </a:r>
            <a:b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</a:t>
            </a:r>
            <a:r>
              <a:rPr lang="en-US" kern="0" dirty="0">
                <a:latin typeface="+mn-lt"/>
                <a:cs typeface="Courier New" pitchFamily="49" charset="0"/>
              </a:rPr>
              <a:t>}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/>
            </a:r>
            <a:b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 s;      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cs typeface="Courier New" pitchFamily="49" charset="0"/>
              </a:rPr>
              <a:t>C-code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20261" y="4938837"/>
            <a:ext cx="2957861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sel</a:t>
            </a:r>
            <a:r>
              <a:rPr lang="en-US" dirty="0" smtClean="0"/>
              <a:t> = start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 </a:t>
            </a:r>
            <a:r>
              <a:rPr lang="en-US" dirty="0" smtClean="0"/>
              <a:t> = start | </a:t>
            </a:r>
            <a:r>
              <a:rPr lang="en-US" dirty="0" err="1" smtClean="0"/>
              <a:t>notDone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59524" y="5219094"/>
            <a:ext cx="1266526" cy="319620"/>
            <a:chOff x="3240026" y="4806697"/>
            <a:chExt cx="1266526" cy="319620"/>
          </a:xfrm>
        </p:grpSpPr>
        <p:grpSp>
          <p:nvGrpSpPr>
            <p:cNvPr id="63" name="Group 62"/>
            <p:cNvGrpSpPr/>
            <p:nvPr/>
          </p:nvGrpSpPr>
          <p:grpSpPr>
            <a:xfrm>
              <a:off x="3557095" y="4806697"/>
              <a:ext cx="949457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s</a:t>
                </a:r>
                <a:endParaRPr lang="en-US" sz="1400" dirty="0"/>
              </a:p>
            </p:txBody>
          </p:sp>
          <p:grpSp>
            <p:nvGrpSpPr>
              <p:cNvPr id="65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66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3240026" y="49654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829782" y="3957528"/>
            <a:ext cx="2667652" cy="1844764"/>
            <a:chOff x="829782" y="3957528"/>
            <a:chExt cx="2667652" cy="1844764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829782" y="4541135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p</a:t>
              </a:r>
              <a:endParaRPr lang="en-US" sz="1400" dirty="0"/>
            </a:p>
          </p:txBody>
        </p:sp>
        <p:cxnSp>
          <p:nvCxnSpPr>
            <p:cNvPr id="51" name="Straight Arrow Connector 230"/>
            <p:cNvCxnSpPr>
              <a:cxnSpLocks noChangeShapeType="1"/>
            </p:cNvCxnSpPr>
            <p:nvPr/>
          </p:nvCxnSpPr>
          <p:spPr bwMode="auto">
            <a:xfrm>
              <a:off x="1167755" y="4851156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2" name="TextBox 102"/>
            <p:cNvSpPr txBox="1">
              <a:spLocks noChangeArrowheads="1"/>
            </p:cNvSpPr>
            <p:nvPr/>
          </p:nvSpPr>
          <p:spPr bwMode="auto">
            <a:xfrm>
              <a:off x="844065" y="5107220"/>
              <a:ext cx="946093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notDone</a:t>
              </a:r>
              <a:endParaRPr lang="en-US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93984" y="4165561"/>
              <a:ext cx="1133475" cy="1636731"/>
              <a:chOff x="3374486" y="3753164"/>
              <a:chExt cx="1133475" cy="1636731"/>
            </a:xfrm>
          </p:grpSpPr>
          <p:sp>
            <p:nvSpPr>
              <p:cNvPr id="68" name="AutoShape 10"/>
              <p:cNvSpPr>
                <a:spLocks noChangeArrowheads="1"/>
              </p:cNvSpPr>
              <p:nvPr/>
            </p:nvSpPr>
            <p:spPr bwMode="auto">
              <a:xfrm>
                <a:off x="3802564" y="4417765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69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5637" y="4576820"/>
                <a:ext cx="1239" cy="242357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4398" y="5147538"/>
                <a:ext cx="0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1" name="Shape 256"/>
              <p:cNvCxnSpPr>
                <a:cxnSpLocks noChangeShapeType="1"/>
              </p:cNvCxnSpPr>
              <p:nvPr/>
            </p:nvCxnSpPr>
            <p:spPr bwMode="auto">
              <a:xfrm rot="5400000" flipH="1">
                <a:off x="3146679" y="4258627"/>
                <a:ext cx="1341965" cy="400236"/>
              </a:xfrm>
              <a:prstGeom prst="bentConnector5">
                <a:avLst>
                  <a:gd name="adj1" fmla="val -9904"/>
                  <a:gd name="adj2" fmla="val 217744"/>
                  <a:gd name="adj3" fmla="val 11703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2" name="Oval 149"/>
              <p:cNvSpPr>
                <a:spLocks noChangeArrowheads="1"/>
              </p:cNvSpPr>
              <p:nvPr/>
            </p:nvSpPr>
            <p:spPr bwMode="auto">
              <a:xfrm>
                <a:off x="4122153" y="3753164"/>
                <a:ext cx="304734" cy="313763"/>
              </a:xfrm>
              <a:prstGeom prst="ellipse">
                <a:avLst/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 smtClean="0"/>
                  <a:t>s0</a:t>
                </a:r>
                <a:endParaRPr lang="en-US" dirty="0"/>
              </a:p>
            </p:txBody>
          </p:sp>
          <p:cxnSp>
            <p:nvCxnSpPr>
              <p:cNvPr id="73" name="Elbow Connector 190"/>
              <p:cNvCxnSpPr>
                <a:cxnSpLocks noChangeShapeType="1"/>
                <a:stCxn id="72" idx="4"/>
              </p:cNvCxnSpPr>
              <p:nvPr/>
            </p:nvCxnSpPr>
            <p:spPr bwMode="auto">
              <a:xfrm rot="5400000">
                <a:off x="4022667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5" name="TextBox 74"/>
              <p:cNvSpPr txBox="1"/>
              <p:nvPr/>
            </p:nvSpPr>
            <p:spPr>
              <a:xfrm>
                <a:off x="3374486" y="3784352"/>
                <a:ext cx="485309" cy="286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f</a:t>
                </a:r>
                <a:endParaRPr lang="en-US" sz="1400" dirty="0"/>
              </a:p>
            </p:txBody>
          </p:sp>
          <p:cxnSp>
            <p:nvCxnSpPr>
              <p:cNvPr id="76" name="Elbow Connector 190"/>
              <p:cNvCxnSpPr>
                <a:cxnSpLocks noChangeShapeType="1"/>
              </p:cNvCxnSpPr>
              <p:nvPr/>
            </p:nvCxnSpPr>
            <p:spPr bwMode="auto">
              <a:xfrm rot="16200000" flipH="1">
                <a:off x="3708342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8" name="Straight Arrow Connector 77"/>
              <p:cNvCxnSpPr/>
              <p:nvPr/>
            </p:nvCxnSpPr>
            <p:spPr bwMode="auto">
              <a:xfrm flipH="1" flipV="1">
                <a:off x="4188327" y="4489202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3027434" y="4834924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 smtClean="0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60058" y="5320699"/>
              <a:ext cx="436338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en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177673" y="3957528"/>
              <a:ext cx="661182" cy="569742"/>
            </a:xfrm>
            <a:custGeom>
              <a:avLst/>
              <a:gdLst>
                <a:gd name="connsiteX0" fmla="*/ 661182 w 661182"/>
                <a:gd name="connsiteY0" fmla="*/ 7034 h 569742"/>
                <a:gd name="connsiteX1" fmla="*/ 0 w 661182"/>
                <a:gd name="connsiteY1" fmla="*/ 0 h 569742"/>
                <a:gd name="connsiteX2" fmla="*/ 7034 w 661182"/>
                <a:gd name="connsiteY2" fmla="*/ 569742 h 5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182" h="569742">
                  <a:moveTo>
                    <a:pt x="661182" y="7034"/>
                  </a:moveTo>
                  <a:lnTo>
                    <a:pt x="0" y="0"/>
                  </a:lnTo>
                  <a:cubicBezTo>
                    <a:pt x="2345" y="189914"/>
                    <a:pt x="4689" y="379828"/>
                    <a:pt x="7034" y="569742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3716461" y="1501431"/>
            <a:ext cx="5107745" cy="3303093"/>
          </a:xfrm>
        </p:spPr>
        <p:txBody>
          <a:bodyPr/>
          <a:lstStyle/>
          <a:p>
            <a:r>
              <a:rPr lang="en-US" sz="2000" dirty="0" smtClean="0"/>
              <a:t>Such a loop cannot be implemented by unfolding because the number of iterations is input-data dependent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register </a:t>
            </a:r>
            <a:r>
              <a:rPr lang="en-US" sz="2000" dirty="0" smtClean="0"/>
              <a:t>is needed to </a:t>
            </a:r>
            <a:r>
              <a:rPr lang="en-US" sz="2000" dirty="0"/>
              <a:t>hold s from one iteration to the </a:t>
            </a:r>
            <a:r>
              <a:rPr lang="en-US" sz="2000" dirty="0" smtClean="0"/>
              <a:t>next</a:t>
            </a:r>
            <a:endParaRPr lang="en-US" sz="2000" dirty="0"/>
          </a:p>
          <a:p>
            <a:r>
              <a:rPr lang="en-US" sz="2000" dirty="0" smtClean="0"/>
              <a:t>s </a:t>
            </a:r>
            <a:r>
              <a:rPr lang="en-US" sz="2000" dirty="0"/>
              <a:t>has to be initialized when the computation </a:t>
            </a:r>
            <a:r>
              <a:rPr lang="en-US" sz="2000" dirty="0" smtClean="0"/>
              <a:t>starts, </a:t>
            </a:r>
            <a:r>
              <a:rPr lang="en-US" sz="2000" dirty="0"/>
              <a:t>and updated every cycle until the computation terminates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utoUpdateAnimBg="0"/>
      <p:bldP spid="62" grpI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a loop in BSV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38131" y="5896477"/>
            <a:ext cx="2686954" cy="660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sel</a:t>
            </a:r>
            <a:r>
              <a:rPr lang="en-US" sz="1800" dirty="0" smtClean="0"/>
              <a:t> = start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en </a:t>
            </a:r>
            <a:r>
              <a:rPr lang="en-US" sz="1800" dirty="0" smtClean="0"/>
              <a:t> = start | </a:t>
            </a:r>
            <a:r>
              <a:rPr lang="en-US" sz="1800" dirty="0" err="1" smtClean="0"/>
              <a:t>notDone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28788" y="1581963"/>
            <a:ext cx="357020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#(t)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(p(s))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f(s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626392" y="1535083"/>
            <a:ext cx="3947267" cy="3323780"/>
          </a:xfrm>
        </p:spPr>
        <p:txBody>
          <a:bodyPr/>
          <a:lstStyle/>
          <a:p>
            <a:r>
              <a:rPr lang="en-US" sz="2000" dirty="0" smtClean="0"/>
              <a:t>When a rule executes:</a:t>
            </a:r>
          </a:p>
          <a:p>
            <a:pPr lvl="1"/>
            <a:r>
              <a:rPr lang="en-US" sz="1600" dirty="0" smtClean="0"/>
              <a:t>the register s is read at the beginning of a clock cycle</a:t>
            </a:r>
          </a:p>
          <a:p>
            <a:pPr lvl="1"/>
            <a:r>
              <a:rPr lang="en-US" sz="1600" dirty="0" smtClean="0"/>
              <a:t>computations to evaluate the next value of the register and the </a:t>
            </a:r>
            <a:r>
              <a:rPr lang="en-US" sz="1600" dirty="0" err="1" smtClean="0"/>
              <a:t>s</a:t>
            </a:r>
            <a:r>
              <a:rPr lang="en-US" sz="1600" baseline="-25000" dirty="0" err="1" smtClean="0"/>
              <a:t>en</a:t>
            </a:r>
            <a:r>
              <a:rPr lang="en-US" sz="1600" dirty="0" smtClean="0"/>
              <a:t> are performed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 err="1" smtClean="0"/>
              <a:t>s</a:t>
            </a:r>
            <a:r>
              <a:rPr lang="en-US" sz="1600" baseline="-25000" dirty="0" err="1" smtClean="0"/>
              <a:t>en</a:t>
            </a:r>
            <a:r>
              <a:rPr lang="en-US" sz="1600" dirty="0" smtClean="0"/>
              <a:t> is True then s is updated at </a:t>
            </a:r>
            <a:r>
              <a:rPr lang="en-US" sz="1600" dirty="0"/>
              <a:t>the end of the clock cycle </a:t>
            </a:r>
            <a:endParaRPr lang="en-US" sz="1600" dirty="0" smtClean="0"/>
          </a:p>
          <a:p>
            <a:r>
              <a:rPr lang="en-US" sz="2000" dirty="0" smtClean="0"/>
              <a:t>A mux is needed to initialize the register</a:t>
            </a:r>
            <a:endParaRPr lang="en-US" sz="2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5523848" y="3841766"/>
            <a:ext cx="2667652" cy="1844764"/>
            <a:chOff x="1333198" y="3819380"/>
            <a:chExt cx="2667652" cy="1844764"/>
          </a:xfrm>
        </p:grpSpPr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1333198" y="4402987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p</a:t>
              </a:r>
              <a:endParaRPr lang="en-US" sz="1400" dirty="0"/>
            </a:p>
          </p:txBody>
        </p:sp>
        <p:cxnSp>
          <p:nvCxnSpPr>
            <p:cNvPr id="74" name="Straight Arrow Connector 230"/>
            <p:cNvCxnSpPr>
              <a:cxnSpLocks noChangeShapeType="1"/>
            </p:cNvCxnSpPr>
            <p:nvPr/>
          </p:nvCxnSpPr>
          <p:spPr bwMode="auto">
            <a:xfrm>
              <a:off x="1671171" y="4713008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7" name="TextBox 102"/>
            <p:cNvSpPr txBox="1">
              <a:spLocks noChangeArrowheads="1"/>
            </p:cNvSpPr>
            <p:nvPr/>
          </p:nvSpPr>
          <p:spPr bwMode="auto">
            <a:xfrm>
              <a:off x="1347481" y="4969072"/>
              <a:ext cx="946093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notDone</a:t>
              </a:r>
              <a:endParaRPr lang="en-US" sz="1400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597400" y="4027413"/>
              <a:ext cx="1133475" cy="1636731"/>
              <a:chOff x="3374486" y="3753164"/>
              <a:chExt cx="1133475" cy="1636731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auto">
              <a:xfrm>
                <a:off x="3802564" y="4417765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94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5637" y="4576820"/>
                <a:ext cx="1239" cy="242357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4398" y="5147538"/>
                <a:ext cx="0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" name="Shape 256"/>
              <p:cNvCxnSpPr>
                <a:cxnSpLocks noChangeShapeType="1"/>
              </p:cNvCxnSpPr>
              <p:nvPr/>
            </p:nvCxnSpPr>
            <p:spPr bwMode="auto">
              <a:xfrm rot="5400000" flipH="1">
                <a:off x="3146679" y="4258627"/>
                <a:ext cx="1341965" cy="400236"/>
              </a:xfrm>
              <a:prstGeom prst="bentConnector5">
                <a:avLst>
                  <a:gd name="adj1" fmla="val -9904"/>
                  <a:gd name="adj2" fmla="val 217744"/>
                  <a:gd name="adj3" fmla="val 11703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" name="Oval 149"/>
              <p:cNvSpPr>
                <a:spLocks noChangeArrowheads="1"/>
              </p:cNvSpPr>
              <p:nvPr/>
            </p:nvSpPr>
            <p:spPr bwMode="auto">
              <a:xfrm>
                <a:off x="4122153" y="3753164"/>
                <a:ext cx="304734" cy="313763"/>
              </a:xfrm>
              <a:prstGeom prst="ellipse">
                <a:avLst/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 smtClean="0"/>
                  <a:t>s0</a:t>
                </a:r>
                <a:endParaRPr lang="en-US" dirty="0"/>
              </a:p>
            </p:txBody>
          </p:sp>
          <p:cxnSp>
            <p:nvCxnSpPr>
              <p:cNvPr id="98" name="Elbow Connector 190"/>
              <p:cNvCxnSpPr>
                <a:cxnSpLocks noChangeShapeType="1"/>
                <a:stCxn id="97" idx="4"/>
              </p:cNvCxnSpPr>
              <p:nvPr/>
            </p:nvCxnSpPr>
            <p:spPr bwMode="auto">
              <a:xfrm rot="5400000">
                <a:off x="4022667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3374486" y="3784352"/>
                <a:ext cx="485309" cy="286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/>
                  <a:t>f</a:t>
                </a:r>
                <a:endParaRPr lang="en-US" sz="1400" dirty="0"/>
              </a:p>
            </p:txBody>
          </p:sp>
          <p:cxnSp>
            <p:nvCxnSpPr>
              <p:cNvPr id="100" name="Elbow Connector 190"/>
              <p:cNvCxnSpPr>
                <a:cxnSpLocks noChangeShapeType="1"/>
              </p:cNvCxnSpPr>
              <p:nvPr/>
            </p:nvCxnSpPr>
            <p:spPr bwMode="auto">
              <a:xfrm rot="16200000" flipH="1">
                <a:off x="3708342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1" name="Straight Arrow Connector 100"/>
              <p:cNvCxnSpPr/>
              <p:nvPr/>
            </p:nvCxnSpPr>
            <p:spPr bwMode="auto">
              <a:xfrm flipH="1" flipV="1">
                <a:off x="4188327" y="4489202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3530850" y="4696776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 smtClean="0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462940" y="5080946"/>
              <a:ext cx="1266526" cy="319620"/>
              <a:chOff x="3240026" y="4806697"/>
              <a:chExt cx="1266526" cy="31962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557095" y="4806697"/>
                <a:ext cx="949457" cy="319620"/>
                <a:chOff x="1339353" y="4041770"/>
                <a:chExt cx="473976" cy="319620"/>
              </a:xfrm>
              <a:solidFill>
                <a:schemeClr val="accent1"/>
              </a:solidFill>
            </p:grpSpPr>
            <p:sp>
              <p:nvSpPr>
                <p:cNvPr id="89" name="Rectangle 88"/>
                <p:cNvSpPr>
                  <a:spLocks noChangeArrowheads="1"/>
                </p:cNvSpPr>
                <p:nvPr/>
              </p:nvSpPr>
              <p:spPr bwMode="auto">
                <a:xfrm>
                  <a:off x="1339353" y="4041770"/>
                  <a:ext cx="473976" cy="319620"/>
                </a:xfrm>
                <a:prstGeom prst="rect">
                  <a:avLst/>
                </a:prstGeom>
                <a:grp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 smtClean="0"/>
                    <a:t>s</a:t>
                  </a:r>
                  <a:endParaRPr lang="en-US" sz="1400" dirty="0"/>
                </a:p>
              </p:txBody>
            </p:sp>
            <p:grpSp>
              <p:nvGrpSpPr>
                <p:cNvPr id="90" name="Group 31"/>
                <p:cNvGrpSpPr>
                  <a:grpSpLocks/>
                </p:cNvGrpSpPr>
                <p:nvPr/>
              </p:nvGrpSpPr>
              <p:grpSpPr bwMode="auto">
                <a:xfrm>
                  <a:off x="1350874" y="4054250"/>
                  <a:ext cx="101142" cy="290356"/>
                  <a:chOff x="7256879" y="1927436"/>
                  <a:chExt cx="300908" cy="310332"/>
                </a:xfrm>
                <a:grpFill/>
              </p:grpSpPr>
              <p:cxnSp>
                <p:nvCxnSpPr>
                  <p:cNvPr id="91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256879" y="1927436"/>
                    <a:ext cx="295273" cy="147284"/>
                  </a:xfrm>
                  <a:prstGeom prst="line">
                    <a:avLst/>
                  </a:prstGeom>
                  <a:grpFill/>
                  <a:ln w="127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2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260467" y="2065489"/>
                    <a:ext cx="297320" cy="172279"/>
                  </a:xfrm>
                  <a:prstGeom prst="line">
                    <a:avLst/>
                  </a:prstGeom>
                  <a:grpFill/>
                  <a:ln w="127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88" name="Straight Arrow Connector 87"/>
              <p:cNvCxnSpPr/>
              <p:nvPr/>
            </p:nvCxnSpPr>
            <p:spPr bwMode="auto">
              <a:xfrm flipV="1">
                <a:off x="3240026" y="4965452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2363474" y="5182551"/>
              <a:ext cx="436338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en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1681089" y="3819380"/>
              <a:ext cx="661182" cy="569742"/>
            </a:xfrm>
            <a:custGeom>
              <a:avLst/>
              <a:gdLst>
                <a:gd name="connsiteX0" fmla="*/ 661182 w 661182"/>
                <a:gd name="connsiteY0" fmla="*/ 7034 h 569742"/>
                <a:gd name="connsiteX1" fmla="*/ 0 w 661182"/>
                <a:gd name="connsiteY1" fmla="*/ 0 h 569742"/>
                <a:gd name="connsiteX2" fmla="*/ 7034 w 661182"/>
                <a:gd name="connsiteY2" fmla="*/ 569742 h 5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182" h="569742">
                  <a:moveTo>
                    <a:pt x="661182" y="7034"/>
                  </a:moveTo>
                  <a:lnTo>
                    <a:pt x="0" y="0"/>
                  </a:lnTo>
                  <a:cubicBezTo>
                    <a:pt x="2345" y="189914"/>
                    <a:pt x="4689" y="379828"/>
                    <a:pt x="7034" y="569742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48899" y="5114836"/>
            <a:ext cx="342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How should this circuit be packaged for proper use?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409044" cy="1143000"/>
          </a:xfrm>
        </p:spPr>
        <p:txBody>
          <a:bodyPr/>
          <a:lstStyle/>
          <a:p>
            <a:r>
              <a:rPr lang="en-US" dirty="0" smtClean="0"/>
              <a:t>Packaging a computation as a Latency-Insensitive Module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1697" y="3870656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with guards</a:t>
            </a:r>
            <a:endParaRPr lang="en-US" dirty="0"/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985675" y="4403632"/>
            <a:ext cx="5724644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F#(t)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(t a)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160044" y="1801205"/>
            <a:ext cx="4599481" cy="1928698"/>
            <a:chOff x="5011100" y="1925489"/>
            <a:chExt cx="3704846" cy="1310540"/>
          </a:xfrm>
        </p:grpSpPr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6132035" y="1925489"/>
              <a:ext cx="1403709" cy="13105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133234" y="2177728"/>
              <a:ext cx="331525" cy="633413"/>
              <a:chOff x="4584642" y="1604169"/>
              <a:chExt cx="331525" cy="633413"/>
            </a:xfrm>
          </p:grpSpPr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84543" y="1785014"/>
                <a:ext cx="479480" cy="247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startF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717192" y="2340545"/>
              <a:ext cx="231384" cy="209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smtClean="0">
                  <a:latin typeface="+mn-lt"/>
                  <a:cs typeface="Arial" charset="0"/>
                </a:rPr>
                <a:t>F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206100" y="2048319"/>
              <a:ext cx="331525" cy="934020"/>
              <a:chOff x="4584642" y="1604169"/>
              <a:chExt cx="331525" cy="633413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63354" y="1785014"/>
                <a:ext cx="521857" cy="247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getResultF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7536565" y="2371722"/>
              <a:ext cx="484852" cy="3782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7547732" y="2757765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645302" y="2558518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>
              <a:off x="5660231" y="2769071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640861" y="2340545"/>
              <a:ext cx="484852" cy="3782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7537625" y="2559832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7947786" y="2571499"/>
              <a:ext cx="7681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smtClean="0">
                  <a:solidFill>
                    <a:srgbClr val="FF0000"/>
                  </a:solidFill>
                  <a:latin typeface="+mn-lt"/>
                  <a:cs typeface="Arial" charset="0"/>
                </a:rPr>
                <a:t>ready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011100" y="2625477"/>
              <a:ext cx="6719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smtClean="0">
                  <a:solidFill>
                    <a:srgbClr val="FF0000"/>
                  </a:solidFill>
                  <a:latin typeface="+mn-lt"/>
                  <a:cs typeface="Arial" charset="0"/>
                </a:rPr>
                <a:t>busy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46978" y="2359887"/>
              <a:ext cx="436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err="1" smtClean="0">
                  <a:solidFill>
                    <a:srgbClr val="FF0000"/>
                  </a:solidFill>
                  <a:latin typeface="+mn-lt"/>
                  <a:cs typeface="Arial" charset="0"/>
                </a:rPr>
                <a:t>en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8001326" y="2370469"/>
              <a:ext cx="436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err="1" smtClean="0">
                  <a:solidFill>
                    <a:srgbClr val="FF0000"/>
                  </a:solidFill>
                  <a:latin typeface="+mn-lt"/>
                  <a:cs typeface="Arial" charset="0"/>
                </a:rPr>
                <a:t>en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965853" cy="5215564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(F#(t));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s 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Reg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#(Bool) busy &lt;-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mkReg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(False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marL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rule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(p(s))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s &lt;= f(s);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dirty="0"/>
          </a:p>
          <a:p>
            <a:pPr>
              <a:spcBef>
                <a:spcPct val="500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method </a:t>
            </a:r>
            <a:r>
              <a:rPr lang="en-US" sz="1800" b="1" dirty="0">
                <a:latin typeface="Courier New" pitchFamily="49" charset="0"/>
              </a:rPr>
              <a:t>Action </a:t>
            </a:r>
            <a:r>
              <a:rPr lang="en-US" sz="1800" dirty="0" smtClean="0">
                <a:latin typeface="Courier New" pitchFamily="49" charset="0"/>
              </a:rPr>
              <a:t>start(t a)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(!busy);</a:t>
            </a:r>
          </a:p>
          <a:p>
            <a:pPr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s </a:t>
            </a:r>
            <a:r>
              <a:rPr lang="en-US" sz="1800" dirty="0">
                <a:latin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</a:rPr>
              <a:t>a; busy </a:t>
            </a:r>
            <a:r>
              <a:rPr lang="en-US" sz="1800" dirty="0">
                <a:latin typeface="Courier New" pitchFamily="49" charset="0"/>
              </a:rPr>
              <a:t>&lt;= True;  </a:t>
            </a:r>
            <a:endParaRPr lang="en-US" sz="1800" dirty="0" smtClean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t </a:t>
            </a:r>
            <a:r>
              <a:rPr lang="en-US" sz="1800" dirty="0" err="1" smtClean="0">
                <a:latin typeface="Courier New" pitchFamily="49" charset="0"/>
              </a:rPr>
              <a:t>getResult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(!p(s</a:t>
            </a:r>
            <a:r>
              <a:rPr lang="en-US" sz="1800" dirty="0" smtClean="0">
                <a:latin typeface="Courier New" pitchFamily="49" charset="0"/>
              </a:rPr>
              <a:t>)&amp;&amp; busy);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busy &lt;= False;</a:t>
            </a:r>
            <a:r>
              <a:rPr lang="en-US" sz="1800" b="1" dirty="0">
                <a:latin typeface="Courier New" pitchFamily="49" charset="0"/>
              </a:rPr>
              <a:t> return</a:t>
            </a:r>
            <a:r>
              <a:rPr lang="en-US" sz="1800" dirty="0">
                <a:latin typeface="Courier New" pitchFamily="49" charset="0"/>
              </a:rPr>
              <a:t> s</a:t>
            </a:r>
            <a:r>
              <a:rPr lang="en-US" sz="1800" dirty="0" smtClean="0">
                <a:latin typeface="Courier New" pitchFamily="49" charset="0"/>
              </a:rPr>
              <a:t>; </a:t>
            </a:r>
          </a:p>
          <a:p>
            <a:pPr>
              <a:spcBef>
                <a:spcPct val="5000"/>
              </a:spcBef>
              <a:buNone/>
            </a:pP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 err="1" smtClean="0">
                <a:latin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355" y="29104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Using F</a:t>
            </a:r>
          </a:p>
        </p:txBody>
      </p: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6633237" y="2816225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outQ</a:t>
            </a:r>
            <a:endParaRPr lang="en-US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2220" y="1752600"/>
            <a:ext cx="1260057" cy="1463735"/>
            <a:chOff x="1462476" y="1752600"/>
            <a:chExt cx="1260057" cy="1463735"/>
          </a:xfrm>
        </p:grpSpPr>
        <p:sp>
          <p:nvSpPr>
            <p:cNvPr id="16388" name="Line 6"/>
            <p:cNvSpPr>
              <a:spLocks noChangeShapeType="1"/>
            </p:cNvSpPr>
            <p:nvPr/>
          </p:nvSpPr>
          <p:spPr bwMode="auto">
            <a:xfrm flipV="1">
              <a:off x="1462476" y="2278063"/>
              <a:ext cx="75088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1"/>
            <p:cNvSpPr txBox="1">
              <a:spLocks noChangeArrowheads="1"/>
            </p:cNvSpPr>
            <p:nvPr/>
          </p:nvSpPr>
          <p:spPr bwMode="auto">
            <a:xfrm>
              <a:off x="1929379" y="2816225"/>
              <a:ext cx="619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inQ</a:t>
              </a:r>
              <a:endParaRPr lang="en-US" baseline="-25000" dirty="0"/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V="1">
              <a:off x="2345304" y="2258490"/>
              <a:ext cx="377229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5" name="Group 42"/>
            <p:cNvGrpSpPr>
              <a:grpSpLocks/>
            </p:cNvGrpSpPr>
            <p:nvPr/>
          </p:nvGrpSpPr>
          <p:grpSpPr bwMode="auto">
            <a:xfrm>
              <a:off x="1924617" y="1752600"/>
              <a:ext cx="457200" cy="1076325"/>
              <a:chOff x="2278063" y="1752600"/>
              <a:chExt cx="457200" cy="1076326"/>
            </a:xfrm>
          </p:grpSpPr>
          <p:sp>
            <p:nvSpPr>
              <p:cNvPr id="16420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21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22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961949" y="3710851"/>
            <a:ext cx="6085966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invokeF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400" y="1889802"/>
            <a:ext cx="1051886" cy="783888"/>
            <a:chOff x="2767880" y="1943156"/>
            <a:chExt cx="1051886" cy="783888"/>
          </a:xfrm>
        </p:grpSpPr>
        <p:sp>
          <p:nvSpPr>
            <p:cNvPr id="10" name="Oval 9"/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3" y="2016259"/>
              <a:ext cx="937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invoke</a:t>
              </a:r>
            </a:p>
            <a:p>
              <a:pPr algn="ctr"/>
              <a:r>
                <a:rPr lang="en-US" sz="1800" dirty="0" smtClean="0"/>
                <a:t>F</a:t>
              </a:r>
              <a:endParaRPr lang="en-US" sz="1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48100" y="1752600"/>
            <a:ext cx="2318924" cy="1076325"/>
            <a:chOff x="5594876" y="1752600"/>
            <a:chExt cx="2318924" cy="1076325"/>
          </a:xfrm>
        </p:grpSpPr>
        <p:sp>
          <p:nvSpPr>
            <p:cNvPr id="16395" name="Line 16"/>
            <p:cNvSpPr>
              <a:spLocks noChangeShapeType="1"/>
            </p:cNvSpPr>
            <p:nvPr/>
          </p:nvSpPr>
          <p:spPr bwMode="auto">
            <a:xfrm>
              <a:off x="6657050" y="2260600"/>
              <a:ext cx="2619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 flipV="1">
              <a:off x="7049162" y="2258490"/>
              <a:ext cx="864638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6" name="Group 47"/>
            <p:cNvGrpSpPr>
              <a:grpSpLocks/>
            </p:cNvGrpSpPr>
            <p:nvPr/>
          </p:nvGrpSpPr>
          <p:grpSpPr bwMode="auto">
            <a:xfrm>
              <a:off x="6628475" y="1752600"/>
              <a:ext cx="457200" cy="1076325"/>
              <a:chOff x="2278063" y="1752600"/>
              <a:chExt cx="457200" cy="1076326"/>
            </a:xfrm>
          </p:grpSpPr>
          <p:sp>
            <p:nvSpPr>
              <p:cNvPr id="16416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17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18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5594876" y="1866546"/>
              <a:ext cx="1051886" cy="783888"/>
              <a:chOff x="2767880" y="1943156"/>
              <a:chExt cx="1051886" cy="783888"/>
            </a:xfrm>
          </p:grpSpPr>
          <p:sp>
            <p:nvSpPr>
              <p:cNvPr id="76" name="Oval 75"/>
              <p:cNvSpPr/>
              <p:nvPr/>
            </p:nvSpPr>
            <p:spPr bwMode="auto">
              <a:xfrm>
                <a:off x="2767880" y="1943156"/>
                <a:ext cx="1051886" cy="7838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867429" y="2016259"/>
                <a:ext cx="841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/>
                  <a:t>get</a:t>
                </a:r>
              </a:p>
              <a:p>
                <a:pPr algn="ctr"/>
                <a:r>
                  <a:rPr lang="en-US" sz="1800" dirty="0" smtClean="0"/>
                  <a:t>result</a:t>
                </a:r>
                <a:endParaRPr lang="en-US" sz="1800" dirty="0"/>
              </a:p>
            </p:txBody>
          </p:sp>
        </p:grpSp>
      </p:grp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961948" y="4958774"/>
            <a:ext cx="6085967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let x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f.getResult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3979990" y="1696374"/>
            <a:ext cx="1403709" cy="13105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981010" y="1948613"/>
            <a:ext cx="345772" cy="633413"/>
            <a:chOff x="4570395" y="1604169"/>
            <a:chExt cx="345772" cy="633413"/>
          </a:xfrm>
        </p:grpSpPr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4584642" y="1604169"/>
              <a:ext cx="331525" cy="633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 rot="16200000">
              <a:off x="4422759" y="1755082"/>
              <a:ext cx="60305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smtClean="0">
                  <a:latin typeface="+mn-lt"/>
                  <a:cs typeface="Arial" charset="0"/>
                </a:rPr>
                <a:t>start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565346" y="2111430"/>
            <a:ext cx="287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latin typeface="+mn-lt"/>
                <a:cs typeface="Arial" charset="0"/>
              </a:rPr>
              <a:t>F</a:t>
            </a:r>
            <a:endParaRPr lang="en-US" sz="1400" dirty="0">
              <a:latin typeface="+mn-lt"/>
              <a:cs typeface="Arial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025743" y="1787590"/>
            <a:ext cx="345769" cy="1049951"/>
            <a:chOff x="4570398" y="1592677"/>
            <a:chExt cx="345769" cy="644905"/>
          </a:xfrm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4584642" y="1604169"/>
              <a:ext cx="331525" cy="633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 rot="16200000">
              <a:off x="4407993" y="1755082"/>
              <a:ext cx="632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 smtClean="0">
                  <a:latin typeface="+mn-lt"/>
                  <a:cs typeface="Arial" charset="0"/>
                </a:rPr>
                <a:t>getResult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5377486" y="2276253"/>
            <a:ext cx="484852" cy="378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3511286" y="2287274"/>
            <a:ext cx="484852" cy="378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1256430" y="5943936"/>
            <a:ext cx="510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rule can be executed only if guards of all of its actions are true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72211" y="3727168"/>
            <a:ext cx="1872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is </a:t>
            </a:r>
            <a:r>
              <a:rPr lang="en-US" i="1" dirty="0" smtClean="0"/>
              <a:t>insensitive to the latency of F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68822" y="3243734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F#(t) f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4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 smtClean="0"/>
              <a:t>Combinational 32-bit multiply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Bit#(32)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Bit#(32) prod = 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 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     = sum[0];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= sum[32:1];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495" y="2452985"/>
            <a:ext cx="219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Combinational circuit uses 31 add32 circuits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114606" y="3393115"/>
            <a:ext cx="885825" cy="907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979927" y="5486401"/>
            <a:ext cx="6432553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reuse the same add32 circuit if we </a:t>
            </a:r>
            <a:r>
              <a:rPr lang="en-US" dirty="0" smtClean="0"/>
              <a:t>store </a:t>
            </a:r>
            <a:r>
              <a:rPr lang="en-US" dirty="0"/>
              <a:t>the partial results in </a:t>
            </a:r>
            <a:r>
              <a:rPr lang="en-US" dirty="0" smtClean="0"/>
              <a:t>a </a:t>
            </a:r>
            <a:r>
              <a:rPr lang="en-US" i="1" dirty="0" smtClean="0"/>
              <a:t>register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25,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L08-</a:t>
            </a:r>
            <a:fld id="{4F9502F6-954B-46E9-AC05-33DEDF4CA0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68478</TotalTime>
  <Words>1186</Words>
  <Application>Microsoft Office PowerPoint</Application>
  <PresentationFormat>On-screen Show (4:3)</PresentationFormat>
  <Paragraphs>377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Comic Sans MS</vt:lpstr>
      <vt:lpstr>Courier New</vt:lpstr>
      <vt:lpstr>新細明體</vt:lpstr>
      <vt:lpstr>Symbol</vt:lpstr>
      <vt:lpstr>Tahoma</vt:lpstr>
      <vt:lpstr>Times New Roman</vt:lpstr>
      <vt:lpstr>Verdana</vt:lpstr>
      <vt:lpstr>Wingdings</vt:lpstr>
      <vt:lpstr>Blueprint</vt:lpstr>
      <vt:lpstr>PowerPoint Presentation</vt:lpstr>
      <vt:lpstr>Design Alternatives</vt:lpstr>
      <vt:lpstr>Content</vt:lpstr>
      <vt:lpstr>Expressing a loop using registers</vt:lpstr>
      <vt:lpstr>Expressing a loop in BSV</vt:lpstr>
      <vt:lpstr>Packaging a computation as a Latency-Insensitive Module</vt:lpstr>
      <vt:lpstr>Request-Response Module</vt:lpstr>
      <vt:lpstr>Using F</vt:lpstr>
      <vt:lpstr>Combinational 32-bit multiply</vt:lpstr>
      <vt:lpstr>Multiply using registers</vt:lpstr>
      <vt:lpstr>  Sequential Circuit for Multiply</vt:lpstr>
      <vt:lpstr>Dynamic selection requires a mux</vt:lpstr>
      <vt:lpstr>Replacing repeated selections by shifts</vt:lpstr>
      <vt:lpstr>Circuit for Sequential Multiply</vt:lpstr>
      <vt:lpstr>Circuit analysis</vt:lpstr>
      <vt:lpstr>Packaging Multiply as a Latency-Insensitive Module</vt:lpstr>
      <vt:lpstr>Multiply Module</vt:lpstr>
      <vt:lpstr>Circuit for Sequential Multiply</vt:lpstr>
      <vt:lpstr>Polymorphic Multiply Module</vt:lpstr>
      <vt:lpstr>Polymorphic Multiply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Concurrency Analysis</dc:subject>
  <dc:creator>Arvind</dc:creator>
  <cp:lastModifiedBy>Thomas Bourgeat</cp:lastModifiedBy>
  <cp:revision>1394</cp:revision>
  <cp:lastPrinted>2015-09-18T21:10:55Z</cp:lastPrinted>
  <dcterms:created xsi:type="dcterms:W3CDTF">2003-01-21T19:25:41Z</dcterms:created>
  <dcterms:modified xsi:type="dcterms:W3CDTF">2017-09-27T19:15:26Z</dcterms:modified>
</cp:coreProperties>
</file>