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30"/>
  </p:notesMasterIdLst>
  <p:handoutMasterIdLst>
    <p:handoutMasterId r:id="rId31"/>
  </p:handoutMasterIdLst>
  <p:sldIdLst>
    <p:sldId id="1229" r:id="rId2"/>
    <p:sldId id="1302" r:id="rId3"/>
    <p:sldId id="1303" r:id="rId4"/>
    <p:sldId id="1295" r:id="rId5"/>
    <p:sldId id="1304" r:id="rId6"/>
    <p:sldId id="1305" r:id="rId7"/>
    <p:sldId id="1306" r:id="rId8"/>
    <p:sldId id="1296" r:id="rId9"/>
    <p:sldId id="1256" r:id="rId10"/>
    <p:sldId id="1307" r:id="rId11"/>
    <p:sldId id="1293" r:id="rId12"/>
    <p:sldId id="1281" r:id="rId13"/>
    <p:sldId id="1298" r:id="rId14"/>
    <p:sldId id="1299" r:id="rId15"/>
    <p:sldId id="1319" r:id="rId16"/>
    <p:sldId id="1300" r:id="rId17"/>
    <p:sldId id="1301" r:id="rId18"/>
    <p:sldId id="1317" r:id="rId19"/>
    <p:sldId id="1321" r:id="rId20"/>
    <p:sldId id="1318" r:id="rId21"/>
    <p:sldId id="1320" r:id="rId22"/>
    <p:sldId id="1322" r:id="rId23"/>
    <p:sldId id="1308" r:id="rId24"/>
    <p:sldId id="1309" r:id="rId25"/>
    <p:sldId id="1310" r:id="rId26"/>
    <p:sldId id="1311" r:id="rId27"/>
    <p:sldId id="1313" r:id="rId28"/>
    <p:sldId id="1314" r:id="rId2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48">
          <p15:clr>
            <a:srgbClr val="A4A3A4"/>
          </p15:clr>
        </p15:guide>
        <p15:guide id="2" pos="19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56127A"/>
    <a:srgbClr val="714F83"/>
    <a:srgbClr val="F6FD71"/>
    <a:srgbClr val="FF3333"/>
    <a:srgbClr val="FD7E71"/>
    <a:srgbClr val="CC3300"/>
    <a:srgbClr val="000000"/>
    <a:srgbClr val="DFBD2D"/>
    <a:srgbClr val="707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40" autoAdjust="0"/>
    <p:restoredTop sz="82897" autoAdjust="0"/>
  </p:normalViewPr>
  <p:slideViewPr>
    <p:cSldViewPr snapToGrid="0">
      <p:cViewPr>
        <p:scale>
          <a:sx n="100" d="100"/>
          <a:sy n="100" d="100"/>
        </p:scale>
        <p:origin x="-1938" y="-228"/>
      </p:cViewPr>
      <p:guideLst>
        <p:guide orient="horz" pos="2448"/>
        <p:guide pos="19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404" y="73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05BA0635-8B64-44CF-AA4A-79138B410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42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9" tIns="48311" rIns="96629" bIns="48311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FAB5816E-92E6-4A70-B53F-671D7635E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8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0DD2B-47E4-4465-BCE9-3DB57373C462}" type="slidenum">
              <a:rPr lang="en-US" smtClean="0">
                <a:latin typeface="Tahoma" pitchFamily="-96" charset="0"/>
              </a:rPr>
              <a:pPr/>
              <a:t>1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484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Reg</a:t>
            </a:r>
            <a:r>
              <a:rPr lang="en-US" dirty="0" smtClean="0"/>
              <a:t> 26</a:t>
            </a:r>
            <a:r>
              <a:rPr lang="en-US" baseline="0" dirty="0" smtClean="0"/>
              <a:t> and 27 are temporary registers available to the kernel (specified by Application Binary Interface (ABI))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8AD204-E486-472C-93F5-F552B5456D3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16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8AD204-E486-472C-93F5-F552B5456D3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5816E-92E6-4A70-B53F-671D7635E10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1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5816E-92E6-4A70-B53F-671D7635E10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0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the role of </a:t>
            </a:r>
            <a:r>
              <a:rPr lang="en-US" sz="1200" dirty="0" err="1" smtClean="0">
                <a:solidFill>
                  <a:srgbClr val="56127A"/>
                </a:solidFill>
                <a:sym typeface="Wingdings" panose="05000000000000000000" pitchFamily="2" charset="2"/>
              </a:rPr>
              <a:t>inst</a:t>
            </a:r>
            <a:r>
              <a:rPr lang="en-US" sz="1200" dirty="0" smtClean="0">
                <a:solidFill>
                  <a:srgbClr val="56127A"/>
                </a:solidFill>
                <a:sym typeface="Wingdings" panose="05000000000000000000" pitchFamily="2" charset="2"/>
              </a:rPr>
              <a:t>[30]?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5816E-92E6-4A70-B53F-671D7635E10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1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Effect of </a:t>
            </a:r>
            <a:r>
              <a:rPr lang="en-US" sz="2000" dirty="0" smtClean="0">
                <a:solidFill>
                  <a:srgbClr val="56127A"/>
                </a:solidFill>
                <a:sym typeface="Wingdings" panose="05000000000000000000" pitchFamily="2" charset="2"/>
              </a:rPr>
              <a:t>~0x01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5816E-92E6-4A70-B53F-671D7635E10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22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Ignore byte and half word instructions:  LB, LBU, LH, LHU, SB, 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5816E-92E6-4A70-B53F-671D7635E10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10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currently implement the 4 CSRs (</a:t>
            </a:r>
            <a:r>
              <a:rPr lang="en-US" i="1" dirty="0" smtClean="0"/>
              <a:t>cycle, </a:t>
            </a:r>
            <a:r>
              <a:rPr lang="en-US" i="1" dirty="0" err="1" smtClean="0"/>
              <a:t>instret</a:t>
            </a:r>
            <a:r>
              <a:rPr lang="en-US" i="1" dirty="0" smtClean="0"/>
              <a:t>, </a:t>
            </a:r>
            <a:r>
              <a:rPr lang="en-US" i="1" dirty="0" err="1" smtClean="0"/>
              <a:t>hartid</a:t>
            </a:r>
            <a:r>
              <a:rPr lang="en-US" i="1" dirty="0" smtClean="0"/>
              <a:t>, </a:t>
            </a:r>
            <a:r>
              <a:rPr lang="en-US" i="1" dirty="0" err="1" smtClean="0"/>
              <a:t>mtohost</a:t>
            </a:r>
            <a:r>
              <a:rPr lang="en-US" dirty="0" smtClean="0"/>
              <a:t>)</a:t>
            </a:r>
            <a:r>
              <a:rPr lang="en-US" baseline="0" dirty="0" smtClean="0"/>
              <a:t> in the slide.</a:t>
            </a:r>
            <a:endParaRPr lang="en-US" dirty="0" smtClean="0"/>
          </a:p>
          <a:p>
            <a:r>
              <a:rPr lang="en-US" dirty="0" smtClean="0"/>
              <a:t>There are many other CSRs</a:t>
            </a:r>
            <a:r>
              <a:rPr lang="en-US" baseline="0" dirty="0" smtClean="0"/>
              <a:t>: e.g. </a:t>
            </a:r>
            <a:r>
              <a:rPr lang="en-US" i="1" baseline="0" dirty="0" err="1" smtClean="0"/>
              <a:t>mstatus</a:t>
            </a:r>
            <a:endParaRPr lang="en-US" i="1" baseline="0" dirty="0" smtClean="0"/>
          </a:p>
          <a:p>
            <a:r>
              <a:rPr lang="en-US" baseline="0" dirty="0" smtClean="0"/>
              <a:t>We need to implement </a:t>
            </a:r>
            <a:r>
              <a:rPr lang="en-US" i="1" baseline="0" dirty="0" err="1" smtClean="0"/>
              <a:t>mepc</a:t>
            </a:r>
            <a:r>
              <a:rPr lang="en-US" baseline="0" dirty="0" smtClean="0"/>
              <a:t> and </a:t>
            </a:r>
            <a:r>
              <a:rPr lang="en-US" i="1" baseline="0" dirty="0" err="1" smtClean="0"/>
              <a:t>mcause</a:t>
            </a:r>
            <a:r>
              <a:rPr lang="en-US" i="1" baseline="0" dirty="0" smtClean="0"/>
              <a:t> </a:t>
            </a:r>
            <a:r>
              <a:rPr lang="en-US" i="0" baseline="0" dirty="0" smtClean="0"/>
              <a:t>when handling exceptions.</a:t>
            </a:r>
          </a:p>
          <a:p>
            <a:endParaRPr lang="en-US" i="0" baseline="0" dirty="0" smtClean="0"/>
          </a:p>
          <a:p>
            <a:r>
              <a:rPr lang="en-US" i="1" baseline="0" dirty="0" smtClean="0"/>
              <a:t>cycle, </a:t>
            </a:r>
            <a:r>
              <a:rPr lang="en-US" i="1" baseline="0" dirty="0" err="1" smtClean="0"/>
              <a:t>instret</a:t>
            </a:r>
            <a:r>
              <a:rPr lang="en-US" i="1" baseline="0" dirty="0" smtClean="0"/>
              <a:t>, </a:t>
            </a:r>
            <a:r>
              <a:rPr lang="en-US" i="1" baseline="0" dirty="0" err="1" smtClean="0"/>
              <a:t>hartid</a:t>
            </a:r>
            <a:r>
              <a:rPr lang="en-US" i="1" baseline="0" dirty="0" smtClean="0"/>
              <a:t> </a:t>
            </a:r>
            <a:r>
              <a:rPr lang="en-US" i="0" baseline="0" dirty="0" smtClean="0"/>
              <a:t>– read-only</a:t>
            </a:r>
          </a:p>
          <a:p>
            <a:r>
              <a:rPr lang="en-US" i="1" baseline="0" dirty="0" err="1" smtClean="0"/>
              <a:t>mtohost</a:t>
            </a:r>
            <a:r>
              <a:rPr lang="en-US" i="0" baseline="0" dirty="0" smtClean="0"/>
              <a:t> – write-only</a:t>
            </a:r>
          </a:p>
          <a:p>
            <a:endParaRPr lang="en-US" i="0" baseline="0" dirty="0" smtClean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smtClean="0">
                <a:sym typeface="Wingdings" panose="05000000000000000000" pitchFamily="2" charset="2"/>
              </a:rPr>
              <a:t>Complete instructions to access CSR: CSRRW[I], CSRRS[I], CSRRC[I]</a:t>
            </a:r>
            <a:endParaRPr lang="en-US" sz="1800" dirty="0" smtClean="0"/>
          </a:p>
          <a:p>
            <a:r>
              <a:rPr lang="en-US" i="0" dirty="0" smtClean="0"/>
              <a:t>These</a:t>
            </a:r>
            <a:r>
              <a:rPr lang="en-US" i="0" baseline="0" dirty="0" smtClean="0"/>
              <a:t> instructions will read-modify-write CSRs.</a:t>
            </a:r>
          </a:p>
          <a:p>
            <a:r>
              <a:rPr lang="en-US" i="0" baseline="0" dirty="0" smtClean="0"/>
              <a:t>CSRR and CSRW are easiest cases where only read or write happens.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B5816E-92E6-4A70-B53F-671D7635E10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62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8AD204-E486-472C-93F5-F552B5456D3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61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8AD204-E486-472C-93F5-F552B5456D3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2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763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4763" y="6400800"/>
            <a:ext cx="1905000" cy="457200"/>
          </a:xfr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L09-</a:t>
            </a:r>
            <a:fld id="{CADB5FF0-9E4C-4A76-B146-CFD9F86D27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http://csg.csail.mit.edu/6.175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http://csg.csail.mit.edu/6.175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/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/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L09-</a:t>
            </a:r>
            <a:fld id="{B7BB6FD0-6433-4498-9FC0-51B88F6D39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70447" y="6400800"/>
            <a:ext cx="301846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809625" y="1470025"/>
            <a:ext cx="7774817" cy="4651375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2400" dirty="0">
                <a:solidFill>
                  <a:srgbClr val="660066"/>
                </a:solidFill>
              </a:rPr>
              <a:t>Constructive Computer Architecture:</a:t>
            </a:r>
          </a:p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4000" dirty="0" smtClean="0">
                <a:solidFill>
                  <a:srgbClr val="660066"/>
                </a:solidFill>
              </a:rPr>
              <a:t>RISC-V Instruction Set Architecture (ISA)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Arvind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Computer Science &amp; Artificial Intelligence Lab.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400" dirty="0" smtClean="0"/>
              <a:t>Massachusetts Institute of Technology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CADB5FF0-9E4C-4A76-B146-CFD9F86D279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8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97672" cy="1143000"/>
          </a:xfrm>
        </p:spPr>
        <p:txBody>
          <a:bodyPr/>
          <a:lstStyle/>
          <a:p>
            <a:r>
              <a:rPr lang="en-US" sz="4000" dirty="0"/>
              <a:t>Computational </a:t>
            </a:r>
            <a:r>
              <a:rPr lang="en-US" sz="4000" dirty="0" smtClean="0"/>
              <a:t>Instructions </a:t>
            </a:r>
            <a:r>
              <a:rPr lang="en-US" sz="2400" i="1" dirty="0" smtClean="0"/>
              <a:t>cont.</a:t>
            </a:r>
            <a:endParaRPr lang="en-US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371" y="1514967"/>
            <a:ext cx="7772400" cy="4114800"/>
          </a:xfrm>
        </p:spPr>
        <p:txBody>
          <a:bodyPr/>
          <a:lstStyle/>
          <a:p>
            <a:r>
              <a:rPr lang="en-US" sz="2400" dirty="0"/>
              <a:t>Register-immediate </a:t>
            </a:r>
            <a:r>
              <a:rPr lang="en-US" sz="2400" dirty="0" smtClean="0"/>
              <a:t>instructions (U-type)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pPr lvl="1"/>
            <a:r>
              <a:rPr lang="en-US" sz="2000" dirty="0" smtClean="0"/>
              <a:t>opcode = LUI		: </a:t>
            </a:r>
            <a:r>
              <a:rPr lang="en-US" sz="2000" dirty="0" err="1" smtClean="0">
                <a:solidFill>
                  <a:srgbClr val="56127A"/>
                </a:solidFill>
              </a:rPr>
              <a:t>rd</a:t>
            </a:r>
            <a:r>
              <a:rPr lang="en-US" sz="2000" dirty="0" smtClean="0">
                <a:solidFill>
                  <a:srgbClr val="56127A"/>
                </a:solidFill>
              </a:rPr>
              <a:t> </a:t>
            </a:r>
            <a:r>
              <a:rPr lang="en-US" sz="2000" dirty="0">
                <a:solidFill>
                  <a:srgbClr val="56127A"/>
                </a:solidFill>
                <a:sym typeface="Wingdings" panose="05000000000000000000" pitchFamily="2" charset="2"/>
              </a:rPr>
              <a:t> </a:t>
            </a:r>
            <a:r>
              <a:rPr lang="en-US" sz="2000" dirty="0" smtClean="0">
                <a:solidFill>
                  <a:srgbClr val="56127A"/>
                </a:solidFill>
                <a:sym typeface="Wingdings" panose="05000000000000000000" pitchFamily="2" charset="2"/>
              </a:rPr>
              <a:t>U-</a:t>
            </a:r>
            <a:r>
              <a:rPr lang="en-US" sz="2000" dirty="0" err="1" smtClean="0">
                <a:solidFill>
                  <a:srgbClr val="56127A"/>
                </a:solidFill>
                <a:sym typeface="Wingdings" panose="05000000000000000000" pitchFamily="2" charset="2"/>
              </a:rPr>
              <a:t>imm</a:t>
            </a:r>
            <a:r>
              <a:rPr lang="en-US" sz="2000" dirty="0" smtClean="0">
                <a:solidFill>
                  <a:srgbClr val="56127A"/>
                </a:solidFill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sz="2000" dirty="0" smtClean="0"/>
              <a:t>opcode = </a:t>
            </a:r>
            <a:r>
              <a:rPr lang="en-US" sz="2000" dirty="0" smtClean="0">
                <a:sym typeface="Wingdings" panose="05000000000000000000" pitchFamily="2" charset="2"/>
              </a:rPr>
              <a:t>AUIPC	: </a:t>
            </a:r>
            <a:r>
              <a:rPr lang="en-US" sz="2000" dirty="0" err="1" smtClean="0">
                <a:solidFill>
                  <a:srgbClr val="56127A"/>
                </a:solidFill>
                <a:sym typeface="Wingdings" panose="05000000000000000000" pitchFamily="2" charset="2"/>
              </a:rPr>
              <a:t>rd</a:t>
            </a:r>
            <a:r>
              <a:rPr lang="en-US" sz="2000" dirty="0" smtClean="0">
                <a:solidFill>
                  <a:srgbClr val="56127A"/>
                </a:solidFill>
                <a:sym typeface="Wingdings" panose="05000000000000000000" pitchFamily="2" charset="2"/>
              </a:rPr>
              <a:t>  pc + U-</a:t>
            </a:r>
            <a:r>
              <a:rPr lang="en-US" sz="2000" dirty="0" err="1" smtClean="0">
                <a:solidFill>
                  <a:srgbClr val="56127A"/>
                </a:solidFill>
                <a:sym typeface="Wingdings" panose="05000000000000000000" pitchFamily="2" charset="2"/>
              </a:rPr>
              <a:t>imm</a:t>
            </a:r>
            <a:endParaRPr lang="en-US" sz="2000" dirty="0" smtClean="0">
              <a:solidFill>
                <a:srgbClr val="56127A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000" dirty="0"/>
              <a:t>U-</a:t>
            </a:r>
            <a:r>
              <a:rPr lang="en-US" sz="2000" dirty="0" err="1"/>
              <a:t>imm</a:t>
            </a:r>
            <a:r>
              <a:rPr lang="en-US" sz="2000" dirty="0"/>
              <a:t> = </a:t>
            </a:r>
            <a:r>
              <a:rPr lang="en-US" sz="2000" dirty="0" smtClean="0"/>
              <a:t>{</a:t>
            </a:r>
            <a:r>
              <a:rPr lang="en-US" sz="2000" dirty="0" err="1"/>
              <a:t>inst</a:t>
            </a:r>
            <a:r>
              <a:rPr lang="en-US" sz="2000" dirty="0"/>
              <a:t>[31:12], 12’b0</a:t>
            </a:r>
            <a:r>
              <a:rPr lang="en-US" sz="2000" dirty="0" smtClean="0"/>
              <a:t>}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>
              <a:solidFill>
                <a:srgbClr val="56127A"/>
              </a:solidFill>
              <a:sym typeface="Wingdings" panose="05000000000000000000" pitchFamily="2" charset="2"/>
            </a:endParaRPr>
          </a:p>
          <a:p>
            <a:pPr lvl="1"/>
            <a:endParaRPr lang="en-US" sz="2000" dirty="0">
              <a:solidFill>
                <a:srgbClr val="56127A"/>
              </a:solidFill>
              <a:sym typeface="Wingdings" panose="05000000000000000000" pitchFamily="2" charset="2"/>
            </a:endParaRPr>
          </a:p>
          <a:p>
            <a:pPr lvl="1"/>
            <a:endParaRPr lang="en-US" sz="2000" dirty="0" smtClean="0">
              <a:solidFill>
                <a:srgbClr val="56127A"/>
              </a:solidFill>
              <a:sym typeface="Wingdings" panose="05000000000000000000" pitchFamily="2" charset="2"/>
            </a:endParaRPr>
          </a:p>
          <a:p>
            <a:pPr lvl="1"/>
            <a:endParaRPr lang="en-US" sz="2000" dirty="0">
              <a:solidFill>
                <a:srgbClr val="56127A"/>
              </a:solidFill>
              <a:sym typeface="Wingdings" panose="05000000000000000000" pitchFamily="2" charset="2"/>
            </a:endParaRPr>
          </a:p>
          <a:p>
            <a:pPr lvl="1"/>
            <a:endParaRPr lang="en-US" sz="2000" dirty="0" smtClean="0">
              <a:solidFill>
                <a:srgbClr val="56127A"/>
              </a:solidFill>
              <a:sym typeface="Wingdings" panose="05000000000000000000" pitchFamily="2" charset="2"/>
            </a:endParaRPr>
          </a:p>
          <a:p>
            <a:pPr lvl="2"/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646284" y="1947311"/>
            <a:ext cx="8267206" cy="642123"/>
            <a:chOff x="721854" y="4278336"/>
            <a:chExt cx="8267206" cy="642123"/>
          </a:xfrm>
        </p:grpSpPr>
        <p:sp>
          <p:nvSpPr>
            <p:cNvPr id="10" name="TextBox 9"/>
            <p:cNvSpPr txBox="1"/>
            <p:nvPr/>
          </p:nvSpPr>
          <p:spPr>
            <a:xfrm>
              <a:off x="6786728" y="4566516"/>
              <a:ext cx="115331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rd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40040" y="4566516"/>
              <a:ext cx="104902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opcode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02122" y="427833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303288" y="427833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7</a:t>
              </a:r>
              <a:endParaRPr lang="en-US" sz="17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1854" y="4566516"/>
              <a:ext cx="6064873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</a:t>
              </a:r>
              <a:r>
                <a:rPr lang="en-US" sz="1700" dirty="0" err="1" smtClean="0">
                  <a:solidFill>
                    <a:srgbClr val="56127A"/>
                  </a:solidFill>
                </a:rPr>
                <a:t>mm</a:t>
              </a:r>
              <a:r>
                <a:rPr lang="en-US" sz="1700" dirty="0" smtClean="0">
                  <a:solidFill>
                    <a:srgbClr val="56127A"/>
                  </a:solidFill>
                </a:rPr>
                <a:t>[31:12]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24099" y="4278336"/>
              <a:ext cx="46038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20</a:t>
              </a:r>
              <a:endParaRPr lang="en-US" sz="1700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5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409" y="1544743"/>
            <a:ext cx="8709959" cy="4114800"/>
          </a:xfrm>
        </p:spPr>
        <p:txBody>
          <a:bodyPr/>
          <a:lstStyle/>
          <a:p>
            <a:pPr marL="342900" lvl="1" indent="-342900"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en-US" sz="2400" dirty="0" smtClean="0"/>
              <a:t>Unconditional jump and </a:t>
            </a:r>
            <a:r>
              <a:rPr lang="en-US" sz="2400" dirty="0"/>
              <a:t>link (</a:t>
            </a:r>
            <a:r>
              <a:rPr lang="en-US" sz="2400" dirty="0" smtClean="0"/>
              <a:t>UJ-type)</a:t>
            </a:r>
          </a:p>
          <a:p>
            <a:pPr marL="0" lvl="1" indent="0">
              <a:buSzPct val="110000"/>
              <a:buNone/>
            </a:pPr>
            <a:endParaRPr lang="en-US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opcode = JAL: </a:t>
            </a:r>
            <a:r>
              <a:rPr lang="en-US" sz="2000" dirty="0" err="1">
                <a:solidFill>
                  <a:srgbClr val="56127A"/>
                </a:solidFill>
              </a:rPr>
              <a:t>rd</a:t>
            </a:r>
            <a:r>
              <a:rPr lang="en-US" sz="2000" dirty="0">
                <a:solidFill>
                  <a:srgbClr val="56127A"/>
                </a:solidFill>
              </a:rPr>
              <a:t> </a:t>
            </a:r>
            <a:r>
              <a:rPr lang="en-US" sz="2000" dirty="0">
                <a:solidFill>
                  <a:srgbClr val="56127A"/>
                </a:solidFill>
                <a:sym typeface="Wingdings" panose="05000000000000000000" pitchFamily="2" charset="2"/>
              </a:rPr>
              <a:t> pc + 4; pc  pc + J-</a:t>
            </a:r>
            <a:r>
              <a:rPr lang="en-US" sz="2000" dirty="0" err="1">
                <a:solidFill>
                  <a:srgbClr val="56127A"/>
                </a:solidFill>
                <a:sym typeface="Wingdings" panose="05000000000000000000" pitchFamily="2" charset="2"/>
              </a:rPr>
              <a:t>imm</a:t>
            </a:r>
            <a:endParaRPr lang="en-US" sz="2000" dirty="0" smtClean="0"/>
          </a:p>
          <a:p>
            <a:pPr lvl="1"/>
            <a:r>
              <a:rPr lang="en-US" sz="2000" dirty="0" smtClean="0"/>
              <a:t>J-</a:t>
            </a:r>
            <a:r>
              <a:rPr lang="en-US" sz="2000" dirty="0" err="1" smtClean="0"/>
              <a:t>imm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signExtend</a:t>
            </a:r>
            <a:r>
              <a:rPr lang="en-US" sz="2000" dirty="0"/>
              <a:t>({</a:t>
            </a:r>
            <a:r>
              <a:rPr lang="en-US" sz="2000" dirty="0" err="1"/>
              <a:t>inst</a:t>
            </a:r>
            <a:r>
              <a:rPr lang="en-US" sz="2000" dirty="0"/>
              <a:t>[31], </a:t>
            </a:r>
            <a:r>
              <a:rPr lang="en-US" sz="2000" dirty="0" err="1"/>
              <a:t>inst</a:t>
            </a:r>
            <a:r>
              <a:rPr lang="en-US" sz="2000" dirty="0"/>
              <a:t>[19:12], </a:t>
            </a:r>
            <a:r>
              <a:rPr lang="en-US" sz="2000" dirty="0" err="1"/>
              <a:t>inst</a:t>
            </a:r>
            <a:r>
              <a:rPr lang="en-US" sz="2000" dirty="0"/>
              <a:t>[20], </a:t>
            </a:r>
            <a:r>
              <a:rPr lang="en-US" sz="2000" dirty="0" err="1"/>
              <a:t>inst</a:t>
            </a:r>
            <a:r>
              <a:rPr lang="en-US" sz="2000" dirty="0"/>
              <a:t>[30:21], 1’b0</a:t>
            </a:r>
            <a:r>
              <a:rPr lang="en-US" sz="2000" dirty="0" smtClean="0"/>
              <a:t>})</a:t>
            </a:r>
          </a:p>
          <a:p>
            <a:pPr lvl="1"/>
            <a:r>
              <a:rPr lang="en-US" sz="2000" dirty="0"/>
              <a:t>Jump ±1MB </a:t>
            </a:r>
            <a:r>
              <a:rPr lang="en-US" sz="2000" dirty="0" smtClean="0"/>
              <a:t>range</a:t>
            </a:r>
            <a:endParaRPr lang="en-US" sz="2000" dirty="0"/>
          </a:p>
          <a:p>
            <a:r>
              <a:rPr lang="en-US" sz="2400" dirty="0" smtClean="0"/>
              <a:t>Unconditional jump via register and link (I-type)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opcode = JALR: </a:t>
            </a:r>
            <a:r>
              <a:rPr lang="en-US" sz="2000" dirty="0" err="1" smtClean="0">
                <a:solidFill>
                  <a:srgbClr val="56127A"/>
                </a:solidFill>
                <a:sym typeface="Wingdings" panose="05000000000000000000" pitchFamily="2" charset="2"/>
              </a:rPr>
              <a:t>rd</a:t>
            </a:r>
            <a:r>
              <a:rPr lang="en-US" sz="2000" dirty="0" smtClean="0">
                <a:solidFill>
                  <a:srgbClr val="56127A"/>
                </a:solidFill>
                <a:sym typeface="Wingdings" panose="05000000000000000000" pitchFamily="2" charset="2"/>
              </a:rPr>
              <a:t>  pc + 4; pc  (rs1 + I-</a:t>
            </a:r>
            <a:r>
              <a:rPr lang="en-US" sz="2000" dirty="0" err="1" smtClean="0">
                <a:solidFill>
                  <a:srgbClr val="56127A"/>
                </a:solidFill>
                <a:sym typeface="Wingdings" panose="05000000000000000000" pitchFamily="2" charset="2"/>
              </a:rPr>
              <a:t>imm</a:t>
            </a:r>
            <a:r>
              <a:rPr lang="en-US" sz="2000" dirty="0" smtClean="0">
                <a:solidFill>
                  <a:srgbClr val="56127A"/>
                </a:solidFill>
                <a:sym typeface="Wingdings" panose="05000000000000000000" pitchFamily="2" charset="2"/>
              </a:rPr>
              <a:t>) &amp; ~0x01</a:t>
            </a:r>
          </a:p>
          <a:p>
            <a:pPr lvl="1"/>
            <a:r>
              <a:rPr lang="en-US" sz="2000" dirty="0"/>
              <a:t>I-</a:t>
            </a:r>
            <a:r>
              <a:rPr lang="en-US" sz="2000" dirty="0" err="1"/>
              <a:t>imm</a:t>
            </a:r>
            <a:r>
              <a:rPr lang="en-US" sz="2000" dirty="0"/>
              <a:t> = </a:t>
            </a:r>
            <a:r>
              <a:rPr lang="en-US" sz="2000" dirty="0" err="1"/>
              <a:t>signExtend</a:t>
            </a:r>
            <a:r>
              <a:rPr lang="en-US" sz="2000" dirty="0"/>
              <a:t>(</a:t>
            </a:r>
            <a:r>
              <a:rPr lang="en-US" sz="2000" dirty="0" err="1"/>
              <a:t>inst</a:t>
            </a:r>
            <a:r>
              <a:rPr lang="en-US" sz="2000" dirty="0"/>
              <a:t>[31:20</a:t>
            </a:r>
            <a:r>
              <a:rPr lang="en-US" sz="2000" dirty="0" smtClean="0"/>
              <a:t>])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699837" y="1979619"/>
            <a:ext cx="8262135" cy="667543"/>
            <a:chOff x="721854" y="5395393"/>
            <a:chExt cx="8262135" cy="667543"/>
          </a:xfrm>
        </p:grpSpPr>
        <p:sp>
          <p:nvSpPr>
            <p:cNvPr id="10" name="TextBox 9"/>
            <p:cNvSpPr txBox="1"/>
            <p:nvPr/>
          </p:nvSpPr>
          <p:spPr>
            <a:xfrm>
              <a:off x="721854" y="5708993"/>
              <a:ext cx="1178065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imm</a:t>
              </a:r>
              <a:r>
                <a:rPr lang="en-US" sz="1700" dirty="0" smtClean="0">
                  <a:solidFill>
                    <a:srgbClr val="56127A"/>
                  </a:solidFill>
                </a:rPr>
                <a:t>[20]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99919" y="5708993"/>
              <a:ext cx="208456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imm</a:t>
              </a:r>
              <a:r>
                <a:rPr lang="en-US" sz="1700" dirty="0" smtClean="0">
                  <a:solidFill>
                    <a:srgbClr val="56127A"/>
                  </a:solidFill>
                </a:rPr>
                <a:t>[10:1]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86727" y="5708992"/>
              <a:ext cx="114824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rd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37793" y="5708992"/>
              <a:ext cx="1647204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</a:t>
              </a:r>
              <a:r>
                <a:rPr lang="en-US" sz="1700" dirty="0" err="1" smtClean="0">
                  <a:solidFill>
                    <a:srgbClr val="56127A"/>
                  </a:solidFill>
                </a:rPr>
                <a:t>mm</a:t>
              </a:r>
              <a:r>
                <a:rPr lang="en-US" sz="1700" dirty="0" smtClean="0">
                  <a:solidFill>
                    <a:srgbClr val="56127A"/>
                  </a:solidFill>
                </a:rPr>
                <a:t>[19:12]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84481" y="5708992"/>
              <a:ext cx="115331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imm</a:t>
              </a:r>
              <a:r>
                <a:rPr lang="en-US" sz="1700" dirty="0" smtClean="0">
                  <a:solidFill>
                    <a:srgbClr val="56127A"/>
                  </a:solidFill>
                </a:rPr>
                <a:t>[11]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34969" y="5708992"/>
              <a:ext cx="104902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opcode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9624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1</a:t>
              </a:r>
              <a:endParaRPr lang="en-US" sz="17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12009" y="5395393"/>
              <a:ext cx="46038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10</a:t>
              </a:r>
              <a:endParaRPr lang="en-US" sz="17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02410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1</a:t>
              </a:r>
              <a:endParaRPr lang="en-US" sz="17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98463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8</a:t>
              </a:r>
              <a:endParaRPr lang="en-US" sz="17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94516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98217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7</a:t>
              </a:r>
              <a:endParaRPr lang="en-US" sz="17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9837" y="4714009"/>
            <a:ext cx="8078703" cy="646103"/>
            <a:chOff x="723900" y="3317566"/>
            <a:chExt cx="8078703" cy="646103"/>
          </a:xfrm>
        </p:grpSpPr>
        <p:sp>
          <p:nvSpPr>
            <p:cNvPr id="24" name="TextBox 23"/>
            <p:cNvSpPr txBox="1"/>
            <p:nvPr/>
          </p:nvSpPr>
          <p:spPr>
            <a:xfrm>
              <a:off x="723900" y="3609726"/>
              <a:ext cx="2968096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imm</a:t>
              </a:r>
              <a:r>
                <a:rPr lang="en-US" sz="1700" dirty="0" smtClean="0">
                  <a:solidFill>
                    <a:srgbClr val="56127A"/>
                  </a:solidFill>
                </a:rPr>
                <a:t>[11:0]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22041" y="3609726"/>
              <a:ext cx="912019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funct3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94111" y="3609726"/>
              <a:ext cx="122793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rs1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34060" y="3609726"/>
              <a:ext cx="122626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rd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60322" y="3609726"/>
              <a:ext cx="174228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opcode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77757" y="3317566"/>
              <a:ext cx="46038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12</a:t>
              </a:r>
              <a:endParaRPr lang="en-US" sz="17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46814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12818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3</a:t>
              </a:r>
              <a:endParaRPr lang="en-US" sz="17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288878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70200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7</a:t>
              </a:r>
              <a:endParaRPr lang="en-US" sz="1700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2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</a:t>
            </a:r>
            <a:r>
              <a:rPr lang="en-US" dirty="0" smtClean="0"/>
              <a:t>Instructions </a:t>
            </a:r>
            <a:r>
              <a:rPr lang="en-US" sz="2400" i="1" dirty="0" smtClean="0"/>
              <a:t>cont.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9018" y="1591101"/>
                <a:ext cx="8004674" cy="4114800"/>
              </a:xfrm>
            </p:spPr>
            <p:txBody>
              <a:bodyPr/>
              <a:lstStyle/>
              <a:p>
                <a:r>
                  <a:rPr lang="en-US" sz="2400" dirty="0" smtClean="0"/>
                  <a:t>Conditional branches (SB-type)</a:t>
                </a:r>
              </a:p>
              <a:p>
                <a:pPr lvl="1"/>
                <a:endParaRPr lang="en-US" sz="2000" dirty="0" smtClean="0"/>
              </a:p>
              <a:p>
                <a:pPr marL="457200" lvl="1" indent="0">
                  <a:buNone/>
                </a:pPr>
                <a:endParaRPr lang="en-US" sz="2000" dirty="0" smtClean="0"/>
              </a:p>
              <a:p>
                <a:pPr lvl="1"/>
                <a:r>
                  <a:rPr lang="en-US" sz="2000" dirty="0" smtClean="0"/>
                  <a:t>opcode = BRANCH: </a:t>
                </a:r>
                <a:r>
                  <a:rPr lang="en-US" sz="2000" dirty="0">
                    <a:solidFill>
                      <a:srgbClr val="56127A"/>
                    </a:solidFill>
                  </a:rPr>
                  <a:t>pc </a:t>
                </a:r>
                <a:r>
                  <a:rPr lang="en-US" sz="2000" dirty="0">
                    <a:solidFill>
                      <a:srgbClr val="56127A"/>
                    </a:solidFill>
                    <a:sym typeface="Wingdings" panose="05000000000000000000" pitchFamily="2" charset="2"/>
                  </a:rPr>
                  <a:t> </a:t>
                </a:r>
                <a:r>
                  <a:rPr lang="en-US" sz="2000" dirty="0" smtClean="0">
                    <a:solidFill>
                      <a:srgbClr val="56127A"/>
                    </a:solidFill>
                    <a:sym typeface="Wingdings" panose="05000000000000000000" pitchFamily="2" charset="2"/>
                  </a:rPr>
                  <a:t>compare(funct3, rs1</a:t>
                </a:r>
                <a:r>
                  <a:rPr lang="en-US" sz="2000" dirty="0">
                    <a:solidFill>
                      <a:srgbClr val="56127A"/>
                    </a:solidFill>
                    <a:sym typeface="Wingdings" panose="05000000000000000000" pitchFamily="2" charset="2"/>
                  </a:rPr>
                  <a:t>, rs2) ? pc + B-</a:t>
                </a:r>
                <a:r>
                  <a:rPr lang="en-US" sz="2000" dirty="0" err="1">
                    <a:solidFill>
                      <a:srgbClr val="56127A"/>
                    </a:solidFill>
                    <a:sym typeface="Wingdings" panose="05000000000000000000" pitchFamily="2" charset="2"/>
                  </a:rPr>
                  <a:t>imm</a:t>
                </a:r>
                <a:r>
                  <a:rPr lang="en-US" sz="2000" dirty="0">
                    <a:solidFill>
                      <a:srgbClr val="56127A"/>
                    </a:solidFill>
                    <a:sym typeface="Wingdings" panose="05000000000000000000" pitchFamily="2" charset="2"/>
                  </a:rPr>
                  <a:t> : pc + </a:t>
                </a:r>
                <a:r>
                  <a:rPr lang="en-US" sz="2000" dirty="0" smtClean="0">
                    <a:solidFill>
                      <a:srgbClr val="56127A"/>
                    </a:solidFill>
                    <a:sym typeface="Wingdings" panose="05000000000000000000" pitchFamily="2" charset="2"/>
                  </a:rPr>
                  <a:t>4</a:t>
                </a:r>
              </a:p>
              <a:p>
                <a:pPr lvl="1"/>
                <a:r>
                  <a:rPr lang="en-US" sz="2000" dirty="0"/>
                  <a:t>B-</a:t>
                </a:r>
                <a:r>
                  <a:rPr lang="en-US" sz="2000" dirty="0" err="1"/>
                  <a:t>imm</a:t>
                </a:r>
                <a:r>
                  <a:rPr lang="en-US" sz="2000" dirty="0"/>
                  <a:t> = </a:t>
                </a:r>
                <a:r>
                  <a:rPr lang="en-US" sz="2000" dirty="0" err="1"/>
                  <a:t>signExtend</a:t>
                </a:r>
                <a:r>
                  <a:rPr lang="en-US" sz="2000" dirty="0"/>
                  <a:t>({</a:t>
                </a:r>
                <a:r>
                  <a:rPr lang="en-US" sz="2000" dirty="0" err="1"/>
                  <a:t>inst</a:t>
                </a:r>
                <a:r>
                  <a:rPr lang="en-US" sz="2000" dirty="0"/>
                  <a:t>[31], </a:t>
                </a:r>
                <a:r>
                  <a:rPr lang="en-US" sz="2000" dirty="0" err="1"/>
                  <a:t>inst</a:t>
                </a:r>
                <a:r>
                  <a:rPr lang="en-US" sz="2000" dirty="0"/>
                  <a:t>[7], </a:t>
                </a:r>
                <a:r>
                  <a:rPr lang="en-US" sz="2000" dirty="0" err="1"/>
                  <a:t>inst</a:t>
                </a:r>
                <a:r>
                  <a:rPr lang="en-US" sz="2000" dirty="0"/>
                  <a:t>[30:25], </a:t>
                </a:r>
                <a:r>
                  <a:rPr lang="en-US" sz="2000" dirty="0" err="1"/>
                  <a:t>inst</a:t>
                </a:r>
                <a:r>
                  <a:rPr lang="en-US" sz="2000" dirty="0"/>
                  <a:t>[11:8], 1’b0})</a:t>
                </a:r>
              </a:p>
              <a:p>
                <a:pPr lvl="1"/>
                <a:r>
                  <a:rPr lang="en-US" sz="2000" dirty="0" smtClean="0">
                    <a:sym typeface="Wingdings" panose="05000000000000000000" pitchFamily="2" charset="2"/>
                  </a:rPr>
                  <a:t>Jump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±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4KB range</a:t>
                </a:r>
              </a:p>
              <a:p>
                <a:pPr lvl="1"/>
                <a:r>
                  <a:rPr lang="en-US" sz="2000" dirty="0" smtClean="0"/>
                  <a:t>funct3 = BEQ/BNE/BLT/BLTU/BGE/BGEU</a:t>
                </a:r>
                <a:endParaRPr lang="en-US" sz="2000" dirty="0" smtClean="0">
                  <a:sym typeface="Wingdings" panose="05000000000000000000" pitchFamily="2" charset="2"/>
                </a:endParaRPr>
              </a:p>
              <a:p>
                <a:pPr lvl="2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9018" y="1591101"/>
                <a:ext cx="8004674" cy="4114800"/>
              </a:xfrm>
              <a:blipFill rotWithShape="0">
                <a:blip r:embed="rId2"/>
                <a:stretch>
                  <a:fillRect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21854" y="1939768"/>
            <a:ext cx="8267206" cy="656639"/>
            <a:chOff x="721854" y="2240557"/>
            <a:chExt cx="8267206" cy="656639"/>
          </a:xfrm>
        </p:grpSpPr>
        <p:sp>
          <p:nvSpPr>
            <p:cNvPr id="9" name="TextBox 8"/>
            <p:cNvSpPr txBox="1"/>
            <p:nvPr/>
          </p:nvSpPr>
          <p:spPr>
            <a:xfrm>
              <a:off x="721854" y="2543251"/>
              <a:ext cx="1178065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imm</a:t>
              </a:r>
              <a:r>
                <a:rPr lang="en-US" sz="1700" dirty="0" smtClean="0">
                  <a:solidFill>
                    <a:srgbClr val="56127A"/>
                  </a:solidFill>
                </a:rPr>
                <a:t>[12]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99919" y="2543251"/>
              <a:ext cx="138684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imm</a:t>
              </a:r>
              <a:r>
                <a:rPr lang="en-US" sz="1700" dirty="0" smtClean="0">
                  <a:solidFill>
                    <a:srgbClr val="56127A"/>
                  </a:solidFill>
                </a:rPr>
                <a:t>[10:5]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78986" y="2543250"/>
              <a:ext cx="69850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rs2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77487" y="2543253"/>
              <a:ext cx="69850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rs1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75987" y="2543252"/>
              <a:ext cx="86868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funct3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44667" y="2543251"/>
              <a:ext cx="124206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imm</a:t>
              </a:r>
              <a:r>
                <a:rPr lang="en-US" sz="1700" dirty="0" smtClean="0">
                  <a:solidFill>
                    <a:srgbClr val="56127A"/>
                  </a:solidFill>
                </a:rPr>
                <a:t>[4:1]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86728" y="2543250"/>
              <a:ext cx="115331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imm</a:t>
              </a:r>
              <a:r>
                <a:rPr lang="en-US" sz="1700" dirty="0" smtClean="0">
                  <a:solidFill>
                    <a:srgbClr val="56127A"/>
                  </a:solidFill>
                </a:rPr>
                <a:t>[11]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40040" y="2543250"/>
              <a:ext cx="104902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opcode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49624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1</a:t>
              </a:r>
              <a:endParaRPr lang="en-US" sz="17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32077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6</a:t>
              </a:r>
              <a:endParaRPr lang="en-US" sz="17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66974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65475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49065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3</a:t>
              </a:r>
              <a:endParaRPr lang="en-US" sz="1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04435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4</a:t>
              </a:r>
              <a:endParaRPr lang="en-US" sz="1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202122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1</a:t>
              </a:r>
              <a:endParaRPr lang="en-US" sz="17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03288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7</a:t>
              </a:r>
              <a:endParaRPr lang="en-US" sz="1700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2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124967" cy="1143000"/>
          </a:xfrm>
        </p:spPr>
        <p:txBody>
          <a:bodyPr/>
          <a:lstStyle/>
          <a:p>
            <a:r>
              <a:rPr lang="en-US" dirty="0" smtClean="0"/>
              <a:t>Load &amp; Store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86" y="1550158"/>
            <a:ext cx="7772400" cy="4114800"/>
          </a:xfrm>
        </p:spPr>
        <p:txBody>
          <a:bodyPr/>
          <a:lstStyle/>
          <a:p>
            <a:r>
              <a:rPr lang="en-US" sz="2400" dirty="0" smtClean="0"/>
              <a:t>Load (I-type)</a:t>
            </a:r>
          </a:p>
          <a:p>
            <a:pPr lvl="1"/>
            <a:endParaRPr lang="en-US" sz="2000" b="1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opcode = LOAD: </a:t>
            </a:r>
            <a:r>
              <a:rPr lang="en-US" sz="2000" dirty="0" err="1" smtClean="0">
                <a:solidFill>
                  <a:srgbClr val="56127A"/>
                </a:solidFill>
              </a:rPr>
              <a:t>rd</a:t>
            </a:r>
            <a:r>
              <a:rPr lang="en-US" sz="2000" dirty="0" smtClean="0">
                <a:solidFill>
                  <a:srgbClr val="56127A"/>
                </a:solidFill>
              </a:rPr>
              <a:t> </a:t>
            </a:r>
            <a:r>
              <a:rPr lang="en-US" sz="2000" dirty="0" smtClean="0">
                <a:solidFill>
                  <a:srgbClr val="56127A"/>
                </a:solidFill>
                <a:sym typeface="Wingdings" panose="05000000000000000000" pitchFamily="2" charset="2"/>
              </a:rPr>
              <a:t> mem[rs1 + I-</a:t>
            </a:r>
            <a:r>
              <a:rPr lang="en-US" sz="2000" dirty="0" err="1" smtClean="0">
                <a:solidFill>
                  <a:srgbClr val="56127A"/>
                </a:solidFill>
                <a:sym typeface="Wingdings" panose="05000000000000000000" pitchFamily="2" charset="2"/>
              </a:rPr>
              <a:t>imm</a:t>
            </a:r>
            <a:r>
              <a:rPr lang="en-US" sz="2000" dirty="0" smtClean="0">
                <a:solidFill>
                  <a:srgbClr val="56127A"/>
                </a:solidFill>
                <a:sym typeface="Wingdings" panose="05000000000000000000" pitchFamily="2" charset="2"/>
              </a:rPr>
              <a:t>]</a:t>
            </a:r>
          </a:p>
          <a:p>
            <a:pPr lvl="1"/>
            <a:r>
              <a:rPr lang="en-US" sz="2000" dirty="0"/>
              <a:t>I-</a:t>
            </a:r>
            <a:r>
              <a:rPr lang="en-US" sz="2000" dirty="0" err="1"/>
              <a:t>imm</a:t>
            </a:r>
            <a:r>
              <a:rPr lang="en-US" sz="2000" dirty="0"/>
              <a:t> = </a:t>
            </a:r>
            <a:r>
              <a:rPr lang="en-US" sz="2000" dirty="0" err="1"/>
              <a:t>signExtend</a:t>
            </a:r>
            <a:r>
              <a:rPr lang="en-US" sz="2000" dirty="0"/>
              <a:t>(</a:t>
            </a:r>
            <a:r>
              <a:rPr lang="en-US" sz="2000" dirty="0" err="1"/>
              <a:t>inst</a:t>
            </a:r>
            <a:r>
              <a:rPr lang="en-US" sz="2000" dirty="0"/>
              <a:t>[31:20])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funct3 = LW/LB/LBU/LH/LHU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Store (S-type)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 smtClean="0">
              <a:sym typeface="Wingdings" panose="05000000000000000000" pitchFamily="2" charset="2"/>
            </a:endParaRP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opcode = STORE: </a:t>
            </a:r>
            <a:r>
              <a:rPr lang="en-US" sz="2000" dirty="0" smtClean="0">
                <a:solidFill>
                  <a:srgbClr val="56127A"/>
                </a:solidFill>
                <a:sym typeface="Wingdings" panose="05000000000000000000" pitchFamily="2" charset="2"/>
              </a:rPr>
              <a:t>mem[rs1 + S-</a:t>
            </a:r>
            <a:r>
              <a:rPr lang="en-US" sz="2000" dirty="0" err="1" smtClean="0">
                <a:solidFill>
                  <a:srgbClr val="56127A"/>
                </a:solidFill>
                <a:sym typeface="Wingdings" panose="05000000000000000000" pitchFamily="2" charset="2"/>
              </a:rPr>
              <a:t>imm</a:t>
            </a:r>
            <a:r>
              <a:rPr lang="en-US" sz="2000" dirty="0" smtClean="0">
                <a:solidFill>
                  <a:srgbClr val="56127A"/>
                </a:solidFill>
                <a:sym typeface="Wingdings" panose="05000000000000000000" pitchFamily="2" charset="2"/>
              </a:rPr>
              <a:t>]  rs2</a:t>
            </a:r>
          </a:p>
          <a:p>
            <a:pPr lvl="1"/>
            <a:r>
              <a:rPr lang="en-US" sz="2000" dirty="0"/>
              <a:t>S-</a:t>
            </a:r>
            <a:r>
              <a:rPr lang="en-US" sz="2000" dirty="0" err="1"/>
              <a:t>imm</a:t>
            </a:r>
            <a:r>
              <a:rPr lang="en-US" sz="2000" dirty="0"/>
              <a:t> = </a:t>
            </a:r>
            <a:r>
              <a:rPr lang="en-US" sz="2000" dirty="0" err="1"/>
              <a:t>signExtend</a:t>
            </a:r>
            <a:r>
              <a:rPr lang="en-US" sz="2000" dirty="0"/>
              <a:t>({</a:t>
            </a:r>
            <a:r>
              <a:rPr lang="en-US" sz="2000" dirty="0" err="1"/>
              <a:t>inst</a:t>
            </a:r>
            <a:r>
              <a:rPr lang="en-US" sz="2000" dirty="0"/>
              <a:t>[31:25], </a:t>
            </a:r>
            <a:r>
              <a:rPr lang="en-US" sz="2000" dirty="0" err="1"/>
              <a:t>inst</a:t>
            </a:r>
            <a:r>
              <a:rPr lang="en-US" sz="2000" dirty="0"/>
              <a:t>[11:7]})</a:t>
            </a:r>
          </a:p>
          <a:p>
            <a:pPr lvl="1"/>
            <a:r>
              <a:rPr lang="en-US" sz="2000" dirty="0" smtClean="0"/>
              <a:t>funct3 = SW/SB/SH</a:t>
            </a:r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8558" y="1968421"/>
            <a:ext cx="8078703" cy="646103"/>
            <a:chOff x="723900" y="3317566"/>
            <a:chExt cx="8078703" cy="646103"/>
          </a:xfrm>
        </p:grpSpPr>
        <p:sp>
          <p:nvSpPr>
            <p:cNvPr id="10" name="TextBox 9"/>
            <p:cNvSpPr txBox="1"/>
            <p:nvPr/>
          </p:nvSpPr>
          <p:spPr>
            <a:xfrm>
              <a:off x="723900" y="3609726"/>
              <a:ext cx="2968096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imm</a:t>
              </a:r>
              <a:r>
                <a:rPr lang="en-US" sz="1700" dirty="0" smtClean="0">
                  <a:solidFill>
                    <a:srgbClr val="56127A"/>
                  </a:solidFill>
                </a:rPr>
                <a:t>[11:0]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22041" y="3609726"/>
              <a:ext cx="912019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funct3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94111" y="3609726"/>
              <a:ext cx="122793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rs1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34060" y="3609726"/>
              <a:ext cx="122626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rd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60322" y="3609726"/>
              <a:ext cx="174228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opcode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77757" y="3317566"/>
              <a:ext cx="46038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12</a:t>
              </a:r>
              <a:endParaRPr lang="en-US" sz="17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46814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12818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3</a:t>
              </a:r>
              <a:endParaRPr lang="en-US" sz="17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88878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70200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7</a:t>
              </a:r>
              <a:endParaRPr lang="en-US" sz="17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88694" y="4284726"/>
            <a:ext cx="8081827" cy="646103"/>
            <a:chOff x="896575" y="2124293"/>
            <a:chExt cx="7729174" cy="646103"/>
          </a:xfrm>
        </p:grpSpPr>
        <p:sp>
          <p:nvSpPr>
            <p:cNvPr id="21" name="TextBox 20"/>
            <p:cNvSpPr txBox="1"/>
            <p:nvPr/>
          </p:nvSpPr>
          <p:spPr>
            <a:xfrm>
              <a:off x="896575" y="2416453"/>
              <a:ext cx="1569607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imm</a:t>
              </a:r>
              <a:r>
                <a:rPr lang="en-US" sz="1700" dirty="0" smtClean="0">
                  <a:solidFill>
                    <a:srgbClr val="56127A"/>
                  </a:solidFill>
                </a:rPr>
                <a:t>[11:5]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66181" y="2416453"/>
              <a:ext cx="122793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rs2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22041" y="2416453"/>
              <a:ext cx="912019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funct3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94111" y="2416453"/>
              <a:ext cx="122793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rs1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34060" y="2416453"/>
              <a:ext cx="122626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imm</a:t>
              </a:r>
              <a:r>
                <a:rPr lang="en-US" sz="1700" dirty="0" smtClean="0">
                  <a:solidFill>
                    <a:srgbClr val="56127A"/>
                  </a:solidFill>
                </a:rPr>
                <a:t>[4:0]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60323" y="2416453"/>
              <a:ext cx="1565426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opcode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520116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7</a:t>
              </a:r>
              <a:endParaRPr lang="en-US" sz="17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19239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46814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12818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3</a:t>
              </a:r>
              <a:endParaRPr lang="en-US" sz="17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88878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81774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7</a:t>
              </a:r>
              <a:endParaRPr lang="en-US" sz="1700" dirty="0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Instructions to Read and Write CSR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19" y="1516806"/>
            <a:ext cx="8387081" cy="488399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US" sz="2400" dirty="0" smtClean="0"/>
          </a:p>
          <a:p>
            <a:pPr lvl="1"/>
            <a:r>
              <a:rPr lang="en-US" sz="1800" dirty="0" smtClean="0"/>
              <a:t>opcode = SYSTEM</a:t>
            </a:r>
          </a:p>
          <a:p>
            <a:pPr lvl="1"/>
            <a:r>
              <a:rPr lang="en-US" sz="1800" dirty="0" smtClean="0"/>
              <a:t>CSRW rs1, </a:t>
            </a:r>
            <a:r>
              <a:rPr lang="en-US" sz="1800" dirty="0" err="1" smtClean="0"/>
              <a:t>csr</a:t>
            </a:r>
            <a:r>
              <a:rPr lang="en-US" sz="1800" dirty="0" smtClean="0"/>
              <a:t> (funct3 = CSRRW, </a:t>
            </a:r>
            <a:r>
              <a:rPr lang="en-US" sz="1800" dirty="0" err="1" smtClean="0"/>
              <a:t>rd</a:t>
            </a:r>
            <a:r>
              <a:rPr lang="en-US" sz="1800" dirty="0" smtClean="0"/>
              <a:t> = x0): </a:t>
            </a:r>
            <a:r>
              <a:rPr lang="en-US" sz="1800" dirty="0" err="1" smtClean="0"/>
              <a:t>csr</a:t>
            </a:r>
            <a:r>
              <a:rPr lang="en-US" sz="1800" dirty="0" smtClean="0"/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 rs1</a:t>
            </a:r>
          </a:p>
          <a:p>
            <a:pPr lvl="1"/>
            <a:r>
              <a:rPr lang="en-US" sz="1800" dirty="0" smtClean="0">
                <a:sym typeface="Wingdings" panose="05000000000000000000" pitchFamily="2" charset="2"/>
              </a:rPr>
              <a:t>CSRR  </a:t>
            </a:r>
            <a:r>
              <a:rPr lang="en-US" sz="1800" dirty="0" err="1" smtClean="0">
                <a:sym typeface="Wingdings" panose="05000000000000000000" pitchFamily="2" charset="2"/>
              </a:rPr>
              <a:t>csr</a:t>
            </a:r>
            <a:r>
              <a:rPr lang="en-US" sz="1800" dirty="0" smtClean="0">
                <a:sym typeface="Wingdings" panose="05000000000000000000" pitchFamily="2" charset="2"/>
              </a:rPr>
              <a:t>, </a:t>
            </a:r>
            <a:r>
              <a:rPr lang="en-US" sz="1800" dirty="0" err="1" smtClean="0">
                <a:sym typeface="Wingdings" panose="05000000000000000000" pitchFamily="2" charset="2"/>
              </a:rPr>
              <a:t>rd</a:t>
            </a:r>
            <a:r>
              <a:rPr lang="en-US" sz="1800" dirty="0" smtClean="0">
                <a:sym typeface="Wingdings" panose="05000000000000000000" pitchFamily="2" charset="2"/>
              </a:rPr>
              <a:t>  (funct3 = CSRRS, rs1 = x0): </a:t>
            </a:r>
            <a:r>
              <a:rPr lang="en-US" sz="1800" dirty="0" err="1" smtClean="0">
                <a:sym typeface="Wingdings" panose="05000000000000000000" pitchFamily="2" charset="2"/>
              </a:rPr>
              <a:t>rd</a:t>
            </a:r>
            <a:r>
              <a:rPr lang="en-US" sz="1800" dirty="0" smtClean="0">
                <a:sym typeface="Wingdings" panose="05000000000000000000" pitchFamily="2" charset="2"/>
              </a:rPr>
              <a:t>  </a:t>
            </a:r>
            <a:r>
              <a:rPr lang="en-US" sz="1800" dirty="0" err="1" smtClean="0">
                <a:sym typeface="Wingdings" panose="05000000000000000000" pitchFamily="2" charset="2"/>
              </a:rPr>
              <a:t>csr</a:t>
            </a:r>
            <a:endParaRPr lang="en-US" sz="1800" dirty="0" smtClean="0">
              <a:sym typeface="Wingdings" panose="05000000000000000000" pitchFamily="2" charset="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74589" y="1667155"/>
            <a:ext cx="8078703" cy="646103"/>
            <a:chOff x="723900" y="3317566"/>
            <a:chExt cx="8078703" cy="646103"/>
          </a:xfrm>
        </p:grpSpPr>
        <p:sp>
          <p:nvSpPr>
            <p:cNvPr id="9" name="TextBox 8"/>
            <p:cNvSpPr txBox="1"/>
            <p:nvPr/>
          </p:nvSpPr>
          <p:spPr>
            <a:xfrm>
              <a:off x="723900" y="3609726"/>
              <a:ext cx="2968096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csr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2041" y="3609726"/>
              <a:ext cx="912019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funct3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94111" y="3609726"/>
              <a:ext cx="122793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rs1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34060" y="3609726"/>
              <a:ext cx="122626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rd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60322" y="3609726"/>
              <a:ext cx="174228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opcode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7757" y="3317566"/>
              <a:ext cx="46038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12</a:t>
              </a:r>
              <a:endParaRPr lang="en-US" sz="17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46814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12818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3</a:t>
              </a:r>
              <a:endParaRPr lang="en-US" sz="17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88878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0200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7</a:t>
              </a:r>
              <a:endParaRPr lang="en-US" sz="1700" dirty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VS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361" y="1554271"/>
            <a:ext cx="7772400" cy="4922729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400" dirty="0" smtClean="0"/>
              <a:t>Its too tedious to write programs in binary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To simplify writing programs, assemblers provide: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mnemonics for instructions</a:t>
            </a:r>
          </a:p>
          <a:p>
            <a:pPr lvl="2">
              <a:spcBef>
                <a:spcPts val="300"/>
              </a:spcBef>
            </a:pPr>
            <a:r>
              <a:rPr lang="en-US" sz="1800" dirty="0" smtClean="0"/>
              <a:t>add x1, x2, x3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pseudo instructions</a:t>
            </a:r>
          </a:p>
          <a:p>
            <a:pPr lvl="2">
              <a:spcBef>
                <a:spcPts val="300"/>
              </a:spcBef>
            </a:pPr>
            <a:r>
              <a:rPr lang="en-US" sz="1800" dirty="0" err="1" smtClean="0"/>
              <a:t>mov</a:t>
            </a:r>
            <a:r>
              <a:rPr lang="en-US" sz="1800" dirty="0" smtClean="0"/>
              <a:t> x1, x2 // short for add x1, x2, x0</a:t>
            </a:r>
          </a:p>
          <a:p>
            <a:pPr lvl="2">
              <a:spcBef>
                <a:spcPts val="300"/>
              </a:spcBef>
            </a:pPr>
            <a:r>
              <a:rPr lang="en-US" sz="1800" dirty="0" smtClean="0"/>
              <a:t>li x1, 6175 // short for </a:t>
            </a:r>
            <a:r>
              <a:rPr lang="en-US" sz="1800" dirty="0" err="1" smtClean="0"/>
              <a:t>lui</a:t>
            </a:r>
            <a:r>
              <a:rPr lang="en-US" sz="1800" dirty="0" smtClean="0"/>
              <a:t> x1, 2 ; </a:t>
            </a:r>
            <a:r>
              <a:rPr lang="en-US" sz="1800" dirty="0" err="1" smtClean="0"/>
              <a:t>addi</a:t>
            </a:r>
            <a:r>
              <a:rPr lang="en-US" sz="1800" dirty="0" smtClean="0"/>
              <a:t> x1, x1, -2017 (exact sequence depends on immediate value)</a:t>
            </a:r>
          </a:p>
          <a:p>
            <a:pPr lvl="1">
              <a:spcBef>
                <a:spcPts val="300"/>
              </a:spcBef>
            </a:pPr>
            <a:r>
              <a:rPr lang="en-US" sz="2200" dirty="0" smtClean="0"/>
              <a:t>symbols for program locations and data</a:t>
            </a:r>
          </a:p>
          <a:p>
            <a:pPr lvl="2">
              <a:spcBef>
                <a:spcPts val="300"/>
              </a:spcBef>
            </a:pPr>
            <a:r>
              <a:rPr lang="en-US" sz="1800" dirty="0" err="1" smtClean="0"/>
              <a:t>bnz</a:t>
            </a:r>
            <a:r>
              <a:rPr lang="en-US" sz="1800" dirty="0" smtClean="0"/>
              <a:t> x1, </a:t>
            </a:r>
            <a:r>
              <a:rPr lang="en-US" sz="1800" dirty="0" err="1" smtClean="0"/>
              <a:t>loop_begin</a:t>
            </a:r>
            <a:endParaRPr lang="en-US" sz="1800" dirty="0" smtClean="0"/>
          </a:p>
          <a:p>
            <a:pPr lvl="2">
              <a:spcBef>
                <a:spcPts val="300"/>
              </a:spcBef>
            </a:pPr>
            <a:r>
              <a:rPr lang="en-US" sz="1800" dirty="0" err="1" smtClean="0"/>
              <a:t>lw</a:t>
            </a:r>
            <a:r>
              <a:rPr lang="en-US" sz="1800" dirty="0" smtClean="0"/>
              <a:t> x1, flag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Assemblers translate programs into machine code for the processor to execute</a:t>
            </a:r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7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GCD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88477"/>
            <a:ext cx="4457700" cy="4526574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require: x &gt;= 0 &amp;&amp; y &gt; 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while(a != 0)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if(a &gt;= b)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a = a - b;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t = a; a = b; b = t;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b;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1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GCD in RISC-V 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81443"/>
            <a:ext cx="8161606" cy="4692747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a: x1, b: x2, t: x3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x1,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if(x1 == 0)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x1, x2,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b_bigger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if(x1 &lt; x2)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b_bigger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sub x1, x1, x2 // x1 := x1 - x2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j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b_bigger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mv x3, x1 // x3 := x1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mv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x1, x2 // x1 := x2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mv x2, x3 // x2 := x3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j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done:  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now x2 contains the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5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Binary Interface (ABI)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018" y="1604748"/>
            <a:ext cx="7772400" cy="4815101"/>
          </a:xfrm>
        </p:spPr>
        <p:txBody>
          <a:bodyPr/>
          <a:lstStyle/>
          <a:p>
            <a:r>
              <a:rPr lang="en-US" sz="2400" dirty="0"/>
              <a:t>S</a:t>
            </a:r>
            <a:r>
              <a:rPr lang="en-US" sz="2400" dirty="0" smtClean="0"/>
              <a:t>pecifies rules for register usage in passing arguments and results for function calls</a:t>
            </a:r>
          </a:p>
          <a:p>
            <a:pPr lvl="1"/>
            <a:r>
              <a:rPr lang="en-US" sz="2000" dirty="0" err="1"/>
              <a:t>Callee</a:t>
            </a:r>
            <a:r>
              <a:rPr lang="en-US" sz="2000" dirty="0"/>
              <a:t>-saved registers vs Caller-saved </a:t>
            </a:r>
            <a:r>
              <a:rPr lang="en-US" sz="2000" dirty="0" smtClean="0"/>
              <a:t>registers</a:t>
            </a:r>
          </a:p>
          <a:p>
            <a:r>
              <a:rPr lang="en-US" sz="2400" dirty="0" smtClean="0"/>
              <a:t>Assigns aliases for registers x1-x31</a:t>
            </a:r>
          </a:p>
          <a:p>
            <a:pPr lvl="1"/>
            <a:r>
              <a:rPr lang="en-US" sz="2000" dirty="0" smtClean="0"/>
              <a:t>a0 to a7 – function argument registers (caller-saved)</a:t>
            </a:r>
          </a:p>
          <a:p>
            <a:pPr lvl="1"/>
            <a:r>
              <a:rPr lang="en-US" sz="2000" dirty="0" smtClean="0"/>
              <a:t>a0 and a1 – function return value registers</a:t>
            </a:r>
          </a:p>
          <a:p>
            <a:pPr lvl="1"/>
            <a:r>
              <a:rPr lang="en-US" sz="2000" dirty="0" smtClean="0"/>
              <a:t>s0 to s11 – Saved registers (</a:t>
            </a:r>
            <a:r>
              <a:rPr lang="en-US" sz="2000" dirty="0" err="1" smtClean="0"/>
              <a:t>callee</a:t>
            </a:r>
            <a:r>
              <a:rPr lang="en-US" sz="2000" dirty="0" smtClean="0"/>
              <a:t>-saved)</a:t>
            </a:r>
          </a:p>
          <a:p>
            <a:pPr lvl="1"/>
            <a:r>
              <a:rPr lang="en-US" sz="2000" dirty="0" smtClean="0"/>
              <a:t>t0 to t6 – temporary registers (caller-saved)</a:t>
            </a:r>
          </a:p>
          <a:p>
            <a:pPr lvl="1"/>
            <a:r>
              <a:rPr lang="en-US" sz="2000" dirty="0" err="1" smtClean="0"/>
              <a:t>ra</a:t>
            </a:r>
            <a:r>
              <a:rPr lang="en-US" sz="2000" dirty="0" smtClean="0"/>
              <a:t> – return address (caller-saved)</a:t>
            </a:r>
          </a:p>
          <a:p>
            <a:pPr lvl="1"/>
            <a:r>
              <a:rPr lang="en-US" sz="2000" dirty="0" err="1" smtClean="0"/>
              <a:t>sp</a:t>
            </a:r>
            <a:r>
              <a:rPr lang="en-US" sz="2000" dirty="0" smtClean="0"/>
              <a:t> – stack pointer (</a:t>
            </a:r>
            <a:r>
              <a:rPr lang="en-US" sz="2000" dirty="0" err="1" smtClean="0"/>
              <a:t>callee</a:t>
            </a:r>
            <a:r>
              <a:rPr lang="en-US" sz="2000" dirty="0" smtClean="0"/>
              <a:t>-saved)</a:t>
            </a:r>
            <a:endParaRPr lang="en-US" sz="2000" dirty="0"/>
          </a:p>
          <a:p>
            <a:pPr lvl="1"/>
            <a:r>
              <a:rPr lang="en-US" sz="2000" dirty="0" err="1" smtClean="0"/>
              <a:t>gp</a:t>
            </a:r>
            <a:r>
              <a:rPr lang="en-US" sz="2000" dirty="0" smtClean="0"/>
              <a:t> (global pointer), and </a:t>
            </a:r>
            <a:r>
              <a:rPr lang="en-US" sz="2000" dirty="0" err="1" smtClean="0"/>
              <a:t>tp</a:t>
            </a:r>
            <a:r>
              <a:rPr lang="en-US" sz="2000" dirty="0" smtClean="0"/>
              <a:t> (thread pointer) point to specific locations in memory used by the program for global and thread-local variables respectively</a:t>
            </a:r>
            <a:endParaRPr lang="en-US" sz="2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5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GCD</a:t>
            </a:r>
            <a:br>
              <a:rPr lang="en-US" dirty="0" smtClean="0"/>
            </a:br>
            <a:r>
              <a:rPr lang="en-US" sz="2400" dirty="0" smtClean="0"/>
              <a:t>Using the ABI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81443"/>
            <a:ext cx="8029575" cy="4628857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assume we want to do the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s0 and s1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and put the result in s2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a0, s0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a1, s1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-8 // saving registers in the stack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// as needed by the caller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t0, 4(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call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t0, 4(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// restoring caller-saved registers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s2, a0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" name="Freeform 9"/>
          <p:cNvSpPr/>
          <p:nvPr/>
        </p:nvSpPr>
        <p:spPr bwMode="auto">
          <a:xfrm>
            <a:off x="1532560" y="2295525"/>
            <a:ext cx="486740" cy="704850"/>
          </a:xfrm>
          <a:custGeom>
            <a:avLst/>
            <a:gdLst>
              <a:gd name="connsiteX0" fmla="*/ 29540 w 486740"/>
              <a:gd name="connsiteY0" fmla="*/ 171450 h 371475"/>
              <a:gd name="connsiteX1" fmla="*/ 48590 w 486740"/>
              <a:gd name="connsiteY1" fmla="*/ 95250 h 371475"/>
              <a:gd name="connsiteX2" fmla="*/ 67640 w 486740"/>
              <a:gd name="connsiteY2" fmla="*/ 28575 h 371475"/>
              <a:gd name="connsiteX3" fmla="*/ 86690 w 486740"/>
              <a:gd name="connsiteY3" fmla="*/ 0 h 371475"/>
              <a:gd name="connsiteX4" fmla="*/ 372440 w 486740"/>
              <a:gd name="connsiteY4" fmla="*/ 19050 h 371475"/>
              <a:gd name="connsiteX5" fmla="*/ 401015 w 486740"/>
              <a:gd name="connsiteY5" fmla="*/ 28575 h 371475"/>
              <a:gd name="connsiteX6" fmla="*/ 458165 w 486740"/>
              <a:gd name="connsiteY6" fmla="*/ 76200 h 371475"/>
              <a:gd name="connsiteX7" fmla="*/ 486740 w 486740"/>
              <a:gd name="connsiteY7" fmla="*/ 133350 h 371475"/>
              <a:gd name="connsiteX8" fmla="*/ 467690 w 486740"/>
              <a:gd name="connsiteY8" fmla="*/ 228600 h 371475"/>
              <a:gd name="connsiteX9" fmla="*/ 448640 w 486740"/>
              <a:gd name="connsiteY9" fmla="*/ 257175 h 371475"/>
              <a:gd name="connsiteX10" fmla="*/ 420065 w 486740"/>
              <a:gd name="connsiteY10" fmla="*/ 266700 h 371475"/>
              <a:gd name="connsiteX11" fmla="*/ 362915 w 486740"/>
              <a:gd name="connsiteY11" fmla="*/ 304800 h 371475"/>
              <a:gd name="connsiteX12" fmla="*/ 343865 w 486740"/>
              <a:gd name="connsiteY12" fmla="*/ 333375 h 371475"/>
              <a:gd name="connsiteX13" fmla="*/ 315290 w 486740"/>
              <a:gd name="connsiteY13" fmla="*/ 342900 h 371475"/>
              <a:gd name="connsiteX14" fmla="*/ 258140 w 486740"/>
              <a:gd name="connsiteY14" fmla="*/ 371475 h 371475"/>
              <a:gd name="connsiteX15" fmla="*/ 96215 w 486740"/>
              <a:gd name="connsiteY15" fmla="*/ 361950 h 371475"/>
              <a:gd name="connsiteX16" fmla="*/ 67640 w 486740"/>
              <a:gd name="connsiteY16" fmla="*/ 352425 h 371475"/>
              <a:gd name="connsiteX17" fmla="*/ 48590 w 486740"/>
              <a:gd name="connsiteY17" fmla="*/ 323850 h 371475"/>
              <a:gd name="connsiteX18" fmla="*/ 20015 w 486740"/>
              <a:gd name="connsiteY18" fmla="*/ 304800 h 371475"/>
              <a:gd name="connsiteX19" fmla="*/ 10490 w 486740"/>
              <a:gd name="connsiteY19" fmla="*/ 152400 h 371475"/>
              <a:gd name="connsiteX20" fmla="*/ 965 w 486740"/>
              <a:gd name="connsiteY20" fmla="*/ 11430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740" h="371475">
                <a:moveTo>
                  <a:pt x="29540" y="171450"/>
                </a:moveTo>
                <a:cubicBezTo>
                  <a:pt x="48905" y="74624"/>
                  <a:pt x="29064" y="163591"/>
                  <a:pt x="48590" y="95250"/>
                </a:cubicBezTo>
                <a:cubicBezTo>
                  <a:pt x="52659" y="81008"/>
                  <a:pt x="60027" y="43800"/>
                  <a:pt x="67640" y="28575"/>
                </a:cubicBezTo>
                <a:cubicBezTo>
                  <a:pt x="72760" y="18336"/>
                  <a:pt x="80340" y="9525"/>
                  <a:pt x="86690" y="0"/>
                </a:cubicBezTo>
                <a:cubicBezTo>
                  <a:pt x="239638" y="5883"/>
                  <a:pt x="271275" y="-9854"/>
                  <a:pt x="372440" y="19050"/>
                </a:cubicBezTo>
                <a:cubicBezTo>
                  <a:pt x="382094" y="21808"/>
                  <a:pt x="392035" y="24085"/>
                  <a:pt x="401015" y="28575"/>
                </a:cubicBezTo>
                <a:cubicBezTo>
                  <a:pt x="422422" y="39279"/>
                  <a:pt x="443118" y="58144"/>
                  <a:pt x="458165" y="76200"/>
                </a:cubicBezTo>
                <a:cubicBezTo>
                  <a:pt x="478681" y="100819"/>
                  <a:pt x="477194" y="104711"/>
                  <a:pt x="486740" y="133350"/>
                </a:cubicBezTo>
                <a:cubicBezTo>
                  <a:pt x="483230" y="157921"/>
                  <a:pt x="480990" y="202001"/>
                  <a:pt x="467690" y="228600"/>
                </a:cubicBezTo>
                <a:cubicBezTo>
                  <a:pt x="462570" y="238839"/>
                  <a:pt x="457579" y="250024"/>
                  <a:pt x="448640" y="257175"/>
                </a:cubicBezTo>
                <a:cubicBezTo>
                  <a:pt x="440800" y="263447"/>
                  <a:pt x="428842" y="261824"/>
                  <a:pt x="420065" y="266700"/>
                </a:cubicBezTo>
                <a:cubicBezTo>
                  <a:pt x="400051" y="277819"/>
                  <a:pt x="362915" y="304800"/>
                  <a:pt x="362915" y="304800"/>
                </a:cubicBezTo>
                <a:cubicBezTo>
                  <a:pt x="356565" y="314325"/>
                  <a:pt x="352804" y="326224"/>
                  <a:pt x="343865" y="333375"/>
                </a:cubicBezTo>
                <a:cubicBezTo>
                  <a:pt x="336025" y="339647"/>
                  <a:pt x="324270" y="338410"/>
                  <a:pt x="315290" y="342900"/>
                </a:cubicBezTo>
                <a:cubicBezTo>
                  <a:pt x="241432" y="379829"/>
                  <a:pt x="329964" y="347534"/>
                  <a:pt x="258140" y="371475"/>
                </a:cubicBezTo>
                <a:cubicBezTo>
                  <a:pt x="204165" y="368300"/>
                  <a:pt x="150015" y="367330"/>
                  <a:pt x="96215" y="361950"/>
                </a:cubicBezTo>
                <a:cubicBezTo>
                  <a:pt x="86225" y="360951"/>
                  <a:pt x="75480" y="358697"/>
                  <a:pt x="67640" y="352425"/>
                </a:cubicBezTo>
                <a:cubicBezTo>
                  <a:pt x="58701" y="345274"/>
                  <a:pt x="56685" y="331945"/>
                  <a:pt x="48590" y="323850"/>
                </a:cubicBezTo>
                <a:cubicBezTo>
                  <a:pt x="40495" y="315755"/>
                  <a:pt x="29540" y="311150"/>
                  <a:pt x="20015" y="304800"/>
                </a:cubicBezTo>
                <a:cubicBezTo>
                  <a:pt x="-9125" y="217379"/>
                  <a:pt x="-1033" y="267631"/>
                  <a:pt x="10490" y="152400"/>
                </a:cubicBezTo>
                <a:lnTo>
                  <a:pt x="965" y="11430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>
            <a:off x="1342060" y="3676651"/>
            <a:ext cx="486740" cy="666750"/>
          </a:xfrm>
          <a:custGeom>
            <a:avLst/>
            <a:gdLst>
              <a:gd name="connsiteX0" fmla="*/ 29540 w 486740"/>
              <a:gd name="connsiteY0" fmla="*/ 171450 h 371475"/>
              <a:gd name="connsiteX1" fmla="*/ 48590 w 486740"/>
              <a:gd name="connsiteY1" fmla="*/ 95250 h 371475"/>
              <a:gd name="connsiteX2" fmla="*/ 67640 w 486740"/>
              <a:gd name="connsiteY2" fmla="*/ 28575 h 371475"/>
              <a:gd name="connsiteX3" fmla="*/ 86690 w 486740"/>
              <a:gd name="connsiteY3" fmla="*/ 0 h 371475"/>
              <a:gd name="connsiteX4" fmla="*/ 372440 w 486740"/>
              <a:gd name="connsiteY4" fmla="*/ 19050 h 371475"/>
              <a:gd name="connsiteX5" fmla="*/ 401015 w 486740"/>
              <a:gd name="connsiteY5" fmla="*/ 28575 h 371475"/>
              <a:gd name="connsiteX6" fmla="*/ 458165 w 486740"/>
              <a:gd name="connsiteY6" fmla="*/ 76200 h 371475"/>
              <a:gd name="connsiteX7" fmla="*/ 486740 w 486740"/>
              <a:gd name="connsiteY7" fmla="*/ 133350 h 371475"/>
              <a:gd name="connsiteX8" fmla="*/ 467690 w 486740"/>
              <a:gd name="connsiteY8" fmla="*/ 228600 h 371475"/>
              <a:gd name="connsiteX9" fmla="*/ 448640 w 486740"/>
              <a:gd name="connsiteY9" fmla="*/ 257175 h 371475"/>
              <a:gd name="connsiteX10" fmla="*/ 420065 w 486740"/>
              <a:gd name="connsiteY10" fmla="*/ 266700 h 371475"/>
              <a:gd name="connsiteX11" fmla="*/ 362915 w 486740"/>
              <a:gd name="connsiteY11" fmla="*/ 304800 h 371475"/>
              <a:gd name="connsiteX12" fmla="*/ 343865 w 486740"/>
              <a:gd name="connsiteY12" fmla="*/ 333375 h 371475"/>
              <a:gd name="connsiteX13" fmla="*/ 315290 w 486740"/>
              <a:gd name="connsiteY13" fmla="*/ 342900 h 371475"/>
              <a:gd name="connsiteX14" fmla="*/ 258140 w 486740"/>
              <a:gd name="connsiteY14" fmla="*/ 371475 h 371475"/>
              <a:gd name="connsiteX15" fmla="*/ 96215 w 486740"/>
              <a:gd name="connsiteY15" fmla="*/ 361950 h 371475"/>
              <a:gd name="connsiteX16" fmla="*/ 67640 w 486740"/>
              <a:gd name="connsiteY16" fmla="*/ 352425 h 371475"/>
              <a:gd name="connsiteX17" fmla="*/ 48590 w 486740"/>
              <a:gd name="connsiteY17" fmla="*/ 323850 h 371475"/>
              <a:gd name="connsiteX18" fmla="*/ 20015 w 486740"/>
              <a:gd name="connsiteY18" fmla="*/ 304800 h 371475"/>
              <a:gd name="connsiteX19" fmla="*/ 10490 w 486740"/>
              <a:gd name="connsiteY19" fmla="*/ 152400 h 371475"/>
              <a:gd name="connsiteX20" fmla="*/ 965 w 486740"/>
              <a:gd name="connsiteY20" fmla="*/ 11430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740" h="371475">
                <a:moveTo>
                  <a:pt x="29540" y="171450"/>
                </a:moveTo>
                <a:cubicBezTo>
                  <a:pt x="48905" y="74624"/>
                  <a:pt x="29064" y="163591"/>
                  <a:pt x="48590" y="95250"/>
                </a:cubicBezTo>
                <a:cubicBezTo>
                  <a:pt x="52659" y="81008"/>
                  <a:pt x="60027" y="43800"/>
                  <a:pt x="67640" y="28575"/>
                </a:cubicBezTo>
                <a:cubicBezTo>
                  <a:pt x="72760" y="18336"/>
                  <a:pt x="80340" y="9525"/>
                  <a:pt x="86690" y="0"/>
                </a:cubicBezTo>
                <a:cubicBezTo>
                  <a:pt x="239638" y="5883"/>
                  <a:pt x="271275" y="-9854"/>
                  <a:pt x="372440" y="19050"/>
                </a:cubicBezTo>
                <a:cubicBezTo>
                  <a:pt x="382094" y="21808"/>
                  <a:pt x="392035" y="24085"/>
                  <a:pt x="401015" y="28575"/>
                </a:cubicBezTo>
                <a:cubicBezTo>
                  <a:pt x="422422" y="39279"/>
                  <a:pt x="443118" y="58144"/>
                  <a:pt x="458165" y="76200"/>
                </a:cubicBezTo>
                <a:cubicBezTo>
                  <a:pt x="478681" y="100819"/>
                  <a:pt x="477194" y="104711"/>
                  <a:pt x="486740" y="133350"/>
                </a:cubicBezTo>
                <a:cubicBezTo>
                  <a:pt x="483230" y="157921"/>
                  <a:pt x="480990" y="202001"/>
                  <a:pt x="467690" y="228600"/>
                </a:cubicBezTo>
                <a:cubicBezTo>
                  <a:pt x="462570" y="238839"/>
                  <a:pt x="457579" y="250024"/>
                  <a:pt x="448640" y="257175"/>
                </a:cubicBezTo>
                <a:cubicBezTo>
                  <a:pt x="440800" y="263447"/>
                  <a:pt x="428842" y="261824"/>
                  <a:pt x="420065" y="266700"/>
                </a:cubicBezTo>
                <a:cubicBezTo>
                  <a:pt x="400051" y="277819"/>
                  <a:pt x="362915" y="304800"/>
                  <a:pt x="362915" y="304800"/>
                </a:cubicBezTo>
                <a:cubicBezTo>
                  <a:pt x="356565" y="314325"/>
                  <a:pt x="352804" y="326224"/>
                  <a:pt x="343865" y="333375"/>
                </a:cubicBezTo>
                <a:cubicBezTo>
                  <a:pt x="336025" y="339647"/>
                  <a:pt x="324270" y="338410"/>
                  <a:pt x="315290" y="342900"/>
                </a:cubicBezTo>
                <a:cubicBezTo>
                  <a:pt x="241432" y="379829"/>
                  <a:pt x="329964" y="347534"/>
                  <a:pt x="258140" y="371475"/>
                </a:cubicBezTo>
                <a:cubicBezTo>
                  <a:pt x="204165" y="368300"/>
                  <a:pt x="150015" y="367330"/>
                  <a:pt x="96215" y="361950"/>
                </a:cubicBezTo>
                <a:cubicBezTo>
                  <a:pt x="86225" y="360951"/>
                  <a:pt x="75480" y="358697"/>
                  <a:pt x="67640" y="352425"/>
                </a:cubicBezTo>
                <a:cubicBezTo>
                  <a:pt x="58701" y="345274"/>
                  <a:pt x="56685" y="331945"/>
                  <a:pt x="48590" y="323850"/>
                </a:cubicBezTo>
                <a:cubicBezTo>
                  <a:pt x="40495" y="315755"/>
                  <a:pt x="29540" y="311150"/>
                  <a:pt x="20015" y="304800"/>
                </a:cubicBezTo>
                <a:cubicBezTo>
                  <a:pt x="-9125" y="217379"/>
                  <a:pt x="-1033" y="267631"/>
                  <a:pt x="10490" y="152400"/>
                </a:cubicBezTo>
                <a:lnTo>
                  <a:pt x="965" y="11430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7625" y="2286000"/>
            <a:ext cx="429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preparing arguments in a0, a1, etc.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48100" y="3724275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temporary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266981" cy="1143000"/>
          </a:xfrm>
        </p:spPr>
        <p:txBody>
          <a:bodyPr/>
          <a:lstStyle/>
          <a:p>
            <a:r>
              <a:rPr lang="en-US" sz="4000" dirty="0" smtClean="0"/>
              <a:t>ISA: The software interface of programmable machine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02" y="3491721"/>
            <a:ext cx="7772400" cy="2823354"/>
          </a:xfrm>
        </p:spPr>
        <p:txBody>
          <a:bodyPr/>
          <a:lstStyle/>
          <a:p>
            <a:r>
              <a:rPr lang="en-US" sz="2400" dirty="0" smtClean="0"/>
              <a:t>Instruction set architecture is a set of instructions </a:t>
            </a:r>
          </a:p>
          <a:p>
            <a:r>
              <a:rPr lang="en-US" sz="2400" dirty="0" smtClean="0"/>
              <a:t>Each instruction defines a way to transform the machine state</a:t>
            </a:r>
          </a:p>
          <a:p>
            <a:r>
              <a:rPr lang="en-US" sz="2400" dirty="0" smtClean="0"/>
              <a:t>ISA is a contract that an architect must follow while designing a machine a for a specific Performance, Power and Area (PPA) objective</a:t>
            </a:r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598221" y="2217839"/>
            <a:ext cx="4935929" cy="400110"/>
            <a:chOff x="1598221" y="2217839"/>
            <a:chExt cx="4935929" cy="400110"/>
          </a:xfrm>
        </p:grpSpPr>
        <p:sp>
          <p:nvSpPr>
            <p:cNvPr id="19" name="Rectangle 18"/>
            <p:cNvSpPr/>
            <p:nvPr/>
          </p:nvSpPr>
          <p:spPr bwMode="auto">
            <a:xfrm>
              <a:off x="1628775" y="2266950"/>
              <a:ext cx="4905375" cy="3238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1600200" y="2257426"/>
              <a:ext cx="4914900" cy="9524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1598221" y="2576080"/>
              <a:ext cx="4914900" cy="9524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3562598" y="2217839"/>
              <a:ext cx="639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ISA</a:t>
              </a:r>
              <a:endParaRPr lang="en-US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009123" y="1392134"/>
            <a:ext cx="6696770" cy="817666"/>
            <a:chOff x="1009123" y="1392134"/>
            <a:chExt cx="6696770" cy="817666"/>
          </a:xfrm>
        </p:grpSpPr>
        <p:sp>
          <p:nvSpPr>
            <p:cNvPr id="18" name="TextBox 17"/>
            <p:cNvSpPr txBox="1"/>
            <p:nvPr/>
          </p:nvSpPr>
          <p:spPr>
            <a:xfrm>
              <a:off x="1009123" y="1392134"/>
              <a:ext cx="66967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 smtClean="0"/>
                <a:t>Software tools </a:t>
              </a:r>
            </a:p>
            <a:p>
              <a:pPr algn="ctr"/>
              <a:r>
                <a:rPr lang="en-US" dirty="0" smtClean="0"/>
                <a:t>assembler      compilers</a:t>
              </a:r>
              <a:r>
                <a:rPr lang="en-US" dirty="0"/>
                <a:t> </a:t>
              </a:r>
              <a:r>
                <a:rPr lang="en-US" dirty="0" smtClean="0"/>
                <a:t>      interpreters   OS, ...</a:t>
              </a:r>
              <a:endParaRPr lang="en-US" dirty="0"/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3289300" y="2066925"/>
              <a:ext cx="209550" cy="123825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 flipH="1">
              <a:off x="4127500" y="2038350"/>
              <a:ext cx="6350" cy="17145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4784725" y="2076450"/>
              <a:ext cx="209550" cy="123825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1445446" y="2622550"/>
            <a:ext cx="5689379" cy="876696"/>
            <a:chOff x="1445446" y="2622550"/>
            <a:chExt cx="5689379" cy="876696"/>
          </a:xfrm>
        </p:grpSpPr>
        <p:sp>
          <p:nvSpPr>
            <p:cNvPr id="17" name="TextBox 16"/>
            <p:cNvSpPr txBox="1"/>
            <p:nvPr/>
          </p:nvSpPr>
          <p:spPr>
            <a:xfrm>
              <a:off x="1445446" y="2791360"/>
              <a:ext cx="568937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non-pipelined      pipelined          OOO </a:t>
              </a:r>
              <a:r>
                <a:rPr lang="en-US" dirty="0"/>
                <a:t>...</a:t>
              </a:r>
            </a:p>
            <a:p>
              <a:pPr algn="ctr"/>
              <a:r>
                <a:rPr lang="en-US" i="1" dirty="0" smtClean="0"/>
                <a:t>Micro-architectures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>
              <a:off x="4864100" y="2638425"/>
              <a:ext cx="209550" cy="123825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 flipH="1">
              <a:off x="3273425" y="2657475"/>
              <a:ext cx="209550" cy="123825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>
              <a:off x="4121150" y="2622550"/>
              <a:ext cx="6350" cy="17145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4717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GCD in RISC-V Assembler</a:t>
            </a:r>
            <a:br>
              <a:rPr lang="en-US" dirty="0" smtClean="0"/>
            </a:br>
            <a:r>
              <a:rPr lang="en-US" sz="2400" dirty="0" smtClean="0"/>
              <a:t>Using the ABI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533818"/>
            <a:ext cx="8161606" cy="4847932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a0,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a1,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a0, done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a0, a1,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b_bigger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a0, a0, a1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b_bigger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mv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a0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mv a0, a1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mv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a1, t0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done:  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now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a1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 the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mv a0, a1 // move to a0 for returning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ret //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1" name="Freeform 10"/>
          <p:cNvSpPr/>
          <p:nvPr/>
        </p:nvSpPr>
        <p:spPr bwMode="auto">
          <a:xfrm>
            <a:off x="1627810" y="2200275"/>
            <a:ext cx="486740" cy="371475"/>
          </a:xfrm>
          <a:custGeom>
            <a:avLst/>
            <a:gdLst>
              <a:gd name="connsiteX0" fmla="*/ 29540 w 486740"/>
              <a:gd name="connsiteY0" fmla="*/ 171450 h 371475"/>
              <a:gd name="connsiteX1" fmla="*/ 48590 w 486740"/>
              <a:gd name="connsiteY1" fmla="*/ 95250 h 371475"/>
              <a:gd name="connsiteX2" fmla="*/ 67640 w 486740"/>
              <a:gd name="connsiteY2" fmla="*/ 28575 h 371475"/>
              <a:gd name="connsiteX3" fmla="*/ 86690 w 486740"/>
              <a:gd name="connsiteY3" fmla="*/ 0 h 371475"/>
              <a:gd name="connsiteX4" fmla="*/ 372440 w 486740"/>
              <a:gd name="connsiteY4" fmla="*/ 19050 h 371475"/>
              <a:gd name="connsiteX5" fmla="*/ 401015 w 486740"/>
              <a:gd name="connsiteY5" fmla="*/ 28575 h 371475"/>
              <a:gd name="connsiteX6" fmla="*/ 458165 w 486740"/>
              <a:gd name="connsiteY6" fmla="*/ 76200 h 371475"/>
              <a:gd name="connsiteX7" fmla="*/ 486740 w 486740"/>
              <a:gd name="connsiteY7" fmla="*/ 133350 h 371475"/>
              <a:gd name="connsiteX8" fmla="*/ 467690 w 486740"/>
              <a:gd name="connsiteY8" fmla="*/ 228600 h 371475"/>
              <a:gd name="connsiteX9" fmla="*/ 448640 w 486740"/>
              <a:gd name="connsiteY9" fmla="*/ 257175 h 371475"/>
              <a:gd name="connsiteX10" fmla="*/ 420065 w 486740"/>
              <a:gd name="connsiteY10" fmla="*/ 266700 h 371475"/>
              <a:gd name="connsiteX11" fmla="*/ 362915 w 486740"/>
              <a:gd name="connsiteY11" fmla="*/ 304800 h 371475"/>
              <a:gd name="connsiteX12" fmla="*/ 343865 w 486740"/>
              <a:gd name="connsiteY12" fmla="*/ 333375 h 371475"/>
              <a:gd name="connsiteX13" fmla="*/ 315290 w 486740"/>
              <a:gd name="connsiteY13" fmla="*/ 342900 h 371475"/>
              <a:gd name="connsiteX14" fmla="*/ 258140 w 486740"/>
              <a:gd name="connsiteY14" fmla="*/ 371475 h 371475"/>
              <a:gd name="connsiteX15" fmla="*/ 96215 w 486740"/>
              <a:gd name="connsiteY15" fmla="*/ 361950 h 371475"/>
              <a:gd name="connsiteX16" fmla="*/ 67640 w 486740"/>
              <a:gd name="connsiteY16" fmla="*/ 352425 h 371475"/>
              <a:gd name="connsiteX17" fmla="*/ 48590 w 486740"/>
              <a:gd name="connsiteY17" fmla="*/ 323850 h 371475"/>
              <a:gd name="connsiteX18" fmla="*/ 20015 w 486740"/>
              <a:gd name="connsiteY18" fmla="*/ 304800 h 371475"/>
              <a:gd name="connsiteX19" fmla="*/ 10490 w 486740"/>
              <a:gd name="connsiteY19" fmla="*/ 152400 h 371475"/>
              <a:gd name="connsiteX20" fmla="*/ 965 w 486740"/>
              <a:gd name="connsiteY20" fmla="*/ 11430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740" h="371475">
                <a:moveTo>
                  <a:pt x="29540" y="171450"/>
                </a:moveTo>
                <a:cubicBezTo>
                  <a:pt x="48905" y="74624"/>
                  <a:pt x="29064" y="163591"/>
                  <a:pt x="48590" y="95250"/>
                </a:cubicBezTo>
                <a:cubicBezTo>
                  <a:pt x="52659" y="81008"/>
                  <a:pt x="60027" y="43800"/>
                  <a:pt x="67640" y="28575"/>
                </a:cubicBezTo>
                <a:cubicBezTo>
                  <a:pt x="72760" y="18336"/>
                  <a:pt x="80340" y="9525"/>
                  <a:pt x="86690" y="0"/>
                </a:cubicBezTo>
                <a:cubicBezTo>
                  <a:pt x="239638" y="5883"/>
                  <a:pt x="271275" y="-9854"/>
                  <a:pt x="372440" y="19050"/>
                </a:cubicBezTo>
                <a:cubicBezTo>
                  <a:pt x="382094" y="21808"/>
                  <a:pt x="392035" y="24085"/>
                  <a:pt x="401015" y="28575"/>
                </a:cubicBezTo>
                <a:cubicBezTo>
                  <a:pt x="422422" y="39279"/>
                  <a:pt x="443118" y="58144"/>
                  <a:pt x="458165" y="76200"/>
                </a:cubicBezTo>
                <a:cubicBezTo>
                  <a:pt x="478681" y="100819"/>
                  <a:pt x="477194" y="104711"/>
                  <a:pt x="486740" y="133350"/>
                </a:cubicBezTo>
                <a:cubicBezTo>
                  <a:pt x="483230" y="157921"/>
                  <a:pt x="480990" y="202001"/>
                  <a:pt x="467690" y="228600"/>
                </a:cubicBezTo>
                <a:cubicBezTo>
                  <a:pt x="462570" y="238839"/>
                  <a:pt x="457579" y="250024"/>
                  <a:pt x="448640" y="257175"/>
                </a:cubicBezTo>
                <a:cubicBezTo>
                  <a:pt x="440800" y="263447"/>
                  <a:pt x="428842" y="261824"/>
                  <a:pt x="420065" y="266700"/>
                </a:cubicBezTo>
                <a:cubicBezTo>
                  <a:pt x="400051" y="277819"/>
                  <a:pt x="362915" y="304800"/>
                  <a:pt x="362915" y="304800"/>
                </a:cubicBezTo>
                <a:cubicBezTo>
                  <a:pt x="356565" y="314325"/>
                  <a:pt x="352804" y="326224"/>
                  <a:pt x="343865" y="333375"/>
                </a:cubicBezTo>
                <a:cubicBezTo>
                  <a:pt x="336025" y="339647"/>
                  <a:pt x="324270" y="338410"/>
                  <a:pt x="315290" y="342900"/>
                </a:cubicBezTo>
                <a:cubicBezTo>
                  <a:pt x="241432" y="379829"/>
                  <a:pt x="329964" y="347534"/>
                  <a:pt x="258140" y="371475"/>
                </a:cubicBezTo>
                <a:cubicBezTo>
                  <a:pt x="204165" y="368300"/>
                  <a:pt x="150015" y="367330"/>
                  <a:pt x="96215" y="361950"/>
                </a:cubicBezTo>
                <a:cubicBezTo>
                  <a:pt x="86225" y="360951"/>
                  <a:pt x="75480" y="358697"/>
                  <a:pt x="67640" y="352425"/>
                </a:cubicBezTo>
                <a:cubicBezTo>
                  <a:pt x="58701" y="345274"/>
                  <a:pt x="56685" y="331945"/>
                  <a:pt x="48590" y="323850"/>
                </a:cubicBezTo>
                <a:cubicBezTo>
                  <a:pt x="40495" y="315755"/>
                  <a:pt x="29540" y="311150"/>
                  <a:pt x="20015" y="304800"/>
                </a:cubicBezTo>
                <a:cubicBezTo>
                  <a:pt x="-9125" y="217379"/>
                  <a:pt x="-1033" y="267631"/>
                  <a:pt x="10490" y="152400"/>
                </a:cubicBezTo>
                <a:lnTo>
                  <a:pt x="965" y="11430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342060" y="3971925"/>
            <a:ext cx="486740" cy="371475"/>
          </a:xfrm>
          <a:custGeom>
            <a:avLst/>
            <a:gdLst>
              <a:gd name="connsiteX0" fmla="*/ 29540 w 486740"/>
              <a:gd name="connsiteY0" fmla="*/ 171450 h 371475"/>
              <a:gd name="connsiteX1" fmla="*/ 48590 w 486740"/>
              <a:gd name="connsiteY1" fmla="*/ 95250 h 371475"/>
              <a:gd name="connsiteX2" fmla="*/ 67640 w 486740"/>
              <a:gd name="connsiteY2" fmla="*/ 28575 h 371475"/>
              <a:gd name="connsiteX3" fmla="*/ 86690 w 486740"/>
              <a:gd name="connsiteY3" fmla="*/ 0 h 371475"/>
              <a:gd name="connsiteX4" fmla="*/ 372440 w 486740"/>
              <a:gd name="connsiteY4" fmla="*/ 19050 h 371475"/>
              <a:gd name="connsiteX5" fmla="*/ 401015 w 486740"/>
              <a:gd name="connsiteY5" fmla="*/ 28575 h 371475"/>
              <a:gd name="connsiteX6" fmla="*/ 458165 w 486740"/>
              <a:gd name="connsiteY6" fmla="*/ 76200 h 371475"/>
              <a:gd name="connsiteX7" fmla="*/ 486740 w 486740"/>
              <a:gd name="connsiteY7" fmla="*/ 133350 h 371475"/>
              <a:gd name="connsiteX8" fmla="*/ 467690 w 486740"/>
              <a:gd name="connsiteY8" fmla="*/ 228600 h 371475"/>
              <a:gd name="connsiteX9" fmla="*/ 448640 w 486740"/>
              <a:gd name="connsiteY9" fmla="*/ 257175 h 371475"/>
              <a:gd name="connsiteX10" fmla="*/ 420065 w 486740"/>
              <a:gd name="connsiteY10" fmla="*/ 266700 h 371475"/>
              <a:gd name="connsiteX11" fmla="*/ 362915 w 486740"/>
              <a:gd name="connsiteY11" fmla="*/ 304800 h 371475"/>
              <a:gd name="connsiteX12" fmla="*/ 343865 w 486740"/>
              <a:gd name="connsiteY12" fmla="*/ 333375 h 371475"/>
              <a:gd name="connsiteX13" fmla="*/ 315290 w 486740"/>
              <a:gd name="connsiteY13" fmla="*/ 342900 h 371475"/>
              <a:gd name="connsiteX14" fmla="*/ 258140 w 486740"/>
              <a:gd name="connsiteY14" fmla="*/ 371475 h 371475"/>
              <a:gd name="connsiteX15" fmla="*/ 96215 w 486740"/>
              <a:gd name="connsiteY15" fmla="*/ 361950 h 371475"/>
              <a:gd name="connsiteX16" fmla="*/ 67640 w 486740"/>
              <a:gd name="connsiteY16" fmla="*/ 352425 h 371475"/>
              <a:gd name="connsiteX17" fmla="*/ 48590 w 486740"/>
              <a:gd name="connsiteY17" fmla="*/ 323850 h 371475"/>
              <a:gd name="connsiteX18" fmla="*/ 20015 w 486740"/>
              <a:gd name="connsiteY18" fmla="*/ 304800 h 371475"/>
              <a:gd name="connsiteX19" fmla="*/ 10490 w 486740"/>
              <a:gd name="connsiteY19" fmla="*/ 152400 h 371475"/>
              <a:gd name="connsiteX20" fmla="*/ 965 w 486740"/>
              <a:gd name="connsiteY20" fmla="*/ 114300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740" h="371475">
                <a:moveTo>
                  <a:pt x="29540" y="171450"/>
                </a:moveTo>
                <a:cubicBezTo>
                  <a:pt x="48905" y="74624"/>
                  <a:pt x="29064" y="163591"/>
                  <a:pt x="48590" y="95250"/>
                </a:cubicBezTo>
                <a:cubicBezTo>
                  <a:pt x="52659" y="81008"/>
                  <a:pt x="60027" y="43800"/>
                  <a:pt x="67640" y="28575"/>
                </a:cubicBezTo>
                <a:cubicBezTo>
                  <a:pt x="72760" y="18336"/>
                  <a:pt x="80340" y="9525"/>
                  <a:pt x="86690" y="0"/>
                </a:cubicBezTo>
                <a:cubicBezTo>
                  <a:pt x="239638" y="5883"/>
                  <a:pt x="271275" y="-9854"/>
                  <a:pt x="372440" y="19050"/>
                </a:cubicBezTo>
                <a:cubicBezTo>
                  <a:pt x="382094" y="21808"/>
                  <a:pt x="392035" y="24085"/>
                  <a:pt x="401015" y="28575"/>
                </a:cubicBezTo>
                <a:cubicBezTo>
                  <a:pt x="422422" y="39279"/>
                  <a:pt x="443118" y="58144"/>
                  <a:pt x="458165" y="76200"/>
                </a:cubicBezTo>
                <a:cubicBezTo>
                  <a:pt x="478681" y="100819"/>
                  <a:pt x="477194" y="104711"/>
                  <a:pt x="486740" y="133350"/>
                </a:cubicBezTo>
                <a:cubicBezTo>
                  <a:pt x="483230" y="157921"/>
                  <a:pt x="480990" y="202001"/>
                  <a:pt x="467690" y="228600"/>
                </a:cubicBezTo>
                <a:cubicBezTo>
                  <a:pt x="462570" y="238839"/>
                  <a:pt x="457579" y="250024"/>
                  <a:pt x="448640" y="257175"/>
                </a:cubicBezTo>
                <a:cubicBezTo>
                  <a:pt x="440800" y="263447"/>
                  <a:pt x="428842" y="261824"/>
                  <a:pt x="420065" y="266700"/>
                </a:cubicBezTo>
                <a:cubicBezTo>
                  <a:pt x="400051" y="277819"/>
                  <a:pt x="362915" y="304800"/>
                  <a:pt x="362915" y="304800"/>
                </a:cubicBezTo>
                <a:cubicBezTo>
                  <a:pt x="356565" y="314325"/>
                  <a:pt x="352804" y="326224"/>
                  <a:pt x="343865" y="333375"/>
                </a:cubicBezTo>
                <a:cubicBezTo>
                  <a:pt x="336025" y="339647"/>
                  <a:pt x="324270" y="338410"/>
                  <a:pt x="315290" y="342900"/>
                </a:cubicBezTo>
                <a:cubicBezTo>
                  <a:pt x="241432" y="379829"/>
                  <a:pt x="329964" y="347534"/>
                  <a:pt x="258140" y="371475"/>
                </a:cubicBezTo>
                <a:cubicBezTo>
                  <a:pt x="204165" y="368300"/>
                  <a:pt x="150015" y="367330"/>
                  <a:pt x="96215" y="361950"/>
                </a:cubicBezTo>
                <a:cubicBezTo>
                  <a:pt x="86225" y="360951"/>
                  <a:pt x="75480" y="358697"/>
                  <a:pt x="67640" y="352425"/>
                </a:cubicBezTo>
                <a:cubicBezTo>
                  <a:pt x="58701" y="345274"/>
                  <a:pt x="56685" y="331945"/>
                  <a:pt x="48590" y="323850"/>
                </a:cubicBezTo>
                <a:cubicBezTo>
                  <a:pt x="40495" y="315755"/>
                  <a:pt x="29540" y="311150"/>
                  <a:pt x="20015" y="304800"/>
                </a:cubicBezTo>
                <a:cubicBezTo>
                  <a:pt x="-9125" y="217379"/>
                  <a:pt x="-1033" y="267631"/>
                  <a:pt x="10490" y="152400"/>
                </a:cubicBezTo>
                <a:lnTo>
                  <a:pt x="965" y="11430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723900" y="5524500"/>
            <a:ext cx="6076950" cy="962025"/>
          </a:xfrm>
          <a:custGeom>
            <a:avLst/>
            <a:gdLst>
              <a:gd name="connsiteX0" fmla="*/ 19050 w 6438900"/>
              <a:gd name="connsiteY0" fmla="*/ 361950 h 1114425"/>
              <a:gd name="connsiteX1" fmla="*/ 47625 w 6438900"/>
              <a:gd name="connsiteY1" fmla="*/ 314325 h 1114425"/>
              <a:gd name="connsiteX2" fmla="*/ 95250 w 6438900"/>
              <a:gd name="connsiteY2" fmla="*/ 257175 h 1114425"/>
              <a:gd name="connsiteX3" fmla="*/ 171450 w 6438900"/>
              <a:gd name="connsiteY3" fmla="*/ 161925 h 1114425"/>
              <a:gd name="connsiteX4" fmla="*/ 209550 w 6438900"/>
              <a:gd name="connsiteY4" fmla="*/ 142875 h 1114425"/>
              <a:gd name="connsiteX5" fmla="*/ 314325 w 6438900"/>
              <a:gd name="connsiteY5" fmla="*/ 85725 h 1114425"/>
              <a:gd name="connsiteX6" fmla="*/ 352425 w 6438900"/>
              <a:gd name="connsiteY6" fmla="*/ 76200 h 1114425"/>
              <a:gd name="connsiteX7" fmla="*/ 390525 w 6438900"/>
              <a:gd name="connsiteY7" fmla="*/ 57150 h 1114425"/>
              <a:gd name="connsiteX8" fmla="*/ 523875 w 6438900"/>
              <a:gd name="connsiteY8" fmla="*/ 38100 h 1114425"/>
              <a:gd name="connsiteX9" fmla="*/ 600075 w 6438900"/>
              <a:gd name="connsiteY9" fmla="*/ 28575 h 1114425"/>
              <a:gd name="connsiteX10" fmla="*/ 1114425 w 6438900"/>
              <a:gd name="connsiteY10" fmla="*/ 38100 h 1114425"/>
              <a:gd name="connsiteX11" fmla="*/ 1228725 w 6438900"/>
              <a:gd name="connsiteY11" fmla="*/ 57150 h 1114425"/>
              <a:gd name="connsiteX12" fmla="*/ 1381125 w 6438900"/>
              <a:gd name="connsiteY12" fmla="*/ 66675 h 1114425"/>
              <a:gd name="connsiteX13" fmla="*/ 2914650 w 6438900"/>
              <a:gd name="connsiteY13" fmla="*/ 76200 h 1114425"/>
              <a:gd name="connsiteX14" fmla="*/ 2952750 w 6438900"/>
              <a:gd name="connsiteY14" fmla="*/ 85725 h 1114425"/>
              <a:gd name="connsiteX15" fmla="*/ 3200400 w 6438900"/>
              <a:gd name="connsiteY15" fmla="*/ 114300 h 1114425"/>
              <a:gd name="connsiteX16" fmla="*/ 4324350 w 6438900"/>
              <a:gd name="connsiteY16" fmla="*/ 104775 h 1114425"/>
              <a:gd name="connsiteX17" fmla="*/ 4410075 w 6438900"/>
              <a:gd name="connsiteY17" fmla="*/ 85725 h 1114425"/>
              <a:gd name="connsiteX18" fmla="*/ 4514850 w 6438900"/>
              <a:gd name="connsiteY18" fmla="*/ 76200 h 1114425"/>
              <a:gd name="connsiteX19" fmla="*/ 4562475 w 6438900"/>
              <a:gd name="connsiteY19" fmla="*/ 66675 h 1114425"/>
              <a:gd name="connsiteX20" fmla="*/ 4629150 w 6438900"/>
              <a:gd name="connsiteY20" fmla="*/ 57150 h 1114425"/>
              <a:gd name="connsiteX21" fmla="*/ 5467350 w 6438900"/>
              <a:gd name="connsiteY21" fmla="*/ 38100 h 1114425"/>
              <a:gd name="connsiteX22" fmla="*/ 5600700 w 6438900"/>
              <a:gd name="connsiteY22" fmla="*/ 19050 h 1114425"/>
              <a:gd name="connsiteX23" fmla="*/ 5734050 w 6438900"/>
              <a:gd name="connsiteY23" fmla="*/ 0 h 1114425"/>
              <a:gd name="connsiteX24" fmla="*/ 5934075 w 6438900"/>
              <a:gd name="connsiteY24" fmla="*/ 19050 h 1114425"/>
              <a:gd name="connsiteX25" fmla="*/ 5991225 w 6438900"/>
              <a:gd name="connsiteY25" fmla="*/ 38100 h 1114425"/>
              <a:gd name="connsiteX26" fmla="*/ 6076950 w 6438900"/>
              <a:gd name="connsiteY26" fmla="*/ 76200 h 1114425"/>
              <a:gd name="connsiteX27" fmla="*/ 6153150 w 6438900"/>
              <a:gd name="connsiteY27" fmla="*/ 133350 h 1114425"/>
              <a:gd name="connsiteX28" fmla="*/ 6191250 w 6438900"/>
              <a:gd name="connsiteY28" fmla="*/ 161925 h 1114425"/>
              <a:gd name="connsiteX29" fmla="*/ 6229350 w 6438900"/>
              <a:gd name="connsiteY29" fmla="*/ 190500 h 1114425"/>
              <a:gd name="connsiteX30" fmla="*/ 6286500 w 6438900"/>
              <a:gd name="connsiteY30" fmla="*/ 247650 h 1114425"/>
              <a:gd name="connsiteX31" fmla="*/ 6334125 w 6438900"/>
              <a:gd name="connsiteY31" fmla="*/ 295275 h 1114425"/>
              <a:gd name="connsiteX32" fmla="*/ 6391275 w 6438900"/>
              <a:gd name="connsiteY32" fmla="*/ 371475 h 1114425"/>
              <a:gd name="connsiteX33" fmla="*/ 6438900 w 6438900"/>
              <a:gd name="connsiteY33" fmla="*/ 457200 h 1114425"/>
              <a:gd name="connsiteX34" fmla="*/ 6419850 w 6438900"/>
              <a:gd name="connsiteY34" fmla="*/ 600075 h 1114425"/>
              <a:gd name="connsiteX35" fmla="*/ 6362700 w 6438900"/>
              <a:gd name="connsiteY35" fmla="*/ 638175 h 1114425"/>
              <a:gd name="connsiteX36" fmla="*/ 6334125 w 6438900"/>
              <a:gd name="connsiteY36" fmla="*/ 676275 h 1114425"/>
              <a:gd name="connsiteX37" fmla="*/ 6257925 w 6438900"/>
              <a:gd name="connsiteY37" fmla="*/ 714375 h 1114425"/>
              <a:gd name="connsiteX38" fmla="*/ 6181725 w 6438900"/>
              <a:gd name="connsiteY38" fmla="*/ 752475 h 1114425"/>
              <a:gd name="connsiteX39" fmla="*/ 6124575 w 6438900"/>
              <a:gd name="connsiteY39" fmla="*/ 781050 h 1114425"/>
              <a:gd name="connsiteX40" fmla="*/ 6096000 w 6438900"/>
              <a:gd name="connsiteY40" fmla="*/ 800100 h 1114425"/>
              <a:gd name="connsiteX41" fmla="*/ 5962650 w 6438900"/>
              <a:gd name="connsiteY41" fmla="*/ 838200 h 1114425"/>
              <a:gd name="connsiteX42" fmla="*/ 5867400 w 6438900"/>
              <a:gd name="connsiteY42" fmla="*/ 866775 h 1114425"/>
              <a:gd name="connsiteX43" fmla="*/ 5838825 w 6438900"/>
              <a:gd name="connsiteY43" fmla="*/ 876300 h 1114425"/>
              <a:gd name="connsiteX44" fmla="*/ 5800725 w 6438900"/>
              <a:gd name="connsiteY44" fmla="*/ 885825 h 1114425"/>
              <a:gd name="connsiteX45" fmla="*/ 5715000 w 6438900"/>
              <a:gd name="connsiteY45" fmla="*/ 914400 h 1114425"/>
              <a:gd name="connsiteX46" fmla="*/ 5686425 w 6438900"/>
              <a:gd name="connsiteY46" fmla="*/ 923925 h 1114425"/>
              <a:gd name="connsiteX47" fmla="*/ 5610225 w 6438900"/>
              <a:gd name="connsiteY47" fmla="*/ 942975 h 1114425"/>
              <a:gd name="connsiteX48" fmla="*/ 5534025 w 6438900"/>
              <a:gd name="connsiteY48" fmla="*/ 971550 h 1114425"/>
              <a:gd name="connsiteX49" fmla="*/ 5419725 w 6438900"/>
              <a:gd name="connsiteY49" fmla="*/ 1000125 h 1114425"/>
              <a:gd name="connsiteX50" fmla="*/ 5381625 w 6438900"/>
              <a:gd name="connsiteY50" fmla="*/ 1009650 h 1114425"/>
              <a:gd name="connsiteX51" fmla="*/ 5314950 w 6438900"/>
              <a:gd name="connsiteY51" fmla="*/ 1019175 h 1114425"/>
              <a:gd name="connsiteX52" fmla="*/ 5210175 w 6438900"/>
              <a:gd name="connsiteY52" fmla="*/ 1047750 h 1114425"/>
              <a:gd name="connsiteX53" fmla="*/ 5172075 w 6438900"/>
              <a:gd name="connsiteY53" fmla="*/ 1066800 h 1114425"/>
              <a:gd name="connsiteX54" fmla="*/ 4991100 w 6438900"/>
              <a:gd name="connsiteY54" fmla="*/ 1095375 h 1114425"/>
              <a:gd name="connsiteX55" fmla="*/ 4819650 w 6438900"/>
              <a:gd name="connsiteY55" fmla="*/ 1114425 h 1114425"/>
              <a:gd name="connsiteX56" fmla="*/ 2609850 w 6438900"/>
              <a:gd name="connsiteY56" fmla="*/ 1095375 h 1114425"/>
              <a:gd name="connsiteX57" fmla="*/ 2505075 w 6438900"/>
              <a:gd name="connsiteY57" fmla="*/ 1085850 h 1114425"/>
              <a:gd name="connsiteX58" fmla="*/ 2181225 w 6438900"/>
              <a:gd name="connsiteY58" fmla="*/ 1047750 h 1114425"/>
              <a:gd name="connsiteX59" fmla="*/ 2143125 w 6438900"/>
              <a:gd name="connsiteY59" fmla="*/ 1038225 h 1114425"/>
              <a:gd name="connsiteX60" fmla="*/ 2066925 w 6438900"/>
              <a:gd name="connsiteY60" fmla="*/ 1028700 h 1114425"/>
              <a:gd name="connsiteX61" fmla="*/ 1933575 w 6438900"/>
              <a:gd name="connsiteY61" fmla="*/ 1009650 h 1114425"/>
              <a:gd name="connsiteX62" fmla="*/ 1857375 w 6438900"/>
              <a:gd name="connsiteY62" fmla="*/ 1000125 h 1114425"/>
              <a:gd name="connsiteX63" fmla="*/ 1800225 w 6438900"/>
              <a:gd name="connsiteY63" fmla="*/ 990600 h 1114425"/>
              <a:gd name="connsiteX64" fmla="*/ 1724025 w 6438900"/>
              <a:gd name="connsiteY64" fmla="*/ 981075 h 1114425"/>
              <a:gd name="connsiteX65" fmla="*/ 1666875 w 6438900"/>
              <a:gd name="connsiteY65" fmla="*/ 971550 h 1114425"/>
              <a:gd name="connsiteX66" fmla="*/ 1600200 w 6438900"/>
              <a:gd name="connsiteY66" fmla="*/ 962025 h 1114425"/>
              <a:gd name="connsiteX67" fmla="*/ 1543050 w 6438900"/>
              <a:gd name="connsiteY67" fmla="*/ 952500 h 1114425"/>
              <a:gd name="connsiteX68" fmla="*/ 619125 w 6438900"/>
              <a:gd name="connsiteY68" fmla="*/ 942975 h 1114425"/>
              <a:gd name="connsiteX69" fmla="*/ 476250 w 6438900"/>
              <a:gd name="connsiteY69" fmla="*/ 923925 h 1114425"/>
              <a:gd name="connsiteX70" fmla="*/ 447675 w 6438900"/>
              <a:gd name="connsiteY70" fmla="*/ 914400 h 1114425"/>
              <a:gd name="connsiteX71" fmla="*/ 400050 w 6438900"/>
              <a:gd name="connsiteY71" fmla="*/ 904875 h 1114425"/>
              <a:gd name="connsiteX72" fmla="*/ 352425 w 6438900"/>
              <a:gd name="connsiteY72" fmla="*/ 857250 h 1114425"/>
              <a:gd name="connsiteX73" fmla="*/ 266700 w 6438900"/>
              <a:gd name="connsiteY73" fmla="*/ 781050 h 1114425"/>
              <a:gd name="connsiteX74" fmla="*/ 228600 w 6438900"/>
              <a:gd name="connsiteY74" fmla="*/ 723900 h 1114425"/>
              <a:gd name="connsiteX75" fmla="*/ 209550 w 6438900"/>
              <a:gd name="connsiteY75" fmla="*/ 695325 h 1114425"/>
              <a:gd name="connsiteX76" fmla="*/ 190500 w 6438900"/>
              <a:gd name="connsiteY76" fmla="*/ 619125 h 1114425"/>
              <a:gd name="connsiteX77" fmla="*/ 180975 w 6438900"/>
              <a:gd name="connsiteY77" fmla="*/ 457200 h 1114425"/>
              <a:gd name="connsiteX78" fmla="*/ 171450 w 6438900"/>
              <a:gd name="connsiteY78" fmla="*/ 419100 h 1114425"/>
              <a:gd name="connsiteX79" fmla="*/ 161925 w 6438900"/>
              <a:gd name="connsiteY79" fmla="*/ 361950 h 1114425"/>
              <a:gd name="connsiteX80" fmla="*/ 104775 w 6438900"/>
              <a:gd name="connsiteY80" fmla="*/ 323850 h 1114425"/>
              <a:gd name="connsiteX81" fmla="*/ 76200 w 6438900"/>
              <a:gd name="connsiteY81" fmla="*/ 295275 h 1114425"/>
              <a:gd name="connsiteX82" fmla="*/ 0 w 6438900"/>
              <a:gd name="connsiteY82" fmla="*/ 238125 h 111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6438900" h="1114425">
                <a:moveTo>
                  <a:pt x="19050" y="361950"/>
                </a:moveTo>
                <a:cubicBezTo>
                  <a:pt x="28575" y="346075"/>
                  <a:pt x="36517" y="329136"/>
                  <a:pt x="47625" y="314325"/>
                </a:cubicBezTo>
                <a:cubicBezTo>
                  <a:pt x="94905" y="251284"/>
                  <a:pt x="59711" y="319369"/>
                  <a:pt x="95250" y="257175"/>
                </a:cubicBezTo>
                <a:cubicBezTo>
                  <a:pt x="118403" y="216657"/>
                  <a:pt x="119335" y="187983"/>
                  <a:pt x="171450" y="161925"/>
                </a:cubicBezTo>
                <a:cubicBezTo>
                  <a:pt x="184150" y="155575"/>
                  <a:pt x="197222" y="149920"/>
                  <a:pt x="209550" y="142875"/>
                </a:cubicBezTo>
                <a:cubicBezTo>
                  <a:pt x="250120" y="119692"/>
                  <a:pt x="256746" y="100120"/>
                  <a:pt x="314325" y="85725"/>
                </a:cubicBezTo>
                <a:cubicBezTo>
                  <a:pt x="327025" y="82550"/>
                  <a:pt x="340168" y="80797"/>
                  <a:pt x="352425" y="76200"/>
                </a:cubicBezTo>
                <a:cubicBezTo>
                  <a:pt x="365720" y="71214"/>
                  <a:pt x="377055" y="61640"/>
                  <a:pt x="390525" y="57150"/>
                </a:cubicBezTo>
                <a:cubicBezTo>
                  <a:pt x="421211" y="46921"/>
                  <a:pt x="502209" y="40649"/>
                  <a:pt x="523875" y="38100"/>
                </a:cubicBezTo>
                <a:lnTo>
                  <a:pt x="600075" y="28575"/>
                </a:lnTo>
                <a:lnTo>
                  <a:pt x="1114425" y="38100"/>
                </a:lnTo>
                <a:cubicBezTo>
                  <a:pt x="1353997" y="45828"/>
                  <a:pt x="1088885" y="43166"/>
                  <a:pt x="1228725" y="57150"/>
                </a:cubicBezTo>
                <a:cubicBezTo>
                  <a:pt x="1279372" y="62215"/>
                  <a:pt x="1330229" y="66100"/>
                  <a:pt x="1381125" y="66675"/>
                </a:cubicBezTo>
                <a:lnTo>
                  <a:pt x="2914650" y="76200"/>
                </a:lnTo>
                <a:cubicBezTo>
                  <a:pt x="2927350" y="79375"/>
                  <a:pt x="2939837" y="83573"/>
                  <a:pt x="2952750" y="85725"/>
                </a:cubicBezTo>
                <a:cubicBezTo>
                  <a:pt x="3075034" y="106106"/>
                  <a:pt x="3083002" y="104517"/>
                  <a:pt x="3200400" y="114300"/>
                </a:cubicBezTo>
                <a:lnTo>
                  <a:pt x="4324350" y="104775"/>
                </a:lnTo>
                <a:cubicBezTo>
                  <a:pt x="4356231" y="104257"/>
                  <a:pt x="4379380" y="89818"/>
                  <a:pt x="4410075" y="85725"/>
                </a:cubicBezTo>
                <a:cubicBezTo>
                  <a:pt x="4444836" y="81090"/>
                  <a:pt x="4479925" y="79375"/>
                  <a:pt x="4514850" y="76200"/>
                </a:cubicBezTo>
                <a:cubicBezTo>
                  <a:pt x="4530725" y="73025"/>
                  <a:pt x="4546506" y="69337"/>
                  <a:pt x="4562475" y="66675"/>
                </a:cubicBezTo>
                <a:cubicBezTo>
                  <a:pt x="4584620" y="62984"/>
                  <a:pt x="4606896" y="60117"/>
                  <a:pt x="4629150" y="57150"/>
                </a:cubicBezTo>
                <a:cubicBezTo>
                  <a:pt x="4934770" y="16401"/>
                  <a:pt x="4904409" y="45137"/>
                  <a:pt x="5467350" y="38100"/>
                </a:cubicBezTo>
                <a:cubicBezTo>
                  <a:pt x="5539959" y="19948"/>
                  <a:pt x="5483762" y="32043"/>
                  <a:pt x="5600700" y="19050"/>
                </a:cubicBezTo>
                <a:cubicBezTo>
                  <a:pt x="5672223" y="11103"/>
                  <a:pt x="5669638" y="10735"/>
                  <a:pt x="5734050" y="0"/>
                </a:cubicBezTo>
                <a:cubicBezTo>
                  <a:pt x="5779103" y="3004"/>
                  <a:pt x="5877222" y="4837"/>
                  <a:pt x="5934075" y="19050"/>
                </a:cubicBezTo>
                <a:cubicBezTo>
                  <a:pt x="5953556" y="23920"/>
                  <a:pt x="5972581" y="30642"/>
                  <a:pt x="5991225" y="38100"/>
                </a:cubicBezTo>
                <a:cubicBezTo>
                  <a:pt x="6011850" y="46350"/>
                  <a:pt x="6056928" y="62852"/>
                  <a:pt x="6076950" y="76200"/>
                </a:cubicBezTo>
                <a:cubicBezTo>
                  <a:pt x="6103368" y="93812"/>
                  <a:pt x="6127750" y="114300"/>
                  <a:pt x="6153150" y="133350"/>
                </a:cubicBezTo>
                <a:lnTo>
                  <a:pt x="6191250" y="161925"/>
                </a:lnTo>
                <a:cubicBezTo>
                  <a:pt x="6203950" y="171450"/>
                  <a:pt x="6219825" y="177800"/>
                  <a:pt x="6229350" y="190500"/>
                </a:cubicBezTo>
                <a:cubicBezTo>
                  <a:pt x="6264794" y="237758"/>
                  <a:pt x="6244716" y="219794"/>
                  <a:pt x="6286500" y="247650"/>
                </a:cubicBezTo>
                <a:cubicBezTo>
                  <a:pt x="6355443" y="351064"/>
                  <a:pt x="6252482" y="204561"/>
                  <a:pt x="6334125" y="295275"/>
                </a:cubicBezTo>
                <a:cubicBezTo>
                  <a:pt x="6355365" y="318875"/>
                  <a:pt x="6373663" y="345057"/>
                  <a:pt x="6391275" y="371475"/>
                </a:cubicBezTo>
                <a:cubicBezTo>
                  <a:pt x="6434944" y="436979"/>
                  <a:pt x="6422135" y="406905"/>
                  <a:pt x="6438900" y="457200"/>
                </a:cubicBezTo>
                <a:cubicBezTo>
                  <a:pt x="6432550" y="504825"/>
                  <a:pt x="6438495" y="555794"/>
                  <a:pt x="6419850" y="600075"/>
                </a:cubicBezTo>
                <a:cubicBezTo>
                  <a:pt x="6410965" y="621176"/>
                  <a:pt x="6376437" y="619859"/>
                  <a:pt x="6362700" y="638175"/>
                </a:cubicBezTo>
                <a:cubicBezTo>
                  <a:pt x="6353175" y="650875"/>
                  <a:pt x="6346072" y="665821"/>
                  <a:pt x="6334125" y="676275"/>
                </a:cubicBezTo>
                <a:cubicBezTo>
                  <a:pt x="6306440" y="700499"/>
                  <a:pt x="6288580" y="704157"/>
                  <a:pt x="6257925" y="714375"/>
                </a:cubicBezTo>
                <a:cubicBezTo>
                  <a:pt x="6181547" y="771659"/>
                  <a:pt x="6258155" y="721903"/>
                  <a:pt x="6181725" y="752475"/>
                </a:cubicBezTo>
                <a:cubicBezTo>
                  <a:pt x="6161950" y="760385"/>
                  <a:pt x="6143193" y="770707"/>
                  <a:pt x="6124575" y="781050"/>
                </a:cubicBezTo>
                <a:cubicBezTo>
                  <a:pt x="6114568" y="786609"/>
                  <a:pt x="6106461" y="795451"/>
                  <a:pt x="6096000" y="800100"/>
                </a:cubicBezTo>
                <a:cubicBezTo>
                  <a:pt x="6040962" y="824561"/>
                  <a:pt x="6023192" y="818019"/>
                  <a:pt x="5962650" y="838200"/>
                </a:cubicBezTo>
                <a:cubicBezTo>
                  <a:pt x="5826837" y="883471"/>
                  <a:pt x="5968167" y="837985"/>
                  <a:pt x="5867400" y="866775"/>
                </a:cubicBezTo>
                <a:cubicBezTo>
                  <a:pt x="5857746" y="869533"/>
                  <a:pt x="5848479" y="873542"/>
                  <a:pt x="5838825" y="876300"/>
                </a:cubicBezTo>
                <a:cubicBezTo>
                  <a:pt x="5826238" y="879896"/>
                  <a:pt x="5813264" y="882063"/>
                  <a:pt x="5800725" y="885825"/>
                </a:cubicBezTo>
                <a:lnTo>
                  <a:pt x="5715000" y="914400"/>
                </a:lnTo>
                <a:cubicBezTo>
                  <a:pt x="5705475" y="917575"/>
                  <a:pt x="5696165" y="921490"/>
                  <a:pt x="5686425" y="923925"/>
                </a:cubicBezTo>
                <a:lnTo>
                  <a:pt x="5610225" y="942975"/>
                </a:lnTo>
                <a:cubicBezTo>
                  <a:pt x="5565242" y="972964"/>
                  <a:pt x="5597029" y="957011"/>
                  <a:pt x="5534025" y="971550"/>
                </a:cubicBezTo>
                <a:lnTo>
                  <a:pt x="5419725" y="1000125"/>
                </a:lnTo>
                <a:cubicBezTo>
                  <a:pt x="5407025" y="1003300"/>
                  <a:pt x="5394584" y="1007799"/>
                  <a:pt x="5381625" y="1009650"/>
                </a:cubicBezTo>
                <a:lnTo>
                  <a:pt x="5314950" y="1019175"/>
                </a:lnTo>
                <a:cubicBezTo>
                  <a:pt x="5242441" y="1043345"/>
                  <a:pt x="5277491" y="1034287"/>
                  <a:pt x="5210175" y="1047750"/>
                </a:cubicBezTo>
                <a:cubicBezTo>
                  <a:pt x="5197475" y="1054100"/>
                  <a:pt x="5185126" y="1061207"/>
                  <a:pt x="5172075" y="1066800"/>
                </a:cubicBezTo>
                <a:cubicBezTo>
                  <a:pt x="5119468" y="1089346"/>
                  <a:pt x="5028353" y="1091236"/>
                  <a:pt x="4991100" y="1095375"/>
                </a:cubicBezTo>
                <a:lnTo>
                  <a:pt x="4819650" y="1114425"/>
                </a:lnTo>
                <a:lnTo>
                  <a:pt x="2609850" y="1095375"/>
                </a:lnTo>
                <a:cubicBezTo>
                  <a:pt x="2574784" y="1094942"/>
                  <a:pt x="2539958" y="1089459"/>
                  <a:pt x="2505075" y="1085850"/>
                </a:cubicBezTo>
                <a:cubicBezTo>
                  <a:pt x="2495030" y="1084811"/>
                  <a:pt x="2201677" y="1052863"/>
                  <a:pt x="2181225" y="1047750"/>
                </a:cubicBezTo>
                <a:cubicBezTo>
                  <a:pt x="2168525" y="1044575"/>
                  <a:pt x="2156038" y="1040377"/>
                  <a:pt x="2143125" y="1038225"/>
                </a:cubicBezTo>
                <a:cubicBezTo>
                  <a:pt x="2117876" y="1034017"/>
                  <a:pt x="2092288" y="1032159"/>
                  <a:pt x="2066925" y="1028700"/>
                </a:cubicBezTo>
                <a:lnTo>
                  <a:pt x="1933575" y="1009650"/>
                </a:lnTo>
                <a:lnTo>
                  <a:pt x="1857375" y="1000125"/>
                </a:lnTo>
                <a:cubicBezTo>
                  <a:pt x="1838256" y="997394"/>
                  <a:pt x="1819344" y="993331"/>
                  <a:pt x="1800225" y="990600"/>
                </a:cubicBezTo>
                <a:cubicBezTo>
                  <a:pt x="1774885" y="986980"/>
                  <a:pt x="1749365" y="984695"/>
                  <a:pt x="1724025" y="981075"/>
                </a:cubicBezTo>
                <a:cubicBezTo>
                  <a:pt x="1704906" y="978344"/>
                  <a:pt x="1685963" y="974487"/>
                  <a:pt x="1666875" y="971550"/>
                </a:cubicBezTo>
                <a:cubicBezTo>
                  <a:pt x="1644685" y="968136"/>
                  <a:pt x="1622390" y="965439"/>
                  <a:pt x="1600200" y="962025"/>
                </a:cubicBezTo>
                <a:cubicBezTo>
                  <a:pt x="1581112" y="959088"/>
                  <a:pt x="1562359" y="952875"/>
                  <a:pt x="1543050" y="952500"/>
                </a:cubicBezTo>
                <a:lnTo>
                  <a:pt x="619125" y="942975"/>
                </a:lnTo>
                <a:cubicBezTo>
                  <a:pt x="546119" y="918640"/>
                  <a:pt x="631632" y="944643"/>
                  <a:pt x="476250" y="923925"/>
                </a:cubicBezTo>
                <a:cubicBezTo>
                  <a:pt x="466298" y="922598"/>
                  <a:pt x="457415" y="916835"/>
                  <a:pt x="447675" y="914400"/>
                </a:cubicBezTo>
                <a:cubicBezTo>
                  <a:pt x="431969" y="910473"/>
                  <a:pt x="415925" y="908050"/>
                  <a:pt x="400050" y="904875"/>
                </a:cubicBezTo>
                <a:cubicBezTo>
                  <a:pt x="323850" y="854075"/>
                  <a:pt x="415925" y="920750"/>
                  <a:pt x="352425" y="857250"/>
                </a:cubicBezTo>
                <a:cubicBezTo>
                  <a:pt x="295164" y="799989"/>
                  <a:pt x="346701" y="901052"/>
                  <a:pt x="266700" y="781050"/>
                </a:cubicBezTo>
                <a:lnTo>
                  <a:pt x="228600" y="723900"/>
                </a:lnTo>
                <a:lnTo>
                  <a:pt x="209550" y="695325"/>
                </a:lnTo>
                <a:cubicBezTo>
                  <a:pt x="203200" y="669925"/>
                  <a:pt x="192037" y="645262"/>
                  <a:pt x="190500" y="619125"/>
                </a:cubicBezTo>
                <a:cubicBezTo>
                  <a:pt x="187325" y="565150"/>
                  <a:pt x="186101" y="511025"/>
                  <a:pt x="180975" y="457200"/>
                </a:cubicBezTo>
                <a:cubicBezTo>
                  <a:pt x="179734" y="444168"/>
                  <a:pt x="174017" y="431937"/>
                  <a:pt x="171450" y="419100"/>
                </a:cubicBezTo>
                <a:cubicBezTo>
                  <a:pt x="167662" y="400162"/>
                  <a:pt x="173000" y="377772"/>
                  <a:pt x="161925" y="361950"/>
                </a:cubicBezTo>
                <a:cubicBezTo>
                  <a:pt x="148795" y="343193"/>
                  <a:pt x="120964" y="340039"/>
                  <a:pt x="104775" y="323850"/>
                </a:cubicBezTo>
                <a:cubicBezTo>
                  <a:pt x="95250" y="314325"/>
                  <a:pt x="86833" y="303545"/>
                  <a:pt x="76200" y="295275"/>
                </a:cubicBezTo>
                <a:cubicBezTo>
                  <a:pt x="-20733" y="219883"/>
                  <a:pt x="47913" y="286038"/>
                  <a:pt x="0" y="238125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7875" y="1876425"/>
            <a:ext cx="1303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argument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38375" y="3590925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temporary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91325" y="5448300"/>
            <a:ext cx="25431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ABI dictates that the result must come back in a0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210175" y="990893"/>
            <a:ext cx="3619500" cy="4343107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a: x1, b: x2, t: x3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begin: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beqz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x1, done 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blt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x1, x2, </a:t>
            </a: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b_bigger</a:t>
            </a:r>
            <a:endParaRPr lang="en-US" sz="20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sub x1, x1, x2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j begin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b_bigger</a:t>
            </a: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mv x3, x1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mv x1, x2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mv x2, x3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j begin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done: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1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74" y="1550157"/>
            <a:ext cx="7772400" cy="4879217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400" dirty="0" err="1" smtClean="0"/>
              <a:t>mul</a:t>
            </a:r>
            <a:r>
              <a:rPr lang="en-US" sz="2400" dirty="0" smtClean="0"/>
              <a:t> x1, x2, x3 is an instruction in the ‘M’ extension (x1 := x2 * x3)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If ‘M’ is not implemented, this is an illegal instruction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What happens if we run code from an RV32IM machine on an RV32I machine?</a:t>
            </a:r>
          </a:p>
          <a:p>
            <a:pPr lvl="1">
              <a:spcBef>
                <a:spcPts val="300"/>
              </a:spcBef>
            </a:pPr>
            <a:r>
              <a:rPr lang="en-US" sz="2000" dirty="0" err="1" smtClean="0"/>
              <a:t>mul</a:t>
            </a:r>
            <a:r>
              <a:rPr lang="en-US" sz="2000" dirty="0" smtClean="0"/>
              <a:t> causes an illegal instruction exception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An exception handler can take over and abort the program or emulate the instruction</a:t>
            </a:r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9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74" y="1550157"/>
            <a:ext cx="7772400" cy="4879217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400" dirty="0" smtClean="0"/>
              <a:t>When an exception is caused</a:t>
            </a:r>
            <a:endParaRPr lang="en-US" sz="2000" dirty="0" smtClean="0"/>
          </a:p>
          <a:p>
            <a:pPr lvl="1">
              <a:spcBef>
                <a:spcPts val="300"/>
              </a:spcBef>
            </a:pPr>
            <a:r>
              <a:rPr lang="en-US" sz="2000" dirty="0" smtClean="0"/>
              <a:t>Hardware saves the information about the exception in CSRs:</a:t>
            </a:r>
          </a:p>
          <a:p>
            <a:pPr lvl="2">
              <a:spcBef>
                <a:spcPts val="300"/>
              </a:spcBef>
            </a:pPr>
            <a:r>
              <a:rPr lang="en-US" sz="1600" dirty="0" err="1" smtClean="0"/>
              <a:t>mepc</a:t>
            </a:r>
            <a:r>
              <a:rPr lang="en-US" sz="1600" dirty="0" smtClean="0"/>
              <a:t> – exception PC</a:t>
            </a:r>
          </a:p>
          <a:p>
            <a:pPr lvl="2">
              <a:spcBef>
                <a:spcPts val="300"/>
              </a:spcBef>
            </a:pPr>
            <a:r>
              <a:rPr lang="en-US" sz="1600" dirty="0" err="1" smtClean="0"/>
              <a:t>mcause</a:t>
            </a:r>
            <a:r>
              <a:rPr lang="en-US" sz="1600" dirty="0" smtClean="0"/>
              <a:t> – cause of the exception</a:t>
            </a:r>
          </a:p>
          <a:p>
            <a:pPr lvl="2">
              <a:spcBef>
                <a:spcPts val="300"/>
              </a:spcBef>
            </a:pPr>
            <a:r>
              <a:rPr lang="en-US" sz="1600" dirty="0" err="1" smtClean="0"/>
              <a:t>mstatus.mpp</a:t>
            </a:r>
            <a:r>
              <a:rPr lang="en-US" sz="1600" dirty="0" smtClean="0"/>
              <a:t> – privilege mode of exception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Processor jumps to the address of the trap handler (stored in the </a:t>
            </a:r>
            <a:r>
              <a:rPr lang="en-US" sz="2000" dirty="0" err="1" smtClean="0"/>
              <a:t>mtvec</a:t>
            </a:r>
            <a:r>
              <a:rPr lang="en-US" sz="2000" dirty="0" smtClean="0"/>
              <a:t> CSR) and increases the privilege level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An exception handler, a software program, takes over and performs the necessary action</a:t>
            </a:r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13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for interrupt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411" y="1506382"/>
            <a:ext cx="7138225" cy="4570229"/>
          </a:xfrm>
        </p:spPr>
        <p:txBody>
          <a:bodyPr/>
          <a:lstStyle/>
          <a:p>
            <a:r>
              <a:rPr lang="en-US" sz="2400" dirty="0"/>
              <a:t>H</a:t>
            </a:r>
            <a:r>
              <a:rPr lang="en-US" sz="2400" dirty="0" smtClean="0"/>
              <a:t>ardware transfers control to the common software interrupt handler (CH) which: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Saves all GPRs into the memory pointed by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Passes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sz="2000" dirty="0" smtClean="0"/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r>
              <a:rPr lang="en-US" sz="2000" dirty="0" smtClean="0"/>
              <a:t>, stack pointer to the IH (a C function) to handle the specific interrupt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On the return from the IH, writes the return value to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Loads all GPRs from the memory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Execute ERET, which does:</a:t>
            </a:r>
          </a:p>
          <a:p>
            <a:pPr lvl="2"/>
            <a:r>
              <a:rPr lang="en-US" sz="1800" dirty="0" smtClean="0"/>
              <a:t>set pc to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800" dirty="0" smtClean="0"/>
              <a:t>pop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mstatus</a:t>
            </a:r>
            <a:r>
              <a:rPr lang="en-US" sz="1800" dirty="0" smtClean="0"/>
              <a:t> (mode, enable) stack</a:t>
            </a:r>
          </a:p>
          <a:p>
            <a:pPr marL="1257300" lvl="2" indent="-342900">
              <a:buFont typeface="+mj-lt"/>
              <a:buAutoNum type="arabicPeriod"/>
            </a:pPr>
            <a:endParaRPr lang="en-US" sz="1600" dirty="0" smtClean="0"/>
          </a:p>
          <a:p>
            <a:pPr lvl="1"/>
            <a:endParaRPr lang="en-US" sz="20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8393502" y="3536830"/>
            <a:ext cx="457200" cy="603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1800" dirty="0" smtClean="0"/>
              <a:t>IH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393502" y="5362754"/>
            <a:ext cx="457200" cy="603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1800" dirty="0" smtClean="0"/>
              <a:t>IH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93502" y="4454105"/>
            <a:ext cx="457200" cy="6038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1800" dirty="0" smtClean="0"/>
              <a:t>IH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889628" y="4094671"/>
            <a:ext cx="623979" cy="1995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1800" dirty="0" smtClean="0"/>
              <a:t>CH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1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1800" dirty="0" smtClean="0"/>
              <a:t>2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3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1800" dirty="0" smtClean="0"/>
              <a:t>4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7366958" y="4865298"/>
            <a:ext cx="1066712" cy="533533"/>
          </a:xfrm>
          <a:custGeom>
            <a:avLst/>
            <a:gdLst>
              <a:gd name="connsiteX0" fmla="*/ 0 w 1066712"/>
              <a:gd name="connsiteY0" fmla="*/ 0 h 533533"/>
              <a:gd name="connsiteX1" fmla="*/ 707367 w 1066712"/>
              <a:gd name="connsiteY1" fmla="*/ 120770 h 533533"/>
              <a:gd name="connsiteX2" fmla="*/ 1035170 w 1066712"/>
              <a:gd name="connsiteY2" fmla="*/ 491706 h 533533"/>
              <a:gd name="connsiteX3" fmla="*/ 1035170 w 1066712"/>
              <a:gd name="connsiteY3" fmla="*/ 508959 h 53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712" h="533533">
                <a:moveTo>
                  <a:pt x="0" y="0"/>
                </a:moveTo>
                <a:cubicBezTo>
                  <a:pt x="267419" y="19409"/>
                  <a:pt x="534839" y="38819"/>
                  <a:pt x="707367" y="120770"/>
                </a:cubicBezTo>
                <a:cubicBezTo>
                  <a:pt x="879895" y="202721"/>
                  <a:pt x="980536" y="427008"/>
                  <a:pt x="1035170" y="491706"/>
                </a:cubicBezTo>
                <a:cubicBezTo>
                  <a:pt x="1089804" y="556404"/>
                  <a:pt x="1062487" y="532681"/>
                  <a:pt x="1035170" y="508959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 flipH="1" flipV="1">
            <a:off x="7217433" y="5262112"/>
            <a:ext cx="1167442" cy="655607"/>
          </a:xfrm>
          <a:custGeom>
            <a:avLst/>
            <a:gdLst>
              <a:gd name="connsiteX0" fmla="*/ 0 w 1066712"/>
              <a:gd name="connsiteY0" fmla="*/ 0 h 533533"/>
              <a:gd name="connsiteX1" fmla="*/ 707367 w 1066712"/>
              <a:gd name="connsiteY1" fmla="*/ 120770 h 533533"/>
              <a:gd name="connsiteX2" fmla="*/ 1035170 w 1066712"/>
              <a:gd name="connsiteY2" fmla="*/ 491706 h 533533"/>
              <a:gd name="connsiteX3" fmla="*/ 1035170 w 1066712"/>
              <a:gd name="connsiteY3" fmla="*/ 508959 h 533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712" h="533533">
                <a:moveTo>
                  <a:pt x="0" y="0"/>
                </a:moveTo>
                <a:cubicBezTo>
                  <a:pt x="267419" y="19409"/>
                  <a:pt x="534839" y="38819"/>
                  <a:pt x="707367" y="120770"/>
                </a:cubicBezTo>
                <a:cubicBezTo>
                  <a:pt x="879895" y="202721"/>
                  <a:pt x="980536" y="427008"/>
                  <a:pt x="1035170" y="491706"/>
                </a:cubicBezTo>
                <a:cubicBezTo>
                  <a:pt x="1089804" y="556404"/>
                  <a:pt x="1062487" y="532681"/>
                  <a:pt x="1035170" y="508959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324491" y="1768416"/>
            <a:ext cx="560717" cy="153550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8333117" y="2182483"/>
            <a:ext cx="569343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8333117" y="2458525"/>
            <a:ext cx="569343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8333117" y="2173856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GPR</a:t>
            </a:r>
            <a:endParaRPr lang="en-US" sz="1400" dirty="0"/>
          </a:p>
        </p:txBody>
      </p:sp>
      <p:sp>
        <p:nvSpPr>
          <p:cNvPr id="23" name="Freeform 22"/>
          <p:cNvSpPr/>
          <p:nvPr/>
        </p:nvSpPr>
        <p:spPr bwMode="auto">
          <a:xfrm>
            <a:off x="7366958" y="2320506"/>
            <a:ext cx="931653" cy="2225615"/>
          </a:xfrm>
          <a:custGeom>
            <a:avLst/>
            <a:gdLst>
              <a:gd name="connsiteX0" fmla="*/ 0 w 931653"/>
              <a:gd name="connsiteY0" fmla="*/ 2225615 h 2225615"/>
              <a:gd name="connsiteX1" fmla="*/ 474453 w 931653"/>
              <a:gd name="connsiteY1" fmla="*/ 1613139 h 2225615"/>
              <a:gd name="connsiteX2" fmla="*/ 534838 w 931653"/>
              <a:gd name="connsiteY2" fmla="*/ 336430 h 2225615"/>
              <a:gd name="connsiteX3" fmla="*/ 931653 w 931653"/>
              <a:gd name="connsiteY3" fmla="*/ 0 h 222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1653" h="2225615">
                <a:moveTo>
                  <a:pt x="0" y="2225615"/>
                </a:moveTo>
                <a:cubicBezTo>
                  <a:pt x="192656" y="2076809"/>
                  <a:pt x="385313" y="1928003"/>
                  <a:pt x="474453" y="1613139"/>
                </a:cubicBezTo>
                <a:cubicBezTo>
                  <a:pt x="563593" y="1298275"/>
                  <a:pt x="458638" y="605286"/>
                  <a:pt x="534838" y="336430"/>
                </a:cubicBezTo>
                <a:cubicBezTo>
                  <a:pt x="611038" y="67573"/>
                  <a:pt x="771345" y="33786"/>
                  <a:pt x="931653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7332453" y="2406770"/>
            <a:ext cx="940279" cy="3131388"/>
          </a:xfrm>
          <a:custGeom>
            <a:avLst/>
            <a:gdLst>
              <a:gd name="connsiteX0" fmla="*/ 940279 w 940279"/>
              <a:gd name="connsiteY0" fmla="*/ 0 h 3131388"/>
              <a:gd name="connsiteX1" fmla="*/ 664234 w 940279"/>
              <a:gd name="connsiteY1" fmla="*/ 301924 h 3131388"/>
              <a:gd name="connsiteX2" fmla="*/ 646981 w 940279"/>
              <a:gd name="connsiteY2" fmla="*/ 1207698 h 3131388"/>
              <a:gd name="connsiteX3" fmla="*/ 629728 w 940279"/>
              <a:gd name="connsiteY3" fmla="*/ 2639683 h 3131388"/>
              <a:gd name="connsiteX4" fmla="*/ 0 w 940279"/>
              <a:gd name="connsiteY4" fmla="*/ 3131388 h 313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279" h="3131388">
                <a:moveTo>
                  <a:pt x="940279" y="0"/>
                </a:moveTo>
                <a:cubicBezTo>
                  <a:pt x="826698" y="50320"/>
                  <a:pt x="713117" y="100641"/>
                  <a:pt x="664234" y="301924"/>
                </a:cubicBezTo>
                <a:cubicBezTo>
                  <a:pt x="615351" y="503207"/>
                  <a:pt x="652732" y="818072"/>
                  <a:pt x="646981" y="1207698"/>
                </a:cubicBezTo>
                <a:cubicBezTo>
                  <a:pt x="641230" y="1597324"/>
                  <a:pt x="737558" y="2319068"/>
                  <a:pt x="629728" y="2639683"/>
                </a:cubicBezTo>
                <a:cubicBezTo>
                  <a:pt x="521898" y="2960298"/>
                  <a:pt x="260949" y="3045843"/>
                  <a:pt x="0" y="3131388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1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3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Interrupt Handler- SW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567" y="1505204"/>
            <a:ext cx="8340745" cy="37856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common_handler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# entry point for exception handler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 get the pointer to HW-thread local stack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csrrw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swap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 save x1, x3 ~ x31 to stack (x2 is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save later)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-128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x1, 4(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x3, 12(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x31, 124(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save original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(now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to stack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store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to s0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s0, 8(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48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handler- SW </a:t>
            </a:r>
            <a:r>
              <a:rPr lang="en-US" sz="3200" i="1" dirty="0" smtClean="0"/>
              <a:t>cont.</a:t>
            </a:r>
            <a:br>
              <a:rPr lang="en-US" sz="3200" i="1" dirty="0" smtClean="0"/>
            </a:br>
            <a:r>
              <a:rPr lang="en-US" sz="3200" dirty="0" smtClean="0"/>
              <a:t>Setting up and calling </a:t>
            </a:r>
            <a:r>
              <a:rPr lang="en-US" sz="3200" dirty="0" err="1" smtClean="0"/>
              <a:t>IH_Dispacher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567" y="1505204"/>
            <a:ext cx="8032968" cy="50167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common_handler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 # we have saved all GPRs to stack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# call C function to handle interrupt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0: cause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csrr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a1,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mv a2,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 pointer to all saved GPRs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ih_dispatcher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calls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ih_dispatcher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which may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# have been written in 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value is the PC to resume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csrw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restore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and all GPRs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128;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csrw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x1, 4(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x3, 12(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...;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x31, 124(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x2, 8(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# restore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last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# finish handling interrupt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9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IH Dispatcher (in C)</a:t>
            </a:r>
            <a:endParaRPr lang="en-US" sz="72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32567" y="1505204"/>
            <a:ext cx="8494633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ih_dispatcher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cause,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refers to GPR xi stored in stack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(cause == 0x02)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illegal instruction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illegal_ih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(cause,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 if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(cause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0x08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(environment-call) instruction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syscall_ih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(cause,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... // other causes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68" y="368596"/>
            <a:ext cx="7772400" cy="1143000"/>
          </a:xfrm>
        </p:spPr>
        <p:txBody>
          <a:bodyPr/>
          <a:lstStyle/>
          <a:p>
            <a:r>
              <a:rPr lang="en-US" dirty="0" smtClean="0"/>
              <a:t>SW emulation of MULT instruction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68" y="1990058"/>
            <a:ext cx="7772400" cy="4495801"/>
          </a:xfrm>
        </p:spPr>
        <p:txBody>
          <a:bodyPr/>
          <a:lstStyle/>
          <a:p>
            <a:r>
              <a:rPr lang="en-US" sz="2000" dirty="0" smtClean="0"/>
              <a:t>With proper exception handlers we can implement unsupported instructions in SW</a:t>
            </a:r>
          </a:p>
          <a:p>
            <a:r>
              <a:rPr lang="en-US" sz="2000" dirty="0" smtClean="0"/>
              <a:t>MUL returns the low 32-bit result of rs1*rs2 into </a:t>
            </a:r>
            <a:r>
              <a:rPr lang="en-US" sz="2000" dirty="0" err="1" smtClean="0"/>
              <a:t>rd</a:t>
            </a:r>
            <a:endParaRPr lang="en-US" sz="1600" dirty="0" smtClean="0"/>
          </a:p>
          <a:p>
            <a:r>
              <a:rPr lang="en-US" sz="2000" dirty="0" smtClean="0"/>
              <a:t>MUL is decoded as an unsupported instruction and will throw an Illegal Instruction exception</a:t>
            </a:r>
          </a:p>
          <a:p>
            <a:r>
              <a:rPr lang="en-US" sz="2000" dirty="0" smtClean="0"/>
              <a:t>SW handles the exception in </a:t>
            </a:r>
            <a:r>
              <a:rPr lang="en-US" sz="2000" dirty="0" err="1" smtClean="0"/>
              <a:t>illegal_inst_ih</a:t>
            </a:r>
            <a:r>
              <a:rPr lang="en-US" sz="2000" dirty="0" smtClean="0"/>
              <a:t>() function</a:t>
            </a:r>
            <a:endParaRPr lang="en-US" sz="2000" dirty="0"/>
          </a:p>
          <a:p>
            <a:pPr lvl="1"/>
            <a:r>
              <a:rPr lang="en-US" sz="1800" dirty="0" err="1"/>
              <a:t>i</a:t>
            </a:r>
            <a:r>
              <a:rPr lang="en-US" sz="1800" dirty="0" err="1" smtClean="0"/>
              <a:t>llegal_inst_ih</a:t>
            </a:r>
            <a:r>
              <a:rPr lang="en-US" sz="1800" dirty="0" smtClean="0"/>
              <a:t>() checks the opcode and function code of MUL to call the emulated multiply function</a:t>
            </a:r>
          </a:p>
          <a:p>
            <a:r>
              <a:rPr lang="en-US" sz="2000" dirty="0" smtClean="0"/>
              <a:t>Control is resumed to </a:t>
            </a:r>
            <a:r>
              <a:rPr lang="en-US" sz="2000" dirty="0" err="1" smtClean="0"/>
              <a:t>epc</a:t>
            </a:r>
            <a:r>
              <a:rPr lang="en-US" sz="2000" dirty="0" smtClean="0"/>
              <a:t> + 4 after emulation is done (ERET)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142746" y="1580898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mul</a:t>
            </a:r>
            <a:r>
              <a:rPr lang="en-US" sz="2400" dirty="0" smtClean="0">
                <a:latin typeface="Courier New" pitchFamily="49" charset="0"/>
              </a:rPr>
              <a:t> </a:t>
            </a:r>
            <a:r>
              <a:rPr lang="en-US" sz="2400" dirty="0" err="1" smtClean="0">
                <a:latin typeface="Courier New" pitchFamily="49" charset="0"/>
              </a:rPr>
              <a:t>rd</a:t>
            </a:r>
            <a:r>
              <a:rPr lang="en-US" sz="2400" dirty="0" smtClean="0">
                <a:latin typeface="Courier New" pitchFamily="49" charset="0"/>
              </a:rPr>
              <a:t>, rs1, rs2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8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162925" cy="1143000"/>
          </a:xfrm>
        </p:spPr>
        <p:txBody>
          <a:bodyPr/>
          <a:lstStyle/>
          <a:p>
            <a:r>
              <a:rPr lang="en-US" dirty="0" smtClean="0"/>
              <a:t>Illegal Instruction IH (in C)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32567" y="1505204"/>
            <a:ext cx="8494633" cy="37856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illegal_inst_ih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cause,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*((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// fetch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check opcode &amp; function codes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if((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 MASK_MUL) == MATCH_MUL)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is MUL, extract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rs1, rs2 fields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7) &amp; 0x01F;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rs1 = ...;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rs2 = ...;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// emulate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[rs1] 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[rs2]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emulate_multiply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rs1, rs2,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+ 4; // done, resume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epc+4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abort();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7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884" y="1572490"/>
            <a:ext cx="7772400" cy="4645429"/>
          </a:xfrm>
        </p:spPr>
        <p:txBody>
          <a:bodyPr/>
          <a:lstStyle/>
          <a:p>
            <a:r>
              <a:rPr lang="en-US" sz="2400" dirty="0" smtClean="0"/>
              <a:t>A new, open, free ISA from Berkeley</a:t>
            </a:r>
          </a:p>
          <a:p>
            <a:r>
              <a:rPr lang="en-US" sz="2400" dirty="0" smtClean="0"/>
              <a:t>Several variants</a:t>
            </a:r>
          </a:p>
          <a:p>
            <a:pPr lvl="1"/>
            <a:r>
              <a:rPr lang="en-US" sz="2000" dirty="0" smtClean="0"/>
              <a:t>RV32, RV64, RV128 – Different data widths</a:t>
            </a:r>
          </a:p>
          <a:p>
            <a:pPr lvl="1"/>
            <a:r>
              <a:rPr lang="en-US" sz="2000" dirty="0" smtClean="0"/>
              <a:t>‘I’ – Base Integer instructions</a:t>
            </a:r>
          </a:p>
          <a:p>
            <a:pPr lvl="1"/>
            <a:r>
              <a:rPr lang="en-US" sz="2000" dirty="0" smtClean="0"/>
              <a:t>‘M’ – Multiply and Divide</a:t>
            </a:r>
          </a:p>
          <a:p>
            <a:pPr lvl="1"/>
            <a:r>
              <a:rPr lang="en-US" sz="2000" dirty="0" smtClean="0"/>
              <a:t>‘A’ – Atomic memory instructions</a:t>
            </a:r>
          </a:p>
          <a:p>
            <a:pPr lvl="1"/>
            <a:r>
              <a:rPr lang="en-US" sz="2000" dirty="0" smtClean="0"/>
              <a:t>‘F’ and ‘D’ – Single and Double precision floating point</a:t>
            </a:r>
          </a:p>
          <a:p>
            <a:pPr lvl="1"/>
            <a:r>
              <a:rPr lang="en-US" sz="2000" dirty="0" smtClean="0"/>
              <a:t>‘V’ – Vector extension</a:t>
            </a:r>
          </a:p>
          <a:p>
            <a:pPr lvl="1"/>
            <a:r>
              <a:rPr lang="en-US" sz="2000" dirty="0" smtClean="0"/>
              <a:t>And many other modular extensions</a:t>
            </a:r>
          </a:p>
          <a:p>
            <a:r>
              <a:rPr lang="en-US" sz="2400" dirty="0" smtClean="0"/>
              <a:t>We will design an RV32I processor which is the base 32-bit variant</a:t>
            </a:r>
            <a:endParaRPr lang="en-US" sz="2400" dirty="0"/>
          </a:p>
          <a:p>
            <a:endParaRPr lang="en-US" sz="2400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9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RV32I Register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480" y="1526834"/>
            <a:ext cx="7772400" cy="4114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400" dirty="0" smtClean="0"/>
              <a:t>32 general purpose registers (GPR)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x</a:t>
            </a:r>
            <a:r>
              <a:rPr lang="en-US" sz="2000" dirty="0" smtClean="0"/>
              <a:t>0, x1, …, x31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32-bit wide integer registers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x0 is hard-wired to zero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Program counter (PC)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32-bit wide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CSR (Control and Status </a:t>
            </a:r>
            <a:r>
              <a:rPr lang="en-US" sz="2400" dirty="0" smtClean="0"/>
              <a:t>Registers)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User-mode</a:t>
            </a:r>
            <a:endParaRPr lang="en-US" sz="2000" dirty="0"/>
          </a:p>
          <a:p>
            <a:pPr lvl="2">
              <a:spcBef>
                <a:spcPts val="300"/>
              </a:spcBef>
            </a:pPr>
            <a:r>
              <a:rPr lang="en-US" sz="1600" dirty="0">
                <a:solidFill>
                  <a:srgbClr val="7030A0"/>
                </a:solidFill>
              </a:rPr>
              <a:t>cycle</a:t>
            </a:r>
            <a:r>
              <a:rPr lang="en-US" sz="1600" dirty="0"/>
              <a:t> (clock cycles) // read only</a:t>
            </a:r>
          </a:p>
          <a:p>
            <a:pPr lvl="2">
              <a:spcBef>
                <a:spcPts val="300"/>
              </a:spcBef>
            </a:pPr>
            <a:r>
              <a:rPr lang="en-US" sz="1600" dirty="0" err="1">
                <a:solidFill>
                  <a:srgbClr val="7030A0"/>
                </a:solidFill>
              </a:rPr>
              <a:t>instret</a:t>
            </a:r>
            <a:r>
              <a:rPr lang="en-US" sz="1600" dirty="0">
                <a:solidFill>
                  <a:srgbClr val="7030A0"/>
                </a:solidFill>
              </a:rPr>
              <a:t> (i</a:t>
            </a:r>
            <a:r>
              <a:rPr lang="en-US" sz="1600" dirty="0"/>
              <a:t>nstruction counts) // read only</a:t>
            </a:r>
          </a:p>
          <a:p>
            <a:pPr lvl="1">
              <a:spcBef>
                <a:spcPts val="300"/>
              </a:spcBef>
            </a:pPr>
            <a:r>
              <a:rPr lang="en-US" sz="2000" dirty="0" smtClean="0"/>
              <a:t>Machine-mode</a:t>
            </a:r>
          </a:p>
          <a:p>
            <a:pPr lvl="2">
              <a:spcBef>
                <a:spcPts val="300"/>
              </a:spcBef>
            </a:pPr>
            <a:r>
              <a:rPr lang="en-US" sz="1600" dirty="0" err="1" smtClean="0">
                <a:solidFill>
                  <a:srgbClr val="7030A0"/>
                </a:solidFill>
              </a:rPr>
              <a:t>hartid</a:t>
            </a:r>
            <a:r>
              <a:rPr lang="en-US" sz="1600" dirty="0" smtClean="0"/>
              <a:t> </a:t>
            </a:r>
            <a:r>
              <a:rPr lang="en-US" sz="1600" dirty="0"/>
              <a:t>(hardware thread ID) // read </a:t>
            </a:r>
            <a:r>
              <a:rPr lang="en-US" sz="1600" dirty="0" smtClean="0"/>
              <a:t>only</a:t>
            </a:r>
            <a:endParaRPr lang="en-US" sz="1600" dirty="0"/>
          </a:p>
          <a:p>
            <a:pPr lvl="2">
              <a:spcBef>
                <a:spcPts val="300"/>
              </a:spcBef>
            </a:pPr>
            <a:r>
              <a:rPr lang="en-US" sz="1600" dirty="0" err="1">
                <a:solidFill>
                  <a:schemeClr val="tx2"/>
                </a:solidFill>
              </a:rPr>
              <a:t>mepc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mcause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/>
              <a:t>etc. used for exception handling</a:t>
            </a:r>
            <a:endParaRPr lang="en-US" sz="2000" dirty="0"/>
          </a:p>
          <a:p>
            <a:pPr lvl="1">
              <a:spcBef>
                <a:spcPts val="300"/>
              </a:spcBef>
            </a:pPr>
            <a:r>
              <a:rPr lang="en-US" sz="2000" dirty="0" smtClean="0"/>
              <a:t>Custom</a:t>
            </a:r>
          </a:p>
          <a:p>
            <a:pPr lvl="2">
              <a:spcBef>
                <a:spcPts val="300"/>
              </a:spcBef>
            </a:pPr>
            <a:r>
              <a:rPr lang="en-US" sz="1600" dirty="0" err="1" smtClean="0">
                <a:solidFill>
                  <a:srgbClr val="7030A0"/>
                </a:solidFill>
              </a:rPr>
              <a:t>mtohost</a:t>
            </a:r>
            <a:r>
              <a:rPr lang="en-US" sz="1600" dirty="0" smtClean="0"/>
              <a:t> </a:t>
            </a:r>
            <a:r>
              <a:rPr lang="en-US" sz="1600" dirty="0"/>
              <a:t>(output to host) // write </a:t>
            </a:r>
            <a:r>
              <a:rPr lang="en-US" sz="1600" dirty="0" smtClean="0"/>
              <a:t>only – custom extension</a:t>
            </a:r>
            <a:endParaRPr lang="en-US" sz="1600" dirty="0"/>
          </a:p>
          <a:p>
            <a:pPr lvl="1">
              <a:spcBef>
                <a:spcPts val="300"/>
              </a:spcBef>
            </a:pPr>
            <a:endParaRPr lang="en-US" sz="2000" dirty="0" smtClean="0"/>
          </a:p>
          <a:p>
            <a:pPr lvl="1">
              <a:spcBef>
                <a:spcPts val="300"/>
              </a:spcBef>
            </a:pPr>
            <a:endParaRPr lang="en-US" sz="2000" dirty="0" smtClean="0"/>
          </a:p>
          <a:p>
            <a:pPr>
              <a:spcBef>
                <a:spcPts val="300"/>
              </a:spcBef>
            </a:pP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413674" y="2440744"/>
            <a:ext cx="1220206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Memory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7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533" y="1536814"/>
            <a:ext cx="7772400" cy="4825885"/>
          </a:xfrm>
        </p:spPr>
        <p:txBody>
          <a:bodyPr/>
          <a:lstStyle/>
          <a:p>
            <a:r>
              <a:rPr lang="en-US" sz="2400" dirty="0" smtClean="0"/>
              <a:t>Register-to-Register Arithmetic and Logical operations</a:t>
            </a:r>
          </a:p>
          <a:p>
            <a:r>
              <a:rPr lang="en-US" sz="2400" dirty="0" smtClean="0"/>
              <a:t>Control Instructions alter the sequential control flow</a:t>
            </a:r>
          </a:p>
          <a:p>
            <a:r>
              <a:rPr lang="en-US" sz="2400" dirty="0" smtClean="0"/>
              <a:t>Memory Instructions move data to and from memory</a:t>
            </a:r>
          </a:p>
          <a:p>
            <a:r>
              <a:rPr lang="en-US" sz="2400" dirty="0" smtClean="0"/>
              <a:t>CSR Instructions move data between CSRs and GPRs; the instructions often perform read-modify-write operations on CSRs</a:t>
            </a:r>
          </a:p>
          <a:p>
            <a:r>
              <a:rPr lang="en-US" sz="2400" dirty="0" smtClean="0"/>
              <a:t>Privileged Instructions are needed by the operating systems, and most cannot be executed by user programs</a:t>
            </a:r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0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r>
              <a:rPr lang="en-US" dirty="0" smtClean="0"/>
              <a:t>Instruction Formats</a:t>
            </a:r>
            <a:endParaRPr lang="en-US" i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723900" y="2054312"/>
            <a:ext cx="8078703" cy="646103"/>
            <a:chOff x="723900" y="2124293"/>
            <a:chExt cx="8078703" cy="646103"/>
          </a:xfrm>
        </p:grpSpPr>
        <p:sp>
          <p:nvSpPr>
            <p:cNvPr id="7" name="TextBox 6"/>
            <p:cNvSpPr txBox="1"/>
            <p:nvPr/>
          </p:nvSpPr>
          <p:spPr>
            <a:xfrm>
              <a:off x="723900" y="2416453"/>
              <a:ext cx="174228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funct7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66181" y="2416453"/>
              <a:ext cx="122793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rs2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2041" y="2416453"/>
              <a:ext cx="912019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funct3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94111" y="2416453"/>
              <a:ext cx="122793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rs1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34060" y="2416453"/>
              <a:ext cx="122626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rd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60322" y="2416453"/>
              <a:ext cx="174228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opcode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33778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7</a:t>
              </a:r>
              <a:endParaRPr lang="en-US" sz="17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19239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46814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12818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3</a:t>
              </a:r>
              <a:endParaRPr lang="en-US" sz="17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88878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70200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7</a:t>
              </a:r>
              <a:endParaRPr lang="en-US" sz="17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23900" y="3366470"/>
            <a:ext cx="8078703" cy="646103"/>
            <a:chOff x="723900" y="3317566"/>
            <a:chExt cx="8078703" cy="646103"/>
          </a:xfrm>
        </p:grpSpPr>
        <p:sp>
          <p:nvSpPr>
            <p:cNvPr id="29" name="TextBox 28"/>
            <p:cNvSpPr txBox="1"/>
            <p:nvPr/>
          </p:nvSpPr>
          <p:spPr>
            <a:xfrm>
              <a:off x="723900" y="3609726"/>
              <a:ext cx="2968096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imm</a:t>
              </a:r>
              <a:r>
                <a:rPr lang="en-US" sz="1700" dirty="0" smtClean="0">
                  <a:solidFill>
                    <a:srgbClr val="56127A"/>
                  </a:solidFill>
                </a:rPr>
                <a:t>[11:0]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22041" y="3609726"/>
              <a:ext cx="912019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funct3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694111" y="3609726"/>
              <a:ext cx="122793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rs1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34060" y="3609726"/>
              <a:ext cx="122626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rd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60322" y="3609726"/>
              <a:ext cx="174228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opcode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77757" y="3317566"/>
              <a:ext cx="46038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12</a:t>
              </a:r>
              <a:endParaRPr lang="en-US" sz="17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46814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12818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3</a:t>
              </a:r>
              <a:endParaRPr lang="en-US" sz="17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288878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770200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7</a:t>
              </a:r>
              <a:endParaRPr lang="en-US" sz="17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20778" y="1633322"/>
            <a:ext cx="39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en-US" sz="2400" dirty="0">
                <a:latin typeface="+mn-lt"/>
              </a:rPr>
              <a:t>R-type </a:t>
            </a:r>
            <a:r>
              <a:rPr lang="en-US" sz="2400" dirty="0" smtClean="0">
                <a:latin typeface="+mn-lt"/>
              </a:rPr>
              <a:t>instruction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20777" y="2969920"/>
            <a:ext cx="737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en-US" sz="2400" dirty="0" smtClean="0">
                <a:latin typeface="+mn-lt"/>
              </a:rPr>
              <a:t>I-type instruction &amp; I-immediate (32 bits)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720777" y="4749910"/>
            <a:ext cx="737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</a:pPr>
            <a:r>
              <a:rPr lang="en-US" sz="2400" dirty="0" smtClean="0">
                <a:latin typeface="+mn-lt"/>
              </a:rPr>
              <a:t>S-type instruction &amp; S-immediate </a:t>
            </a:r>
            <a:r>
              <a:rPr lang="en-US" sz="2400" dirty="0"/>
              <a:t>(32 bits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720778" y="5110894"/>
            <a:ext cx="8081827" cy="646103"/>
            <a:chOff x="896575" y="2124293"/>
            <a:chExt cx="7729174" cy="646103"/>
          </a:xfrm>
        </p:grpSpPr>
        <p:sp>
          <p:nvSpPr>
            <p:cNvPr id="64" name="TextBox 63"/>
            <p:cNvSpPr txBox="1"/>
            <p:nvPr/>
          </p:nvSpPr>
          <p:spPr>
            <a:xfrm>
              <a:off x="896575" y="2416453"/>
              <a:ext cx="1569607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imm</a:t>
              </a:r>
              <a:r>
                <a:rPr lang="en-US" sz="1700" dirty="0" smtClean="0">
                  <a:solidFill>
                    <a:srgbClr val="56127A"/>
                  </a:solidFill>
                </a:rPr>
                <a:t>[11:5]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66181" y="2416453"/>
              <a:ext cx="122793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rs2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922041" y="2416453"/>
              <a:ext cx="912019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funct3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94111" y="2416453"/>
              <a:ext cx="122793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rs1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34060" y="2416453"/>
              <a:ext cx="122626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imm</a:t>
              </a:r>
              <a:r>
                <a:rPr lang="en-US" sz="1700" dirty="0" smtClean="0">
                  <a:solidFill>
                    <a:srgbClr val="56127A"/>
                  </a:solidFill>
                </a:rPr>
                <a:t>[4:0]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060323" y="2416453"/>
              <a:ext cx="1565426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opcode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520116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7</a:t>
              </a:r>
              <a:endParaRPr lang="en-US" sz="1700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919239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46814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212818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3</a:t>
              </a:r>
              <a:endParaRPr lang="en-US" sz="17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88878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681774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7</a:t>
              </a:r>
              <a:endParaRPr lang="en-US" sz="17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21984" y="5901927"/>
            <a:ext cx="771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S-</a:t>
            </a:r>
            <a:r>
              <a:rPr lang="en-US" sz="1800" dirty="0" err="1" smtClean="0"/>
              <a:t>imm</a:t>
            </a:r>
            <a:r>
              <a:rPr lang="en-US" sz="1800" dirty="0" smtClean="0"/>
              <a:t> = </a:t>
            </a:r>
            <a:r>
              <a:rPr lang="en-US" sz="1800" dirty="0" err="1" smtClean="0"/>
              <a:t>signExtend</a:t>
            </a:r>
            <a:r>
              <a:rPr lang="en-US" sz="1800" dirty="0" smtClean="0"/>
              <a:t>({</a:t>
            </a:r>
            <a:r>
              <a:rPr lang="en-US" sz="1800" dirty="0" err="1" smtClean="0"/>
              <a:t>inst</a:t>
            </a:r>
            <a:r>
              <a:rPr lang="en-US" sz="1800" dirty="0" smtClean="0"/>
              <a:t>[31:25], </a:t>
            </a:r>
            <a:r>
              <a:rPr lang="en-US" sz="1800" dirty="0" err="1" smtClean="0"/>
              <a:t>inst</a:t>
            </a:r>
            <a:r>
              <a:rPr lang="en-US" sz="1800" dirty="0" smtClean="0"/>
              <a:t>[11:7]})</a:t>
            </a:r>
            <a:endParaRPr lang="en-US" sz="1800" dirty="0"/>
          </a:p>
        </p:txBody>
      </p:sp>
      <p:sp>
        <p:nvSpPr>
          <p:cNvPr id="81" name="TextBox 80"/>
          <p:cNvSpPr txBox="1"/>
          <p:nvPr/>
        </p:nvSpPr>
        <p:spPr>
          <a:xfrm>
            <a:off x="721984" y="4210982"/>
            <a:ext cx="771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I-</a:t>
            </a:r>
            <a:r>
              <a:rPr lang="en-US" sz="1800" dirty="0" err="1" smtClean="0"/>
              <a:t>imm</a:t>
            </a:r>
            <a:r>
              <a:rPr lang="en-US" sz="1800" dirty="0" smtClean="0"/>
              <a:t> = </a:t>
            </a:r>
            <a:r>
              <a:rPr lang="en-US" sz="1800" dirty="0" err="1" smtClean="0"/>
              <a:t>signExtend</a:t>
            </a:r>
            <a:r>
              <a:rPr lang="en-US" sz="1800" dirty="0" smtClean="0"/>
              <a:t>(</a:t>
            </a:r>
            <a:r>
              <a:rPr lang="en-US" sz="1800" dirty="0" err="1" smtClean="0"/>
              <a:t>inst</a:t>
            </a:r>
            <a:r>
              <a:rPr lang="en-US" sz="1800" dirty="0" smtClean="0"/>
              <a:t>[31:20])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000500" y="1714500"/>
            <a:ext cx="1812988" cy="1076325"/>
            <a:chOff x="4000500" y="1714500"/>
            <a:chExt cx="1812988" cy="1076325"/>
          </a:xfrm>
        </p:grpSpPr>
        <p:sp>
          <p:nvSpPr>
            <p:cNvPr id="21" name="Freeform 20"/>
            <p:cNvSpPr/>
            <p:nvPr/>
          </p:nvSpPr>
          <p:spPr bwMode="auto">
            <a:xfrm>
              <a:off x="4000500" y="2343150"/>
              <a:ext cx="619644" cy="447675"/>
            </a:xfrm>
            <a:custGeom>
              <a:avLst/>
              <a:gdLst>
                <a:gd name="connsiteX0" fmla="*/ 323850 w 619644"/>
                <a:gd name="connsiteY0" fmla="*/ 447675 h 447675"/>
                <a:gd name="connsiteX1" fmla="*/ 257175 w 619644"/>
                <a:gd name="connsiteY1" fmla="*/ 438150 h 447675"/>
                <a:gd name="connsiteX2" fmla="*/ 228600 w 619644"/>
                <a:gd name="connsiteY2" fmla="*/ 419100 h 447675"/>
                <a:gd name="connsiteX3" fmla="*/ 200025 w 619644"/>
                <a:gd name="connsiteY3" fmla="*/ 409575 h 447675"/>
                <a:gd name="connsiteX4" fmla="*/ 114300 w 619644"/>
                <a:gd name="connsiteY4" fmla="*/ 361950 h 447675"/>
                <a:gd name="connsiteX5" fmla="*/ 57150 w 619644"/>
                <a:gd name="connsiteY5" fmla="*/ 304800 h 447675"/>
                <a:gd name="connsiteX6" fmla="*/ 38100 w 619644"/>
                <a:gd name="connsiteY6" fmla="*/ 247650 h 447675"/>
                <a:gd name="connsiteX7" fmla="*/ 28575 w 619644"/>
                <a:gd name="connsiteY7" fmla="*/ 219075 h 447675"/>
                <a:gd name="connsiteX8" fmla="*/ 0 w 619644"/>
                <a:gd name="connsiteY8" fmla="*/ 161925 h 447675"/>
                <a:gd name="connsiteX9" fmla="*/ 9525 w 619644"/>
                <a:gd name="connsiteY9" fmla="*/ 57150 h 447675"/>
                <a:gd name="connsiteX10" fmla="*/ 38100 w 619644"/>
                <a:gd name="connsiteY10" fmla="*/ 47625 h 447675"/>
                <a:gd name="connsiteX11" fmla="*/ 123825 w 619644"/>
                <a:gd name="connsiteY11" fmla="*/ 9525 h 447675"/>
                <a:gd name="connsiteX12" fmla="*/ 152400 w 619644"/>
                <a:gd name="connsiteY12" fmla="*/ 0 h 447675"/>
                <a:gd name="connsiteX13" fmla="*/ 342900 w 619644"/>
                <a:gd name="connsiteY13" fmla="*/ 9525 h 447675"/>
                <a:gd name="connsiteX14" fmla="*/ 438150 w 619644"/>
                <a:gd name="connsiteY14" fmla="*/ 28575 h 447675"/>
                <a:gd name="connsiteX15" fmla="*/ 495300 w 619644"/>
                <a:gd name="connsiteY15" fmla="*/ 47625 h 447675"/>
                <a:gd name="connsiteX16" fmla="*/ 542925 w 619644"/>
                <a:gd name="connsiteY16" fmla="*/ 85725 h 447675"/>
                <a:gd name="connsiteX17" fmla="*/ 561975 w 619644"/>
                <a:gd name="connsiteY17" fmla="*/ 114300 h 447675"/>
                <a:gd name="connsiteX18" fmla="*/ 590550 w 619644"/>
                <a:gd name="connsiteY18" fmla="*/ 142875 h 447675"/>
                <a:gd name="connsiteX19" fmla="*/ 600075 w 619644"/>
                <a:gd name="connsiteY19" fmla="*/ 171450 h 447675"/>
                <a:gd name="connsiteX20" fmla="*/ 619125 w 619644"/>
                <a:gd name="connsiteY20" fmla="*/ 200025 h 447675"/>
                <a:gd name="connsiteX21" fmla="*/ 609600 w 619644"/>
                <a:gd name="connsiteY21" fmla="*/ 266700 h 447675"/>
                <a:gd name="connsiteX22" fmla="*/ 561975 w 619644"/>
                <a:gd name="connsiteY22" fmla="*/ 304800 h 447675"/>
                <a:gd name="connsiteX23" fmla="*/ 523875 w 619644"/>
                <a:gd name="connsiteY23" fmla="*/ 323850 h 447675"/>
                <a:gd name="connsiteX24" fmla="*/ 466725 w 619644"/>
                <a:gd name="connsiteY24" fmla="*/ 361950 h 447675"/>
                <a:gd name="connsiteX25" fmla="*/ 400050 w 619644"/>
                <a:gd name="connsiteY25" fmla="*/ 381000 h 447675"/>
                <a:gd name="connsiteX26" fmla="*/ 314325 w 619644"/>
                <a:gd name="connsiteY26" fmla="*/ 400050 h 447675"/>
                <a:gd name="connsiteX27" fmla="*/ 180975 w 619644"/>
                <a:gd name="connsiteY27" fmla="*/ 409575 h 447675"/>
                <a:gd name="connsiteX28" fmla="*/ 133350 w 619644"/>
                <a:gd name="connsiteY28" fmla="*/ 419100 h 447675"/>
                <a:gd name="connsiteX29" fmla="*/ 95250 w 619644"/>
                <a:gd name="connsiteY29" fmla="*/ 42862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9644" h="447675">
                  <a:moveTo>
                    <a:pt x="323850" y="447675"/>
                  </a:moveTo>
                  <a:cubicBezTo>
                    <a:pt x="301625" y="444500"/>
                    <a:pt x="278679" y="444601"/>
                    <a:pt x="257175" y="438150"/>
                  </a:cubicBezTo>
                  <a:cubicBezTo>
                    <a:pt x="246210" y="434861"/>
                    <a:pt x="238839" y="424220"/>
                    <a:pt x="228600" y="419100"/>
                  </a:cubicBezTo>
                  <a:cubicBezTo>
                    <a:pt x="219620" y="414610"/>
                    <a:pt x="208802" y="414451"/>
                    <a:pt x="200025" y="409575"/>
                  </a:cubicBezTo>
                  <a:cubicBezTo>
                    <a:pt x="101769" y="354988"/>
                    <a:pt x="178958" y="383503"/>
                    <a:pt x="114300" y="361950"/>
                  </a:cubicBezTo>
                  <a:cubicBezTo>
                    <a:pt x="95250" y="342900"/>
                    <a:pt x="65669" y="330358"/>
                    <a:pt x="57150" y="304800"/>
                  </a:cubicBezTo>
                  <a:lnTo>
                    <a:pt x="38100" y="247650"/>
                  </a:lnTo>
                  <a:cubicBezTo>
                    <a:pt x="34925" y="238125"/>
                    <a:pt x="34144" y="227429"/>
                    <a:pt x="28575" y="219075"/>
                  </a:cubicBezTo>
                  <a:cubicBezTo>
                    <a:pt x="3956" y="182146"/>
                    <a:pt x="13145" y="201360"/>
                    <a:pt x="0" y="161925"/>
                  </a:cubicBezTo>
                  <a:cubicBezTo>
                    <a:pt x="3175" y="127000"/>
                    <a:pt x="-1565" y="90419"/>
                    <a:pt x="9525" y="57150"/>
                  </a:cubicBezTo>
                  <a:cubicBezTo>
                    <a:pt x="12700" y="47625"/>
                    <a:pt x="29120" y="52115"/>
                    <a:pt x="38100" y="47625"/>
                  </a:cubicBezTo>
                  <a:cubicBezTo>
                    <a:pt x="128666" y="2342"/>
                    <a:pt x="-23617" y="58672"/>
                    <a:pt x="123825" y="9525"/>
                  </a:cubicBezTo>
                  <a:lnTo>
                    <a:pt x="152400" y="0"/>
                  </a:lnTo>
                  <a:cubicBezTo>
                    <a:pt x="215900" y="3175"/>
                    <a:pt x="279636" y="3199"/>
                    <a:pt x="342900" y="9525"/>
                  </a:cubicBezTo>
                  <a:cubicBezTo>
                    <a:pt x="375118" y="12747"/>
                    <a:pt x="407433" y="18336"/>
                    <a:pt x="438150" y="28575"/>
                  </a:cubicBezTo>
                  <a:lnTo>
                    <a:pt x="495300" y="47625"/>
                  </a:lnTo>
                  <a:cubicBezTo>
                    <a:pt x="549895" y="129517"/>
                    <a:pt x="477200" y="33145"/>
                    <a:pt x="542925" y="85725"/>
                  </a:cubicBezTo>
                  <a:cubicBezTo>
                    <a:pt x="551864" y="92876"/>
                    <a:pt x="554646" y="105506"/>
                    <a:pt x="561975" y="114300"/>
                  </a:cubicBezTo>
                  <a:cubicBezTo>
                    <a:pt x="570599" y="124648"/>
                    <a:pt x="581025" y="133350"/>
                    <a:pt x="590550" y="142875"/>
                  </a:cubicBezTo>
                  <a:cubicBezTo>
                    <a:pt x="593725" y="152400"/>
                    <a:pt x="595585" y="162470"/>
                    <a:pt x="600075" y="171450"/>
                  </a:cubicBezTo>
                  <a:cubicBezTo>
                    <a:pt x="605195" y="181689"/>
                    <a:pt x="617986" y="188634"/>
                    <a:pt x="619125" y="200025"/>
                  </a:cubicBezTo>
                  <a:cubicBezTo>
                    <a:pt x="621359" y="222364"/>
                    <a:pt x="616051" y="245196"/>
                    <a:pt x="609600" y="266700"/>
                  </a:cubicBezTo>
                  <a:cubicBezTo>
                    <a:pt x="599045" y="301884"/>
                    <a:pt x="589075" y="293186"/>
                    <a:pt x="561975" y="304800"/>
                  </a:cubicBezTo>
                  <a:cubicBezTo>
                    <a:pt x="548924" y="310393"/>
                    <a:pt x="536051" y="316545"/>
                    <a:pt x="523875" y="323850"/>
                  </a:cubicBezTo>
                  <a:cubicBezTo>
                    <a:pt x="504242" y="335630"/>
                    <a:pt x="488445" y="354710"/>
                    <a:pt x="466725" y="361950"/>
                  </a:cubicBezTo>
                  <a:cubicBezTo>
                    <a:pt x="398212" y="384788"/>
                    <a:pt x="483771" y="357080"/>
                    <a:pt x="400050" y="381000"/>
                  </a:cubicBezTo>
                  <a:cubicBezTo>
                    <a:pt x="353642" y="394259"/>
                    <a:pt x="380438" y="393439"/>
                    <a:pt x="314325" y="400050"/>
                  </a:cubicBezTo>
                  <a:cubicBezTo>
                    <a:pt x="269983" y="404484"/>
                    <a:pt x="225425" y="406400"/>
                    <a:pt x="180975" y="409575"/>
                  </a:cubicBezTo>
                  <a:cubicBezTo>
                    <a:pt x="165100" y="412750"/>
                    <a:pt x="149154" y="415588"/>
                    <a:pt x="133350" y="419100"/>
                  </a:cubicBezTo>
                  <a:cubicBezTo>
                    <a:pt x="120571" y="421940"/>
                    <a:pt x="95250" y="428625"/>
                    <a:pt x="95250" y="428625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62450" y="1714500"/>
              <a:ext cx="14510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anose="030F0702030302020204" pitchFamily="66" charset="0"/>
                </a:rPr>
                <a:t>source </a:t>
              </a:r>
              <a:r>
                <a:rPr lang="en-US" dirty="0" err="1" smtClean="0">
                  <a:latin typeface="Comic Sans MS" panose="030F0702030302020204" pitchFamily="66" charset="0"/>
                </a:rPr>
                <a:t>reg</a:t>
              </a:r>
              <a:endParaRPr lang="en-US" dirty="0">
                <a:latin typeface="Comic Sans MS" panose="030F0702030302020204" pitchFamily="66" charset="0"/>
              </a:endParaRPr>
            </a:p>
          </p:txBody>
        </p:sp>
        <p:cxnSp>
          <p:nvCxnSpPr>
            <p:cNvPr id="24" name="Straight Connector 23"/>
            <p:cNvCxnSpPr>
              <a:endCxn id="21" idx="14"/>
            </p:cNvCxnSpPr>
            <p:nvPr/>
          </p:nvCxnSpPr>
          <p:spPr bwMode="auto">
            <a:xfrm flipH="1">
              <a:off x="4438650" y="2057400"/>
              <a:ext cx="361950" cy="314325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143625" y="1714500"/>
            <a:ext cx="2294540" cy="1095375"/>
            <a:chOff x="6143625" y="1714500"/>
            <a:chExt cx="2294540" cy="1095375"/>
          </a:xfrm>
        </p:grpSpPr>
        <p:sp>
          <p:nvSpPr>
            <p:cNvPr id="52" name="Freeform 51"/>
            <p:cNvSpPr/>
            <p:nvPr/>
          </p:nvSpPr>
          <p:spPr bwMode="auto">
            <a:xfrm>
              <a:off x="6143625" y="2362200"/>
              <a:ext cx="619644" cy="447675"/>
            </a:xfrm>
            <a:custGeom>
              <a:avLst/>
              <a:gdLst>
                <a:gd name="connsiteX0" fmla="*/ 323850 w 619644"/>
                <a:gd name="connsiteY0" fmla="*/ 447675 h 447675"/>
                <a:gd name="connsiteX1" fmla="*/ 257175 w 619644"/>
                <a:gd name="connsiteY1" fmla="*/ 438150 h 447675"/>
                <a:gd name="connsiteX2" fmla="*/ 228600 w 619644"/>
                <a:gd name="connsiteY2" fmla="*/ 419100 h 447675"/>
                <a:gd name="connsiteX3" fmla="*/ 200025 w 619644"/>
                <a:gd name="connsiteY3" fmla="*/ 409575 h 447675"/>
                <a:gd name="connsiteX4" fmla="*/ 114300 w 619644"/>
                <a:gd name="connsiteY4" fmla="*/ 361950 h 447675"/>
                <a:gd name="connsiteX5" fmla="*/ 57150 w 619644"/>
                <a:gd name="connsiteY5" fmla="*/ 304800 h 447675"/>
                <a:gd name="connsiteX6" fmla="*/ 38100 w 619644"/>
                <a:gd name="connsiteY6" fmla="*/ 247650 h 447675"/>
                <a:gd name="connsiteX7" fmla="*/ 28575 w 619644"/>
                <a:gd name="connsiteY7" fmla="*/ 219075 h 447675"/>
                <a:gd name="connsiteX8" fmla="*/ 0 w 619644"/>
                <a:gd name="connsiteY8" fmla="*/ 161925 h 447675"/>
                <a:gd name="connsiteX9" fmla="*/ 9525 w 619644"/>
                <a:gd name="connsiteY9" fmla="*/ 57150 h 447675"/>
                <a:gd name="connsiteX10" fmla="*/ 38100 w 619644"/>
                <a:gd name="connsiteY10" fmla="*/ 47625 h 447675"/>
                <a:gd name="connsiteX11" fmla="*/ 123825 w 619644"/>
                <a:gd name="connsiteY11" fmla="*/ 9525 h 447675"/>
                <a:gd name="connsiteX12" fmla="*/ 152400 w 619644"/>
                <a:gd name="connsiteY12" fmla="*/ 0 h 447675"/>
                <a:gd name="connsiteX13" fmla="*/ 342900 w 619644"/>
                <a:gd name="connsiteY13" fmla="*/ 9525 h 447675"/>
                <a:gd name="connsiteX14" fmla="*/ 438150 w 619644"/>
                <a:gd name="connsiteY14" fmla="*/ 28575 h 447675"/>
                <a:gd name="connsiteX15" fmla="*/ 495300 w 619644"/>
                <a:gd name="connsiteY15" fmla="*/ 47625 h 447675"/>
                <a:gd name="connsiteX16" fmla="*/ 542925 w 619644"/>
                <a:gd name="connsiteY16" fmla="*/ 85725 h 447675"/>
                <a:gd name="connsiteX17" fmla="*/ 561975 w 619644"/>
                <a:gd name="connsiteY17" fmla="*/ 114300 h 447675"/>
                <a:gd name="connsiteX18" fmla="*/ 590550 w 619644"/>
                <a:gd name="connsiteY18" fmla="*/ 142875 h 447675"/>
                <a:gd name="connsiteX19" fmla="*/ 600075 w 619644"/>
                <a:gd name="connsiteY19" fmla="*/ 171450 h 447675"/>
                <a:gd name="connsiteX20" fmla="*/ 619125 w 619644"/>
                <a:gd name="connsiteY20" fmla="*/ 200025 h 447675"/>
                <a:gd name="connsiteX21" fmla="*/ 609600 w 619644"/>
                <a:gd name="connsiteY21" fmla="*/ 266700 h 447675"/>
                <a:gd name="connsiteX22" fmla="*/ 561975 w 619644"/>
                <a:gd name="connsiteY22" fmla="*/ 304800 h 447675"/>
                <a:gd name="connsiteX23" fmla="*/ 523875 w 619644"/>
                <a:gd name="connsiteY23" fmla="*/ 323850 h 447675"/>
                <a:gd name="connsiteX24" fmla="*/ 466725 w 619644"/>
                <a:gd name="connsiteY24" fmla="*/ 361950 h 447675"/>
                <a:gd name="connsiteX25" fmla="*/ 400050 w 619644"/>
                <a:gd name="connsiteY25" fmla="*/ 381000 h 447675"/>
                <a:gd name="connsiteX26" fmla="*/ 314325 w 619644"/>
                <a:gd name="connsiteY26" fmla="*/ 400050 h 447675"/>
                <a:gd name="connsiteX27" fmla="*/ 180975 w 619644"/>
                <a:gd name="connsiteY27" fmla="*/ 409575 h 447675"/>
                <a:gd name="connsiteX28" fmla="*/ 133350 w 619644"/>
                <a:gd name="connsiteY28" fmla="*/ 419100 h 447675"/>
                <a:gd name="connsiteX29" fmla="*/ 95250 w 619644"/>
                <a:gd name="connsiteY29" fmla="*/ 428625 h 4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19644" h="447675">
                  <a:moveTo>
                    <a:pt x="323850" y="447675"/>
                  </a:moveTo>
                  <a:cubicBezTo>
                    <a:pt x="301625" y="444500"/>
                    <a:pt x="278679" y="444601"/>
                    <a:pt x="257175" y="438150"/>
                  </a:cubicBezTo>
                  <a:cubicBezTo>
                    <a:pt x="246210" y="434861"/>
                    <a:pt x="238839" y="424220"/>
                    <a:pt x="228600" y="419100"/>
                  </a:cubicBezTo>
                  <a:cubicBezTo>
                    <a:pt x="219620" y="414610"/>
                    <a:pt x="208802" y="414451"/>
                    <a:pt x="200025" y="409575"/>
                  </a:cubicBezTo>
                  <a:cubicBezTo>
                    <a:pt x="101769" y="354988"/>
                    <a:pt x="178958" y="383503"/>
                    <a:pt x="114300" y="361950"/>
                  </a:cubicBezTo>
                  <a:cubicBezTo>
                    <a:pt x="95250" y="342900"/>
                    <a:pt x="65669" y="330358"/>
                    <a:pt x="57150" y="304800"/>
                  </a:cubicBezTo>
                  <a:lnTo>
                    <a:pt x="38100" y="247650"/>
                  </a:lnTo>
                  <a:cubicBezTo>
                    <a:pt x="34925" y="238125"/>
                    <a:pt x="34144" y="227429"/>
                    <a:pt x="28575" y="219075"/>
                  </a:cubicBezTo>
                  <a:cubicBezTo>
                    <a:pt x="3956" y="182146"/>
                    <a:pt x="13145" y="201360"/>
                    <a:pt x="0" y="161925"/>
                  </a:cubicBezTo>
                  <a:cubicBezTo>
                    <a:pt x="3175" y="127000"/>
                    <a:pt x="-1565" y="90419"/>
                    <a:pt x="9525" y="57150"/>
                  </a:cubicBezTo>
                  <a:cubicBezTo>
                    <a:pt x="12700" y="47625"/>
                    <a:pt x="29120" y="52115"/>
                    <a:pt x="38100" y="47625"/>
                  </a:cubicBezTo>
                  <a:cubicBezTo>
                    <a:pt x="128666" y="2342"/>
                    <a:pt x="-23617" y="58672"/>
                    <a:pt x="123825" y="9525"/>
                  </a:cubicBezTo>
                  <a:lnTo>
                    <a:pt x="152400" y="0"/>
                  </a:lnTo>
                  <a:cubicBezTo>
                    <a:pt x="215900" y="3175"/>
                    <a:pt x="279636" y="3199"/>
                    <a:pt x="342900" y="9525"/>
                  </a:cubicBezTo>
                  <a:cubicBezTo>
                    <a:pt x="375118" y="12747"/>
                    <a:pt x="407433" y="18336"/>
                    <a:pt x="438150" y="28575"/>
                  </a:cubicBezTo>
                  <a:lnTo>
                    <a:pt x="495300" y="47625"/>
                  </a:lnTo>
                  <a:cubicBezTo>
                    <a:pt x="549895" y="129517"/>
                    <a:pt x="477200" y="33145"/>
                    <a:pt x="542925" y="85725"/>
                  </a:cubicBezTo>
                  <a:cubicBezTo>
                    <a:pt x="551864" y="92876"/>
                    <a:pt x="554646" y="105506"/>
                    <a:pt x="561975" y="114300"/>
                  </a:cubicBezTo>
                  <a:cubicBezTo>
                    <a:pt x="570599" y="124648"/>
                    <a:pt x="581025" y="133350"/>
                    <a:pt x="590550" y="142875"/>
                  </a:cubicBezTo>
                  <a:cubicBezTo>
                    <a:pt x="593725" y="152400"/>
                    <a:pt x="595585" y="162470"/>
                    <a:pt x="600075" y="171450"/>
                  </a:cubicBezTo>
                  <a:cubicBezTo>
                    <a:pt x="605195" y="181689"/>
                    <a:pt x="617986" y="188634"/>
                    <a:pt x="619125" y="200025"/>
                  </a:cubicBezTo>
                  <a:cubicBezTo>
                    <a:pt x="621359" y="222364"/>
                    <a:pt x="616051" y="245196"/>
                    <a:pt x="609600" y="266700"/>
                  </a:cubicBezTo>
                  <a:cubicBezTo>
                    <a:pt x="599045" y="301884"/>
                    <a:pt x="589075" y="293186"/>
                    <a:pt x="561975" y="304800"/>
                  </a:cubicBezTo>
                  <a:cubicBezTo>
                    <a:pt x="548924" y="310393"/>
                    <a:pt x="536051" y="316545"/>
                    <a:pt x="523875" y="323850"/>
                  </a:cubicBezTo>
                  <a:cubicBezTo>
                    <a:pt x="504242" y="335630"/>
                    <a:pt x="488445" y="354710"/>
                    <a:pt x="466725" y="361950"/>
                  </a:cubicBezTo>
                  <a:cubicBezTo>
                    <a:pt x="398212" y="384788"/>
                    <a:pt x="483771" y="357080"/>
                    <a:pt x="400050" y="381000"/>
                  </a:cubicBezTo>
                  <a:cubicBezTo>
                    <a:pt x="353642" y="394259"/>
                    <a:pt x="380438" y="393439"/>
                    <a:pt x="314325" y="400050"/>
                  </a:cubicBezTo>
                  <a:cubicBezTo>
                    <a:pt x="269983" y="404484"/>
                    <a:pt x="225425" y="406400"/>
                    <a:pt x="180975" y="409575"/>
                  </a:cubicBezTo>
                  <a:cubicBezTo>
                    <a:pt x="165100" y="412750"/>
                    <a:pt x="149154" y="415588"/>
                    <a:pt x="133350" y="419100"/>
                  </a:cubicBezTo>
                  <a:cubicBezTo>
                    <a:pt x="120571" y="421940"/>
                    <a:pt x="95250" y="428625"/>
                    <a:pt x="95250" y="428625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38900" y="1714500"/>
              <a:ext cx="19992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mic Sans MS" panose="030F0702030302020204" pitchFamily="66" charset="0"/>
                </a:rPr>
                <a:t>destination </a:t>
              </a:r>
              <a:r>
                <a:rPr lang="en-US" dirty="0" err="1" smtClean="0">
                  <a:latin typeface="Comic Sans MS" panose="030F0702030302020204" pitchFamily="66" charset="0"/>
                </a:rPr>
                <a:t>reg</a:t>
              </a:r>
              <a:endParaRPr lang="en-US" dirty="0">
                <a:latin typeface="Comic Sans MS" panose="030F0702030302020204" pitchFamily="66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 flipH="1">
              <a:off x="6677025" y="2076450"/>
              <a:ext cx="361950" cy="314325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5606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79" grpId="0"/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097672" cy="1143000"/>
          </a:xfrm>
        </p:spPr>
        <p:txBody>
          <a:bodyPr/>
          <a:lstStyle/>
          <a:p>
            <a:r>
              <a:rPr lang="en-US" dirty="0" smtClean="0"/>
              <a:t>Instruction Formats </a:t>
            </a:r>
            <a:r>
              <a:rPr lang="en-US" sz="2400" i="1" dirty="0" smtClean="0"/>
              <a:t>cont.</a:t>
            </a:r>
            <a:endParaRPr lang="en-US" sz="4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21854" y="1550289"/>
            <a:ext cx="7903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smtClean="0">
                <a:latin typeface="+mn-lt"/>
              </a:rPr>
              <a:t>SB-type instruction &amp; B-immediate (32 bits) 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721854" y="2011957"/>
            <a:ext cx="8267206" cy="656639"/>
            <a:chOff x="721854" y="2240557"/>
            <a:chExt cx="8267206" cy="656639"/>
          </a:xfrm>
        </p:grpSpPr>
        <p:sp>
          <p:nvSpPr>
            <p:cNvPr id="8" name="TextBox 7"/>
            <p:cNvSpPr txBox="1"/>
            <p:nvPr/>
          </p:nvSpPr>
          <p:spPr>
            <a:xfrm>
              <a:off x="721854" y="2543251"/>
              <a:ext cx="1178065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imm</a:t>
              </a:r>
              <a:r>
                <a:rPr lang="en-US" sz="1700" dirty="0" smtClean="0">
                  <a:solidFill>
                    <a:srgbClr val="56127A"/>
                  </a:solidFill>
                </a:rPr>
                <a:t>[12]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99919" y="2543251"/>
              <a:ext cx="138684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imm</a:t>
              </a:r>
              <a:r>
                <a:rPr lang="en-US" sz="1700" dirty="0" smtClean="0">
                  <a:solidFill>
                    <a:srgbClr val="56127A"/>
                  </a:solidFill>
                </a:rPr>
                <a:t>[10:5]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78986" y="2543250"/>
              <a:ext cx="69850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rs2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77487" y="2543253"/>
              <a:ext cx="69850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rs1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675987" y="2543252"/>
              <a:ext cx="86868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funct3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44667" y="2543251"/>
              <a:ext cx="124206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imm</a:t>
              </a:r>
              <a:r>
                <a:rPr lang="en-US" sz="1700" dirty="0" smtClean="0">
                  <a:solidFill>
                    <a:srgbClr val="56127A"/>
                  </a:solidFill>
                </a:rPr>
                <a:t>[4:1]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786728" y="2543250"/>
              <a:ext cx="115331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imm</a:t>
              </a:r>
              <a:r>
                <a:rPr lang="en-US" sz="1700" dirty="0" smtClean="0">
                  <a:solidFill>
                    <a:srgbClr val="56127A"/>
                  </a:solidFill>
                </a:rPr>
                <a:t>[11]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40040" y="2543250"/>
              <a:ext cx="104902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opcode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49624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1</a:t>
              </a:r>
              <a:endParaRPr lang="en-US" sz="17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32077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6</a:t>
              </a:r>
              <a:endParaRPr lang="en-US" sz="17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466974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65475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49065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3</a:t>
              </a:r>
              <a:endParaRPr lang="en-US" sz="17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04435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4</a:t>
              </a:r>
              <a:endParaRPr lang="en-US" sz="17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02122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1</a:t>
              </a:r>
              <a:endParaRPr lang="en-US" sz="17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03288" y="2240557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7</a:t>
              </a:r>
              <a:endParaRPr lang="en-US" sz="17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21853" y="2820302"/>
            <a:ext cx="858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B-</a:t>
            </a:r>
            <a:r>
              <a:rPr lang="en-US" sz="1800" dirty="0" err="1" smtClean="0"/>
              <a:t>imm</a:t>
            </a:r>
            <a:r>
              <a:rPr lang="en-US" sz="1800" dirty="0" smtClean="0"/>
              <a:t> = </a:t>
            </a:r>
            <a:r>
              <a:rPr lang="en-US" sz="1800" dirty="0" err="1" smtClean="0"/>
              <a:t>signExtend</a:t>
            </a:r>
            <a:r>
              <a:rPr lang="en-US" sz="1800" dirty="0" smtClean="0"/>
              <a:t>({</a:t>
            </a:r>
            <a:r>
              <a:rPr lang="en-US" sz="1800" dirty="0" err="1" smtClean="0"/>
              <a:t>inst</a:t>
            </a:r>
            <a:r>
              <a:rPr lang="en-US" sz="1800" dirty="0" smtClean="0"/>
              <a:t>[31], </a:t>
            </a:r>
            <a:r>
              <a:rPr lang="en-US" sz="1800" dirty="0" err="1" smtClean="0"/>
              <a:t>inst</a:t>
            </a:r>
            <a:r>
              <a:rPr lang="en-US" sz="1800" dirty="0" smtClean="0"/>
              <a:t>[7], </a:t>
            </a:r>
            <a:r>
              <a:rPr lang="en-US" sz="1800" dirty="0" err="1" smtClean="0"/>
              <a:t>inst</a:t>
            </a:r>
            <a:r>
              <a:rPr lang="en-US" sz="1800" dirty="0" smtClean="0"/>
              <a:t>[30:25], </a:t>
            </a:r>
            <a:r>
              <a:rPr lang="en-US" sz="1800" dirty="0" err="1" smtClean="0"/>
              <a:t>inst</a:t>
            </a:r>
            <a:r>
              <a:rPr lang="en-US" sz="1800" dirty="0" smtClean="0"/>
              <a:t>[11:8], 1’b0})</a:t>
            </a:r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721854" y="3314446"/>
            <a:ext cx="8142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>
                <a:latin typeface="+mn-lt"/>
              </a:rPr>
              <a:t>U</a:t>
            </a:r>
            <a:r>
              <a:rPr lang="en-US" sz="2400" dirty="0" smtClean="0">
                <a:latin typeface="+mn-lt"/>
              </a:rPr>
              <a:t>-type instruction &amp; U-immediate (32 bits)</a:t>
            </a:r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721854" y="3776111"/>
            <a:ext cx="8267206" cy="642123"/>
            <a:chOff x="721854" y="4278336"/>
            <a:chExt cx="8267206" cy="642123"/>
          </a:xfrm>
        </p:grpSpPr>
        <p:sp>
          <p:nvSpPr>
            <p:cNvPr id="34" name="TextBox 33"/>
            <p:cNvSpPr txBox="1"/>
            <p:nvPr/>
          </p:nvSpPr>
          <p:spPr>
            <a:xfrm>
              <a:off x="6786728" y="4566516"/>
              <a:ext cx="115331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rd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40040" y="4566516"/>
              <a:ext cx="104902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opcode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02122" y="427833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03288" y="427833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7</a:t>
              </a:r>
              <a:endParaRPr lang="en-US" sz="17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1854" y="4566516"/>
              <a:ext cx="6064873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</a:t>
              </a:r>
              <a:r>
                <a:rPr lang="en-US" sz="1700" dirty="0" err="1" smtClean="0">
                  <a:solidFill>
                    <a:srgbClr val="56127A"/>
                  </a:solidFill>
                </a:rPr>
                <a:t>mm</a:t>
              </a:r>
              <a:r>
                <a:rPr lang="en-US" sz="1700" dirty="0" smtClean="0">
                  <a:solidFill>
                    <a:srgbClr val="56127A"/>
                  </a:solidFill>
                </a:rPr>
                <a:t>[31:12]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24099" y="4278336"/>
              <a:ext cx="46038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20</a:t>
              </a:r>
              <a:endParaRPr lang="en-US" sz="17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21854" y="4518870"/>
            <a:ext cx="771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U-</a:t>
            </a:r>
            <a:r>
              <a:rPr lang="en-US" sz="1800" dirty="0" err="1" smtClean="0"/>
              <a:t>imm</a:t>
            </a:r>
            <a:r>
              <a:rPr lang="en-US" sz="1800" dirty="0" smtClean="0"/>
              <a:t> = </a:t>
            </a:r>
            <a:r>
              <a:rPr lang="en-US" sz="1800" dirty="0" err="1" smtClean="0"/>
              <a:t>signExtend</a:t>
            </a:r>
            <a:r>
              <a:rPr lang="en-US" sz="1800" dirty="0" smtClean="0"/>
              <a:t>({</a:t>
            </a:r>
            <a:r>
              <a:rPr lang="en-US" sz="1800" dirty="0" err="1" smtClean="0"/>
              <a:t>inst</a:t>
            </a:r>
            <a:r>
              <a:rPr lang="en-US" sz="1800" dirty="0" smtClean="0"/>
              <a:t>[31:12], 12’b0})</a:t>
            </a:r>
            <a:endParaRPr lang="en-US" sz="1800" dirty="0"/>
          </a:p>
        </p:txBody>
      </p:sp>
      <p:sp>
        <p:nvSpPr>
          <p:cNvPr id="50" name="TextBox 49"/>
          <p:cNvSpPr txBox="1"/>
          <p:nvPr/>
        </p:nvSpPr>
        <p:spPr>
          <a:xfrm>
            <a:off x="721853" y="4974072"/>
            <a:ext cx="7985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smtClean="0">
                <a:latin typeface="+mn-lt"/>
              </a:rPr>
              <a:t>UJ-type instruction &amp; J-immediate (32 bits)</a:t>
            </a:r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721854" y="5395393"/>
            <a:ext cx="8262135" cy="667543"/>
            <a:chOff x="721854" y="5395393"/>
            <a:chExt cx="8262135" cy="667543"/>
          </a:xfrm>
        </p:grpSpPr>
        <p:sp>
          <p:nvSpPr>
            <p:cNvPr id="52" name="TextBox 51"/>
            <p:cNvSpPr txBox="1"/>
            <p:nvPr/>
          </p:nvSpPr>
          <p:spPr>
            <a:xfrm>
              <a:off x="721854" y="5708993"/>
              <a:ext cx="1178065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imm</a:t>
              </a:r>
              <a:r>
                <a:rPr lang="en-US" sz="1700" dirty="0" smtClean="0">
                  <a:solidFill>
                    <a:srgbClr val="56127A"/>
                  </a:solidFill>
                </a:rPr>
                <a:t>[20]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99919" y="5708993"/>
              <a:ext cx="208456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imm</a:t>
              </a:r>
              <a:r>
                <a:rPr lang="en-US" sz="1700" dirty="0" smtClean="0">
                  <a:solidFill>
                    <a:srgbClr val="56127A"/>
                  </a:solidFill>
                </a:rPr>
                <a:t>[10:1]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86727" y="5708992"/>
              <a:ext cx="114824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rd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137793" y="5708992"/>
              <a:ext cx="1647204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>
                  <a:solidFill>
                    <a:srgbClr val="56127A"/>
                  </a:solidFill>
                </a:rPr>
                <a:t>i</a:t>
              </a:r>
              <a:r>
                <a:rPr lang="en-US" sz="1700" dirty="0" err="1" smtClean="0">
                  <a:solidFill>
                    <a:srgbClr val="56127A"/>
                  </a:solidFill>
                </a:rPr>
                <a:t>mm</a:t>
              </a:r>
              <a:r>
                <a:rPr lang="en-US" sz="1700" dirty="0" smtClean="0">
                  <a:solidFill>
                    <a:srgbClr val="56127A"/>
                  </a:solidFill>
                </a:rPr>
                <a:t>[19:12]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984481" y="5708992"/>
              <a:ext cx="115331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imm</a:t>
              </a:r>
              <a:r>
                <a:rPr lang="en-US" sz="1700" dirty="0" smtClean="0">
                  <a:solidFill>
                    <a:srgbClr val="56127A"/>
                  </a:solidFill>
                </a:rPr>
                <a:t>[11]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934969" y="5708992"/>
              <a:ext cx="104902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opcode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149624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1</a:t>
              </a:r>
              <a:endParaRPr lang="en-US" sz="17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12009" y="5395393"/>
              <a:ext cx="46038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10</a:t>
              </a:r>
              <a:endParaRPr lang="en-US" sz="17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402410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1</a:t>
              </a:r>
              <a:endParaRPr lang="en-US" sz="17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98463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8</a:t>
              </a:r>
              <a:endParaRPr lang="en-US" sz="17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194516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298217" y="53953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7</a:t>
              </a:r>
              <a:endParaRPr lang="en-US" sz="17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83728" y="6151524"/>
            <a:ext cx="866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J-</a:t>
            </a:r>
            <a:r>
              <a:rPr lang="en-US" sz="1800" dirty="0" err="1" smtClean="0"/>
              <a:t>imm</a:t>
            </a:r>
            <a:r>
              <a:rPr lang="en-US" sz="1800" dirty="0" smtClean="0"/>
              <a:t> = </a:t>
            </a:r>
            <a:r>
              <a:rPr lang="en-US" sz="1800" dirty="0" err="1" smtClean="0"/>
              <a:t>signExtend</a:t>
            </a:r>
            <a:r>
              <a:rPr lang="en-US" sz="1800" dirty="0" smtClean="0"/>
              <a:t>({</a:t>
            </a:r>
            <a:r>
              <a:rPr lang="en-US" sz="1800" dirty="0" err="1" smtClean="0"/>
              <a:t>inst</a:t>
            </a:r>
            <a:r>
              <a:rPr lang="en-US" sz="1800" dirty="0" smtClean="0"/>
              <a:t>[31], </a:t>
            </a:r>
            <a:r>
              <a:rPr lang="en-US" sz="1800" dirty="0" err="1" smtClean="0"/>
              <a:t>inst</a:t>
            </a:r>
            <a:r>
              <a:rPr lang="en-US" sz="1800" dirty="0" smtClean="0"/>
              <a:t>[19:12], </a:t>
            </a:r>
            <a:r>
              <a:rPr lang="en-US" sz="1800" dirty="0" err="1" smtClean="0"/>
              <a:t>inst</a:t>
            </a:r>
            <a:r>
              <a:rPr lang="en-US" sz="1800" dirty="0" smtClean="0"/>
              <a:t>[20], </a:t>
            </a:r>
            <a:r>
              <a:rPr lang="en-US" sz="1800" dirty="0" err="1" smtClean="0"/>
              <a:t>inst</a:t>
            </a:r>
            <a:r>
              <a:rPr lang="en-US" sz="1800" dirty="0" smtClean="0"/>
              <a:t>[30:21], 1’b0})</a:t>
            </a: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76925" y="142875"/>
            <a:ext cx="3067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Immediate constants have strange encodings!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14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06854" cy="1143000"/>
          </a:xfrm>
        </p:spPr>
        <p:txBody>
          <a:bodyPr/>
          <a:lstStyle/>
          <a:p>
            <a:r>
              <a:rPr lang="en-US" sz="4000" dirty="0"/>
              <a:t>Computational </a:t>
            </a:r>
            <a:r>
              <a:rPr lang="en-US" sz="4000" dirty="0" smtClean="0"/>
              <a:t>Instructions</a:t>
            </a:r>
            <a:endParaRPr lang="en-US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174" y="1587605"/>
            <a:ext cx="7772400" cy="4114800"/>
          </a:xfrm>
        </p:spPr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Register-Register </a:t>
            </a:r>
            <a:r>
              <a:rPr lang="en-US" sz="2400" dirty="0" smtClean="0">
                <a:sym typeface="Wingdings" panose="05000000000000000000" pitchFamily="2" charset="2"/>
              </a:rPr>
              <a:t>instructions (R-type)</a:t>
            </a:r>
          </a:p>
          <a:p>
            <a:pPr lvl="1"/>
            <a:endParaRPr lang="en-US" sz="2000" dirty="0" smtClean="0">
              <a:solidFill>
                <a:srgbClr val="56127A"/>
              </a:solidFill>
            </a:endParaRPr>
          </a:p>
          <a:p>
            <a:pPr marL="457200" lvl="1" indent="0">
              <a:buNone/>
            </a:pPr>
            <a:endParaRPr lang="en-US" sz="2000" dirty="0" smtClean="0">
              <a:solidFill>
                <a:srgbClr val="56127A"/>
              </a:solidFill>
            </a:endParaRP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opcode=OP: </a:t>
            </a:r>
            <a:r>
              <a:rPr lang="en-US" sz="2000" dirty="0" err="1" smtClean="0">
                <a:solidFill>
                  <a:schemeClr val="tx2"/>
                </a:solidFill>
              </a:rPr>
              <a:t>rd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  <a:sym typeface="Wingdings" panose="05000000000000000000" pitchFamily="2" charset="2"/>
              </a:rPr>
              <a:t> rs1 (funct3, funct7) </a:t>
            </a:r>
            <a:r>
              <a:rPr lang="en-US" sz="2000" dirty="0" smtClean="0">
                <a:solidFill>
                  <a:schemeClr val="tx2"/>
                </a:solidFill>
                <a:sym typeface="Wingdings" panose="05000000000000000000" pitchFamily="2" charset="2"/>
              </a:rPr>
              <a:t>rs2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funct3 = SLT/SLTU/AND/OR/XOR/SLL </a:t>
            </a:r>
          </a:p>
          <a:p>
            <a:pPr lvl="1"/>
            <a:r>
              <a:rPr lang="en-US" sz="2000" dirty="0" smtClean="0"/>
              <a:t>funct3</a:t>
            </a:r>
            <a:r>
              <a:rPr lang="en-US" sz="2000" dirty="0"/>
              <a:t>= </a:t>
            </a:r>
            <a:r>
              <a:rPr lang="en-US" sz="2000" dirty="0" smtClean="0"/>
              <a:t>ADD</a:t>
            </a:r>
          </a:p>
          <a:p>
            <a:pPr lvl="2"/>
            <a:r>
              <a:rPr lang="en-US" sz="1600" dirty="0" smtClean="0"/>
              <a:t>funct7 = 0000000: rs1 + rs2</a:t>
            </a:r>
          </a:p>
          <a:p>
            <a:pPr lvl="2"/>
            <a:r>
              <a:rPr lang="en-US" sz="1600" dirty="0" smtClean="0"/>
              <a:t>funct7 = 0100000: rs1 – rs2</a:t>
            </a:r>
          </a:p>
          <a:p>
            <a:pPr lvl="1"/>
            <a:r>
              <a:rPr lang="en-US" sz="2000" dirty="0" smtClean="0"/>
              <a:t>funct3 = SRL</a:t>
            </a:r>
          </a:p>
          <a:p>
            <a:pPr lvl="2"/>
            <a:r>
              <a:rPr lang="en-US" sz="1600" dirty="0" smtClean="0"/>
              <a:t>funct7 = 0000000: logical shift right</a:t>
            </a:r>
          </a:p>
          <a:p>
            <a:pPr lvl="2"/>
            <a:r>
              <a:rPr lang="en-US" sz="1600" dirty="0" smtClean="0"/>
              <a:t>funct7 = 0100000: arithmetic shift right</a:t>
            </a:r>
          </a:p>
          <a:p>
            <a:pPr lvl="1"/>
            <a:endParaRPr lang="en-US" sz="2000" dirty="0">
              <a:sym typeface="Wingdings" panose="05000000000000000000" pitchFamily="2" charset="2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6113" y="2024084"/>
            <a:ext cx="8078703" cy="646103"/>
            <a:chOff x="723900" y="2124293"/>
            <a:chExt cx="8078703" cy="646103"/>
          </a:xfrm>
        </p:grpSpPr>
        <p:sp>
          <p:nvSpPr>
            <p:cNvPr id="9" name="TextBox 8"/>
            <p:cNvSpPr txBox="1"/>
            <p:nvPr/>
          </p:nvSpPr>
          <p:spPr>
            <a:xfrm>
              <a:off x="723900" y="2416453"/>
              <a:ext cx="174228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funct7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66181" y="2416453"/>
              <a:ext cx="1227930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rs2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22041" y="2416453"/>
              <a:ext cx="912019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funct3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94111" y="2416453"/>
              <a:ext cx="122793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rs1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34060" y="2416453"/>
              <a:ext cx="122626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rd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60322" y="2416453"/>
              <a:ext cx="174228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opcode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33778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7</a:t>
              </a:r>
              <a:endParaRPr lang="en-US" sz="17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19239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46814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12818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3</a:t>
              </a:r>
              <a:endParaRPr lang="en-US" sz="17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88878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70200" y="2124293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7</a:t>
              </a:r>
              <a:endParaRPr lang="en-US" sz="1700" dirty="0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988490" cy="1143000"/>
          </a:xfrm>
        </p:spPr>
        <p:txBody>
          <a:bodyPr/>
          <a:lstStyle/>
          <a:p>
            <a:r>
              <a:rPr lang="en-US" sz="4000" dirty="0" smtClean="0"/>
              <a:t>Computational Instructions </a:t>
            </a:r>
            <a:r>
              <a:rPr lang="en-US" sz="2400" i="1" dirty="0" err="1" smtClean="0"/>
              <a:t>cont</a:t>
            </a:r>
            <a:endParaRPr lang="en-US" sz="2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73" y="1550158"/>
            <a:ext cx="8169324" cy="4057153"/>
          </a:xfrm>
        </p:spPr>
        <p:txBody>
          <a:bodyPr/>
          <a:lstStyle/>
          <a:p>
            <a:r>
              <a:rPr lang="en-US" sz="2400" dirty="0" smtClean="0"/>
              <a:t>Register-immediate instructions (I-type)</a:t>
            </a:r>
          </a:p>
          <a:p>
            <a:endParaRPr lang="en-US" sz="2400" dirty="0"/>
          </a:p>
          <a:p>
            <a:endParaRPr lang="en-US" sz="2400" dirty="0" smtClean="0"/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opcode = </a:t>
            </a:r>
            <a:r>
              <a:rPr lang="en-US" sz="2000" dirty="0" smtClean="0">
                <a:sym typeface="Wingdings" panose="05000000000000000000" pitchFamily="2" charset="2"/>
              </a:rPr>
              <a:t>OP-IMM:</a:t>
            </a:r>
            <a:r>
              <a:rPr lang="en-US" sz="2000" dirty="0" smtClean="0">
                <a:solidFill>
                  <a:srgbClr val="56127A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 smtClean="0">
                <a:solidFill>
                  <a:srgbClr val="56127A"/>
                </a:solidFill>
              </a:rPr>
              <a:t>rd</a:t>
            </a:r>
            <a:r>
              <a:rPr lang="en-US" sz="2000" dirty="0" smtClean="0">
                <a:solidFill>
                  <a:srgbClr val="56127A"/>
                </a:solidFill>
              </a:rPr>
              <a:t> </a:t>
            </a:r>
            <a:r>
              <a:rPr lang="en-US" sz="2000" dirty="0">
                <a:solidFill>
                  <a:srgbClr val="56127A"/>
                </a:solidFill>
                <a:sym typeface="Wingdings" panose="05000000000000000000" pitchFamily="2" charset="2"/>
              </a:rPr>
              <a:t> rs1 (funct3) </a:t>
            </a:r>
            <a:r>
              <a:rPr lang="en-US" sz="2000" dirty="0" smtClean="0">
                <a:solidFill>
                  <a:srgbClr val="56127A"/>
                </a:solidFill>
                <a:sym typeface="Wingdings" panose="05000000000000000000" pitchFamily="2" charset="2"/>
              </a:rPr>
              <a:t>I-</a:t>
            </a:r>
            <a:r>
              <a:rPr lang="en-US" sz="2000" dirty="0" err="1" smtClean="0">
                <a:solidFill>
                  <a:srgbClr val="56127A"/>
                </a:solidFill>
                <a:sym typeface="Wingdings" panose="05000000000000000000" pitchFamily="2" charset="2"/>
              </a:rPr>
              <a:t>imm</a:t>
            </a:r>
            <a:r>
              <a:rPr lang="en-US" sz="2000" dirty="0" smtClean="0">
                <a:solidFill>
                  <a:srgbClr val="56127A"/>
                </a:solidFill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sz="2000" dirty="0" smtClean="0"/>
              <a:t>I-</a:t>
            </a:r>
            <a:r>
              <a:rPr lang="en-US" sz="2000" dirty="0" err="1" smtClean="0"/>
              <a:t>imm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signExtend</a:t>
            </a:r>
            <a:r>
              <a:rPr lang="en-US" sz="2000" dirty="0"/>
              <a:t>(</a:t>
            </a:r>
            <a:r>
              <a:rPr lang="en-US" sz="2000" dirty="0" err="1"/>
              <a:t>inst</a:t>
            </a:r>
            <a:r>
              <a:rPr lang="en-US" sz="2000" dirty="0"/>
              <a:t>[31:20</a:t>
            </a:r>
            <a:r>
              <a:rPr lang="en-US" sz="2000" dirty="0" smtClean="0"/>
              <a:t>])</a:t>
            </a:r>
          </a:p>
          <a:p>
            <a:pPr lvl="1"/>
            <a:r>
              <a:rPr lang="en-US" sz="2000" dirty="0" smtClean="0"/>
              <a:t>funct3 = ADDI/SLTI/SLTIU/ANDI/ORI/XORI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A slight variant in coding for shift instructions - </a:t>
            </a:r>
            <a:r>
              <a:rPr lang="en-US" sz="2400" dirty="0" smtClean="0">
                <a:sym typeface="Wingdings" panose="05000000000000000000" pitchFamily="2" charset="2"/>
              </a:rPr>
              <a:t>SLLI / SRLI / SRAI</a:t>
            </a:r>
          </a:p>
          <a:p>
            <a:pPr lvl="1"/>
            <a:r>
              <a:rPr lang="en-US" sz="2000" dirty="0" err="1">
                <a:solidFill>
                  <a:srgbClr val="56127A"/>
                </a:solidFill>
                <a:sym typeface="Wingdings" panose="05000000000000000000" pitchFamily="2" charset="2"/>
              </a:rPr>
              <a:t>r</a:t>
            </a:r>
            <a:r>
              <a:rPr lang="en-US" sz="2000" dirty="0" err="1" smtClean="0">
                <a:solidFill>
                  <a:srgbClr val="56127A"/>
                </a:solidFill>
                <a:sym typeface="Wingdings" panose="05000000000000000000" pitchFamily="2" charset="2"/>
              </a:rPr>
              <a:t>d</a:t>
            </a:r>
            <a:r>
              <a:rPr lang="en-US" sz="2000" dirty="0" smtClean="0">
                <a:solidFill>
                  <a:srgbClr val="56127A"/>
                </a:solidFill>
                <a:sym typeface="Wingdings" panose="05000000000000000000" pitchFamily="2" charset="2"/>
              </a:rPr>
              <a:t>  rs1 (funct3, </a:t>
            </a:r>
            <a:r>
              <a:rPr lang="en-US" sz="2000" dirty="0" err="1" smtClean="0">
                <a:solidFill>
                  <a:srgbClr val="56127A"/>
                </a:solidFill>
                <a:sym typeface="Wingdings" panose="05000000000000000000" pitchFamily="2" charset="2"/>
              </a:rPr>
              <a:t>inst</a:t>
            </a:r>
            <a:r>
              <a:rPr lang="en-US" sz="2000" dirty="0" smtClean="0">
                <a:solidFill>
                  <a:srgbClr val="56127A"/>
                </a:solidFill>
                <a:sym typeface="Wingdings" panose="05000000000000000000" pitchFamily="2" charset="2"/>
              </a:rPr>
              <a:t>[30]) I-</a:t>
            </a:r>
            <a:r>
              <a:rPr lang="en-US" sz="2000" dirty="0" err="1" smtClean="0">
                <a:solidFill>
                  <a:srgbClr val="56127A"/>
                </a:solidFill>
                <a:sym typeface="Wingdings" panose="05000000000000000000" pitchFamily="2" charset="2"/>
              </a:rPr>
              <a:t>imm</a:t>
            </a:r>
            <a:r>
              <a:rPr lang="en-US" sz="2000" dirty="0" smtClean="0">
                <a:solidFill>
                  <a:srgbClr val="56127A"/>
                </a:solidFill>
                <a:sym typeface="Wingdings" panose="05000000000000000000" pitchFamily="2" charset="2"/>
              </a:rPr>
              <a:t>[4:0]</a:t>
            </a:r>
            <a:endParaRPr lang="en-US" sz="2000" dirty="0" smtClean="0">
              <a:solidFill>
                <a:srgbClr val="56127A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8558" y="1968421"/>
            <a:ext cx="8078703" cy="646103"/>
            <a:chOff x="723900" y="3317566"/>
            <a:chExt cx="8078703" cy="646103"/>
          </a:xfrm>
        </p:grpSpPr>
        <p:sp>
          <p:nvSpPr>
            <p:cNvPr id="10" name="TextBox 9"/>
            <p:cNvSpPr txBox="1"/>
            <p:nvPr/>
          </p:nvSpPr>
          <p:spPr>
            <a:xfrm>
              <a:off x="723900" y="3609726"/>
              <a:ext cx="2968096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imm</a:t>
              </a:r>
              <a:r>
                <a:rPr lang="en-US" sz="1700" dirty="0" smtClean="0">
                  <a:solidFill>
                    <a:srgbClr val="56127A"/>
                  </a:solidFill>
                </a:rPr>
                <a:t>[11:0]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22041" y="3609726"/>
              <a:ext cx="912019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funct3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94111" y="3609726"/>
              <a:ext cx="122793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rs1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834060" y="3609726"/>
              <a:ext cx="1226262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err="1" smtClean="0">
                  <a:solidFill>
                    <a:srgbClr val="56127A"/>
                  </a:solidFill>
                </a:rPr>
                <a:t>rd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60322" y="3609726"/>
              <a:ext cx="1742281" cy="353943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rgbClr val="56127A"/>
                  </a:solidFill>
                </a:rPr>
                <a:t>opcode</a:t>
              </a:r>
              <a:endParaRPr lang="en-US" sz="1700" dirty="0">
                <a:solidFill>
                  <a:srgbClr val="56127A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77757" y="3317566"/>
              <a:ext cx="460382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12</a:t>
              </a:r>
              <a:endParaRPr lang="en-US" sz="17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46814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12818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3</a:t>
              </a:r>
              <a:endParaRPr lang="en-US" sz="17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88878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5</a:t>
              </a:r>
              <a:endParaRPr lang="en-US" sz="17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70200" y="3317566"/>
              <a:ext cx="32252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/>
                <a:t>7</a:t>
              </a:r>
              <a:endParaRPr lang="en-US" sz="1700" dirty="0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27, 2017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L09-</a:t>
            </a:r>
            <a:fld id="{D02EE386-C9BD-4FB7-9577-6096B5320EC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2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52156</TotalTime>
  <Words>2565</Words>
  <Application>Microsoft Office PowerPoint</Application>
  <PresentationFormat>On-screen Show (4:3)</PresentationFormat>
  <Paragraphs>610</Paragraphs>
  <Slides>28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Blueprint</vt:lpstr>
      <vt:lpstr>PowerPoint Presentation</vt:lpstr>
      <vt:lpstr>ISA: The software interface of programmable machine</vt:lpstr>
      <vt:lpstr>RISC-V</vt:lpstr>
      <vt:lpstr>RV32I Register State</vt:lpstr>
      <vt:lpstr>Instruction Types</vt:lpstr>
      <vt:lpstr>Instruction Formats</vt:lpstr>
      <vt:lpstr>Instruction Formats cont.</vt:lpstr>
      <vt:lpstr>Computational Instructions</vt:lpstr>
      <vt:lpstr>Computational Instructions cont</vt:lpstr>
      <vt:lpstr>Computational Instructions cont.</vt:lpstr>
      <vt:lpstr>Control Instructions</vt:lpstr>
      <vt:lpstr>Control Instructions cont.</vt:lpstr>
      <vt:lpstr>Load &amp; Store Instructions</vt:lpstr>
      <vt:lpstr>Instructions to Read and Write CSR</vt:lpstr>
      <vt:lpstr>Assembly Code VS Binary</vt:lpstr>
      <vt:lpstr>GCD in C</vt:lpstr>
      <vt:lpstr>GCD in RISC-V Assembler</vt:lpstr>
      <vt:lpstr>Application Binary Interface (ABI)</vt:lpstr>
      <vt:lpstr>Calling GCD Using the ABI</vt:lpstr>
      <vt:lpstr>GCD in RISC-V Assembler Using the ABI</vt:lpstr>
      <vt:lpstr>Multiply</vt:lpstr>
      <vt:lpstr>Exception handling </vt:lpstr>
      <vt:lpstr>Software for interrupt handling</vt:lpstr>
      <vt:lpstr>Common Interrupt Handler- SW</vt:lpstr>
      <vt:lpstr>Common handler- SW cont. Setting up and calling IH_Dispacher</vt:lpstr>
      <vt:lpstr>IH Dispatcher (in C)</vt:lpstr>
      <vt:lpstr>SW emulation of MULT instruction </vt:lpstr>
      <vt:lpstr>Illegal Instruction IH (in C)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Bluespec technical deep dive</dc:title>
  <dc:creator>Nikhil</dc:creator>
  <cp:lastModifiedBy>Arvind</cp:lastModifiedBy>
  <cp:revision>1545</cp:revision>
  <cp:lastPrinted>1601-01-01T00:00:00Z</cp:lastPrinted>
  <dcterms:created xsi:type="dcterms:W3CDTF">2003-01-21T19:25:41Z</dcterms:created>
  <dcterms:modified xsi:type="dcterms:W3CDTF">2017-09-27T00:09:32Z</dcterms:modified>
</cp:coreProperties>
</file>