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4"/>
  </p:notesMasterIdLst>
  <p:handoutMasterIdLst>
    <p:handoutMasterId r:id="rId45"/>
  </p:handoutMasterIdLst>
  <p:sldIdLst>
    <p:sldId id="1293" r:id="rId2"/>
    <p:sldId id="1401" r:id="rId3"/>
    <p:sldId id="1372" r:id="rId4"/>
    <p:sldId id="1373" r:id="rId5"/>
    <p:sldId id="1375" r:id="rId6"/>
    <p:sldId id="1378" r:id="rId7"/>
    <p:sldId id="1379" r:id="rId8"/>
    <p:sldId id="1402" r:id="rId9"/>
    <p:sldId id="1381" r:id="rId10"/>
    <p:sldId id="1382" r:id="rId11"/>
    <p:sldId id="1384" r:id="rId12"/>
    <p:sldId id="1380" r:id="rId13"/>
    <p:sldId id="1383" r:id="rId14"/>
    <p:sldId id="1385" r:id="rId15"/>
    <p:sldId id="1388" r:id="rId16"/>
    <p:sldId id="1376" r:id="rId17"/>
    <p:sldId id="1390" r:id="rId18"/>
    <p:sldId id="1391" r:id="rId19"/>
    <p:sldId id="1389" r:id="rId20"/>
    <p:sldId id="1352" r:id="rId21"/>
    <p:sldId id="1356" r:id="rId22"/>
    <p:sldId id="1357" r:id="rId23"/>
    <p:sldId id="1338" r:id="rId24"/>
    <p:sldId id="1358" r:id="rId25"/>
    <p:sldId id="1359" r:id="rId26"/>
    <p:sldId id="1360" r:id="rId27"/>
    <p:sldId id="1361" r:id="rId28"/>
    <p:sldId id="1362" r:id="rId29"/>
    <p:sldId id="1363" r:id="rId30"/>
    <p:sldId id="1364" r:id="rId31"/>
    <p:sldId id="1365" r:id="rId32"/>
    <p:sldId id="1366" r:id="rId33"/>
    <p:sldId id="1367" r:id="rId34"/>
    <p:sldId id="1393" r:id="rId35"/>
    <p:sldId id="1400" r:id="rId36"/>
    <p:sldId id="1392" r:id="rId37"/>
    <p:sldId id="1394" r:id="rId38"/>
    <p:sldId id="1395" r:id="rId39"/>
    <p:sldId id="1396" r:id="rId40"/>
    <p:sldId id="1397" r:id="rId41"/>
    <p:sldId id="1398" r:id="rId42"/>
    <p:sldId id="1399" r:id="rId43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7A792-82B6-47F1-86F0-B0402FEADEE3}">
          <p14:sldIdLst>
            <p14:sldId id="1293"/>
            <p14:sldId id="1401"/>
            <p14:sldId id="1372"/>
            <p14:sldId id="1373"/>
            <p14:sldId id="1375"/>
            <p14:sldId id="1378"/>
            <p14:sldId id="1379"/>
            <p14:sldId id="1402"/>
            <p14:sldId id="1381"/>
            <p14:sldId id="1382"/>
            <p14:sldId id="1384"/>
            <p14:sldId id="1380"/>
            <p14:sldId id="1383"/>
            <p14:sldId id="1385"/>
            <p14:sldId id="1388"/>
            <p14:sldId id="1376"/>
            <p14:sldId id="1390"/>
            <p14:sldId id="1391"/>
            <p14:sldId id="1389"/>
            <p14:sldId id="1352"/>
            <p14:sldId id="1356"/>
            <p14:sldId id="1357"/>
            <p14:sldId id="1338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393"/>
            <p14:sldId id="1400"/>
            <p14:sldId id="1392"/>
            <p14:sldId id="1394"/>
            <p14:sldId id="1395"/>
            <p14:sldId id="1396"/>
            <p14:sldId id="1397"/>
            <p14:sldId id="1398"/>
            <p14:sldId id="1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6FD71"/>
    <a:srgbClr val="FF3333"/>
    <a:srgbClr val="FD7E71"/>
    <a:srgbClr val="CC33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96189" autoAdjust="0"/>
  </p:normalViewPr>
  <p:slideViewPr>
    <p:cSldViewPr snapToGrid="0">
      <p:cViewPr>
        <p:scale>
          <a:sx n="81" d="100"/>
          <a:sy n="81" d="100"/>
        </p:scale>
        <p:origin x="1495" y="36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9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do the same thing, name your methods _write and 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&lt;- ?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myReg</a:t>
            </a:r>
            <a:r>
              <a:rPr lang="en-US" baseline="0" dirty="0" smtClean="0"/>
              <a:t> is the module</a:t>
            </a:r>
          </a:p>
          <a:p>
            <a:r>
              <a:rPr lang="en-US" baseline="0" dirty="0" err="1" smtClean="0"/>
              <a:t>mkReg</a:t>
            </a:r>
            <a:r>
              <a:rPr lang="en-US" baseline="0" dirty="0" smtClean="0"/>
              <a:t> is a partially applied module constructor</a:t>
            </a:r>
          </a:p>
          <a:p>
            <a:r>
              <a:rPr lang="en-US" baseline="0" dirty="0" err="1" smtClean="0"/>
              <a:t>mkReg</a:t>
            </a:r>
            <a:r>
              <a:rPr lang="en-US" baseline="0" dirty="0" smtClean="0"/>
              <a:t>(1) is a completely applied module constructor that just what the compiler to be told build it “do it”.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only one</a:t>
            </a:r>
            <a:r>
              <a:rPr lang="en-US" baseline="0" dirty="0" smtClean="0"/>
              <a:t> adder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actually a convenient thing to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Dependent types!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5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Dependent types!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4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Dependent types!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63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4763" y="6400800"/>
            <a:ext cx="1905000" cy="457200"/>
          </a:xfrm>
        </p:spPr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fld id="{C66EF0C5-9948-4935-B910-9FE9F3E228AD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10633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E739A0C9-91DC-4463-B142-B7CC64CB5331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M02-</a:t>
            </a: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</a:t>
            </a:r>
            <a:r>
              <a:rPr lang="en-US" sz="2400" dirty="0" smtClean="0">
                <a:solidFill>
                  <a:srgbClr val="660066"/>
                </a:solidFill>
              </a:rPr>
              <a:t>Architecture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Tutorial 1</a:t>
            </a:r>
          </a:p>
          <a:p>
            <a:pPr eaLnBrk="1" hangingPunct="1">
              <a:lnSpc>
                <a:spcPct val="80000"/>
              </a:lnSpc>
            </a:pPr>
            <a:r>
              <a:rPr lang="en-US" sz="4400" dirty="0" smtClean="0">
                <a:solidFill>
                  <a:schemeClr val="tx2"/>
                </a:solidFill>
              </a:rPr>
              <a:t>BSV objects and a tour of known BSV problems</a:t>
            </a: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Thomas Bourgeat</a:t>
            </a:r>
            <a:r>
              <a:rPr lang="en-US" sz="2400" dirty="0" smtClean="0"/>
              <a:t> 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From Andy Wright’s tutorial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E67B37-DE17-471B-B352-759C062AD2A0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T01-</a:t>
            </a: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for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mkMyReg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#(Bit#(32)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#(Bit#(32));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#(Bit#(32)) internal 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init+42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Bit#(32) _read();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internal;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Action _write(Bit#(32)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internal &lt;=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parameters!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mkTestBench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fft_reference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mkFftCombinational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feed;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//… generate some data 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fft_reference.enq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fft.enq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&lt;-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happens if I do: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Bit#(32) one = 1;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let </a:t>
            </a:r>
            <a:r>
              <a:rPr lang="en-US" dirty="0" err="1" smtClean="0"/>
              <a:t>whatIsThat</a:t>
            </a:r>
            <a:r>
              <a:rPr lang="en-US" dirty="0" smtClean="0"/>
              <a:t> = </a:t>
            </a:r>
            <a:r>
              <a:rPr lang="en-US" dirty="0" err="1" smtClean="0"/>
              <a:t>mkReg</a:t>
            </a:r>
            <a:r>
              <a:rPr lang="en-US" dirty="0" smtClean="0"/>
              <a:t>(one);</a:t>
            </a:r>
            <a:endParaRPr lang="en-US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whatIsThat</a:t>
            </a:r>
            <a:r>
              <a:rPr lang="en-US" dirty="0" smtClean="0"/>
              <a:t> is a recipe, it contains all the information to build a register of 32 bits, initialized with a one.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/>
              <a:t>&lt;- not </a:t>
            </a:r>
            <a:r>
              <a:rPr lang="en-US" dirty="0"/>
              <a:t>just naming, </a:t>
            </a:r>
            <a:r>
              <a:rPr lang="en-US" dirty="0" smtClean="0"/>
              <a:t>instantiating</a:t>
            </a:r>
            <a:endParaRPr lang="en-US" dirty="0"/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convenient way to do parametrized naming, they are just helpers.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are mostly used for combinational circuits.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Technically you can write functions that operates on other functions or even modules (modules are first class values)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Interface Adder;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method Bit#(33) add(Bit#(32) </a:t>
            </a:r>
            <a:r>
              <a:rPr lang="en-US" sz="2000" dirty="0" err="1" smtClean="0"/>
              <a:t>a,Bit</a:t>
            </a:r>
            <a:r>
              <a:rPr lang="en-US" sz="2000" dirty="0" smtClean="0"/>
              <a:t>#(32) b);</a:t>
            </a:r>
          </a:p>
          <a:p>
            <a:pPr marL="0" indent="0">
              <a:buNone/>
            </a:pPr>
            <a:r>
              <a:rPr lang="en-US" sz="2000" dirty="0" err="1"/>
              <a:t>e</a:t>
            </a:r>
            <a:r>
              <a:rPr lang="en-US" sz="2000" dirty="0" err="1" smtClean="0"/>
              <a:t>ndinterface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module </a:t>
            </a:r>
            <a:r>
              <a:rPr lang="en-US" sz="2000" dirty="0" err="1" smtClean="0"/>
              <a:t>mkAdder</a:t>
            </a:r>
            <a:r>
              <a:rPr lang="en-US" sz="2000" dirty="0" smtClean="0"/>
              <a:t>(Adder);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method Bit#(33) add(Bit#(32) </a:t>
            </a:r>
            <a:r>
              <a:rPr lang="en-US" sz="2000" dirty="0" err="1" smtClean="0"/>
              <a:t>a,Bit</a:t>
            </a:r>
            <a:r>
              <a:rPr lang="en-US" sz="2000" dirty="0" smtClean="0"/>
              <a:t>#(32) b);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return( </a:t>
            </a:r>
            <a:r>
              <a:rPr lang="en-US" sz="2000" dirty="0" err="1" smtClean="0"/>
              <a:t>addFct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endmethod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endmodule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bit of concurrency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Something to be careful about,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write – the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class we saw that: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a;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rule b;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endrule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Are conflicting rules and can’t fire together.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write – the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But not actually, they can, so be careful!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Rule ‘b’ shadows the effect of ‘a’ when they execute in the same clock cycle. Affected method calls: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myReg.write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cannot write twice a register within a rule, or within a method.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Hence:</a:t>
            </a:r>
            <a:r>
              <a:rPr lang="en-US" dirty="0" smtClean="0"/>
              <a:t> You cannot call twice the same action method within a rule or within an other method.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useful construction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Tour of BSV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Double write – the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useful construction in BSV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Tour of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dirty="0" smtClean="0"/>
              <a:t>#(t)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Type:</a:t>
            </a:r>
          </a:p>
          <a:p>
            <a:pPr lvl="1"/>
            <a:r>
              <a:rPr lang="en-US" dirty="0" smtClean="0"/>
              <a:t>Maybe#(type t)</a:t>
            </a:r>
          </a:p>
          <a:p>
            <a:r>
              <a:rPr lang="en-US" dirty="0" smtClean="0"/>
              <a:t>Values:</a:t>
            </a:r>
          </a:p>
          <a:p>
            <a:pPr lvl="1"/>
            <a:r>
              <a:rPr lang="en-US" dirty="0" smtClean="0"/>
              <a:t>tagged Invalid</a:t>
            </a:r>
          </a:p>
          <a:p>
            <a:pPr lvl="1"/>
            <a:r>
              <a:rPr lang="en-US" dirty="0" smtClean="0"/>
              <a:t>tagged Valid x (where x is a value of type t)</a:t>
            </a:r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err="1" smtClean="0"/>
              <a:t>isValid</a:t>
            </a:r>
            <a:r>
              <a:rPr lang="en-US" dirty="0" smtClean="0"/>
              <a:t>(x)</a:t>
            </a:r>
          </a:p>
          <a:p>
            <a:pPr lvl="2"/>
            <a:r>
              <a:rPr lang="en-US" dirty="0" smtClean="0"/>
              <a:t>Returns true if x is valid</a:t>
            </a:r>
          </a:p>
          <a:p>
            <a:pPr lvl="1"/>
            <a:r>
              <a:rPr lang="en-US" dirty="0" err="1" smtClean="0"/>
              <a:t>fromMaybe</a:t>
            </a:r>
            <a:r>
              <a:rPr lang="en-US" dirty="0" smtClean="0"/>
              <a:t>(default, m)</a:t>
            </a:r>
          </a:p>
          <a:p>
            <a:pPr lvl="2"/>
            <a:r>
              <a:rPr lang="en-US" dirty="0" smtClean="0"/>
              <a:t>If m is valid, returns the valid value of m if m is valid, otherwise returns default</a:t>
            </a:r>
          </a:p>
          <a:p>
            <a:pPr lvl="2"/>
            <a:r>
              <a:rPr lang="en-US" dirty="0" smtClean="0"/>
              <a:t>Commonly used </a:t>
            </a:r>
            <a:r>
              <a:rPr lang="en-US" dirty="0" err="1" smtClean="0"/>
              <a:t>fromMaybe</a:t>
            </a:r>
            <a:r>
              <a:rPr lang="en-US" dirty="0" smtClean="0"/>
              <a:t>(?, 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DAFD7-2875-4CE6-9480-D0D145951AB7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00100" y="2387600"/>
            <a:ext cx="7124700" cy="1790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3561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Maybe is a special type of tagged union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 tagged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Invalid;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    Valid;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Maybe#(type t) deriving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Bits);</a:t>
            </a:r>
          </a:p>
          <a:p>
            <a:r>
              <a:rPr lang="en-US" dirty="0" smtClean="0"/>
              <a:t>Tagged unions are collections of types and tags. The type contained in the union depends on the tag of the union.</a:t>
            </a:r>
          </a:p>
          <a:p>
            <a:pPr lvl="1"/>
            <a:r>
              <a:rPr lang="en-US" dirty="0" smtClean="0"/>
              <a:t>If tagged Valid, this type contains a value of type 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CA5D61-1894-45D4-B6BC-140AC727B6F0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00100" y="3098800"/>
            <a:ext cx="7124700" cy="1625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union –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356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Values:</a:t>
            </a:r>
          </a:p>
          <a:p>
            <a:pPr lvl="1"/>
            <a:r>
              <a:rPr lang="en-US" dirty="0" smtClean="0"/>
              <a:t>tagged &lt;tag&gt; value</a:t>
            </a:r>
          </a:p>
          <a:p>
            <a:r>
              <a:rPr lang="en-US" dirty="0" smtClean="0"/>
              <a:t>Pattern matching to get values: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(x) matches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tagged Valid .a : return a;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tagged Invalid : return 0;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endcase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6F89F7"/>
              </a:buClr>
            </a:pPr>
            <a:r>
              <a:rPr lang="en-US" dirty="0" smtClean="0">
                <a:solidFill>
                  <a:srgbClr val="40458C"/>
                </a:solidFill>
              </a:rPr>
              <a:t>See </a:t>
            </a:r>
            <a:r>
              <a:rPr lang="en-US" dirty="0">
                <a:solidFill>
                  <a:srgbClr val="40458C"/>
                </a:solidFill>
              </a:rPr>
              <a:t>BSV Reference Guide (on course website) for more examples of pattern matching</a:t>
            </a:r>
            <a:br>
              <a:rPr lang="en-US" dirty="0">
                <a:solidFill>
                  <a:srgbClr val="40458C"/>
                </a:solidFill>
              </a:rPr>
            </a:br>
            <a:endParaRPr lang="en-US" dirty="0">
              <a:solidFill>
                <a:srgbClr val="40458C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C2B6F-C802-4234-BA81-BE94A3D18055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 of problems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55CC13-30B4-4914-8743-D4D084BCE96F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 of 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Bit#(n) x = 1;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Bit#(m) y = 3;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a = {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Bit#(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TAdd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n,m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02EF2-5C35-40BF-9324-DB3BCF38F3F7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 of 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Bit#(n) x = 1;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Bit#(m) y = 3;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a = {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b = x + y;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Type Error! + expects inputs and outputs to all have the same type</a:t>
            </a:r>
            <a:endParaRPr lang="en-US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873529-41BC-4B45-8C29-484123816EB8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– BSC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File.bsv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line 10, column 9: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Type error at: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Expected type: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Bit#(n)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Inferred type: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Bit#(m)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76F3C-DEAD-4BEA-9640-724735E058CD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 of c?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Bit#(8) x = 9;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c = x[0];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Bit#(1)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B6446-3356-401D-B68C-2CB9A2458C0F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type of 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Bit#(8) x = 9;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d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zeroExtend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Can’t tell, so the compiler gives a type error</a:t>
            </a:r>
            <a:endParaRPr lang="en-US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FDB81-8DFE-40BD-934C-59F83D83651A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4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does this function do? How does it work?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Bit#(m) resize(Bit#(n) x)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Bit#(m) y = truncate(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zeroExtend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y;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Produces a compiler error! </a:t>
            </a:r>
            <a:r>
              <a:rPr lang="en-US" dirty="0" err="1" smtClean="0">
                <a:solidFill>
                  <a:srgbClr val="FF0000"/>
                </a:solidFill>
                <a:cs typeface="Consolas" panose="020B0609020204030204" pitchFamily="49" charset="0"/>
              </a:rPr>
              <a:t>zeroExtend</a:t>
            </a: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(x) has an unknown type</a:t>
            </a:r>
            <a:endParaRPr lang="en-US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033D6-FFD7-45F6-82A1-C18A4D4DA21C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akerName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nameInterface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// State instances         //(submodules)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Rules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(mind of the module)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Implem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 of the interface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// (methods)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–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Bit#(m) resize(Bit#(n) x)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Bit#(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TMax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m,n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zeroExtend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Bit#(m) y = truncate(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y;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CB80CA-13B1-431D-A7FA-39441EA0931A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does this code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FIFOs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x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mainQ.first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mainQ.deq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 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redQ.enq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isBlue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blueQ.enq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Not what it looks like</a:t>
            </a:r>
            <a:endParaRPr lang="en-US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BC8A2-1430-4004-9E8E-B383FF3674C0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– Rewritten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47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x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mainQ.first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mainQ.deq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 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redQ.enq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isBlue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blueQ.enq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Only the first action/expression after the if is done, that’s why we have begin/end</a:t>
            </a:r>
            <a:endParaRPr lang="en-US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669728-6850-4609-9307-F4C44C7A859B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–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47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x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mainQ.first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mainQ.deq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 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redQ.enq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isBlue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 )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blueQ.enq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blueC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49F0A-A026-44D4-A744-96C0147D85C9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Problem </a:t>
            </a:r>
            <a:r>
              <a:rPr lang="en-US" dirty="0" err="1" smtClean="0"/>
              <a:t>aNd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Bit#(n) out;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or(Integer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=i+1) begin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out;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Uninitialized values and KPNS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‘out’ uses uninitialized value […]. If this error is unexpected, please consult KPNS #32.[…]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//Solution: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Bit#(n) out = 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– The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//Alright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Bit#(32)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unshifted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Bit#(32) shifted = {0,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unshifted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[31:12]};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//Boom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Bit#(32)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unshifted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Bit#(32) shifted = {0,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unshifted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[31:i]};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– The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ambigious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was introduce at […]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type resulted from: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proviso Add#(a__,b__,32) introduced in or at the following locations: […]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What is going 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– The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cs typeface="Courier New" panose="02070309020205020404" pitchFamily="49" charset="0"/>
              </a:rPr>
              <a:t>Typechecking</a:t>
            </a:r>
            <a:r>
              <a:rPr lang="en-US" dirty="0" smtClean="0">
                <a:cs typeface="Courier New" panose="02070309020205020404" pitchFamily="49" charset="0"/>
              </a:rPr>
              <a:t> is happening before elaboration: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That explain why the behavior differs.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Then what is the type of </a:t>
            </a:r>
            <a:r>
              <a:rPr lang="en-US" dirty="0" err="1" smtClean="0">
                <a:cs typeface="Courier New" panose="02070309020205020404" pitchFamily="49" charset="0"/>
              </a:rPr>
              <a:t>unshifted</a:t>
            </a:r>
            <a:r>
              <a:rPr lang="en-US" dirty="0" smtClean="0">
                <a:cs typeface="Courier New" panose="02070309020205020404" pitchFamily="49" charset="0"/>
              </a:rPr>
              <a:t>[32:i]?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– The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We would like it to be of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cs typeface="Courier New" panose="02070309020205020404" pitchFamily="49" charset="0"/>
              </a:rPr>
              <a:t>TSub</a:t>
            </a:r>
            <a:r>
              <a:rPr lang="en-US" dirty="0" smtClean="0">
                <a:cs typeface="Courier New" panose="02070309020205020404" pitchFamily="49" charset="0"/>
              </a:rPr>
              <a:t>#(32,”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”)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But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 is a value and not a type!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We have already </a:t>
            </a:r>
            <a:r>
              <a:rPr lang="en-US" dirty="0" err="1" smtClean="0">
                <a:cs typeface="Courier New" panose="02070309020205020404" pitchFamily="49" charset="0"/>
              </a:rPr>
              <a:t>valueOf</a:t>
            </a:r>
            <a:r>
              <a:rPr lang="en-US" dirty="0" smtClean="0">
                <a:cs typeface="Courier New" panose="02070309020205020404" pitchFamily="49" charset="0"/>
              </a:rPr>
              <a:t>(): numeric type -&gt;Integer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We want </a:t>
            </a:r>
            <a:r>
              <a:rPr lang="en-US" dirty="0" err="1" smtClean="0">
                <a:cs typeface="Courier New" panose="02070309020205020404" pitchFamily="49" charset="0"/>
              </a:rPr>
              <a:t>typeOf</a:t>
            </a:r>
            <a:r>
              <a:rPr lang="en-US" dirty="0" smtClean="0">
                <a:cs typeface="Courier New" panose="02070309020205020404" pitchFamily="49" charset="0"/>
              </a:rPr>
              <a:t>(): Integer-&gt; numeric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primitive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ethod Action _write(t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ethod t _read();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– The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Courier New" panose="02070309020205020404" pitchFamily="49" charset="0"/>
              </a:rPr>
              <a:t>typeOf</a:t>
            </a:r>
            <a:r>
              <a:rPr lang="en-US" dirty="0" smtClean="0">
                <a:cs typeface="Courier New" panose="02070309020205020404" pitchFamily="49" charset="0"/>
              </a:rPr>
              <a:t> does not exist 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So really, the “honest” type for this value 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unshifted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[31:i] is not expressible in BSV 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typesystem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But we want to be able to do selection based on integers!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US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– The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Solution: Don’t type it.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Bit#(n) 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unshifted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[31:i];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(Or Bit#(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US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unshifted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[31:i]; to be confusing)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But the {0,unshifted[31:i]} is a concatenation of two things of unknown sizes.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– The beast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The simple complex workaround: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Bit#(32) shifted = </a:t>
            </a:r>
            <a:r>
              <a:rPr lang="en-US" sz="24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unshifted</a:t>
            </a:r>
            <a:r>
              <a:rPr lang="en-US" sz="24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[31:i];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What if I wanted to add ones instead of 0 in front? </a:t>
            </a: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See other programming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Bluespec</a:t>
            </a:r>
            <a:r>
              <a:rPr lang="en-US" dirty="0"/>
              <a:t> add notations: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._write(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._read();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 smtClean="0"/>
              <a:t>Total saving: 13 characters!</a:t>
            </a:r>
          </a:p>
          <a:p>
            <a:pPr marL="400050" lvl="1" indent="0">
              <a:buNone/>
            </a:pPr>
            <a:r>
              <a:rPr lang="en-US" dirty="0" smtClean="0"/>
              <a:t>Remark: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._read;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valid as well.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are the types of modules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Gcd</a:t>
            </a:r>
            <a:r>
              <a:rPr lang="en-US" dirty="0" smtClean="0"/>
              <a:t> </a:t>
            </a:r>
            <a:r>
              <a:rPr lang="en-US" dirty="0" err="1" smtClean="0"/>
              <a:t>instanceGcd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&lt;-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mkGcd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Bit#(32) </a:t>
            </a:r>
            <a:r>
              <a:rPr lang="en-US" dirty="0" smtClean="0"/>
              <a:t>sum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add(</a:t>
            </a:r>
            <a:r>
              <a:rPr lang="en-US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Differences: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meaning of = and &lt;-?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parameters?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just naming (with type)!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Bit#(5) add4( Bit#(4) a, Bit#(4) b, Bit#(1)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Bit#(4) sum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Bit#(1)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for 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+ 1) begin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sum[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fa_sum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b[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fa_carry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b[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end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{carry, sum};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What is carry?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We really defined 5 names, and carry is just a name, that evolved with the unfolding and that at the end is: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arry=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fa_carry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(a[3],b[3],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fa_carry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(a[2],b[2],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fa_carry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(…)))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Sum[0]=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(a[0],b[0],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um[1]=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(a[1],b[1],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fa_carry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(a[0],b[0],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18F30-189F-4494-A37D-B98A50104852}" type="datetime1">
              <a:rPr lang="en-US" smtClean="0"/>
              <a:t>9/22/2017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Abuse in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Reg</a:t>
            </a:r>
            <a:r>
              <a:rPr lang="en-US" dirty="0" smtClean="0"/>
              <a:t>#(Bool) </a:t>
            </a:r>
            <a:r>
              <a:rPr lang="en-US" dirty="0" err="1" smtClean="0"/>
              <a:t>myReg</a:t>
            </a:r>
            <a:r>
              <a:rPr lang="en-US" dirty="0" smtClean="0"/>
              <a:t> &lt;- </a:t>
            </a:r>
            <a:r>
              <a:rPr lang="en-US" dirty="0" err="1" smtClean="0"/>
              <a:t>mkReg</a:t>
            </a:r>
            <a:r>
              <a:rPr lang="en-US" dirty="0" smtClean="0"/>
              <a:t>(1);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myReg</a:t>
            </a:r>
            <a:r>
              <a:rPr lang="en-US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mkReg</a:t>
            </a:r>
            <a:r>
              <a:rPr lang="en-US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mkReg</a:t>
            </a:r>
            <a:r>
              <a:rPr lang="en-US" dirty="0" smtClean="0"/>
              <a:t>(1)?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Wait, what, </a:t>
            </a:r>
            <a:r>
              <a:rPr lang="en-US" dirty="0" err="1" smtClean="0"/>
              <a:t>mkReg</a:t>
            </a:r>
            <a:r>
              <a:rPr lang="en-US" dirty="0" smtClean="0"/>
              <a:t>(1)?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418F30-189F-4494-A37D-B98A5010485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9/22/2017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L03-</a:t>
            </a:r>
            <a:fld id="{EC0A9AF3-268B-496B-8C8B-87FFEF9690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http://csg.csail.mit.edu/6.175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0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42363</TotalTime>
  <Words>1739</Words>
  <Application>Microsoft Office PowerPoint</Application>
  <PresentationFormat>On-screen Show (4:3)</PresentationFormat>
  <Paragraphs>464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Consolas</vt:lpstr>
      <vt:lpstr>Courier New</vt:lpstr>
      <vt:lpstr>Tahoma</vt:lpstr>
      <vt:lpstr>Times New Roman</vt:lpstr>
      <vt:lpstr>Verdana</vt:lpstr>
      <vt:lpstr>Wingdings</vt:lpstr>
      <vt:lpstr>Blueprint</vt:lpstr>
      <vt:lpstr>PowerPoint Presentation</vt:lpstr>
      <vt:lpstr>Outline</vt:lpstr>
      <vt:lpstr>Only modules</vt:lpstr>
      <vt:lpstr>The primitive module</vt:lpstr>
      <vt:lpstr>More usual</vt:lpstr>
      <vt:lpstr>Interfaces</vt:lpstr>
      <vt:lpstr>Meaning of =</vt:lpstr>
      <vt:lpstr>Meaning of =</vt:lpstr>
      <vt:lpstr>Abuse in naming</vt:lpstr>
      <vt:lpstr>Parameters for module</vt:lpstr>
      <vt:lpstr>More parameters!</vt:lpstr>
      <vt:lpstr>Meaning of &lt;-</vt:lpstr>
      <vt:lpstr>And function?</vt:lpstr>
      <vt:lpstr>Adder</vt:lpstr>
      <vt:lpstr>A bit of concurrency</vt:lpstr>
      <vt:lpstr>Double write – the truth</vt:lpstr>
      <vt:lpstr>Double write – the truth</vt:lpstr>
      <vt:lpstr>What is true</vt:lpstr>
      <vt:lpstr>A useful construction</vt:lpstr>
      <vt:lpstr>Maybe#(t)</vt:lpstr>
      <vt:lpstr>tagged union</vt:lpstr>
      <vt:lpstr>tagged union – Continued</vt:lpstr>
      <vt:lpstr>Tour of problems</vt:lpstr>
      <vt:lpstr>Question 1</vt:lpstr>
      <vt:lpstr>Question 2</vt:lpstr>
      <vt:lpstr>Question 2 – BSC Error</vt:lpstr>
      <vt:lpstr>Question 3</vt:lpstr>
      <vt:lpstr>Question 4</vt:lpstr>
      <vt:lpstr>Question 5</vt:lpstr>
      <vt:lpstr>Question 5 – Fixed</vt:lpstr>
      <vt:lpstr>Question 6</vt:lpstr>
      <vt:lpstr>Question 6 – Rewritten</vt:lpstr>
      <vt:lpstr>Question 6 – Fixed</vt:lpstr>
      <vt:lpstr>Known Problem aNd Solutions</vt:lpstr>
      <vt:lpstr>Uninitialized values and KPNS</vt:lpstr>
      <vt:lpstr>Question 7 – The beast</vt:lpstr>
      <vt:lpstr>Question 7 – The beast</vt:lpstr>
      <vt:lpstr>Question 7 – The beast</vt:lpstr>
      <vt:lpstr>Question 7 – The beast</vt:lpstr>
      <vt:lpstr>Question 7 – The beast</vt:lpstr>
      <vt:lpstr>Question 7 – The beast</vt:lpstr>
      <vt:lpstr>Question 7 – The beast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Sequential Circuits</dc:subject>
  <dc:creator>Arvind</dc:creator>
  <cp:lastModifiedBy>Thomas Bourgeat</cp:lastModifiedBy>
  <cp:revision>1074</cp:revision>
  <cp:lastPrinted>1601-01-01T00:00:00Z</cp:lastPrinted>
  <dcterms:created xsi:type="dcterms:W3CDTF">2003-01-21T19:25:41Z</dcterms:created>
  <dcterms:modified xsi:type="dcterms:W3CDTF">2017-09-22T19:58:21Z</dcterms:modified>
</cp:coreProperties>
</file>