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Phase 1 therapy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Rationale </a:t>
            </a:r>
            <a:r>
              <a:rPr lang="en-US" dirty="0" smtClean="0"/>
              <a:t>–microbial etiology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76600" y="1828800"/>
            <a:ext cx="18288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Plaque  community</a:t>
            </a:r>
          </a:p>
          <a:p>
            <a:r>
              <a:rPr lang="en-US" b="1" dirty="0" smtClean="0"/>
              <a:t>stability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05600" y="990600"/>
            <a:ext cx="24384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Periodontal diseases</a:t>
            </a:r>
          </a:p>
          <a:p>
            <a:r>
              <a:rPr lang="en-US" b="1" dirty="0" smtClean="0"/>
              <a:t>Gram-negative anaerobes: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Spirochaetes</a:t>
            </a:r>
            <a:endParaRPr lang="en-US" dirty="0" smtClean="0"/>
          </a:p>
          <a:p>
            <a:r>
              <a:rPr lang="en-US" dirty="0" smtClean="0"/>
              <a:t>(e.g. </a:t>
            </a:r>
            <a:r>
              <a:rPr lang="en-US" i="1" dirty="0" err="1" smtClean="0"/>
              <a:t>Treponema</a:t>
            </a:r>
            <a:r>
              <a:rPr lang="en-US" i="1" dirty="0" smtClean="0"/>
              <a:t> </a:t>
            </a:r>
            <a:r>
              <a:rPr lang="en-US" i="1" dirty="0" err="1" smtClean="0"/>
              <a:t>denticola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- </a:t>
            </a:r>
            <a:r>
              <a:rPr lang="en-US" i="1" dirty="0" err="1" smtClean="0"/>
              <a:t>Porphyromonas</a:t>
            </a:r>
            <a:r>
              <a:rPr lang="en-US" i="1" dirty="0" smtClean="0"/>
              <a:t> </a:t>
            </a:r>
            <a:r>
              <a:rPr lang="en-US" i="1" dirty="0" err="1" smtClean="0"/>
              <a:t>gingivalis</a:t>
            </a:r>
            <a:endParaRPr lang="en-US" i="1" dirty="0" smtClean="0"/>
          </a:p>
          <a:p>
            <a:r>
              <a:rPr lang="en-US" dirty="0" smtClean="0"/>
              <a:t>- </a:t>
            </a:r>
            <a:r>
              <a:rPr lang="en-US" i="1" dirty="0" err="1" smtClean="0"/>
              <a:t>Tannerella</a:t>
            </a:r>
            <a:r>
              <a:rPr lang="en-US" i="1" dirty="0" smtClean="0"/>
              <a:t> forsythia</a:t>
            </a:r>
          </a:p>
          <a:p>
            <a:r>
              <a:rPr lang="en-US" dirty="0" smtClean="0"/>
              <a:t>- </a:t>
            </a:r>
            <a:r>
              <a:rPr lang="en-US" i="1" dirty="0" err="1" smtClean="0"/>
              <a:t>Aggregatibacter</a:t>
            </a:r>
            <a:endParaRPr lang="en-US" i="1" dirty="0" smtClean="0"/>
          </a:p>
          <a:p>
            <a:r>
              <a:rPr lang="en-US" i="1" dirty="0" err="1" smtClean="0"/>
              <a:t>actinomycetemcomitans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66800"/>
            <a:ext cx="2057400" cy="3352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Caries</a:t>
            </a:r>
          </a:p>
          <a:p>
            <a:r>
              <a:rPr lang="en-US" b="1" dirty="0" err="1" smtClean="0"/>
              <a:t>Acidogenic</a:t>
            </a:r>
            <a:r>
              <a:rPr lang="en-US" b="1" dirty="0" smtClean="0"/>
              <a:t>/</a:t>
            </a:r>
            <a:r>
              <a:rPr lang="en-US" b="1" dirty="0" err="1" smtClean="0"/>
              <a:t>aciduric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Mutans</a:t>
            </a:r>
            <a:r>
              <a:rPr lang="en-US" dirty="0" smtClean="0"/>
              <a:t> streptococci</a:t>
            </a:r>
          </a:p>
          <a:p>
            <a:r>
              <a:rPr lang="en-US" dirty="0" smtClean="0"/>
              <a:t>- Lactobacilli</a:t>
            </a:r>
          </a:p>
          <a:p>
            <a:r>
              <a:rPr lang="en-US" dirty="0" smtClean="0"/>
              <a:t>- Other </a:t>
            </a:r>
            <a:r>
              <a:rPr lang="en-US" dirty="0" err="1" smtClean="0"/>
              <a:t>acidogenic</a:t>
            </a:r>
            <a:r>
              <a:rPr lang="en-US" dirty="0" smtClean="0"/>
              <a:t>/</a:t>
            </a:r>
          </a:p>
          <a:p>
            <a:r>
              <a:rPr lang="en-US" dirty="0" err="1" smtClean="0"/>
              <a:t>aciduric</a:t>
            </a:r>
            <a:r>
              <a:rPr lang="en-US" dirty="0" smtClean="0"/>
              <a:t> streptococci</a:t>
            </a:r>
          </a:p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286000" y="0"/>
            <a:ext cx="3886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Homeostatic mechanisms</a:t>
            </a:r>
          </a:p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590800" y="6172200"/>
            <a:ext cx="3581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Ecological perturbation</a:t>
            </a: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33600" y="3886200"/>
            <a:ext cx="1524000" cy="190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Frequent sugar/</a:t>
            </a:r>
          </a:p>
          <a:p>
            <a:r>
              <a:rPr lang="en-US" dirty="0" smtClean="0"/>
              <a:t>low pH challenges</a:t>
            </a:r>
          </a:p>
          <a:p>
            <a:r>
              <a:rPr lang="en-US" dirty="0" smtClean="0"/>
              <a:t>Low saliva flow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495800" y="3810000"/>
            <a:ext cx="2209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Inflammation/</a:t>
            </a:r>
          </a:p>
          <a:p>
            <a:r>
              <a:rPr lang="en-US" dirty="0" smtClean="0"/>
              <a:t>increased gingival </a:t>
            </a:r>
            <a:r>
              <a:rPr lang="en-US" dirty="0" err="1" smtClean="0"/>
              <a:t>crevicular</a:t>
            </a:r>
            <a:r>
              <a:rPr lang="en-US" dirty="0" smtClean="0"/>
              <a:t> fluid flow</a:t>
            </a:r>
          </a:p>
          <a:p>
            <a:r>
              <a:rPr lang="en-US" dirty="0" smtClean="0"/>
              <a:t>Immune suppression</a:t>
            </a:r>
          </a:p>
          <a:p>
            <a:pPr algn="ctr"/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181600" y="2286000"/>
            <a:ext cx="1447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2133600" y="2286000"/>
            <a:ext cx="10668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2210594" y="3276600"/>
            <a:ext cx="12184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4953000" y="33528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5200" y="12954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Health</a:t>
            </a:r>
            <a:endParaRPr lang="en-US" sz="2400" b="1" dirty="0"/>
          </a:p>
        </p:txBody>
      </p:sp>
      <p:cxnSp>
        <p:nvCxnSpPr>
          <p:cNvPr id="25" name="Straight Arrow Connector 24"/>
          <p:cNvCxnSpPr/>
          <p:nvPr/>
        </p:nvCxnSpPr>
        <p:spPr>
          <a:xfrm rot="5400000">
            <a:off x="3905250" y="1085850"/>
            <a:ext cx="685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3582194" y="1066800"/>
            <a:ext cx="685006" cy="7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4191794" y="1067594"/>
            <a:ext cx="685006" cy="75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8" idx="0"/>
          </p:cNvCxnSpPr>
          <p:nvPr/>
        </p:nvCxnSpPr>
        <p:spPr>
          <a:xfrm rot="16200000" flipH="1">
            <a:off x="3448050" y="5238750"/>
            <a:ext cx="381000" cy="14859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8" idx="0"/>
          </p:cNvCxnSpPr>
          <p:nvPr/>
        </p:nvCxnSpPr>
        <p:spPr>
          <a:xfrm rot="5400000" flipH="1" flipV="1">
            <a:off x="4895850" y="5124450"/>
            <a:ext cx="533400" cy="156210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Ecological </a:t>
            </a:r>
            <a:r>
              <a:rPr lang="en-US" dirty="0" smtClean="0"/>
              <a:t>Plaque Hypothesis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Gingival Health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7912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Gingivitis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219200" y="2133600"/>
            <a:ext cx="1447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Reduced Plaque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066800" y="4800600"/>
            <a:ext cx="1600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Increased Plaque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01000" y="16002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Gingival Health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848600" y="5791200"/>
            <a:ext cx="1295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Gingivitis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324600" y="4724400"/>
            <a:ext cx="1752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G-</a:t>
            </a:r>
            <a:r>
              <a:rPr lang="en-US" dirty="0" err="1" smtClean="0"/>
              <a:t>ve</a:t>
            </a:r>
            <a:r>
              <a:rPr lang="en-US" dirty="0" smtClean="0"/>
              <a:t> anaerobes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2819400" y="4648200"/>
            <a:ext cx="17526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Increased </a:t>
            </a:r>
            <a:r>
              <a:rPr lang="en-US" dirty="0" err="1" smtClean="0"/>
              <a:t>inflamn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724400" y="22098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 GCF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648200" y="4648200"/>
            <a:ext cx="16764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High </a:t>
            </a:r>
            <a:r>
              <a:rPr lang="en-US" dirty="0" err="1" smtClean="0"/>
              <a:t>GCF,temp&amp;pH,BOP,lowEh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400800" y="228600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G+ve</a:t>
            </a:r>
            <a:r>
              <a:rPr lang="en-US" dirty="0" smtClean="0"/>
              <a:t> bacteria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819400" y="2286000"/>
            <a:ext cx="1524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Reduced </a:t>
            </a:r>
            <a:r>
              <a:rPr lang="en-US" dirty="0" err="1" smtClean="0"/>
              <a:t>inflamn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971800" y="3581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Stress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800600" y="3352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Environmental change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77000" y="33528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Ecological shift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1498018" y="3912184"/>
            <a:ext cx="2038911" cy="5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1879017" y="3912184"/>
            <a:ext cx="2038911" cy="5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3250617" y="3759784"/>
            <a:ext cx="2038911" cy="5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3784017" y="3912184"/>
            <a:ext cx="2038911" cy="5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H="1">
            <a:off x="5079417" y="3835984"/>
            <a:ext cx="2038911" cy="5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5460417" y="3912184"/>
            <a:ext cx="2038911" cy="57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>
            <a:off x="304800" y="2286000"/>
            <a:ext cx="457200" cy="3429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8458200" y="2286000"/>
            <a:ext cx="457200" cy="3429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Sequence of procedures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Plaque control instructions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Removal of </a:t>
            </a:r>
            <a:r>
              <a:rPr lang="en-US" dirty="0" err="1" smtClean="0"/>
              <a:t>supragingival</a:t>
            </a:r>
            <a:r>
              <a:rPr lang="en-US" dirty="0" smtClean="0"/>
              <a:t> and </a:t>
            </a:r>
            <a:r>
              <a:rPr lang="en-US" dirty="0" err="1" smtClean="0"/>
              <a:t>subgingival</a:t>
            </a:r>
            <a:r>
              <a:rPr lang="en-US" dirty="0" smtClean="0"/>
              <a:t> calculus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Recontouring</a:t>
            </a:r>
            <a:r>
              <a:rPr lang="en-US" dirty="0" smtClean="0"/>
              <a:t> defective restorations and crowns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Management of carious lesions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Antimicrobial therapy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Occlusal</a:t>
            </a:r>
            <a:r>
              <a:rPr lang="en-US" dirty="0" smtClean="0"/>
              <a:t> therapy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Minor orthodontic therapy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Provisional splinting and prosthesis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Tissue reevaluation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Quadrant wise SRP</a:t>
            </a:r>
          </a:p>
          <a:p>
            <a:r>
              <a:rPr lang="en-US" dirty="0" smtClean="0"/>
              <a:t>Full mouth SRP</a:t>
            </a:r>
          </a:p>
          <a:p>
            <a:r>
              <a:rPr lang="en-US" dirty="0" smtClean="0"/>
              <a:t>Full mouth disinfection (Marc </a:t>
            </a:r>
            <a:r>
              <a:rPr lang="en-US" dirty="0" err="1" smtClean="0"/>
              <a:t>Quirynen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Type - Long </a:t>
            </a:r>
            <a:r>
              <a:rPr lang="en-US" dirty="0" err="1" smtClean="0"/>
              <a:t>junctional</a:t>
            </a:r>
            <a:r>
              <a:rPr lang="en-US" dirty="0" smtClean="0"/>
              <a:t> </a:t>
            </a:r>
            <a:r>
              <a:rPr lang="en-US" dirty="0" smtClean="0"/>
              <a:t>epithelium</a:t>
            </a:r>
          </a:p>
          <a:p>
            <a:r>
              <a:rPr lang="en-US" dirty="0" smtClean="0"/>
              <a:t>Stages  of healing</a:t>
            </a:r>
          </a:p>
          <a:p>
            <a:pPr>
              <a:buNone/>
            </a:pPr>
            <a:r>
              <a:rPr lang="en-US" dirty="0" smtClean="0"/>
              <a:t>Inflammatory</a:t>
            </a:r>
          </a:p>
          <a:p>
            <a:pPr>
              <a:buNone/>
            </a:pPr>
            <a:r>
              <a:rPr lang="en-US" dirty="0" smtClean="0"/>
              <a:t>Granulation tissue formation</a:t>
            </a:r>
          </a:p>
          <a:p>
            <a:pPr>
              <a:buNone/>
            </a:pPr>
            <a:r>
              <a:rPr lang="en-US" dirty="0" smtClean="0"/>
              <a:t>Maturation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 descr="C:\Users\John\Documents\seminars\wound healing\wound heal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55273"/>
            <a:ext cx="2209800" cy="45027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Sequelae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 descr="C:\Users\user\Pictures\2014-01-01 phase 1\phase 1 00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838200"/>
            <a:ext cx="6629400" cy="5867399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0" y="1066800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Recession</a:t>
            </a:r>
          </a:p>
          <a:p>
            <a:pPr>
              <a:buNone/>
            </a:pPr>
            <a:r>
              <a:rPr lang="en-US" dirty="0" smtClean="0"/>
              <a:t>Transient root sensitivity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to refer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Extent of disease</a:t>
            </a:r>
          </a:p>
          <a:p>
            <a:r>
              <a:rPr lang="en-US" dirty="0" smtClean="0"/>
              <a:t>Root length</a:t>
            </a:r>
          </a:p>
          <a:p>
            <a:r>
              <a:rPr lang="en-US" dirty="0" err="1" smtClean="0"/>
              <a:t>Hypermobility</a:t>
            </a:r>
            <a:endParaRPr lang="en-US" dirty="0" smtClean="0"/>
          </a:p>
          <a:p>
            <a:r>
              <a:rPr lang="en-US" dirty="0" smtClean="0"/>
              <a:t>Difficulty of SRP</a:t>
            </a:r>
          </a:p>
          <a:p>
            <a:r>
              <a:rPr lang="en-US" dirty="0" smtClean="0"/>
              <a:t>Abutments</a:t>
            </a:r>
          </a:p>
          <a:p>
            <a:r>
              <a:rPr lang="en-US" dirty="0" smtClean="0"/>
              <a:t>Age of pt</a:t>
            </a:r>
          </a:p>
          <a:p>
            <a:r>
              <a:rPr lang="en-US" dirty="0" smtClean="0"/>
              <a:t>Lack of resolution of inflammation</a:t>
            </a:r>
            <a:endParaRPr lang="en-US" dirty="0"/>
          </a:p>
        </p:txBody>
      </p:sp>
      <p:pic>
        <p:nvPicPr>
          <p:cNvPr id="2052" name="Picture 4" descr="C:\Users\user\Pictures\2014-01-01 phase1\phase1 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066800"/>
            <a:ext cx="3532187" cy="38560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189</Words>
  <Application>Microsoft Office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Phase 1 therapy</vt:lpstr>
      <vt:lpstr>Slide 2</vt:lpstr>
      <vt:lpstr>Slide 3</vt:lpstr>
      <vt:lpstr>Ecological Plaque Hypothesis</vt:lpstr>
      <vt:lpstr>Sequence of procedures </vt:lpstr>
      <vt:lpstr>Results </vt:lpstr>
      <vt:lpstr>Healing</vt:lpstr>
      <vt:lpstr>Sequelae </vt:lpstr>
      <vt:lpstr>Decision to refer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1 therapy</dc:title>
  <dc:creator>user</dc:creator>
  <cp:lastModifiedBy>John</cp:lastModifiedBy>
  <cp:revision>6</cp:revision>
  <dcterms:created xsi:type="dcterms:W3CDTF">2006-08-16T00:00:00Z</dcterms:created>
  <dcterms:modified xsi:type="dcterms:W3CDTF">2014-01-07T01:23:49Z</dcterms:modified>
</cp:coreProperties>
</file>