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0" r:id="rId5"/>
    <p:sldId id="263" r:id="rId6"/>
    <p:sldId id="265" r:id="rId7"/>
    <p:sldId id="264" r:id="rId8"/>
    <p:sldId id="275" r:id="rId9"/>
    <p:sldId id="277" r:id="rId10"/>
    <p:sldId id="267" r:id="rId11"/>
    <p:sldId id="276" r:id="rId12"/>
    <p:sldId id="268" r:id="rId13"/>
    <p:sldId id="270" r:id="rId14"/>
    <p:sldId id="271" r:id="rId15"/>
    <p:sldId id="269" r:id="rId16"/>
    <p:sldId id="273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41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A4CCA-9673-4F6D-A7D8-7D784B11B010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A805-DBF4-4312-A750-85E24E9BE6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6A27-9D95-45D5-9F50-DBA97D6708B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071C-858B-4385-AE84-7A203E32DB0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de-DE" i="1" dirty="0" err="1" smtClean="0">
                <a:latin typeface="Arial" pitchFamily="34" charset="0"/>
                <a:cs typeface="Arial" pitchFamily="34" charset="0"/>
              </a:rPr>
              <a:t>ChronochRt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  </a:t>
            </a:r>
            <a:br>
              <a:rPr lang="de-DE" i="1" dirty="0" smtClean="0">
                <a:latin typeface="Arial" pitchFamily="34" charset="0"/>
                <a:cs typeface="Arial" pitchFamily="34" charset="0"/>
              </a:rPr>
            </a:b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Ein R-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package</a:t>
            </a:r>
            <a:r>
              <a:rPr lang="de-DE" sz="3600" i="1" dirty="0" smtClean="0">
                <a:latin typeface="Arial" pitchFamily="34" charset="0"/>
                <a:cs typeface="Arial" pitchFamily="34" charset="0"/>
              </a:rPr>
              <a:t> zum automatisierten Erstellen von </a:t>
            </a:r>
            <a:r>
              <a:rPr lang="de-DE" sz="3600" i="1" dirty="0" err="1" smtClean="0">
                <a:latin typeface="Arial" pitchFamily="34" charset="0"/>
                <a:cs typeface="Arial" pitchFamily="34" charset="0"/>
              </a:rPr>
              <a:t>Chronologietabellen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2252" y="2603877"/>
            <a:ext cx="7858180" cy="135732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Thomas Rose</a:t>
            </a:r>
            <a:r>
              <a:rPr lang="en-US" sz="1800" dirty="0" smtClean="0">
                <a:latin typeface="Arial Narrow" pitchFamily="34" charset="0"/>
              </a:rPr>
              <a:t/>
            </a:r>
            <a:br>
              <a:rPr lang="en-US" sz="1800" dirty="0" smtClean="0">
                <a:latin typeface="Arial Narrow" pitchFamily="34" charset="0"/>
              </a:rPr>
            </a:br>
            <a:r>
              <a:rPr lang="en-US" sz="1800" dirty="0" smtClean="0">
                <a:latin typeface="Arial Narrow" pitchFamily="34" charset="0"/>
              </a:rPr>
              <a:t>Ben </a:t>
            </a:r>
            <a:r>
              <a:rPr lang="en-US" sz="1800" dirty="0" err="1" smtClean="0">
                <a:latin typeface="Arial Narrow" pitchFamily="34" charset="0"/>
              </a:rPr>
              <a:t>Gurion</a:t>
            </a:r>
            <a:r>
              <a:rPr lang="en-US" sz="1800" dirty="0" smtClean="0">
                <a:latin typeface="Arial Narrow" pitchFamily="34" charset="0"/>
              </a:rPr>
              <a:t> University of the Negev, </a:t>
            </a:r>
            <a:r>
              <a:rPr lang="en-US" sz="1800" dirty="0" err="1" smtClean="0">
                <a:latin typeface="Arial Narrow" pitchFamily="34" charset="0"/>
              </a:rPr>
              <a:t>Be’er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Sheva</a:t>
            </a:r>
            <a:r>
              <a:rPr lang="en-US" sz="1800" dirty="0" smtClean="0">
                <a:latin typeface="Arial Narrow" pitchFamily="34" charset="0"/>
              </a:rPr>
              <a:t>, Israel</a:t>
            </a:r>
          </a:p>
          <a:p>
            <a:r>
              <a:rPr lang="de-DE" sz="2000" dirty="0" smtClean="0">
                <a:latin typeface="Arial Narrow" pitchFamily="34" charset="0"/>
              </a:rPr>
              <a:t>Chiara G. M. </a:t>
            </a:r>
            <a:r>
              <a:rPr lang="de-DE" sz="2000" dirty="0" err="1" smtClean="0">
                <a:latin typeface="Arial Narrow" pitchFamily="34" charset="0"/>
              </a:rPr>
              <a:t>Girotto</a:t>
            </a:r>
            <a:r>
              <a:rPr lang="de-DE" sz="1800" dirty="0" smtClean="0">
                <a:latin typeface="Arial Narrow" pitchFamily="34" charset="0"/>
              </a:rPr>
              <a:t/>
            </a:r>
            <a:br>
              <a:rPr lang="de-DE" sz="1800" dirty="0" smtClean="0">
                <a:latin typeface="Arial Narrow" pitchFamily="34" charset="0"/>
              </a:rPr>
            </a:br>
            <a:r>
              <a:rPr lang="de-DE" sz="1800" dirty="0" smtClean="0">
                <a:latin typeface="Arial Narrow" pitchFamily="34" charset="0"/>
              </a:rPr>
              <a:t>SPAU – Sascha </a:t>
            </a:r>
            <a:r>
              <a:rPr lang="de-DE" sz="1800" dirty="0" err="1" smtClean="0">
                <a:latin typeface="Arial Narrow" pitchFamily="34" charset="0"/>
              </a:rPr>
              <a:t>Piffko</a:t>
            </a:r>
            <a:r>
              <a:rPr lang="de-DE" sz="1800" dirty="0" smtClean="0">
                <a:latin typeface="Arial Narrow" pitchFamily="34" charset="0"/>
              </a:rPr>
              <a:t> Archäologische Untersuchungen, Münzenberg</a:t>
            </a:r>
            <a:endParaRPr lang="de-DE" sz="1800" dirty="0">
              <a:latin typeface="Arial Narrow" pitchFamily="34" charset="0"/>
            </a:endParaRPr>
          </a:p>
        </p:txBody>
      </p:sp>
      <p:pic>
        <p:nvPicPr>
          <p:cNvPr id="4" name="Picture 2" descr="C:\Dokumente\Forschung\Projekte\Promotion\Logos_Vorlagen\ed-archm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982" y="4488558"/>
            <a:ext cx="1638514" cy="376593"/>
          </a:xfrm>
          <a:prstGeom prst="rect">
            <a:avLst/>
          </a:prstGeom>
          <a:noFill/>
        </p:spPr>
      </p:pic>
      <p:pic>
        <p:nvPicPr>
          <p:cNvPr id="5" name="Picture 3" descr="C:\Users\Thomas\Desktop\BGU.sig2.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299942"/>
            <a:ext cx="1368152" cy="753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5526" t="19066" r="39765" b="51092"/>
          <a:stretch>
            <a:fillRect/>
          </a:stretch>
        </p:blipFill>
        <p:spPr bwMode="auto">
          <a:xfrm>
            <a:off x="539552" y="1131590"/>
            <a:ext cx="811890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614" t="24008" r="67100" b="33118"/>
          <a:stretch>
            <a:fillRect/>
          </a:stretch>
        </p:blipFill>
        <p:spPr bwMode="auto">
          <a:xfrm>
            <a:off x="142844" y="1357304"/>
            <a:ext cx="4286280" cy="30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525" y="1419572"/>
            <a:ext cx="4425963" cy="295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28662" y="435770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nachmittelalterlichen Belegung einiger Londoner Friedhöfe </a:t>
            </a:r>
            <a:br>
              <a:rPr lang="de-DE" sz="1200" dirty="0" smtClean="0">
                <a:latin typeface="Arial Narrow" pitchFamily="34" charset="0"/>
              </a:rPr>
            </a:br>
            <a:r>
              <a:rPr lang="de-DE" sz="1200" dirty="0" smtClean="0">
                <a:latin typeface="Arial Narrow" pitchFamily="34" charset="0"/>
              </a:rPr>
              <a:t>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072198" y="1643056"/>
            <a:ext cx="2714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rial Narrow" pitchFamily="34" charset="0"/>
              </a:rPr>
              <a:t>Labels: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1559 - Coronation of Elizabeth I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12.04.1665 - The "Great Plague of London" begins</a:t>
            </a:r>
          </a:p>
          <a:p>
            <a:pPr marL="90488" indent="-90488"/>
            <a:r>
              <a:rPr lang="en-US" sz="1600" dirty="0" smtClean="0">
                <a:latin typeface="Arial Narrow" pitchFamily="34" charset="0"/>
              </a:rPr>
              <a:t>1666 - Great Fire of London</a:t>
            </a:r>
            <a:endParaRPr lang="de-DE" sz="1600" dirty="0">
              <a:latin typeface="Arial Narrow" pitchFamily="34" charset="0"/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7408" r="65185" b="49434"/>
          <a:stretch>
            <a:fillRect/>
          </a:stretch>
        </p:blipFill>
        <p:spPr bwMode="auto">
          <a:xfrm>
            <a:off x="467543" y="1059582"/>
            <a:ext cx="510356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Belegungsphasen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4500576"/>
            <a:ext cx="723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Output zur nachmittelalterlichen Belegung einiger Londoner Friedhöfe. (Auszug Wellcome </a:t>
            </a:r>
            <a:r>
              <a:rPr lang="de-DE" sz="1200" dirty="0" err="1" smtClean="0">
                <a:latin typeface="Arial Narrow" pitchFamily="34" charset="0"/>
              </a:rPr>
              <a:t>Osteological</a:t>
            </a:r>
            <a:r>
              <a:rPr lang="de-DE" sz="1200" dirty="0" smtClean="0">
                <a:latin typeface="Arial Narrow" pitchFamily="34" charset="0"/>
              </a:rPr>
              <a:t> Database)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090" y="1058870"/>
            <a:ext cx="6912768" cy="345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Dateneingabe</a:t>
            </a:r>
          </a:p>
          <a:p>
            <a:r>
              <a:rPr lang="de-DE" dirty="0" smtClean="0"/>
              <a:t>Perfektionierung der Labels</a:t>
            </a:r>
          </a:p>
          <a:p>
            <a:r>
              <a:rPr lang="de-DE" dirty="0" smtClean="0"/>
              <a:t>Layout (z. B. Reihenfolge der Regionen)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383563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Aktueller Stand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Aktuelle 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Importfunktionen</a:t>
            </a:r>
          </a:p>
          <a:p>
            <a:r>
              <a:rPr lang="de-DE" dirty="0" smtClean="0"/>
              <a:t>Erweiterte Unterstützung konkurrierender Systeme in einer Region</a:t>
            </a:r>
          </a:p>
          <a:p>
            <a:r>
              <a:rPr lang="de-DE" dirty="0" smtClean="0"/>
              <a:t>Prüfung der Dateneingabe</a:t>
            </a:r>
          </a:p>
          <a:p>
            <a:r>
              <a:rPr lang="de-DE" dirty="0" smtClean="0"/>
              <a:t>Perfektionierung der Labels</a:t>
            </a:r>
          </a:p>
          <a:p>
            <a:r>
              <a:rPr lang="de-DE" dirty="0" smtClean="0"/>
              <a:t>Layout (z. B. Reihenfolge der Regionen)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Importfunktionen</a:t>
            </a:r>
          </a:p>
          <a:p>
            <a:r>
              <a:rPr lang="de-DE" sz="2200" dirty="0" smtClean="0"/>
              <a:t>Ästhetik</a:t>
            </a:r>
          </a:p>
          <a:p>
            <a:r>
              <a:rPr lang="de-DE" sz="2200" dirty="0" smtClean="0"/>
              <a:t>Darstellung/Eingabe unsicherer Grenzen</a:t>
            </a:r>
          </a:p>
          <a:p>
            <a:endParaRPr lang="de-DE" sz="2200" dirty="0" smtClean="0"/>
          </a:p>
          <a:p>
            <a:endParaRPr lang="de-DE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642910" y="4383563"/>
            <a:ext cx="7786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/>
              <a:t>Umwandlung des Scripts in ein R-</a:t>
            </a:r>
            <a:r>
              <a:rPr lang="de-DE" sz="2600" b="1" dirty="0" err="1" smtClean="0"/>
              <a:t>Package</a:t>
            </a:r>
            <a:endParaRPr lang="de-DE" sz="2600" b="1" dirty="0"/>
          </a:p>
        </p:txBody>
      </p:sp>
      <p:sp>
        <p:nvSpPr>
          <p:cNvPr id="10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835696" y="1275606"/>
            <a:ext cx="5396925" cy="1477328"/>
            <a:chOff x="3926208" y="2143122"/>
            <a:chExt cx="5396925" cy="1477328"/>
          </a:xfrm>
        </p:grpSpPr>
        <p:sp>
          <p:nvSpPr>
            <p:cNvPr id="15" name="Textfeld 14"/>
            <p:cNvSpPr txBox="1"/>
            <p:nvPr/>
          </p:nvSpPr>
          <p:spPr>
            <a:xfrm>
              <a:off x="4142233" y="2143122"/>
              <a:ext cx="51809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Kontakt</a:t>
              </a:r>
            </a:p>
            <a:p>
              <a:pPr algn="ctr"/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Thomas Rose	                Chiara G. M. 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Girotto</a:t>
              </a:r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roset@post.bgu.ac.il                  chiara.girotto@web.de</a:t>
              </a:r>
            </a:p>
            <a:p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@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roseT</a:t>
              </a:r>
              <a:r>
                <a:rPr lang="de-DE" dirty="0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		                @</a:t>
              </a:r>
              <a:r>
                <a:rPr lang="de-DE" dirty="0" err="1" smtClean="0">
                  <a:solidFill>
                    <a:schemeClr val="tx2">
                      <a:lumMod val="50000"/>
                    </a:schemeClr>
                  </a:solidFill>
                  <a:latin typeface="Arial Narrow" pitchFamily="34" charset="0"/>
                </a:rPr>
                <a:t>c_girotto</a:t>
              </a:r>
              <a:endParaRPr lang="de-DE" dirty="0" smtClean="0">
                <a:solidFill>
                  <a:schemeClr val="tx2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  <p:pic>
          <p:nvPicPr>
            <p:cNvPr id="16" name="Picture 2" descr="Bildergebnis für git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90504" y="3289854"/>
              <a:ext cx="307454" cy="293428"/>
            </a:xfrm>
            <a:prstGeom prst="rect">
              <a:avLst/>
            </a:prstGeom>
            <a:noFill/>
          </p:spPr>
        </p:pic>
        <p:pic>
          <p:nvPicPr>
            <p:cNvPr id="18" name="Picture 2" descr="Bildergebnis für git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6208" y="3289854"/>
              <a:ext cx="307454" cy="293428"/>
            </a:xfrm>
            <a:prstGeom prst="rect">
              <a:avLst/>
            </a:prstGeom>
            <a:noFill/>
          </p:spPr>
        </p:pic>
      </p:grpSp>
      <p:sp>
        <p:nvSpPr>
          <p:cNvPr id="19" name="Textfeld 18"/>
          <p:cNvSpPr txBox="1"/>
          <p:nvPr/>
        </p:nvSpPr>
        <p:spPr>
          <a:xfrm>
            <a:off x="857224" y="571486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b="1" dirty="0" smtClean="0">
                <a:latin typeface="Arial Narrow" pitchFamily="34" charset="0"/>
              </a:rPr>
              <a:t>Vielen Dank für Ihre Aufmerksamkeit!</a:t>
            </a:r>
            <a:endParaRPr lang="de-DE" sz="2600" b="1" dirty="0">
              <a:latin typeface="Arial Narrow" pitchFamily="34" charset="0"/>
            </a:endParaRPr>
          </a:p>
        </p:txBody>
      </p:sp>
      <p:pic>
        <p:nvPicPr>
          <p:cNvPr id="20" name="Picture 1" descr="G:\Projekte\Promotion\Logos_Vorlagen\EU_emble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22017"/>
            <a:ext cx="1214446" cy="809973"/>
          </a:xfrm>
          <a:prstGeom prst="rect">
            <a:avLst/>
          </a:prstGeom>
          <a:noFill/>
        </p:spPr>
      </p:pic>
      <p:sp>
        <p:nvSpPr>
          <p:cNvPr id="21" name="Rechteck 20"/>
          <p:cNvSpPr/>
          <p:nvPr/>
        </p:nvSpPr>
        <p:spPr>
          <a:xfrm>
            <a:off x="1691680" y="4034616"/>
            <a:ext cx="6736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 Narrow" pitchFamily="34" charset="0"/>
              </a:rPr>
              <a:t>This project has received funding from the European Union’s Horizon 2020 research and innovation </a:t>
            </a:r>
            <a:r>
              <a:rPr lang="en-US" sz="1600" dirty="0" err="1" smtClean="0">
                <a:latin typeface="Arial Narrow" pitchFamily="34" charset="0"/>
              </a:rPr>
              <a:t>programme</a:t>
            </a:r>
            <a:r>
              <a:rPr lang="en-US" sz="1600" dirty="0" smtClean="0">
                <a:latin typeface="Arial Narrow" pitchFamily="34" charset="0"/>
              </a:rPr>
              <a:t> under the Marie </a:t>
            </a:r>
            <a:r>
              <a:rPr lang="en-US" sz="1600" dirty="0" err="1" smtClean="0">
                <a:latin typeface="Arial Narrow" pitchFamily="34" charset="0"/>
              </a:rPr>
              <a:t>Skłodowska</a:t>
            </a:r>
            <a:r>
              <a:rPr lang="en-US" sz="1600" dirty="0" smtClean="0">
                <a:latin typeface="Arial Narrow" pitchFamily="34" charset="0"/>
              </a:rPr>
              <a:t>-Curie grant agreement No 766311</a:t>
            </a:r>
            <a:endParaRPr lang="en-GB" sz="1600" dirty="0">
              <a:latin typeface="Arial Narrow" pitchFamily="34" charset="0"/>
            </a:endParaRPr>
          </a:p>
        </p:txBody>
      </p:sp>
      <p:sp>
        <p:nvSpPr>
          <p:cNvPr id="24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071C-858B-4385-AE84-7A203E32DB0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28" name="Picture 4" descr="http://www.dartmouth.edu/%7Eprehistory/aegean/wp-content/uploads/franchthiCav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4282" y="1071552"/>
            <a:ext cx="3333750" cy="3381375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 rot="16200000">
            <a:off x="1981047" y="2448059"/>
            <a:ext cx="3500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https://www.dartmouth.edu/~prehistory/aegean/?page_id=67, 22.09.2019.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Tabelle der ägäischen Vorgeschichte für eine Website.</a:t>
            </a:r>
            <a:endParaRPr lang="de-DE" sz="12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3" cstate="print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 Narrow" pitchFamily="34" charset="0"/>
              </a:rPr>
              <a:t>Publikation von </a:t>
            </a:r>
            <a:r>
              <a:rPr lang="de-DE" sz="4000" dirty="0" err="1" smtClean="0">
                <a:latin typeface="Arial Narrow" pitchFamily="34" charset="0"/>
              </a:rPr>
              <a:t>Chronologietabellen</a:t>
            </a:r>
            <a:r>
              <a:rPr lang="de-DE" sz="4000" dirty="0" smtClean="0">
                <a:latin typeface="Arial Narrow" pitchFamily="34" charset="0"/>
              </a:rPr>
              <a:t>…</a:t>
            </a:r>
            <a:endParaRPr lang="de-DE" sz="4000" dirty="0">
              <a:latin typeface="Arial Narrow" pitchFamily="34" charset="0"/>
            </a:endParaRPr>
          </a:p>
        </p:txBody>
      </p:sp>
      <p:pic>
        <p:nvPicPr>
          <p:cNvPr id="1030" name="Picture 6" descr="Timeline"/>
          <p:cNvPicPr>
            <a:picLocks noChangeAspect="1" noChangeArrowheads="1"/>
          </p:cNvPicPr>
          <p:nvPr/>
        </p:nvPicPr>
        <p:blipFill>
          <a:blip r:embed="rId2" cstate="print"/>
          <a:srcRect r="17409" b="52737"/>
          <a:stretch>
            <a:fillRect/>
          </a:stretch>
        </p:blipFill>
        <p:spPr bwMode="auto">
          <a:xfrm>
            <a:off x="4143372" y="1071552"/>
            <a:ext cx="4297270" cy="3286148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450056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„typisch“ archäologische </a:t>
            </a:r>
            <a:r>
              <a:rPr lang="de-DE" sz="1200" dirty="0" err="1" smtClean="0">
                <a:latin typeface="Arial Narrow" pitchFamily="34" charset="0"/>
              </a:rPr>
              <a:t>Chronologietabelle</a:t>
            </a:r>
            <a:r>
              <a:rPr lang="de-DE" sz="1200" dirty="0" smtClean="0">
                <a:latin typeface="Arial Narrow" pitchFamily="34" charset="0"/>
              </a:rPr>
              <a:t>.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 rot="16200000">
            <a:off x="6910254" y="2519512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http://aragats.arts.cornell.edu/wp-content/uploads/2012/10/</a:t>
            </a:r>
          </a:p>
          <a:p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Timeline.png, Ausschnitt, 22.09.2019 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428742"/>
            <a:ext cx="42148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 </a:t>
            </a:r>
            <a:r>
              <a:rPr lang="de-DE" sz="2000" dirty="0" smtClean="0">
                <a:latin typeface="Arial Narrow" pitchFamily="34" charset="0"/>
              </a:rPr>
              <a:t>zeitaufwendige Formatierung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aufwendige nachträgliche Änderungen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 Ereignisdaten schwer visualisierbar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 </a:t>
            </a:r>
            <a:r>
              <a:rPr lang="de-DE" sz="2000" dirty="0" err="1" smtClean="0">
                <a:latin typeface="Arial Narrow" pitchFamily="34" charset="0"/>
              </a:rPr>
              <a:t>Timeline</a:t>
            </a:r>
            <a:r>
              <a:rPr lang="de-DE" sz="2000" dirty="0" smtClean="0">
                <a:latin typeface="Arial Narrow" pitchFamily="34" charset="0"/>
              </a:rPr>
              <a:t> Darstellung selten </a:t>
            </a:r>
          </a:p>
          <a:p>
            <a:pPr algn="ctr"/>
            <a:endParaRPr lang="de-DE" sz="2000" dirty="0" smtClean="0">
              <a:latin typeface="Arial Narrow" pitchFamily="34" charset="0"/>
            </a:endParaRPr>
          </a:p>
          <a:p>
            <a:pPr algn="ctr"/>
            <a:r>
              <a:rPr lang="de-DE" sz="2000" dirty="0" smtClean="0">
                <a:latin typeface="Arial Narrow" pitchFamily="34" charset="0"/>
              </a:rPr>
              <a:t>Archäologische Daten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= </a:t>
            </a:r>
          </a:p>
          <a:p>
            <a:pPr algn="ctr"/>
            <a:r>
              <a:rPr lang="de-DE" sz="2000" dirty="0" smtClean="0">
                <a:latin typeface="Arial Narrow" pitchFamily="34" charset="0"/>
              </a:rPr>
              <a:t>Tabellen</a:t>
            </a:r>
          </a:p>
          <a:p>
            <a:pPr algn="ctr"/>
            <a:r>
              <a:rPr lang="de-DE" sz="1400" dirty="0" smtClean="0">
                <a:latin typeface="Arial Narrow" pitchFamily="34" charset="0"/>
              </a:rPr>
              <a:t>(oder </a:t>
            </a:r>
            <a:r>
              <a:rPr lang="de-DE" sz="1400" dirty="0" err="1" smtClean="0">
                <a:latin typeface="Arial Narrow" pitchFamily="34" charset="0"/>
              </a:rPr>
              <a:t>Sankey</a:t>
            </a:r>
            <a:r>
              <a:rPr lang="de-DE" sz="1400" dirty="0" smtClean="0">
                <a:latin typeface="Arial Narrow" pitchFamily="34" charset="0"/>
              </a:rPr>
              <a:t> Diagramme)</a:t>
            </a:r>
          </a:p>
          <a:p>
            <a:pPr algn="ctr"/>
            <a:endParaRPr lang="de-DE" dirty="0" smtClean="0"/>
          </a:p>
          <a:p>
            <a:endParaRPr lang="de-DE" dirty="0"/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neues </a:t>
            </a:r>
            <a:r>
              <a:rPr lang="de-DE" dirty="0" err="1" smtClean="0">
                <a:latin typeface="Arial Narrow" pitchFamily="34" charset="0"/>
              </a:rPr>
              <a:t>Package</a:t>
            </a:r>
            <a:r>
              <a:rPr lang="de-DE" dirty="0" smtClean="0">
                <a:latin typeface="Arial Narrow" pitchFamily="34" charset="0"/>
              </a:rPr>
              <a:t>?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err="1" smtClean="0">
                <a:latin typeface="Arial Narrow" pitchFamily="34" charset="0"/>
              </a:rPr>
              <a:t>Plotly</a:t>
            </a:r>
            <a:r>
              <a:rPr lang="de-DE" sz="2400" dirty="0" smtClean="0">
                <a:latin typeface="Arial Narrow" pitchFamily="34" charset="0"/>
              </a:rPr>
              <a:t>/ </a:t>
            </a:r>
            <a:r>
              <a:rPr lang="de-DE" sz="2400" dirty="0" err="1" smtClean="0">
                <a:latin typeface="Arial Narrow" pitchFamily="34" charset="0"/>
              </a:rPr>
              <a:t>DiagrammeR</a:t>
            </a:r>
            <a:endParaRPr lang="de-DE" sz="2400" dirty="0" smtClean="0">
              <a:latin typeface="Arial Narrow" pitchFamily="34" charset="0"/>
            </a:endParaRPr>
          </a:p>
          <a:p>
            <a:pPr lvl="1"/>
            <a:r>
              <a:rPr lang="de-DE" sz="1800" dirty="0" smtClean="0">
                <a:latin typeface="Arial Narrow" pitchFamily="34" charset="0"/>
              </a:rPr>
              <a:t>Horizontale Balkendiagramme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Gantt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Sankey</a:t>
            </a:r>
            <a:r>
              <a:rPr lang="de-DE" sz="1800" dirty="0" smtClean="0">
                <a:latin typeface="Arial Narrow" pitchFamily="34" charset="0"/>
              </a:rPr>
              <a:t> Diagramme</a:t>
            </a:r>
          </a:p>
          <a:p>
            <a:pPr lvl="1"/>
            <a:r>
              <a:rPr lang="de-DE" sz="1800" dirty="0" err="1" smtClean="0">
                <a:latin typeface="Arial Narrow" pitchFamily="34" charset="0"/>
              </a:rPr>
              <a:t>Dumbbell</a:t>
            </a:r>
            <a:r>
              <a:rPr lang="de-DE" sz="1800" dirty="0" smtClean="0">
                <a:latin typeface="Arial Narrow" pitchFamily="34" charset="0"/>
              </a:rPr>
              <a:t>-Punkt Diagramme</a:t>
            </a:r>
          </a:p>
          <a:p>
            <a:pPr lvl="1"/>
            <a:r>
              <a:rPr lang="de-DE" sz="1800" dirty="0" smtClean="0">
                <a:latin typeface="Arial Narrow" pitchFamily="34" charset="0"/>
              </a:rPr>
              <a:t>Sequenz Diagramme</a:t>
            </a:r>
          </a:p>
          <a:p>
            <a:r>
              <a:rPr lang="de-DE" sz="2400" dirty="0" err="1" smtClean="0">
                <a:latin typeface="Arial Narrow" pitchFamily="34" charset="0"/>
              </a:rPr>
              <a:t>timevis</a:t>
            </a:r>
            <a:endParaRPr lang="de-DE" sz="2400" dirty="0" smtClean="0">
              <a:latin typeface="Arial Narrow" pitchFamily="34" charset="0"/>
            </a:endParaRPr>
          </a:p>
          <a:p>
            <a:r>
              <a:rPr lang="de-DE" sz="2400" dirty="0" smtClean="0">
                <a:latin typeface="Arial Narrow" pitchFamily="34" charset="0"/>
              </a:rPr>
              <a:t>ggplot2</a:t>
            </a:r>
          </a:p>
          <a:p>
            <a:r>
              <a:rPr lang="de-DE" sz="2400" dirty="0" smtClean="0">
                <a:latin typeface="Arial Narrow" pitchFamily="34" charset="0"/>
              </a:rPr>
              <a:t>………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429124" y="1285866"/>
            <a:ext cx="4500594" cy="2928957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sz="4600" dirty="0" smtClean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JA, denn…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Keine Unterstützung für negative Daten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Datenangabe zumeist </a:t>
            </a: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als YYYY-MM-DD gefordert</a:t>
            </a:r>
          </a:p>
          <a:p>
            <a:pPr algn="ctr">
              <a:buNone/>
            </a:pPr>
            <a:endParaRPr lang="de-DE" sz="3400" dirty="0" smtClean="0">
              <a:latin typeface="Arial Narrow" pitchFamily="34" charset="0"/>
            </a:endParaRPr>
          </a:p>
          <a:p>
            <a:pPr algn="ctr">
              <a:buNone/>
            </a:pPr>
            <a:r>
              <a:rPr lang="de-DE" sz="3400" dirty="0" smtClean="0">
                <a:latin typeface="Arial Narrow" pitchFamily="34" charset="0"/>
              </a:rPr>
              <a:t>basieren oft auf Einzelereignissen</a:t>
            </a:r>
          </a:p>
          <a:p>
            <a:pPr algn="ctr"/>
            <a:endParaRPr lang="de-DE" sz="3400" dirty="0" smtClean="0">
              <a:latin typeface="Arial Narrow" pitchFamily="34" charset="0"/>
            </a:endParaRPr>
          </a:p>
          <a:p>
            <a:pPr algn="ctr"/>
            <a:endParaRPr lang="de-DE" dirty="0" smtClean="0">
              <a:latin typeface="Arial Narrow" pitchFamily="34" charset="0"/>
            </a:endParaRPr>
          </a:p>
          <a:p>
            <a:pPr algn="ctr"/>
            <a:endParaRPr lang="de-DE" dirty="0">
              <a:latin typeface="Arial Narrow" pitchFamily="34" charset="0"/>
            </a:endParaRP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Arial Narrow" pitchFamily="34" charset="0"/>
              </a:rPr>
              <a:t>ChronochRt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de-DE" dirty="0" smtClean="0"/>
              <a:t>Geringe Abhängigkeiten</a:t>
            </a:r>
          </a:p>
          <a:p>
            <a:pPr algn="ctr">
              <a:buNone/>
            </a:pPr>
            <a:r>
              <a:rPr lang="de-DE" dirty="0" err="1" smtClean="0"/>
              <a:t>tidyverse</a:t>
            </a:r>
            <a:endParaRPr lang="de-DE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Dateneingabe mit gleichem Start/Enddatum möglich</a:t>
            </a:r>
          </a:p>
          <a:p>
            <a:pPr lvl="1" algn="ctr">
              <a:buNone/>
            </a:pPr>
            <a:r>
              <a:rPr lang="de-DE" dirty="0" smtClean="0"/>
              <a:t>Import von .</a:t>
            </a:r>
            <a:r>
              <a:rPr lang="de-DE" dirty="0" err="1" smtClean="0"/>
              <a:t>xlsx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read_excel</a:t>
            </a:r>
            <a:r>
              <a:rPr lang="de-DE" sz="2200" dirty="0" smtClean="0"/>
              <a:t>)</a:t>
            </a:r>
          </a:p>
          <a:p>
            <a:pPr lvl="1" algn="ctr">
              <a:buNone/>
            </a:pPr>
            <a:r>
              <a:rPr lang="de-DE" dirty="0" smtClean="0"/>
              <a:t>Direkteingabe in R</a:t>
            </a:r>
          </a:p>
          <a:p>
            <a:pPr algn="ctr">
              <a:buNone/>
            </a:pPr>
            <a:r>
              <a:rPr lang="de-DE" dirty="0" smtClean="0"/>
              <a:t>v.d.Z./</a:t>
            </a:r>
            <a:r>
              <a:rPr lang="de-DE" dirty="0" err="1" smtClean="0"/>
              <a:t>n.d.Z</a:t>
            </a:r>
            <a:r>
              <a:rPr lang="de-DE" dirty="0" smtClean="0"/>
              <a:t>. kompatibel</a:t>
            </a:r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r>
              <a:rPr lang="de-DE" dirty="0" smtClean="0"/>
              <a:t>Konkurrierendes </a:t>
            </a:r>
            <a:r>
              <a:rPr lang="de-DE" dirty="0" err="1" smtClean="0"/>
              <a:t>Chronologiesystem</a:t>
            </a:r>
            <a:r>
              <a:rPr lang="de-DE" dirty="0" smtClean="0"/>
              <a:t> in gleicher Spalte </a:t>
            </a:r>
          </a:p>
          <a:p>
            <a:pPr algn="ctr">
              <a:buNone/>
            </a:pPr>
            <a:r>
              <a:rPr lang="de-DE" dirty="0" smtClean="0"/>
              <a:t>Hinzufügen von Einzelereignissen möglich</a:t>
            </a:r>
          </a:p>
          <a:p>
            <a:pPr algn="ctr">
              <a:buNone/>
            </a:pPr>
            <a:r>
              <a:rPr lang="de-DE" dirty="0" smtClean="0"/>
              <a:t>Grafiken </a:t>
            </a:r>
            <a:r>
              <a:rPr lang="de-DE" dirty="0" err="1" smtClean="0"/>
              <a:t>einbettbar</a:t>
            </a:r>
            <a:r>
              <a:rPr lang="de-DE" dirty="0" smtClean="0"/>
              <a:t> </a:t>
            </a:r>
            <a:r>
              <a:rPr lang="de-DE" sz="2200" dirty="0" smtClean="0"/>
              <a:t>(erfordert </a:t>
            </a:r>
            <a:r>
              <a:rPr lang="de-DE" sz="2200" dirty="0" err="1" smtClean="0"/>
              <a:t>ggimage</a:t>
            </a:r>
            <a:r>
              <a:rPr lang="de-DE" sz="2200" dirty="0" smtClean="0"/>
              <a:t>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Ein Beispiel…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4762" t="14286" r="22619" b="8929"/>
          <a:stretch>
            <a:fillRect/>
          </a:stretch>
        </p:blipFill>
        <p:spPr bwMode="auto">
          <a:xfrm>
            <a:off x="395536" y="1203597"/>
            <a:ext cx="4752528" cy="335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03598"/>
            <a:ext cx="4428282" cy="316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 Narrow" pitchFamily="34" charset="0"/>
              </a:rPr>
              <a:t>Visualisierung von Perioden</a:t>
            </a:r>
            <a:endParaRPr lang="de-DE" dirty="0">
              <a:latin typeface="Arial Narrow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614" t="24008" r="67100" b="33118"/>
          <a:stretch>
            <a:fillRect/>
          </a:stretch>
        </p:blipFill>
        <p:spPr bwMode="auto">
          <a:xfrm>
            <a:off x="142844" y="1357304"/>
            <a:ext cx="4286280" cy="308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214282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 Narrow" pitchFamily="34" charset="0"/>
              </a:rPr>
              <a:t>Excel Input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3438" y="4500576"/>
            <a:ext cx="371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 Narrow" pitchFamily="34" charset="0"/>
              </a:rPr>
              <a:t>ChronochRt</a:t>
            </a:r>
            <a:r>
              <a:rPr lang="de-DE" sz="1200" dirty="0" smtClean="0">
                <a:latin typeface="Arial Narrow" pitchFamily="34" charset="0"/>
              </a:rPr>
              <a:t> </a:t>
            </a:r>
            <a:r>
              <a:rPr lang="de-DE" sz="1200" dirty="0" err="1" smtClean="0">
                <a:latin typeface="Arial Narrow" pitchFamily="34" charset="0"/>
              </a:rPr>
              <a:t>output</a:t>
            </a:r>
            <a:r>
              <a:rPr lang="de-DE" sz="1200" dirty="0" smtClean="0">
                <a:latin typeface="Arial Narrow" pitchFamily="34" charset="0"/>
              </a:rPr>
              <a:t> zur Chronologie der Urnenfelderkultur</a:t>
            </a:r>
            <a:endParaRPr lang="de-DE" sz="1200" dirty="0">
              <a:latin typeface="Arial Narrow" pitchFamily="34" charset="0"/>
            </a:endParaRPr>
          </a:p>
        </p:txBody>
      </p:sp>
      <p:sp>
        <p:nvSpPr>
          <p:cNvPr id="12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214282" y="4767263"/>
            <a:ext cx="5805518" cy="273844"/>
          </a:xfrm>
        </p:spPr>
        <p:txBody>
          <a:bodyPr/>
          <a:lstStyle/>
          <a:p>
            <a:pPr algn="l"/>
            <a:r>
              <a:rPr lang="en-US" sz="1100" dirty="0" smtClean="0">
                <a:latin typeface="Arial Narrow" pitchFamily="34" charset="0"/>
              </a:rPr>
              <a:t>Rose, </a:t>
            </a:r>
            <a:r>
              <a:rPr lang="en-US" sz="1100" dirty="0" err="1" smtClean="0">
                <a:latin typeface="Arial Narrow" pitchFamily="34" charset="0"/>
              </a:rPr>
              <a:t>Girotto</a:t>
            </a:r>
            <a:r>
              <a:rPr lang="en-US" sz="1100" dirty="0" smtClean="0">
                <a:latin typeface="Arial Narrow" pitchFamily="34" charset="0"/>
              </a:rPr>
              <a:t>, </a:t>
            </a:r>
            <a:r>
              <a:rPr lang="en-US" sz="1100" dirty="0" err="1" smtClean="0">
                <a:latin typeface="Arial Narrow" pitchFamily="34" charset="0"/>
              </a:rPr>
              <a:t>ChronochRt</a:t>
            </a:r>
            <a:r>
              <a:rPr lang="en-US" sz="1100" dirty="0" smtClean="0">
                <a:latin typeface="Arial Narrow" pitchFamily="34" charset="0"/>
              </a:rPr>
              <a:t> @CAA-D 2019 Wilhelmshaven</a:t>
            </a:r>
            <a:endParaRPr lang="de-DE" sz="1100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38525" y="1420024"/>
            <a:ext cx="4425963" cy="295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Bildschirmpräsentation (16:9)</PresentationFormat>
  <Paragraphs>128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ChronochRt   Ein R-package zum automatisierten Erstellen von Chronologietabellen</vt:lpstr>
      <vt:lpstr>Publikation von Chronologietabellen…</vt:lpstr>
      <vt:lpstr>Publikation von Chronologietabellen…</vt:lpstr>
      <vt:lpstr>Publikation von Chronologietabellen…</vt:lpstr>
      <vt:lpstr>Ein neues Package?</vt:lpstr>
      <vt:lpstr>Ein neues Package?</vt:lpstr>
      <vt:lpstr>ChronochRt</vt:lpstr>
      <vt:lpstr>Ein Beispiel…</vt:lpstr>
      <vt:lpstr>Visualisierung von Perioden</vt:lpstr>
      <vt:lpstr>Visualisierung von Perioden</vt:lpstr>
      <vt:lpstr>Visualisierung von Perioden</vt:lpstr>
      <vt:lpstr>Visualisierung Belegungsphasen</vt:lpstr>
      <vt:lpstr>Visualisierung Belegungsphasen</vt:lpstr>
      <vt:lpstr>Aktueller Stand</vt:lpstr>
      <vt:lpstr>Aktueller Stand</vt:lpstr>
      <vt:lpstr>Folie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Rose</dc:creator>
  <cp:lastModifiedBy>Thomas Rose</cp:lastModifiedBy>
  <cp:revision>30</cp:revision>
  <dcterms:created xsi:type="dcterms:W3CDTF">2019-09-22T16:28:30Z</dcterms:created>
  <dcterms:modified xsi:type="dcterms:W3CDTF">2019-09-23T11:04:07Z</dcterms:modified>
</cp:coreProperties>
</file>