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sz="half" idx="13"/>
          </p:nvPr>
        </p:nvSpPr>
        <p:spPr>
          <a:xfrm>
            <a:off x="4644008" y="987425"/>
            <a:ext cx="4038600" cy="3313113"/>
          </a:xfrm>
          <a:prstGeom prst="rect">
            <a:avLst/>
          </a:prstGeom>
        </p:spPr>
        <p:txBody>
          <a:bodyPr lIns="75373" tIns="37686" rIns="75373" bIns="37686"/>
          <a:lstStyle>
            <a:lvl1pPr>
              <a:buClr>
                <a:srgbClr val="ED7D31"/>
              </a:buClr>
              <a:buFont typeface="Arial" pitchFamily="34" charset="0"/>
              <a:buChar char="•"/>
              <a:defRPr sz="1800"/>
            </a:lvl1pPr>
            <a:lvl2pPr>
              <a:buClr>
                <a:srgbClr val="002060"/>
              </a:buClr>
              <a:buFont typeface="Arial" pitchFamily="34" charset="0"/>
              <a:buChar char="•"/>
              <a:defRPr sz="1800"/>
            </a:lvl2pPr>
            <a:lvl3pPr>
              <a:buClr>
                <a:srgbClr val="ED7D31"/>
              </a:buClr>
              <a:buFont typeface="Arial" pitchFamily="34" charset="0"/>
              <a:buChar char="•"/>
              <a:defRPr sz="1800"/>
            </a:lvl3pPr>
            <a:lvl4pPr>
              <a:buClr>
                <a:srgbClr val="ED7D31"/>
              </a:buClr>
              <a:buFont typeface="Arial" pitchFamily="34" charset="0"/>
              <a:buChar char="•"/>
              <a:defRPr sz="1800"/>
            </a:lvl4pPr>
            <a:lvl5pPr>
              <a:buClr>
                <a:srgbClr val="ED7D31"/>
              </a:buClr>
              <a:buFont typeface="Arial" pitchFamily="34" charset="0"/>
              <a:buChar char="•"/>
              <a:defRPr sz="1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ED ARCHMAT MidTerm meeting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1" y="987425"/>
            <a:ext cx="4038600" cy="3313113"/>
          </a:xfrm>
          <a:prstGeom prst="rect">
            <a:avLst/>
          </a:prstGeom>
        </p:spPr>
        <p:txBody>
          <a:bodyPr lIns="75373" tIns="37686" rIns="75373" bIns="37686"/>
          <a:lstStyle>
            <a:lvl1pPr>
              <a:buClr>
                <a:srgbClr val="ED7D31"/>
              </a:buClr>
              <a:buFont typeface="Arial" pitchFamily="34" charset="0"/>
              <a:buChar char="•"/>
              <a:defRPr sz="1800"/>
            </a:lvl1pPr>
            <a:lvl2pPr>
              <a:buClr>
                <a:srgbClr val="002060"/>
              </a:buClr>
              <a:buFont typeface="Arial" pitchFamily="34" charset="0"/>
              <a:buChar char="•"/>
              <a:defRPr sz="1800"/>
            </a:lvl2pPr>
            <a:lvl3pPr>
              <a:buClr>
                <a:srgbClr val="ED7D31"/>
              </a:buClr>
              <a:buFont typeface="Arial" pitchFamily="34" charset="0"/>
              <a:buChar char="•"/>
              <a:defRPr sz="1800"/>
            </a:lvl3pPr>
            <a:lvl4pPr>
              <a:buClr>
                <a:srgbClr val="ED7D31"/>
              </a:buClr>
              <a:buFont typeface="Arial" pitchFamily="34" charset="0"/>
              <a:buChar char="•"/>
              <a:defRPr sz="1800"/>
            </a:lvl4pPr>
            <a:lvl5pPr>
              <a:buClr>
                <a:srgbClr val="ED7D31"/>
              </a:buClr>
              <a:buFont typeface="Arial" pitchFamily="34" charset="0"/>
              <a:buChar char="•"/>
              <a:defRPr sz="1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4767263"/>
            <a:ext cx="3457620" cy="273600"/>
          </a:xfrm>
          <a:prstGeom prst="rect">
            <a:avLst/>
          </a:prstGeom>
        </p:spPr>
        <p:txBody>
          <a:bodyPr vert="horz" lIns="75373" tIns="37686" rIns="75373" bIns="37686" rtlCol="0" anchor="ctr"/>
          <a:lstStyle>
            <a:lvl1pPr marL="0" algn="l" defTabSz="753831" rtl="0" eaLnBrk="1" latinLnBrk="0" hangingPunct="1">
              <a:buNone/>
              <a:defRPr lang="de-DE" sz="10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algn="l" defTabSz="753831" rtl="0" eaLnBrk="1" latinLnBrk="0" hangingPunct="1">
              <a:defRPr lang="de-DE" sz="10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algn="l" defTabSz="753831" rtl="0" eaLnBrk="1" latinLnBrk="0" hangingPunct="1">
              <a:defRPr lang="de-DE" sz="10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algn="l" defTabSz="753831" rtl="0" eaLnBrk="1" latinLnBrk="0" hangingPunct="1">
              <a:defRPr lang="de-DE" sz="10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algn="l" defTabSz="753831" rtl="0" eaLnBrk="1" latinLnBrk="0" hangingPunct="1">
              <a:defRPr lang="en-GB" sz="10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 smtClean="0"/>
              <a:t>&lt;Literatur&gt;</a:t>
            </a:r>
            <a:endParaRPr lang="en-GB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33200"/>
            <a:ext cx="6551612" cy="431800"/>
          </a:xfrm>
          <a:prstGeom prst="rect">
            <a:avLst/>
          </a:prstGeom>
        </p:spPr>
        <p:txBody>
          <a:bodyPr/>
          <a:lstStyle>
            <a:lvl1pPr>
              <a:def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75383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&lt;Titel&gt;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22.09.2019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22.09.2019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22.09.2019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22.09.2019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22.09.2019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22.09.2019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76A27-9D95-45D5-9F50-DBA97D6708BF}" type="datetimeFigureOut">
              <a:rPr lang="de-DE" smtClean="0"/>
              <a:pPr/>
              <a:t>22.09.2019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i="1" dirty="0" err="1" smtClean="0">
                <a:latin typeface="Arial" pitchFamily="34" charset="0"/>
                <a:cs typeface="Arial" pitchFamily="34" charset="0"/>
              </a:rPr>
              <a:t>ChronochRt</a:t>
            </a:r>
            <a:r>
              <a:rPr lang="de-DE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i="1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de-DE" i="1" dirty="0" smtClean="0">
                <a:latin typeface="Arial" pitchFamily="34" charset="0"/>
                <a:cs typeface="Arial" pitchFamily="34" charset="0"/>
              </a:rPr>
            </a:br>
            <a:r>
              <a:rPr lang="de-DE" sz="3600" i="1" dirty="0" smtClean="0">
                <a:latin typeface="Arial" pitchFamily="34" charset="0"/>
                <a:cs typeface="Arial" pitchFamily="34" charset="0"/>
              </a:rPr>
              <a:t>Ein </a:t>
            </a:r>
            <a:r>
              <a:rPr lang="de-DE" sz="3600" i="1" dirty="0" smtClean="0">
                <a:latin typeface="Arial" pitchFamily="34" charset="0"/>
                <a:cs typeface="Arial" pitchFamily="34" charset="0"/>
              </a:rPr>
              <a:t>R-</a:t>
            </a:r>
            <a:r>
              <a:rPr lang="de-DE" sz="3600" i="1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de-DE" sz="3600" i="1" dirty="0" smtClean="0">
                <a:latin typeface="Arial" pitchFamily="34" charset="0"/>
                <a:cs typeface="Arial" pitchFamily="34" charset="0"/>
              </a:rPr>
              <a:t> zum automatisierten Erstellen von </a:t>
            </a:r>
            <a:r>
              <a:rPr lang="de-DE" sz="3600" i="1" dirty="0" err="1" smtClean="0">
                <a:latin typeface="Arial" pitchFamily="34" charset="0"/>
                <a:cs typeface="Arial" pitchFamily="34" charset="0"/>
              </a:rPr>
              <a:t>Chronologietabellen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0034" y="3286130"/>
            <a:ext cx="7858180" cy="1357322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 Narrow" pitchFamily="34" charset="0"/>
              </a:rPr>
              <a:t>Thomas Rose</a:t>
            </a:r>
            <a:r>
              <a:rPr lang="en-US" sz="1800" dirty="0" smtClean="0">
                <a:latin typeface="Arial Narrow" pitchFamily="34" charset="0"/>
              </a:rPr>
              <a:t/>
            </a:r>
            <a:br>
              <a:rPr lang="en-US" sz="1800" dirty="0" smtClean="0">
                <a:latin typeface="Arial Narrow" pitchFamily="34" charset="0"/>
              </a:rPr>
            </a:br>
            <a:r>
              <a:rPr lang="en-US" sz="1800" dirty="0" smtClean="0">
                <a:latin typeface="Arial Narrow" pitchFamily="34" charset="0"/>
              </a:rPr>
              <a:t>Ben </a:t>
            </a:r>
            <a:r>
              <a:rPr lang="en-US" sz="1800" dirty="0" err="1" smtClean="0">
                <a:latin typeface="Arial Narrow" pitchFamily="34" charset="0"/>
              </a:rPr>
              <a:t>Gurion</a:t>
            </a:r>
            <a:r>
              <a:rPr lang="en-US" sz="1800" dirty="0" smtClean="0">
                <a:latin typeface="Arial Narrow" pitchFamily="34" charset="0"/>
              </a:rPr>
              <a:t> University of the Negev, </a:t>
            </a:r>
            <a:r>
              <a:rPr lang="en-US" sz="1800" dirty="0" err="1" smtClean="0">
                <a:latin typeface="Arial Narrow" pitchFamily="34" charset="0"/>
              </a:rPr>
              <a:t>Be’er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Sheva</a:t>
            </a:r>
            <a:r>
              <a:rPr lang="en-US" sz="1800" dirty="0" smtClean="0">
                <a:latin typeface="Arial Narrow" pitchFamily="34" charset="0"/>
              </a:rPr>
              <a:t>, </a:t>
            </a:r>
            <a:r>
              <a:rPr lang="en-US" sz="1800" dirty="0" smtClean="0">
                <a:latin typeface="Arial Narrow" pitchFamily="34" charset="0"/>
              </a:rPr>
              <a:t>Israel</a:t>
            </a:r>
          </a:p>
          <a:p>
            <a:r>
              <a:rPr lang="de-DE" sz="2000" dirty="0" smtClean="0">
                <a:latin typeface="Arial Narrow" pitchFamily="34" charset="0"/>
              </a:rPr>
              <a:t>Chiara G. M. </a:t>
            </a:r>
            <a:r>
              <a:rPr lang="de-DE" sz="2000" dirty="0" err="1" smtClean="0">
                <a:latin typeface="Arial Narrow" pitchFamily="34" charset="0"/>
              </a:rPr>
              <a:t>Girotto</a:t>
            </a:r>
            <a:r>
              <a:rPr lang="de-DE" sz="1800" dirty="0" smtClean="0">
                <a:latin typeface="Arial Narrow" pitchFamily="34" charset="0"/>
              </a:rPr>
              <a:t/>
            </a:r>
            <a:br>
              <a:rPr lang="de-DE" sz="1800" dirty="0" smtClean="0">
                <a:latin typeface="Arial Narrow" pitchFamily="34" charset="0"/>
              </a:rPr>
            </a:br>
            <a:r>
              <a:rPr lang="de-DE" sz="1800" dirty="0" smtClean="0">
                <a:latin typeface="Arial Narrow" pitchFamily="34" charset="0"/>
              </a:rPr>
              <a:t>SPAU – Sascha </a:t>
            </a:r>
            <a:r>
              <a:rPr lang="de-DE" sz="1800" dirty="0" err="1" smtClean="0">
                <a:latin typeface="Arial Narrow" pitchFamily="34" charset="0"/>
              </a:rPr>
              <a:t>Piffko</a:t>
            </a:r>
            <a:r>
              <a:rPr lang="de-DE" sz="1800" dirty="0" smtClean="0">
                <a:latin typeface="Arial Narrow" pitchFamily="34" charset="0"/>
              </a:rPr>
              <a:t> Archäologische Untersuchungen, </a:t>
            </a:r>
            <a:r>
              <a:rPr lang="de-DE" sz="1800" dirty="0" smtClean="0">
                <a:latin typeface="Arial Narrow" pitchFamily="34" charset="0"/>
              </a:rPr>
              <a:t>Münzenberg</a:t>
            </a:r>
            <a:endParaRPr lang="de-DE" sz="18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>
                <a:latin typeface="Arial Narrow" pitchFamily="34" charset="0"/>
              </a:rPr>
              <a:t>Publikation von </a:t>
            </a:r>
            <a:r>
              <a:rPr lang="de-DE" sz="4000" dirty="0" err="1" smtClean="0">
                <a:latin typeface="Arial Narrow" pitchFamily="34" charset="0"/>
              </a:rPr>
              <a:t>Chronologietabellen</a:t>
            </a:r>
            <a:r>
              <a:rPr lang="de-DE" sz="4000" dirty="0" smtClean="0">
                <a:latin typeface="Arial Narrow" pitchFamily="34" charset="0"/>
              </a:rPr>
              <a:t>…</a:t>
            </a:r>
            <a:endParaRPr lang="de-DE" sz="4000" dirty="0">
              <a:latin typeface="Arial Narrow" pitchFamily="34" charset="0"/>
            </a:endParaRPr>
          </a:p>
        </p:txBody>
      </p:sp>
      <p:pic>
        <p:nvPicPr>
          <p:cNvPr id="1028" name="Picture 4" descr="http://www.dartmouth.edu/%7Eprehistory/aegean/wp-content/uploads/franchthiCav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71552"/>
            <a:ext cx="3333750" cy="3381375"/>
          </a:xfrm>
          <a:prstGeom prst="rect">
            <a:avLst/>
          </a:prstGeom>
          <a:noFill/>
        </p:spPr>
      </p:pic>
      <p:sp>
        <p:nvSpPr>
          <p:cNvPr id="6" name="Rechteck 5"/>
          <p:cNvSpPr/>
          <p:nvPr/>
        </p:nvSpPr>
        <p:spPr>
          <a:xfrm rot="16200000">
            <a:off x="1981047" y="2448059"/>
            <a:ext cx="3500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https://www.dartmouth.edu/~prehistory/aegean/?</a:t>
            </a:r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page_id=67, 22.09.2019.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14282" y="4500576"/>
            <a:ext cx="371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 Narrow" pitchFamily="34" charset="0"/>
              </a:rPr>
              <a:t>Tabelle der ägäischen Vorgeschichte für eine Website.</a:t>
            </a:r>
            <a:endParaRPr lang="de-DE" sz="1200" dirty="0">
              <a:latin typeface="Arial Narrow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286248" y="1214428"/>
            <a:ext cx="4214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Tabellen/Bildverarbeitungsprogramme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 zeitaufwendige Formatierung</a:t>
            </a:r>
          </a:p>
          <a:p>
            <a:pPr>
              <a:buFont typeface="Arial" pitchFamily="34" charset="0"/>
              <a:buChar char="•"/>
            </a:pP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>
                <a:latin typeface="Arial Narrow" pitchFamily="34" charset="0"/>
              </a:rPr>
              <a:t>Publikation von </a:t>
            </a:r>
            <a:r>
              <a:rPr lang="de-DE" sz="4000" dirty="0" err="1" smtClean="0">
                <a:latin typeface="Arial Narrow" pitchFamily="34" charset="0"/>
              </a:rPr>
              <a:t>Chronologietabellen</a:t>
            </a:r>
            <a:r>
              <a:rPr lang="de-DE" sz="4000" dirty="0" smtClean="0">
                <a:latin typeface="Arial Narrow" pitchFamily="34" charset="0"/>
              </a:rPr>
              <a:t>…</a:t>
            </a:r>
            <a:endParaRPr lang="de-DE" sz="4000" dirty="0">
              <a:latin typeface="Arial Narrow" pitchFamily="34" charset="0"/>
            </a:endParaRPr>
          </a:p>
        </p:txBody>
      </p:sp>
      <p:pic>
        <p:nvPicPr>
          <p:cNvPr id="1028" name="Picture 4" descr="http://www.dartmouth.edu/%7Eprehistory/aegean/wp-content/uploads/franchthiCav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71552"/>
            <a:ext cx="3333750" cy="3381375"/>
          </a:xfrm>
          <a:prstGeom prst="rect">
            <a:avLst/>
          </a:prstGeom>
          <a:noFill/>
        </p:spPr>
      </p:pic>
      <p:sp>
        <p:nvSpPr>
          <p:cNvPr id="6" name="Rechteck 5"/>
          <p:cNvSpPr/>
          <p:nvPr/>
        </p:nvSpPr>
        <p:spPr>
          <a:xfrm rot="16200000">
            <a:off x="1981047" y="2448059"/>
            <a:ext cx="3500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https://www.dartmouth.edu/~prehistory/aegean/?</a:t>
            </a:r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page_id=67, 22.09.2019.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14282" y="4500576"/>
            <a:ext cx="371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 Narrow" pitchFamily="34" charset="0"/>
              </a:rPr>
              <a:t>Tabelle der ägäischen Vorgeschichte für eine Website.</a:t>
            </a:r>
            <a:endParaRPr lang="de-DE" sz="1200" dirty="0">
              <a:latin typeface="Arial Narrow" pitchFamily="34" charset="0"/>
            </a:endParaRPr>
          </a:p>
        </p:txBody>
      </p:sp>
      <p:pic>
        <p:nvPicPr>
          <p:cNvPr id="1030" name="Picture 6" descr="Timeline"/>
          <p:cNvPicPr>
            <a:picLocks noChangeAspect="1" noChangeArrowheads="1"/>
          </p:cNvPicPr>
          <p:nvPr/>
        </p:nvPicPr>
        <p:blipFill>
          <a:blip r:embed="rId3"/>
          <a:srcRect r="17409" b="52737"/>
          <a:stretch>
            <a:fillRect/>
          </a:stretch>
        </p:blipFill>
        <p:spPr bwMode="auto">
          <a:xfrm>
            <a:off x="4143372" y="1071552"/>
            <a:ext cx="4297270" cy="3286148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>
          <a:xfrm>
            <a:off x="4500562" y="4500576"/>
            <a:ext cx="371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 Narrow" pitchFamily="34" charset="0"/>
              </a:rPr>
              <a:t>„typisch“ archäologische </a:t>
            </a:r>
            <a:r>
              <a:rPr lang="de-DE" sz="1200" dirty="0" err="1" smtClean="0">
                <a:latin typeface="Arial Narrow" pitchFamily="34" charset="0"/>
              </a:rPr>
              <a:t>Chronologietabelle</a:t>
            </a:r>
            <a:r>
              <a:rPr lang="de-DE" sz="1200" dirty="0" smtClean="0">
                <a:latin typeface="Arial Narrow" pitchFamily="34" charset="0"/>
              </a:rPr>
              <a:t>.</a:t>
            </a:r>
            <a:endParaRPr lang="de-DE" sz="1200" dirty="0">
              <a:latin typeface="Arial Narrow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 rot="16200000">
            <a:off x="6910254" y="2519512"/>
            <a:ext cx="3500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http://</a:t>
            </a:r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aragats.arts.cornell.edu/wp-content/uploads/2012/10/</a:t>
            </a:r>
          </a:p>
          <a:p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Timeline.png, Ausschnitt, 22.09.2019 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 smtClean="0"/>
              <a:t>Acknowledgements</a:t>
            </a:r>
            <a:endParaRPr lang="en-GB" dirty="0"/>
          </a:p>
        </p:txBody>
      </p:sp>
      <p:pic>
        <p:nvPicPr>
          <p:cNvPr id="16385" name="Picture 1" descr="G:\Projekte\Promotion\Logos_Vorlagen\EU_embl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1541279"/>
            <a:ext cx="1584176" cy="1056564"/>
          </a:xfrm>
          <a:prstGeom prst="rect">
            <a:avLst/>
          </a:prstGeom>
          <a:noFill/>
        </p:spPr>
      </p:pic>
      <p:sp>
        <p:nvSpPr>
          <p:cNvPr id="8" name="Rechteck 7"/>
          <p:cNvSpPr/>
          <p:nvPr/>
        </p:nvSpPr>
        <p:spPr>
          <a:xfrm>
            <a:off x="4932040" y="2621399"/>
            <a:ext cx="345638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This project has received funding from the European Union’s Horizon 2020 research and innovation </a:t>
            </a:r>
            <a:r>
              <a:rPr lang="en-US" dirty="0" err="1" smtClean="0"/>
              <a:t>programme</a:t>
            </a:r>
            <a:r>
              <a:rPr lang="en-US" dirty="0" smtClean="0"/>
              <a:t> under the Marie </a:t>
            </a:r>
            <a:r>
              <a:rPr lang="en-US" dirty="0" err="1" smtClean="0"/>
              <a:t>Skłodowska</a:t>
            </a:r>
            <a:r>
              <a:rPr lang="en-US" dirty="0" smtClean="0"/>
              <a:t>-Curie grant agreement No 766311</a:t>
            </a:r>
            <a:endParaRPr lang="en-GB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C:\Dokumente\Forschung\Projekte\Promotion\Logos_Vorlagen\ed-archma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291830"/>
            <a:ext cx="2755901" cy="633412"/>
          </a:xfrm>
          <a:prstGeom prst="rect">
            <a:avLst/>
          </a:prstGeom>
          <a:noFill/>
        </p:spPr>
      </p:pic>
      <p:pic>
        <p:nvPicPr>
          <p:cNvPr id="1027" name="Picture 3" descr="C:\Users\Thomas\Desktop\BGU.sig2.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1059582"/>
            <a:ext cx="2389981" cy="13168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Bildschirmpräsentation (16:9)</PresentationFormat>
  <Paragraphs>16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ChronochRt   Ein R-package zum automatisierten Erstellen von Chronologietabellen</vt:lpstr>
      <vt:lpstr>Publikation von Chronologietabellen…</vt:lpstr>
      <vt:lpstr>Publikation von Chronologietabellen…</vt:lpstr>
      <vt:lpstr>Folie 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Thomas Rose</dc:creator>
  <cp:lastModifiedBy>Chiara</cp:lastModifiedBy>
  <cp:revision>4</cp:revision>
  <dcterms:created xsi:type="dcterms:W3CDTF">2019-09-22T16:28:30Z</dcterms:created>
  <dcterms:modified xsi:type="dcterms:W3CDTF">2019-09-22T18:39:54Z</dcterms:modified>
</cp:coreProperties>
</file>