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60" r:id="rId5"/>
    <p:sldId id="263" r:id="rId6"/>
    <p:sldId id="265" r:id="rId7"/>
    <p:sldId id="264" r:id="rId8"/>
    <p:sldId id="266" r:id="rId9"/>
    <p:sldId id="267" r:id="rId10"/>
    <p:sldId id="268" r:id="rId11"/>
    <p:sldId id="270" r:id="rId12"/>
    <p:sldId id="271" r:id="rId13"/>
    <p:sldId id="269" r:id="rId14"/>
    <p:sldId id="273" r:id="rId1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816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A4CCA-9673-4F6D-A7D8-7D784B11B01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DA805-DBF4-4312-A750-85E24E9BE69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6A27-9D95-45D5-9F50-DBA97D6708BF}" type="datetimeFigureOut">
              <a:rPr lang="de-DE" smtClean="0"/>
              <a:pPr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i="1" dirty="0" err="1" smtClean="0">
                <a:latin typeface="Arial" pitchFamily="34" charset="0"/>
                <a:cs typeface="Arial" pitchFamily="34" charset="0"/>
              </a:rPr>
              <a:t>ChronochRt</a:t>
            </a:r>
            <a:r>
              <a:rPr lang="de-DE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i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de-DE" i="1" dirty="0" smtClean="0">
                <a:latin typeface="Arial" pitchFamily="34" charset="0"/>
                <a:cs typeface="Arial" pitchFamily="34" charset="0"/>
              </a:rPr>
            </a:br>
            <a:r>
              <a:rPr lang="de-DE" sz="3600" i="1" dirty="0" smtClean="0">
                <a:latin typeface="Arial" pitchFamily="34" charset="0"/>
                <a:cs typeface="Arial" pitchFamily="34" charset="0"/>
              </a:rPr>
              <a:t>Ein </a:t>
            </a:r>
            <a:r>
              <a:rPr lang="de-DE" sz="3600" i="1" dirty="0" smtClean="0">
                <a:latin typeface="Arial" pitchFamily="34" charset="0"/>
                <a:cs typeface="Arial" pitchFamily="34" charset="0"/>
              </a:rPr>
              <a:t>R-</a:t>
            </a:r>
            <a:r>
              <a:rPr lang="de-DE" sz="3600" i="1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de-DE" sz="3600" i="1" dirty="0" smtClean="0">
                <a:latin typeface="Arial" pitchFamily="34" charset="0"/>
                <a:cs typeface="Arial" pitchFamily="34" charset="0"/>
              </a:rPr>
              <a:t> zum automatisierten Erstellen von </a:t>
            </a:r>
            <a:r>
              <a:rPr lang="de-DE" sz="3600" i="1" dirty="0" err="1" smtClean="0">
                <a:latin typeface="Arial" pitchFamily="34" charset="0"/>
                <a:cs typeface="Arial" pitchFamily="34" charset="0"/>
              </a:rPr>
              <a:t>Chronologietabellen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0034" y="3286130"/>
            <a:ext cx="7858180" cy="1357322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Thomas Rose</a:t>
            </a:r>
            <a:r>
              <a:rPr lang="en-US" sz="1800" dirty="0" smtClean="0">
                <a:latin typeface="Arial Narrow" pitchFamily="34" charset="0"/>
              </a:rPr>
              <a:t/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Ben </a:t>
            </a:r>
            <a:r>
              <a:rPr lang="en-US" sz="1800" dirty="0" err="1" smtClean="0">
                <a:latin typeface="Arial Narrow" pitchFamily="34" charset="0"/>
              </a:rPr>
              <a:t>Gurion</a:t>
            </a:r>
            <a:r>
              <a:rPr lang="en-US" sz="1800" dirty="0" smtClean="0">
                <a:latin typeface="Arial Narrow" pitchFamily="34" charset="0"/>
              </a:rPr>
              <a:t> University of the Negev, </a:t>
            </a:r>
            <a:r>
              <a:rPr lang="en-US" sz="1800" dirty="0" err="1" smtClean="0">
                <a:latin typeface="Arial Narrow" pitchFamily="34" charset="0"/>
              </a:rPr>
              <a:t>Be’er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Sheva</a:t>
            </a:r>
            <a:r>
              <a:rPr lang="en-US" sz="1800" dirty="0" smtClean="0">
                <a:latin typeface="Arial Narrow" pitchFamily="34" charset="0"/>
              </a:rPr>
              <a:t>, </a:t>
            </a:r>
            <a:r>
              <a:rPr lang="en-US" sz="1800" dirty="0" smtClean="0">
                <a:latin typeface="Arial Narrow" pitchFamily="34" charset="0"/>
              </a:rPr>
              <a:t>Israel</a:t>
            </a:r>
          </a:p>
          <a:p>
            <a:r>
              <a:rPr lang="de-DE" sz="2000" dirty="0" smtClean="0">
                <a:latin typeface="Arial Narrow" pitchFamily="34" charset="0"/>
              </a:rPr>
              <a:t>Chiara G. M. </a:t>
            </a:r>
            <a:r>
              <a:rPr lang="de-DE" sz="2000" dirty="0" err="1" smtClean="0">
                <a:latin typeface="Arial Narrow" pitchFamily="34" charset="0"/>
              </a:rPr>
              <a:t>Girotto</a:t>
            </a:r>
            <a:r>
              <a:rPr lang="de-DE" sz="1800" dirty="0" smtClean="0">
                <a:latin typeface="Arial Narrow" pitchFamily="34" charset="0"/>
              </a:rPr>
              <a:t/>
            </a:r>
            <a:br>
              <a:rPr lang="de-DE" sz="1800" dirty="0" smtClean="0">
                <a:latin typeface="Arial Narrow" pitchFamily="34" charset="0"/>
              </a:rPr>
            </a:br>
            <a:r>
              <a:rPr lang="de-DE" sz="1800" dirty="0" smtClean="0">
                <a:latin typeface="Arial Narrow" pitchFamily="34" charset="0"/>
              </a:rPr>
              <a:t>SPAU – Sascha </a:t>
            </a:r>
            <a:r>
              <a:rPr lang="de-DE" sz="1800" dirty="0" err="1" smtClean="0">
                <a:latin typeface="Arial Narrow" pitchFamily="34" charset="0"/>
              </a:rPr>
              <a:t>Piffko</a:t>
            </a:r>
            <a:r>
              <a:rPr lang="de-DE" sz="1800" dirty="0" smtClean="0">
                <a:latin typeface="Arial Narrow" pitchFamily="34" charset="0"/>
              </a:rPr>
              <a:t> Archäologische Untersuchungen, </a:t>
            </a:r>
            <a:r>
              <a:rPr lang="de-DE" sz="1800" dirty="0" smtClean="0">
                <a:latin typeface="Arial Narrow" pitchFamily="34" charset="0"/>
              </a:rPr>
              <a:t>Münzenberg</a:t>
            </a:r>
            <a:endParaRPr lang="de-DE" sz="18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Belegungsphasen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28662" y="435770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Excel Input zur nachmittelalterlichen Belegung einiger Londoner Friedhöfe </a:t>
            </a:r>
            <a:br>
              <a:rPr lang="de-DE" sz="1200" dirty="0" smtClean="0">
                <a:latin typeface="Arial Narrow" pitchFamily="34" charset="0"/>
              </a:rPr>
            </a:br>
            <a:r>
              <a:rPr lang="de-DE" sz="1200" dirty="0" smtClean="0">
                <a:latin typeface="Arial Narrow" pitchFamily="34" charset="0"/>
              </a:rPr>
              <a:t>(Auszug Wellcome </a:t>
            </a:r>
            <a:r>
              <a:rPr lang="de-DE" sz="1200" dirty="0" err="1" smtClean="0">
                <a:latin typeface="Arial Narrow" pitchFamily="34" charset="0"/>
              </a:rPr>
              <a:t>Osteological</a:t>
            </a:r>
            <a:r>
              <a:rPr lang="de-DE" sz="1200" dirty="0" smtClean="0">
                <a:latin typeface="Arial Narrow" pitchFamily="34" charset="0"/>
              </a:rPr>
              <a:t> Database)</a:t>
            </a:r>
            <a:endParaRPr lang="de-DE" sz="1200" dirty="0">
              <a:latin typeface="Arial Narrow" pitchFamily="34" charset="0"/>
            </a:endParaRP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t="24596" r="59609" b="28020"/>
          <a:stretch>
            <a:fillRect/>
          </a:stretch>
        </p:blipFill>
        <p:spPr bwMode="auto">
          <a:xfrm>
            <a:off x="928662" y="1071552"/>
            <a:ext cx="4929222" cy="325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6072198" y="1643056"/>
            <a:ext cx="27146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 Narrow" pitchFamily="34" charset="0"/>
              </a:rPr>
              <a:t>Labels:</a:t>
            </a:r>
          </a:p>
          <a:p>
            <a:r>
              <a:rPr lang="en-US" sz="1600" dirty="0" smtClean="0">
                <a:latin typeface="Arial Narrow" pitchFamily="34" charset="0"/>
              </a:rPr>
              <a:t>1559 - Coronation of Elizabeth I</a:t>
            </a:r>
          </a:p>
          <a:p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smtClean="0">
                <a:latin typeface="Arial Narrow" pitchFamily="34" charset="0"/>
              </a:rPr>
              <a:t>12.04.1665 </a:t>
            </a:r>
            <a:r>
              <a:rPr lang="en-US" sz="1600" dirty="0" smtClean="0">
                <a:latin typeface="Arial Narrow" pitchFamily="34" charset="0"/>
              </a:rPr>
              <a:t>- The "Great Plague of London" begins [in plague deaths]</a:t>
            </a:r>
          </a:p>
          <a:p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smtClean="0">
                <a:latin typeface="Arial Narrow" pitchFamily="34" charset="0"/>
              </a:rPr>
              <a:t>1666 - Great Fire of London</a:t>
            </a:r>
            <a:endParaRPr lang="de-DE" sz="1600" dirty="0">
              <a:latin typeface="Arial Narrow" pitchFamily="34" charset="0"/>
            </a:endParaRP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Belegungsphasen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28596" y="4500576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 Narrow" pitchFamily="34" charset="0"/>
              </a:rPr>
              <a:t>ChronochRt</a:t>
            </a:r>
            <a:r>
              <a:rPr lang="de-DE" sz="1200" dirty="0" smtClean="0">
                <a:latin typeface="Arial Narrow" pitchFamily="34" charset="0"/>
              </a:rPr>
              <a:t> Output zur nachmittelalterlichen Belegung einiger Londoner Friedhöfe. (Auszug Wellcome </a:t>
            </a:r>
            <a:r>
              <a:rPr lang="de-DE" sz="1200" dirty="0" err="1" smtClean="0">
                <a:latin typeface="Arial Narrow" pitchFamily="34" charset="0"/>
              </a:rPr>
              <a:t>Osteological</a:t>
            </a:r>
            <a:r>
              <a:rPr lang="de-DE" sz="1200" dirty="0" smtClean="0">
                <a:latin typeface="Arial Narrow" pitchFamily="34" charset="0"/>
              </a:rPr>
              <a:t> Database)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Aktueller Stand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Aktuelle 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Importfunktionen</a:t>
            </a:r>
          </a:p>
          <a:p>
            <a:r>
              <a:rPr lang="de-DE" dirty="0" smtClean="0"/>
              <a:t>Erweiterte Unterstützung konkurrierender Systeme in einer Region</a:t>
            </a:r>
          </a:p>
          <a:p>
            <a:r>
              <a:rPr lang="de-DE" dirty="0" smtClean="0"/>
              <a:t>Prüfung der Dateneingabe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42910" y="4286262"/>
            <a:ext cx="77867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/>
              <a:t>Umwandlung des Scripts in ein R-</a:t>
            </a:r>
            <a:r>
              <a:rPr lang="de-DE" sz="2600" b="1" dirty="0" err="1" smtClean="0"/>
              <a:t>Package</a:t>
            </a:r>
            <a:endParaRPr lang="de-DE" sz="2600" b="1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Aktueller Stand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Aktuelle 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Importfunktionen</a:t>
            </a:r>
          </a:p>
          <a:p>
            <a:r>
              <a:rPr lang="de-DE" dirty="0" smtClean="0"/>
              <a:t>Erweiterte Unterstützung konkurrierender Systeme in einer Region</a:t>
            </a:r>
          </a:p>
          <a:p>
            <a:r>
              <a:rPr lang="de-DE" dirty="0" smtClean="0"/>
              <a:t>Prüfung der Dateneingabe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Importfunktionen</a:t>
            </a:r>
          </a:p>
          <a:p>
            <a:r>
              <a:rPr lang="de-DE" dirty="0" smtClean="0"/>
              <a:t>Ästhetik</a:t>
            </a:r>
          </a:p>
          <a:p>
            <a:r>
              <a:rPr lang="de-DE" dirty="0" smtClean="0"/>
              <a:t>Datenquellenzitat als Fußnote unter dem Plot</a:t>
            </a:r>
          </a:p>
          <a:p>
            <a:r>
              <a:rPr lang="de-DE" dirty="0" smtClean="0"/>
              <a:t>Darstellung/Eingabe unsicherer Grenzen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42910" y="4286262"/>
            <a:ext cx="77867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/>
              <a:t>Umwandlung des Scripts in ein R-</a:t>
            </a:r>
            <a:r>
              <a:rPr lang="de-DE" sz="2600" b="1" dirty="0" err="1" smtClean="0"/>
              <a:t>Package</a:t>
            </a:r>
            <a:endParaRPr lang="de-DE" sz="2600" b="1" dirty="0"/>
          </a:p>
        </p:txBody>
      </p:sp>
      <p:sp>
        <p:nvSpPr>
          <p:cNvPr id="10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4500562" y="2143122"/>
            <a:ext cx="4429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	                 Kontakt</a:t>
            </a:r>
            <a:endParaRPr lang="de-DE" sz="1600" dirty="0" smtClean="0">
              <a:solidFill>
                <a:schemeClr val="tx2">
                  <a:lumMod val="50000"/>
                </a:schemeClr>
              </a:solidFill>
              <a:latin typeface="Arial Narrow" pitchFamily="34" charset="0"/>
            </a:endParaRPr>
          </a:p>
          <a:p>
            <a:r>
              <a:rPr lang="de-DE" sz="1600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Thomas Rose	                Chiara </a:t>
            </a:r>
            <a:r>
              <a:rPr lang="de-DE" sz="1600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G. M. Girotto</a:t>
            </a:r>
          </a:p>
          <a:p>
            <a:r>
              <a:rPr lang="de-DE" sz="1600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roset@post.bgu.ac.il</a:t>
            </a:r>
            <a:r>
              <a:rPr lang="de-DE" sz="1600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de-DE" sz="1600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                      chiara.girotto@web.de</a:t>
            </a:r>
          </a:p>
          <a:p>
            <a:r>
              <a:rPr lang="de-DE" sz="1600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@</a:t>
            </a:r>
            <a:r>
              <a:rPr lang="de-DE" sz="1600" dirty="0" err="1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roseT</a:t>
            </a:r>
            <a:r>
              <a:rPr lang="de-DE" sz="1600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		                @</a:t>
            </a:r>
            <a:r>
              <a:rPr lang="de-DE" sz="1600" dirty="0" err="1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c_girotto</a:t>
            </a:r>
            <a:endParaRPr lang="de-DE" sz="1600" dirty="0" smtClean="0">
              <a:solidFill>
                <a:schemeClr val="tx2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6" name="Picture 2" descr="Bildergebnis für gitlab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2928940"/>
            <a:ext cx="307454" cy="293428"/>
          </a:xfrm>
          <a:prstGeom prst="rect">
            <a:avLst/>
          </a:prstGeom>
          <a:noFill/>
        </p:spPr>
      </p:pic>
      <p:pic>
        <p:nvPicPr>
          <p:cNvPr id="18" name="Picture 2" descr="Bildergebnis für gitlab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2921264"/>
            <a:ext cx="307454" cy="293428"/>
          </a:xfrm>
          <a:prstGeom prst="rect">
            <a:avLst/>
          </a:prstGeom>
          <a:noFill/>
        </p:spPr>
      </p:pic>
      <p:sp>
        <p:nvSpPr>
          <p:cNvPr id="19" name="Textfeld 18"/>
          <p:cNvSpPr txBox="1"/>
          <p:nvPr/>
        </p:nvSpPr>
        <p:spPr>
          <a:xfrm>
            <a:off x="857224" y="571486"/>
            <a:ext cx="7429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>
                <a:latin typeface="Arial Narrow" pitchFamily="34" charset="0"/>
              </a:rPr>
              <a:t>Vielen Dank für Ihre Aufmerksamkeit!</a:t>
            </a:r>
            <a:endParaRPr lang="de-DE" sz="2600" b="1" dirty="0">
              <a:latin typeface="Arial Narrow" pitchFamily="34" charset="0"/>
            </a:endParaRPr>
          </a:p>
        </p:txBody>
      </p:sp>
      <p:pic>
        <p:nvPicPr>
          <p:cNvPr id="20" name="Picture 1" descr="G:\Projekte\Promotion\Logos_Vorlagen\EU_emble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809916"/>
            <a:ext cx="1214446" cy="809973"/>
          </a:xfrm>
          <a:prstGeom prst="rect">
            <a:avLst/>
          </a:prstGeom>
          <a:noFill/>
        </p:spPr>
      </p:pic>
      <p:sp>
        <p:nvSpPr>
          <p:cNvPr id="21" name="Rechteck 20"/>
          <p:cNvSpPr/>
          <p:nvPr/>
        </p:nvSpPr>
        <p:spPr>
          <a:xfrm>
            <a:off x="285720" y="3643320"/>
            <a:ext cx="40005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Arial Narrow" pitchFamily="34" charset="0"/>
              </a:rPr>
              <a:t>This project has received funding from the European Union’s Horizon 2020 research and innovation </a:t>
            </a:r>
            <a:r>
              <a:rPr lang="en-US" sz="1600" dirty="0" err="1" smtClean="0">
                <a:latin typeface="Arial Narrow" pitchFamily="34" charset="0"/>
              </a:rPr>
              <a:t>programme</a:t>
            </a:r>
            <a:r>
              <a:rPr lang="en-US" sz="1600" dirty="0" smtClean="0">
                <a:latin typeface="Arial Narrow" pitchFamily="34" charset="0"/>
              </a:rPr>
              <a:t> under the Marie </a:t>
            </a:r>
            <a:r>
              <a:rPr lang="en-US" sz="1600" dirty="0" err="1" smtClean="0">
                <a:latin typeface="Arial Narrow" pitchFamily="34" charset="0"/>
              </a:rPr>
              <a:t>Skłodowska</a:t>
            </a:r>
            <a:r>
              <a:rPr lang="en-US" sz="1600" dirty="0" smtClean="0">
                <a:latin typeface="Arial Narrow" pitchFamily="34" charset="0"/>
              </a:rPr>
              <a:t>-Curie grant agreement No 766311</a:t>
            </a:r>
            <a:endParaRPr lang="en-GB" sz="1600" dirty="0">
              <a:latin typeface="Arial Narrow" pitchFamily="34" charset="0"/>
            </a:endParaRPr>
          </a:p>
        </p:txBody>
      </p:sp>
      <p:pic>
        <p:nvPicPr>
          <p:cNvPr id="22" name="Picture 2" descr="C:\Dokumente\Forschung\Projekte\Promotion\Logos_Vorlagen\ed-archma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928940"/>
            <a:ext cx="2214578" cy="508995"/>
          </a:xfrm>
          <a:prstGeom prst="rect">
            <a:avLst/>
          </a:prstGeom>
          <a:noFill/>
        </p:spPr>
      </p:pic>
      <p:pic>
        <p:nvPicPr>
          <p:cNvPr id="23" name="Picture 3" descr="C:\Users\Thomas\Desktop\BGU.sig2.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1428742"/>
            <a:ext cx="2389981" cy="1316831"/>
          </a:xfrm>
          <a:prstGeom prst="rect">
            <a:avLst/>
          </a:prstGeom>
          <a:noFill/>
        </p:spPr>
      </p:pic>
      <p:sp>
        <p:nvSpPr>
          <p:cNvPr id="24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 Narrow" pitchFamily="34" charset="0"/>
              </a:rPr>
              <a:t>Publikation von </a:t>
            </a:r>
            <a:r>
              <a:rPr lang="de-DE" sz="4000" dirty="0" err="1" smtClean="0">
                <a:latin typeface="Arial Narrow" pitchFamily="34" charset="0"/>
              </a:rPr>
              <a:t>Chronologietabellen</a:t>
            </a:r>
            <a:r>
              <a:rPr lang="de-DE" sz="4000" dirty="0" smtClean="0">
                <a:latin typeface="Arial Narrow" pitchFamily="34" charset="0"/>
              </a:rPr>
              <a:t>…</a:t>
            </a:r>
            <a:endParaRPr lang="de-DE" sz="4000" dirty="0">
              <a:latin typeface="Arial Narrow" pitchFamily="34" charset="0"/>
            </a:endParaRPr>
          </a:p>
        </p:txBody>
      </p:sp>
      <p:pic>
        <p:nvPicPr>
          <p:cNvPr id="1028" name="Picture 4" descr="http://www.dartmouth.edu/%7Eprehistory/aegean/wp-content/uploads/franchthiCa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52"/>
            <a:ext cx="3333750" cy="3381375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 rot="16200000">
            <a:off x="1981047" y="2448059"/>
            <a:ext cx="3500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https://www.dartmouth.edu/~prehistory/aegean/?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page_id=67, 22.09.2019.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Tabelle der ägäischen Vorgeschichte für eine Website.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 Narrow" pitchFamily="34" charset="0"/>
              </a:rPr>
              <a:t>Publikation von </a:t>
            </a:r>
            <a:r>
              <a:rPr lang="de-DE" sz="4000" dirty="0" err="1" smtClean="0">
                <a:latin typeface="Arial Narrow" pitchFamily="34" charset="0"/>
              </a:rPr>
              <a:t>Chronologietabellen</a:t>
            </a:r>
            <a:r>
              <a:rPr lang="de-DE" sz="4000" dirty="0" smtClean="0">
                <a:latin typeface="Arial Narrow" pitchFamily="34" charset="0"/>
              </a:rPr>
              <a:t>…</a:t>
            </a:r>
            <a:endParaRPr lang="de-DE" sz="4000" dirty="0">
              <a:latin typeface="Arial Narrow" pitchFamily="34" charset="0"/>
            </a:endParaRPr>
          </a:p>
        </p:txBody>
      </p:sp>
      <p:pic>
        <p:nvPicPr>
          <p:cNvPr id="1028" name="Picture 4" descr="http://www.dartmouth.edu/%7Eprehistory/aegean/wp-content/uploads/franchthiCave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4282" y="1071552"/>
            <a:ext cx="3333750" cy="3381375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 rot="16200000">
            <a:off x="1981047" y="2448059"/>
            <a:ext cx="3500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https://www.dartmouth.edu/~prehistory/aegean/?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page_id=67, 22.09.2019.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Tabelle der ägäischen Vorgeschichte für eine Website.</a:t>
            </a:r>
            <a:endParaRPr lang="de-DE" sz="1200" dirty="0">
              <a:latin typeface="Arial Narrow" pitchFamily="34" charset="0"/>
            </a:endParaRPr>
          </a:p>
        </p:txBody>
      </p:sp>
      <p:pic>
        <p:nvPicPr>
          <p:cNvPr id="1030" name="Picture 6" descr="Timeline"/>
          <p:cNvPicPr>
            <a:picLocks noChangeAspect="1" noChangeArrowheads="1"/>
          </p:cNvPicPr>
          <p:nvPr/>
        </p:nvPicPr>
        <p:blipFill>
          <a:blip r:embed="rId3"/>
          <a:srcRect r="17409" b="52737"/>
          <a:stretch>
            <a:fillRect/>
          </a:stretch>
        </p:blipFill>
        <p:spPr bwMode="auto">
          <a:xfrm>
            <a:off x="4143372" y="1071552"/>
            <a:ext cx="4297270" cy="3286148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450056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„typisch“ archäologische </a:t>
            </a:r>
            <a:r>
              <a:rPr lang="de-DE" sz="1200" dirty="0" err="1" smtClean="0">
                <a:latin typeface="Arial Narrow" pitchFamily="34" charset="0"/>
              </a:rPr>
              <a:t>Chronologietabelle</a:t>
            </a:r>
            <a:r>
              <a:rPr lang="de-DE" sz="1200" dirty="0" smtClean="0">
                <a:latin typeface="Arial Narrow" pitchFamily="34" charset="0"/>
              </a:rPr>
              <a:t>.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 rot="16200000">
            <a:off x="6910254" y="2519512"/>
            <a:ext cx="3500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http://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aragats.arts.cornell.edu/wp-content/uploads/2012/10/</a:t>
            </a:r>
          </a:p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Timeline.png, Ausschnitt, 22.09.2019 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 Narrow" pitchFamily="34" charset="0"/>
              </a:rPr>
              <a:t>Publikation von </a:t>
            </a:r>
            <a:r>
              <a:rPr lang="de-DE" sz="4000" dirty="0" err="1" smtClean="0">
                <a:latin typeface="Arial Narrow" pitchFamily="34" charset="0"/>
              </a:rPr>
              <a:t>Chronologietabellen</a:t>
            </a:r>
            <a:r>
              <a:rPr lang="de-DE" sz="4000" dirty="0" smtClean="0">
                <a:latin typeface="Arial Narrow" pitchFamily="34" charset="0"/>
              </a:rPr>
              <a:t>…</a:t>
            </a:r>
            <a:endParaRPr lang="de-DE" sz="4000" dirty="0">
              <a:latin typeface="Arial Narrow" pitchFamily="34" charset="0"/>
            </a:endParaRPr>
          </a:p>
        </p:txBody>
      </p:sp>
      <p:pic>
        <p:nvPicPr>
          <p:cNvPr id="1030" name="Picture 6" descr="Timeline"/>
          <p:cNvPicPr>
            <a:picLocks noChangeAspect="1" noChangeArrowheads="1"/>
          </p:cNvPicPr>
          <p:nvPr/>
        </p:nvPicPr>
        <p:blipFill>
          <a:blip r:embed="rId2"/>
          <a:srcRect r="17409" b="52737"/>
          <a:stretch>
            <a:fillRect/>
          </a:stretch>
        </p:blipFill>
        <p:spPr bwMode="auto">
          <a:xfrm>
            <a:off x="4143372" y="1071552"/>
            <a:ext cx="4297270" cy="3286148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450056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„typisch“ archäologische </a:t>
            </a:r>
            <a:r>
              <a:rPr lang="de-DE" sz="1200" dirty="0" err="1" smtClean="0">
                <a:latin typeface="Arial Narrow" pitchFamily="34" charset="0"/>
              </a:rPr>
              <a:t>Chronologietabelle</a:t>
            </a:r>
            <a:r>
              <a:rPr lang="de-DE" sz="1200" dirty="0" smtClean="0">
                <a:latin typeface="Arial Narrow" pitchFamily="34" charset="0"/>
              </a:rPr>
              <a:t>.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 rot="16200000">
            <a:off x="6910254" y="2519512"/>
            <a:ext cx="3500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http://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aragats.arts.cornell.edu/wp-content/uploads/2012/10/</a:t>
            </a:r>
          </a:p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Timeline.png, Ausschnitt, 22.09.2019 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0" y="1428742"/>
            <a:ext cx="421484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 </a:t>
            </a:r>
            <a:r>
              <a:rPr lang="de-DE" sz="2000" dirty="0" smtClean="0">
                <a:latin typeface="Arial Narrow" pitchFamily="34" charset="0"/>
              </a:rPr>
              <a:t>zeitaufwendige Formatierung</a:t>
            </a:r>
          </a:p>
          <a:p>
            <a:pPr algn="ctr"/>
            <a:r>
              <a:rPr lang="de-DE" sz="2000" dirty="0" smtClean="0">
                <a:latin typeface="Arial Narrow" pitchFamily="34" charset="0"/>
              </a:rPr>
              <a:t> </a:t>
            </a:r>
            <a:r>
              <a:rPr lang="de-DE" sz="2000" dirty="0" smtClean="0">
                <a:latin typeface="Arial Narrow" pitchFamily="34" charset="0"/>
              </a:rPr>
              <a:t>aufwendige nachträgliche Änderungen</a:t>
            </a:r>
          </a:p>
          <a:p>
            <a:pPr algn="ctr"/>
            <a:r>
              <a:rPr lang="de-DE" sz="2000" dirty="0" smtClean="0">
                <a:latin typeface="Arial Narrow" pitchFamily="34" charset="0"/>
              </a:rPr>
              <a:t> </a:t>
            </a:r>
            <a:r>
              <a:rPr lang="de-DE" sz="2000" dirty="0" smtClean="0">
                <a:latin typeface="Arial Narrow" pitchFamily="34" charset="0"/>
              </a:rPr>
              <a:t>Ereignisdaten schwer visualisierbar</a:t>
            </a:r>
          </a:p>
          <a:p>
            <a:pPr algn="ctr"/>
            <a:endParaRPr lang="de-DE" sz="2000" dirty="0" smtClean="0">
              <a:latin typeface="Arial Narrow" pitchFamily="34" charset="0"/>
            </a:endParaRPr>
          </a:p>
          <a:p>
            <a:pPr algn="ctr"/>
            <a:r>
              <a:rPr lang="de-DE" sz="2000" dirty="0" smtClean="0">
                <a:latin typeface="Arial Narrow" pitchFamily="34" charset="0"/>
              </a:rPr>
              <a:t> </a:t>
            </a:r>
            <a:r>
              <a:rPr lang="de-DE" sz="2000" dirty="0" err="1" smtClean="0">
                <a:latin typeface="Arial Narrow" pitchFamily="34" charset="0"/>
              </a:rPr>
              <a:t>Timeline</a:t>
            </a:r>
            <a:r>
              <a:rPr lang="de-DE" sz="2000" dirty="0" smtClean="0">
                <a:latin typeface="Arial Narrow" pitchFamily="34" charset="0"/>
              </a:rPr>
              <a:t> Darstellung selten </a:t>
            </a:r>
          </a:p>
          <a:p>
            <a:pPr algn="ctr"/>
            <a:endParaRPr lang="de-DE" sz="2000" dirty="0" smtClean="0">
              <a:latin typeface="Arial Narrow" pitchFamily="34" charset="0"/>
            </a:endParaRPr>
          </a:p>
          <a:p>
            <a:pPr algn="ctr"/>
            <a:r>
              <a:rPr lang="de-DE" sz="2000" dirty="0" smtClean="0">
                <a:latin typeface="Arial Narrow" pitchFamily="34" charset="0"/>
              </a:rPr>
              <a:t>Archäologische Daten </a:t>
            </a:r>
          </a:p>
          <a:p>
            <a:pPr algn="ctr"/>
            <a:r>
              <a:rPr lang="de-DE" sz="2000" dirty="0" smtClean="0">
                <a:latin typeface="Arial Narrow" pitchFamily="34" charset="0"/>
              </a:rPr>
              <a:t>= </a:t>
            </a:r>
          </a:p>
          <a:p>
            <a:pPr algn="ctr"/>
            <a:r>
              <a:rPr lang="de-DE" sz="2000" dirty="0" smtClean="0">
                <a:latin typeface="Arial Narrow" pitchFamily="34" charset="0"/>
              </a:rPr>
              <a:t>Tabellen</a:t>
            </a:r>
          </a:p>
          <a:p>
            <a:pPr algn="ctr"/>
            <a:r>
              <a:rPr lang="de-DE" sz="1400" dirty="0" smtClean="0">
                <a:latin typeface="Arial Narrow" pitchFamily="34" charset="0"/>
              </a:rPr>
              <a:t>	(oder </a:t>
            </a:r>
            <a:r>
              <a:rPr lang="de-DE" sz="1400" dirty="0" err="1" smtClean="0">
                <a:latin typeface="Arial Narrow" pitchFamily="34" charset="0"/>
              </a:rPr>
              <a:t>Sankey</a:t>
            </a:r>
            <a:r>
              <a:rPr lang="de-DE" sz="1400" dirty="0" smtClean="0">
                <a:latin typeface="Arial Narrow" pitchFamily="34" charset="0"/>
              </a:rPr>
              <a:t> Diagramme)</a:t>
            </a:r>
          </a:p>
          <a:p>
            <a:pPr algn="ctr"/>
            <a:endParaRPr lang="de-DE" dirty="0" smtClean="0"/>
          </a:p>
          <a:p>
            <a:endParaRPr lang="de-DE" dirty="0"/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Ein neues </a:t>
            </a:r>
            <a:r>
              <a:rPr lang="de-DE" dirty="0" err="1" smtClean="0">
                <a:latin typeface="Arial Narrow" pitchFamily="34" charset="0"/>
              </a:rPr>
              <a:t>Package</a:t>
            </a:r>
            <a:r>
              <a:rPr lang="de-DE" dirty="0" smtClean="0">
                <a:latin typeface="Arial Narrow" pitchFamily="34" charset="0"/>
              </a:rPr>
              <a:t>?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sz="2400" dirty="0" err="1" smtClean="0">
                <a:latin typeface="Arial Narrow" pitchFamily="34" charset="0"/>
              </a:rPr>
              <a:t>Plotly</a:t>
            </a:r>
            <a:r>
              <a:rPr lang="de-DE" sz="2400" dirty="0" smtClean="0">
                <a:latin typeface="Arial Narrow" pitchFamily="34" charset="0"/>
              </a:rPr>
              <a:t>/ </a:t>
            </a:r>
            <a:r>
              <a:rPr lang="de-DE" sz="2400" dirty="0" err="1" smtClean="0">
                <a:latin typeface="Arial Narrow" pitchFamily="34" charset="0"/>
              </a:rPr>
              <a:t>DiagrammeR</a:t>
            </a:r>
            <a:endParaRPr lang="de-DE" sz="2400" dirty="0" smtClean="0">
              <a:latin typeface="Arial Narrow" pitchFamily="34" charset="0"/>
            </a:endParaRPr>
          </a:p>
          <a:p>
            <a:pPr lvl="1"/>
            <a:r>
              <a:rPr lang="de-DE" sz="1800" dirty="0" smtClean="0">
                <a:latin typeface="Arial Narrow" pitchFamily="34" charset="0"/>
              </a:rPr>
              <a:t>Horizontale Balkendiagramme</a:t>
            </a:r>
          </a:p>
          <a:p>
            <a:pPr lvl="1"/>
            <a:r>
              <a:rPr lang="de-DE" sz="1800" dirty="0" smtClean="0">
                <a:latin typeface="Arial Narrow" pitchFamily="34" charset="0"/>
              </a:rPr>
              <a:t>Gantt Diagramme</a:t>
            </a:r>
          </a:p>
          <a:p>
            <a:pPr lvl="1"/>
            <a:r>
              <a:rPr lang="de-DE" sz="1800" dirty="0" err="1" smtClean="0">
                <a:latin typeface="Arial Narrow" pitchFamily="34" charset="0"/>
              </a:rPr>
              <a:t>Sankey</a:t>
            </a:r>
            <a:r>
              <a:rPr lang="de-DE" sz="1800" dirty="0" smtClean="0">
                <a:latin typeface="Arial Narrow" pitchFamily="34" charset="0"/>
              </a:rPr>
              <a:t> Diagramme</a:t>
            </a:r>
          </a:p>
          <a:p>
            <a:pPr lvl="1"/>
            <a:r>
              <a:rPr lang="de-DE" sz="1800" dirty="0" err="1" smtClean="0">
                <a:latin typeface="Arial Narrow" pitchFamily="34" charset="0"/>
              </a:rPr>
              <a:t>Dumbbell</a:t>
            </a:r>
            <a:r>
              <a:rPr lang="de-DE" sz="1800" dirty="0" smtClean="0">
                <a:latin typeface="Arial Narrow" pitchFamily="34" charset="0"/>
              </a:rPr>
              <a:t>-Punkt Diagramme</a:t>
            </a:r>
            <a:endParaRPr lang="de-DE" sz="1800" dirty="0" smtClean="0">
              <a:latin typeface="Arial Narrow" pitchFamily="34" charset="0"/>
            </a:endParaRPr>
          </a:p>
          <a:p>
            <a:pPr lvl="1"/>
            <a:r>
              <a:rPr lang="de-DE" sz="1800" dirty="0" smtClean="0">
                <a:latin typeface="Arial Narrow" pitchFamily="34" charset="0"/>
              </a:rPr>
              <a:t>Sequenz </a:t>
            </a:r>
            <a:r>
              <a:rPr lang="de-DE" sz="1800" dirty="0" smtClean="0">
                <a:latin typeface="Arial Narrow" pitchFamily="34" charset="0"/>
              </a:rPr>
              <a:t>Diagramme</a:t>
            </a:r>
          </a:p>
          <a:p>
            <a:r>
              <a:rPr lang="de-DE" sz="2400" dirty="0" err="1" smtClean="0">
                <a:latin typeface="Arial Narrow" pitchFamily="34" charset="0"/>
              </a:rPr>
              <a:t>t</a:t>
            </a:r>
            <a:r>
              <a:rPr lang="de-DE" sz="2400" dirty="0" err="1" smtClean="0">
                <a:latin typeface="Arial Narrow" pitchFamily="34" charset="0"/>
              </a:rPr>
              <a:t>imevis</a:t>
            </a:r>
            <a:endParaRPr lang="de-DE" sz="2400" dirty="0" smtClean="0">
              <a:latin typeface="Arial Narrow" pitchFamily="34" charset="0"/>
            </a:endParaRPr>
          </a:p>
          <a:p>
            <a:r>
              <a:rPr lang="de-DE" sz="2400" dirty="0" smtClean="0">
                <a:latin typeface="Arial Narrow" pitchFamily="34" charset="0"/>
              </a:rPr>
              <a:t>ggplot2</a:t>
            </a:r>
            <a:endParaRPr lang="de-DE" sz="2400" dirty="0" smtClean="0">
              <a:latin typeface="Arial Narrow" pitchFamily="34" charset="0"/>
            </a:endParaRPr>
          </a:p>
          <a:p>
            <a:r>
              <a:rPr lang="de-DE" sz="2400" dirty="0" smtClean="0">
                <a:latin typeface="Arial Narrow" pitchFamily="34" charset="0"/>
              </a:rPr>
              <a:t>………</a:t>
            </a:r>
            <a:endParaRPr lang="de-DE" sz="2400" dirty="0" smtClean="0">
              <a:latin typeface="Arial Narrow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Ein neues </a:t>
            </a:r>
            <a:r>
              <a:rPr lang="de-DE" dirty="0" err="1" smtClean="0">
                <a:latin typeface="Arial Narrow" pitchFamily="34" charset="0"/>
              </a:rPr>
              <a:t>Package</a:t>
            </a:r>
            <a:r>
              <a:rPr lang="de-DE" dirty="0" smtClean="0">
                <a:latin typeface="Arial Narrow" pitchFamily="34" charset="0"/>
              </a:rPr>
              <a:t>?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sz="2400" dirty="0" err="1" smtClean="0">
                <a:latin typeface="Arial Narrow" pitchFamily="34" charset="0"/>
              </a:rPr>
              <a:t>Plotly</a:t>
            </a:r>
            <a:r>
              <a:rPr lang="de-DE" sz="2400" dirty="0" smtClean="0">
                <a:latin typeface="Arial Narrow" pitchFamily="34" charset="0"/>
              </a:rPr>
              <a:t>/ </a:t>
            </a:r>
            <a:r>
              <a:rPr lang="de-DE" sz="2400" dirty="0" err="1" smtClean="0">
                <a:latin typeface="Arial Narrow" pitchFamily="34" charset="0"/>
              </a:rPr>
              <a:t>DiagrammeR</a:t>
            </a:r>
            <a:endParaRPr lang="de-DE" sz="2400" dirty="0" smtClean="0">
              <a:latin typeface="Arial Narrow" pitchFamily="34" charset="0"/>
            </a:endParaRPr>
          </a:p>
          <a:p>
            <a:pPr lvl="1"/>
            <a:r>
              <a:rPr lang="de-DE" sz="1800" dirty="0" smtClean="0">
                <a:latin typeface="Arial Narrow" pitchFamily="34" charset="0"/>
              </a:rPr>
              <a:t>Horizontale Balkendiagramme</a:t>
            </a:r>
          </a:p>
          <a:p>
            <a:pPr lvl="1"/>
            <a:r>
              <a:rPr lang="de-DE" sz="1800" dirty="0" smtClean="0">
                <a:latin typeface="Arial Narrow" pitchFamily="34" charset="0"/>
              </a:rPr>
              <a:t>Gantt Diagramme</a:t>
            </a:r>
          </a:p>
          <a:p>
            <a:pPr lvl="1"/>
            <a:r>
              <a:rPr lang="de-DE" sz="1800" dirty="0" err="1" smtClean="0">
                <a:latin typeface="Arial Narrow" pitchFamily="34" charset="0"/>
              </a:rPr>
              <a:t>Sankey</a:t>
            </a:r>
            <a:r>
              <a:rPr lang="de-DE" sz="1800" dirty="0" smtClean="0">
                <a:latin typeface="Arial Narrow" pitchFamily="34" charset="0"/>
              </a:rPr>
              <a:t> Diagramme</a:t>
            </a:r>
          </a:p>
          <a:p>
            <a:pPr lvl="1"/>
            <a:r>
              <a:rPr lang="de-DE" sz="1800" dirty="0" err="1" smtClean="0">
                <a:latin typeface="Arial Narrow" pitchFamily="34" charset="0"/>
              </a:rPr>
              <a:t>Dumbbell</a:t>
            </a:r>
            <a:r>
              <a:rPr lang="de-DE" sz="1800" dirty="0" smtClean="0">
                <a:latin typeface="Arial Narrow" pitchFamily="34" charset="0"/>
              </a:rPr>
              <a:t>-Punkt Diagramme</a:t>
            </a:r>
            <a:endParaRPr lang="de-DE" sz="1800" dirty="0" smtClean="0">
              <a:latin typeface="Arial Narrow" pitchFamily="34" charset="0"/>
            </a:endParaRPr>
          </a:p>
          <a:p>
            <a:pPr lvl="1"/>
            <a:r>
              <a:rPr lang="de-DE" sz="1800" dirty="0" smtClean="0">
                <a:latin typeface="Arial Narrow" pitchFamily="34" charset="0"/>
              </a:rPr>
              <a:t>Sequenz </a:t>
            </a:r>
            <a:r>
              <a:rPr lang="de-DE" sz="1800" dirty="0" smtClean="0">
                <a:latin typeface="Arial Narrow" pitchFamily="34" charset="0"/>
              </a:rPr>
              <a:t>Diagramme</a:t>
            </a:r>
          </a:p>
          <a:p>
            <a:r>
              <a:rPr lang="de-DE" sz="2400" dirty="0" err="1" smtClean="0">
                <a:latin typeface="Arial Narrow" pitchFamily="34" charset="0"/>
              </a:rPr>
              <a:t>t</a:t>
            </a:r>
            <a:r>
              <a:rPr lang="de-DE" sz="2400" dirty="0" err="1" smtClean="0">
                <a:latin typeface="Arial Narrow" pitchFamily="34" charset="0"/>
              </a:rPr>
              <a:t>imevis</a:t>
            </a:r>
            <a:endParaRPr lang="de-DE" sz="2400" dirty="0" smtClean="0">
              <a:latin typeface="Arial Narrow" pitchFamily="34" charset="0"/>
            </a:endParaRPr>
          </a:p>
          <a:p>
            <a:r>
              <a:rPr lang="de-DE" sz="2400" dirty="0" smtClean="0">
                <a:latin typeface="Arial Narrow" pitchFamily="34" charset="0"/>
              </a:rPr>
              <a:t>ggplot2</a:t>
            </a:r>
            <a:endParaRPr lang="de-DE" sz="2400" dirty="0" smtClean="0">
              <a:latin typeface="Arial Narrow" pitchFamily="34" charset="0"/>
            </a:endParaRPr>
          </a:p>
          <a:p>
            <a:r>
              <a:rPr lang="de-DE" sz="2400" dirty="0" smtClean="0">
                <a:latin typeface="Arial Narrow" pitchFamily="34" charset="0"/>
              </a:rPr>
              <a:t>………</a:t>
            </a:r>
            <a:endParaRPr lang="de-DE" sz="2400" dirty="0" smtClean="0">
              <a:latin typeface="Arial Narrow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429124" y="1285866"/>
            <a:ext cx="4500594" cy="2928957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de-DE" sz="46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JA, denn…</a:t>
            </a:r>
          </a:p>
          <a:p>
            <a:pPr algn="ctr"/>
            <a:endParaRPr lang="de-DE" sz="3400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de-DE" sz="3400" dirty="0" smtClean="0">
                <a:latin typeface="Arial Narrow" pitchFamily="34" charset="0"/>
              </a:rPr>
              <a:t>Keine Unterstützung für negative Daten</a:t>
            </a:r>
          </a:p>
          <a:p>
            <a:pPr algn="ctr">
              <a:buNone/>
            </a:pPr>
            <a:endParaRPr lang="de-DE" sz="3400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de-DE" sz="3400" dirty="0" smtClean="0">
                <a:latin typeface="Arial Narrow" pitchFamily="34" charset="0"/>
              </a:rPr>
              <a:t>Datenangabe zumeist </a:t>
            </a:r>
          </a:p>
          <a:p>
            <a:pPr algn="ctr">
              <a:buNone/>
            </a:pPr>
            <a:r>
              <a:rPr lang="de-DE" sz="3400" dirty="0" smtClean="0">
                <a:latin typeface="Arial Narrow" pitchFamily="34" charset="0"/>
              </a:rPr>
              <a:t>als YYYY-MM-DD gefordert</a:t>
            </a:r>
          </a:p>
          <a:p>
            <a:pPr algn="ctr">
              <a:buNone/>
            </a:pPr>
            <a:endParaRPr lang="de-DE" sz="3400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de-DE" sz="3400" dirty="0" smtClean="0">
                <a:latin typeface="Arial Narrow" pitchFamily="34" charset="0"/>
              </a:rPr>
              <a:t>basieren oft auf Einzelereignissen</a:t>
            </a:r>
          </a:p>
          <a:p>
            <a:pPr algn="ctr"/>
            <a:endParaRPr lang="de-DE" sz="3400" dirty="0" smtClean="0">
              <a:latin typeface="Arial Narrow" pitchFamily="34" charset="0"/>
            </a:endParaRPr>
          </a:p>
          <a:p>
            <a:pPr algn="ctr"/>
            <a:endParaRPr lang="de-DE" dirty="0" smtClean="0">
              <a:latin typeface="Arial Narrow" pitchFamily="34" charset="0"/>
            </a:endParaRPr>
          </a:p>
          <a:p>
            <a:pPr algn="ctr"/>
            <a:endParaRPr lang="de-DE" dirty="0">
              <a:latin typeface="Arial Narrow" pitchFamily="34" charset="0"/>
            </a:endParaRP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Arial Narrow" pitchFamily="34" charset="0"/>
              </a:rPr>
              <a:t>ChronochRt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de-DE" dirty="0" smtClean="0"/>
              <a:t>Geringe Abhängigkeiten</a:t>
            </a:r>
          </a:p>
          <a:p>
            <a:pPr algn="ctr">
              <a:buNone/>
            </a:pPr>
            <a:r>
              <a:rPr lang="de-DE" dirty="0" err="1" smtClean="0"/>
              <a:t>t</a:t>
            </a:r>
            <a:r>
              <a:rPr lang="de-DE" dirty="0" err="1" smtClean="0"/>
              <a:t>idyverse</a:t>
            </a:r>
            <a:endParaRPr lang="de-DE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smtClean="0"/>
              <a:t>Dateneingabe mit gleichem Start/Enddatum möglich</a:t>
            </a:r>
          </a:p>
          <a:p>
            <a:pPr lvl="1" algn="ctr">
              <a:buNone/>
            </a:pPr>
            <a:r>
              <a:rPr lang="de-DE" dirty="0" smtClean="0"/>
              <a:t>Import von .</a:t>
            </a:r>
            <a:r>
              <a:rPr lang="de-DE" dirty="0" err="1" smtClean="0"/>
              <a:t>xlxs</a:t>
            </a:r>
            <a:r>
              <a:rPr lang="de-DE" dirty="0" smtClean="0"/>
              <a:t> </a:t>
            </a:r>
            <a:r>
              <a:rPr lang="de-DE" sz="2200" dirty="0" smtClean="0"/>
              <a:t>(erfordert </a:t>
            </a:r>
            <a:r>
              <a:rPr lang="de-DE" sz="2200" dirty="0" err="1" smtClean="0"/>
              <a:t>read_excel</a:t>
            </a:r>
            <a:r>
              <a:rPr lang="de-DE" sz="2200" dirty="0" smtClean="0"/>
              <a:t>)</a:t>
            </a:r>
          </a:p>
          <a:p>
            <a:pPr lvl="1" algn="ctr">
              <a:buNone/>
            </a:pPr>
            <a:r>
              <a:rPr lang="de-DE" dirty="0" smtClean="0"/>
              <a:t>Direkteingabe in R</a:t>
            </a:r>
          </a:p>
          <a:p>
            <a:pPr algn="ctr">
              <a:buNone/>
            </a:pPr>
            <a:r>
              <a:rPr lang="de-DE" dirty="0" smtClean="0"/>
              <a:t>v.d.Z./</a:t>
            </a:r>
            <a:r>
              <a:rPr lang="de-DE" dirty="0" err="1" smtClean="0"/>
              <a:t>n.d.Z</a:t>
            </a:r>
            <a:r>
              <a:rPr lang="de-DE" dirty="0" smtClean="0"/>
              <a:t>. kompatibel</a:t>
            </a:r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smtClean="0"/>
              <a:t>Konkurrierende </a:t>
            </a:r>
            <a:r>
              <a:rPr lang="de-DE" dirty="0" err="1" smtClean="0"/>
              <a:t>Chronologiesysteme</a:t>
            </a:r>
            <a:r>
              <a:rPr lang="de-DE" dirty="0" smtClean="0"/>
              <a:t> in einer Spalte </a:t>
            </a:r>
          </a:p>
          <a:p>
            <a:pPr algn="ctr">
              <a:buNone/>
            </a:pPr>
            <a:r>
              <a:rPr lang="de-DE" dirty="0" smtClean="0"/>
              <a:t>Hinzufügen von Einzelereignissen möglich</a:t>
            </a:r>
          </a:p>
          <a:p>
            <a:pPr algn="ctr">
              <a:buNone/>
            </a:pPr>
            <a:r>
              <a:rPr lang="de-DE" dirty="0" smtClean="0"/>
              <a:t>Grafiken </a:t>
            </a:r>
            <a:r>
              <a:rPr lang="de-DE" dirty="0" err="1" smtClean="0"/>
              <a:t>einbettbar</a:t>
            </a:r>
            <a:r>
              <a:rPr lang="de-DE" dirty="0" smtClean="0"/>
              <a:t> </a:t>
            </a:r>
            <a:r>
              <a:rPr lang="de-DE" sz="2200" dirty="0" smtClean="0"/>
              <a:t>(erfordert </a:t>
            </a:r>
            <a:r>
              <a:rPr lang="de-DE" sz="2200" dirty="0" err="1" smtClean="0"/>
              <a:t>ggimage</a:t>
            </a:r>
            <a:r>
              <a:rPr lang="de-DE" sz="2200" dirty="0" smtClean="0"/>
              <a:t>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Ein Beispiel…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Hier </a:t>
            </a:r>
            <a:r>
              <a:rPr lang="de-DE" dirty="0" err="1" smtClean="0"/>
              <a:t>Fake</a:t>
            </a:r>
            <a:r>
              <a:rPr lang="de-DE" dirty="0" smtClean="0"/>
              <a:t> Beispielcode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Hier Beispielbild</a:t>
            </a:r>
            <a:endParaRPr lang="de-DE" dirty="0"/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von Perioden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-614" t="24008" r="67100" b="33118"/>
          <a:stretch>
            <a:fillRect/>
          </a:stretch>
        </p:blipFill>
        <p:spPr bwMode="auto">
          <a:xfrm>
            <a:off x="142844" y="1357304"/>
            <a:ext cx="4286280" cy="308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Excel Input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43438" y="4643452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 Narrow" pitchFamily="34" charset="0"/>
              </a:rPr>
              <a:t>ChronochRt</a:t>
            </a:r>
            <a:r>
              <a:rPr lang="de-DE" sz="1200" dirty="0" smtClean="0">
                <a:latin typeface="Arial Narrow" pitchFamily="34" charset="0"/>
              </a:rPr>
              <a:t> </a:t>
            </a:r>
            <a:r>
              <a:rPr lang="de-DE" sz="1200" dirty="0" err="1" smtClean="0">
                <a:latin typeface="Arial Narrow" pitchFamily="34" charset="0"/>
              </a:rPr>
              <a:t>output</a:t>
            </a:r>
            <a:r>
              <a:rPr lang="de-DE" sz="1200" dirty="0" smtClean="0">
                <a:latin typeface="Arial Narrow" pitchFamily="34" charset="0"/>
              </a:rPr>
              <a:t>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Bildschirmpräsentation (16:9)</PresentationFormat>
  <Paragraphs>118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ChronochRt   Ein R-package zum automatisierten Erstellen von Chronologietabellen</vt:lpstr>
      <vt:lpstr>Publikation von Chronologietabellen…</vt:lpstr>
      <vt:lpstr>Publikation von Chronologietabellen…</vt:lpstr>
      <vt:lpstr>Publikation von Chronologietabellen…</vt:lpstr>
      <vt:lpstr>Ein neues Package?</vt:lpstr>
      <vt:lpstr>Ein neues Package?</vt:lpstr>
      <vt:lpstr>ChronochRt</vt:lpstr>
      <vt:lpstr>Ein Beispiel…</vt:lpstr>
      <vt:lpstr>Visualisierung von Perioden</vt:lpstr>
      <vt:lpstr>Visualisierung Belegungsphasen</vt:lpstr>
      <vt:lpstr>Visualisierung Belegungsphasen</vt:lpstr>
      <vt:lpstr>Aktueller Stand</vt:lpstr>
      <vt:lpstr>Aktueller Stand</vt:lpstr>
      <vt:lpstr>Folie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Rose</dc:creator>
  <cp:lastModifiedBy>Chiara</cp:lastModifiedBy>
  <cp:revision>19</cp:revision>
  <dcterms:created xsi:type="dcterms:W3CDTF">2019-09-22T16:28:30Z</dcterms:created>
  <dcterms:modified xsi:type="dcterms:W3CDTF">2019-09-22T20:45:45Z</dcterms:modified>
</cp:coreProperties>
</file>