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2" r:id="rId26"/>
    <p:sldId id="283" r:id="rId27"/>
    <p:sldId id="284"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4" r:id="rId43"/>
    <p:sldId id="305" r:id="rId44"/>
    <p:sldId id="306" r:id="rId45"/>
    <p:sldId id="307" r:id="rId46"/>
    <p:sldId id="308" r:id="rId47"/>
    <p:sldId id="309" r:id="rId48"/>
    <p:sldId id="310" r:id="rId49"/>
    <p:sldId id="311" r:id="rId50"/>
    <p:sldId id="312" r:id="rId51"/>
    <p:sldId id="331" r:id="rId52"/>
    <p:sldId id="332" r:id="rId53"/>
    <p:sldId id="313" r:id="rId54"/>
    <p:sldId id="314" r:id="rId55"/>
    <p:sldId id="315" r:id="rId56"/>
    <p:sldId id="316" r:id="rId57"/>
    <p:sldId id="317" r:id="rId58"/>
    <p:sldId id="330" r:id="rId59"/>
    <p:sldId id="322" r:id="rId60"/>
    <p:sldId id="333" r:id="rId61"/>
    <p:sldId id="334" r:id="rId62"/>
    <p:sldId id="323" r:id="rId63"/>
    <p:sldId id="324" r:id="rId64"/>
    <p:sldId id="325" r:id="rId65"/>
    <p:sldId id="326" r:id="rId66"/>
    <p:sldId id="327" r:id="rId67"/>
    <p:sldId id="329" r:id="rId68"/>
    <p:sldId id="321" r:id="rId69"/>
    <p:sldId id="318" r:id="rId70"/>
    <p:sldId id="320" r:id="rId71"/>
    <p:sldId id="31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70" d="100"/>
          <a:sy n="70" d="100"/>
        </p:scale>
        <p:origin x="13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wmf"/><Relationship Id="rId4"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image" Target="../media/image137.wmf"/><Relationship Id="rId7" Type="http://schemas.openxmlformats.org/officeDocument/2006/relationships/image" Target="../media/image14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wmf"/><Relationship Id="rId1" Type="http://schemas.openxmlformats.org/officeDocument/2006/relationships/image" Target="../media/image157.png"/><Relationship Id="rId4" Type="http://schemas.openxmlformats.org/officeDocument/2006/relationships/image" Target="../media/image16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png"/><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5" Type="http://schemas.openxmlformats.org/officeDocument/2006/relationships/image" Target="../media/image204.wmf"/><Relationship Id="rId4" Type="http://schemas.openxmlformats.org/officeDocument/2006/relationships/image" Target="../media/image20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 Id="rId4" Type="http://schemas.openxmlformats.org/officeDocument/2006/relationships/image" Target="../media/image20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7058C-2095-4325-B80A-DA19B6962C7B}" type="datetimeFigureOut">
              <a:rPr lang="en-IN" smtClean="0"/>
              <a:t>08-07-2021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0C2BA-221C-499D-9223-E12242423B08}" type="slidenum">
              <a:rPr lang="en-IN" smtClean="0"/>
              <a:t>‹#›</a:t>
            </a:fld>
            <a:endParaRPr lang="en-IN"/>
          </a:p>
        </p:txBody>
      </p:sp>
    </p:spTree>
    <p:extLst>
      <p:ext uri="{BB962C8B-B14F-4D97-AF65-F5344CB8AC3E}">
        <p14:creationId xmlns:p14="http://schemas.microsoft.com/office/powerpoint/2010/main" val="1234351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A80C2BA-221C-499D-9223-E12242423B08}" type="slidenum">
              <a:rPr lang="en-IN" smtClean="0"/>
              <a:t>5</a:t>
            </a:fld>
            <a:endParaRPr lang="en-IN"/>
          </a:p>
        </p:txBody>
      </p:sp>
    </p:spTree>
    <p:extLst>
      <p:ext uri="{BB962C8B-B14F-4D97-AF65-F5344CB8AC3E}">
        <p14:creationId xmlns:p14="http://schemas.microsoft.com/office/powerpoint/2010/main" val="253073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F959AFE-B18A-4C21-8AE2-55E978B51B3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379773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959AFE-B18A-4C21-8AE2-55E978B51B3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2598432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959AFE-B18A-4C21-8AE2-55E978B51B3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270016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F959AFE-B18A-4C21-8AE2-55E978B51B3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260842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959AFE-B18A-4C21-8AE2-55E978B51B39}" type="datetimeFigureOut">
              <a:rPr lang="en-IN" smtClean="0"/>
              <a:t>08-07-2021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139092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F959AFE-B18A-4C21-8AE2-55E978B51B39}"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260171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F959AFE-B18A-4C21-8AE2-55E978B51B39}" type="datetimeFigureOut">
              <a:rPr lang="en-IN" smtClean="0"/>
              <a:t>08-07-2021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157041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F959AFE-B18A-4C21-8AE2-55E978B51B39}" type="datetimeFigureOut">
              <a:rPr lang="en-IN" smtClean="0"/>
              <a:t>08-07-2021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82442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59AFE-B18A-4C21-8AE2-55E978B51B39}" type="datetimeFigureOut">
              <a:rPr lang="en-IN" smtClean="0"/>
              <a:t>08-07-2021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106927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59AFE-B18A-4C21-8AE2-55E978B51B39}"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4136727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959AFE-B18A-4C21-8AE2-55E978B51B39}" type="datetimeFigureOut">
              <a:rPr lang="en-IN" smtClean="0"/>
              <a:t>08-07-2021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11D4B2-5300-40DC-B330-890DFF8C2AE2}" type="slidenum">
              <a:rPr lang="en-IN" smtClean="0"/>
              <a:t>‹#›</a:t>
            </a:fld>
            <a:endParaRPr lang="en-IN"/>
          </a:p>
        </p:txBody>
      </p:sp>
    </p:spTree>
    <p:extLst>
      <p:ext uri="{BB962C8B-B14F-4D97-AF65-F5344CB8AC3E}">
        <p14:creationId xmlns:p14="http://schemas.microsoft.com/office/powerpoint/2010/main" val="169044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F959AFE-B18A-4C21-8AE2-55E978B51B39}" type="datetimeFigureOut">
              <a:rPr lang="en-IN" smtClean="0"/>
              <a:t>08-07-2021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11D4B2-5300-40DC-B330-890DFF8C2AE2}" type="slidenum">
              <a:rPr lang="en-IN" smtClean="0"/>
              <a:t>‹#›</a:t>
            </a:fld>
            <a:endParaRPr lang="en-IN"/>
          </a:p>
        </p:txBody>
      </p:sp>
    </p:spTree>
    <p:extLst>
      <p:ext uri="{BB962C8B-B14F-4D97-AF65-F5344CB8AC3E}">
        <p14:creationId xmlns:p14="http://schemas.microsoft.com/office/powerpoint/2010/main" val="3486604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0.jpeg"/><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0.bin"/><Relationship Id="rId4" Type="http://schemas.openxmlformats.org/officeDocument/2006/relationships/image" Target="../media/image33.jpe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23.bin"/><Relationship Id="rId4" Type="http://schemas.openxmlformats.org/officeDocument/2006/relationships/image" Target="../media/image34.wmf"/></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4.jpeg"/><Relationship Id="rId13" Type="http://schemas.openxmlformats.org/officeDocument/2006/relationships/oleObject" Target="../embeddings/oleObject29.bin"/><Relationship Id="rId3" Type="http://schemas.openxmlformats.org/officeDocument/2006/relationships/image" Target="../media/image43.jpeg"/><Relationship Id="rId7" Type="http://schemas.openxmlformats.org/officeDocument/2006/relationships/image" Target="../media/image39.wmf"/><Relationship Id="rId12"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6.bin"/><Relationship Id="rId11" Type="http://schemas.openxmlformats.org/officeDocument/2006/relationships/oleObject" Target="../embeddings/oleObject28.bin"/><Relationship Id="rId5" Type="http://schemas.openxmlformats.org/officeDocument/2006/relationships/image" Target="../media/image38.wmf"/><Relationship Id="rId10" Type="http://schemas.openxmlformats.org/officeDocument/2006/relationships/image" Target="../media/image40.wmf"/><Relationship Id="rId4" Type="http://schemas.openxmlformats.org/officeDocument/2006/relationships/oleObject" Target="../embeddings/oleObject25.bin"/><Relationship Id="rId9" Type="http://schemas.openxmlformats.org/officeDocument/2006/relationships/oleObject" Target="../embeddings/oleObject27.bin"/><Relationship Id="rId14" Type="http://schemas.openxmlformats.org/officeDocument/2006/relationships/image" Target="../media/image42.wmf"/></Relationships>
</file>

<file path=ppt/slides/_rels/slide1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45.jpeg"/><Relationship Id="rId7" Type="http://schemas.openxmlformats.org/officeDocument/2006/relationships/image" Target="../media/image49.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30.bin"/><Relationship Id="rId4" Type="http://schemas.openxmlformats.org/officeDocument/2006/relationships/image" Target="../media/image48.jpeg"/><Relationship Id="rId9" Type="http://schemas.openxmlformats.org/officeDocument/2006/relationships/image" Target="../media/image4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45.jpeg"/><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3.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52.wmf"/></Relationships>
</file>

<file path=ppt/slides/_rels/slide1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39.bin"/><Relationship Id="rId3" Type="http://schemas.openxmlformats.org/officeDocument/2006/relationships/image" Target="../media/image60.jpeg"/><Relationship Id="rId7" Type="http://schemas.openxmlformats.org/officeDocument/2006/relationships/oleObject" Target="../embeddings/oleObject37.bin"/><Relationship Id="rId12" Type="http://schemas.openxmlformats.org/officeDocument/2006/relationships/image" Target="../media/image57.wmf"/><Relationship Id="rId2" Type="http://schemas.openxmlformats.org/officeDocument/2006/relationships/slideLayout" Target="../slideLayouts/slideLayout7.xml"/><Relationship Id="rId16" Type="http://schemas.openxmlformats.org/officeDocument/2006/relationships/image" Target="../media/image59.wmf"/><Relationship Id="rId1" Type="http://schemas.openxmlformats.org/officeDocument/2006/relationships/vmlDrawing" Target="../drawings/vmlDrawing13.vml"/><Relationship Id="rId6" Type="http://schemas.openxmlformats.org/officeDocument/2006/relationships/image" Target="../media/image61.jpeg"/><Relationship Id="rId11" Type="http://schemas.openxmlformats.org/officeDocument/2006/relationships/oleObject" Target="../embeddings/oleObject38.bin"/><Relationship Id="rId5" Type="http://schemas.openxmlformats.org/officeDocument/2006/relationships/image" Target="../media/image55.wmf"/><Relationship Id="rId15" Type="http://schemas.openxmlformats.org/officeDocument/2006/relationships/oleObject" Target="../embeddings/oleObject40.bin"/><Relationship Id="rId10" Type="http://schemas.openxmlformats.org/officeDocument/2006/relationships/image" Target="../media/image63.jpeg"/><Relationship Id="rId4" Type="http://schemas.openxmlformats.org/officeDocument/2006/relationships/oleObject" Target="../embeddings/oleObject36.bin"/><Relationship Id="rId9" Type="http://schemas.openxmlformats.org/officeDocument/2006/relationships/image" Target="../media/image62.jpeg"/><Relationship Id="rId14" Type="http://schemas.openxmlformats.org/officeDocument/2006/relationships/image" Target="../media/image58.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8.jpeg"/><Relationship Id="rId7" Type="http://schemas.openxmlformats.org/officeDocument/2006/relationships/oleObject" Target="../embeddings/oleObject42.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9.jpeg"/><Relationship Id="rId11" Type="http://schemas.openxmlformats.org/officeDocument/2006/relationships/oleObject" Target="../embeddings/oleObject44.bin"/><Relationship Id="rId5" Type="http://schemas.openxmlformats.org/officeDocument/2006/relationships/image" Target="../media/image64.wmf"/><Relationship Id="rId10" Type="http://schemas.openxmlformats.org/officeDocument/2006/relationships/image" Target="../media/image66.wmf"/><Relationship Id="rId4" Type="http://schemas.openxmlformats.org/officeDocument/2006/relationships/oleObject" Target="../embeddings/oleObject41.bin"/><Relationship Id="rId9" Type="http://schemas.openxmlformats.org/officeDocument/2006/relationships/oleObject" Target="../embeddings/oleObject4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74.wmf"/><Relationship Id="rId3" Type="http://schemas.openxmlformats.org/officeDocument/2006/relationships/image" Target="../media/image75.jpeg"/><Relationship Id="rId7" Type="http://schemas.openxmlformats.org/officeDocument/2006/relationships/image" Target="../media/image71.wmf"/><Relationship Id="rId12"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72.wmf"/></Relationships>
</file>

<file path=ppt/slides/_rels/slide22.xml.rels><?xml version="1.0" encoding="UTF-8" standalone="yes"?>
<Relationships xmlns="http://schemas.openxmlformats.org/package/2006/relationships"><Relationship Id="rId3" Type="http://schemas.openxmlformats.org/officeDocument/2006/relationships/image" Target="../media/image78.jpeg"/><Relationship Id="rId7"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1.bin"/><Relationship Id="rId5" Type="http://schemas.openxmlformats.org/officeDocument/2006/relationships/image" Target="../media/image76.wmf"/><Relationship Id="rId4" Type="http://schemas.openxmlformats.org/officeDocument/2006/relationships/oleObject" Target="../embeddings/oleObject50.bin"/></Relationships>
</file>

<file path=ppt/slides/_rels/slide23.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81.jpeg"/><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2.jpeg"/><Relationship Id="rId5" Type="http://schemas.openxmlformats.org/officeDocument/2006/relationships/image" Target="../media/image79.wmf"/><Relationship Id="rId4" Type="http://schemas.openxmlformats.org/officeDocument/2006/relationships/oleObject" Target="../embeddings/oleObject5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87.wmf"/><Relationship Id="rId3" Type="http://schemas.openxmlformats.org/officeDocument/2006/relationships/image" Target="../media/image88.jpeg"/><Relationship Id="rId7" Type="http://schemas.openxmlformats.org/officeDocument/2006/relationships/image" Target="../media/image84.wmf"/><Relationship Id="rId12"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55.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85.wmf"/><Relationship Id="rId14" Type="http://schemas.openxmlformats.org/officeDocument/2006/relationships/image" Target="../media/image93.png"/></Relationships>
</file>

<file path=ppt/slides/_rels/slide25.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92.jpeg"/><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0.wmf"/><Relationship Id="rId5" Type="http://schemas.openxmlformats.org/officeDocument/2006/relationships/oleObject" Target="../embeddings/oleObject59.bin"/><Relationship Id="rId4" Type="http://schemas.openxmlformats.org/officeDocument/2006/relationships/image" Target="../media/image93.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94.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99.jpeg"/><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3.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9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7.bin"/><Relationship Id="rId5" Type="http://schemas.openxmlformats.org/officeDocument/2006/relationships/image" Target="../media/image102.jpeg"/><Relationship Id="rId4" Type="http://schemas.openxmlformats.org/officeDocument/2006/relationships/image" Target="../media/image100.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png"/><Relationship Id="rId3" Type="http://schemas.openxmlformats.org/officeDocument/2006/relationships/image" Target="../media/image5.jpeg"/><Relationship Id="rId7" Type="http://schemas.openxmlformats.org/officeDocument/2006/relationships/image" Target="../media/image2.wmf"/><Relationship Id="rId12"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3.jpeg"/><Relationship Id="rId7" Type="http://schemas.openxmlformats.org/officeDocument/2006/relationships/oleObject" Target="../embeddings/oleObject69.bin"/><Relationship Id="rId12" Type="http://schemas.openxmlformats.org/officeDocument/2006/relationships/image" Target="../media/image107.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8.jpeg"/><Relationship Id="rId11" Type="http://schemas.openxmlformats.org/officeDocument/2006/relationships/oleObject" Target="../embeddings/oleObject71.bin"/><Relationship Id="rId5" Type="http://schemas.openxmlformats.org/officeDocument/2006/relationships/image" Target="../media/image104.wmf"/><Relationship Id="rId10" Type="http://schemas.openxmlformats.org/officeDocument/2006/relationships/image" Target="../media/image106.wmf"/><Relationship Id="rId4" Type="http://schemas.openxmlformats.org/officeDocument/2006/relationships/oleObject" Target="../embeddings/oleObject68.bin"/><Relationship Id="rId9" Type="http://schemas.openxmlformats.org/officeDocument/2006/relationships/oleObject" Target="../embeddings/oleObject70.bin"/></Relationships>
</file>

<file path=ppt/slides/_rels/slide32.xml.rels><?xml version="1.0" encoding="UTF-8" standalone="yes"?>
<Relationships xmlns="http://schemas.openxmlformats.org/package/2006/relationships"><Relationship Id="rId2" Type="http://schemas.openxmlformats.org/officeDocument/2006/relationships/image" Target="../media/image10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109.jpeg"/><Relationship Id="rId7" Type="http://schemas.openxmlformats.org/officeDocument/2006/relationships/image" Target="../media/image111.wmf"/><Relationship Id="rId12"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73.bin"/><Relationship Id="rId11" Type="http://schemas.openxmlformats.org/officeDocument/2006/relationships/oleObject" Target="../embeddings/oleObject75.bin"/><Relationship Id="rId5" Type="http://schemas.openxmlformats.org/officeDocument/2006/relationships/image" Target="../media/image110.wmf"/><Relationship Id="rId10" Type="http://schemas.openxmlformats.org/officeDocument/2006/relationships/image" Target="../media/image114.jpeg"/><Relationship Id="rId4" Type="http://schemas.openxmlformats.org/officeDocument/2006/relationships/oleObject" Target="../embeddings/oleObject72.bin"/><Relationship Id="rId9" Type="http://schemas.openxmlformats.org/officeDocument/2006/relationships/image" Target="../media/image112.wmf"/></Relationships>
</file>

<file path=ppt/slides/_rels/slide34.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image" Target="../media/image119.jpeg"/><Relationship Id="rId7"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77.bin"/><Relationship Id="rId5" Type="http://schemas.openxmlformats.org/officeDocument/2006/relationships/image" Target="../media/image116.wmf"/><Relationship Id="rId10" Type="http://schemas.openxmlformats.org/officeDocument/2006/relationships/image" Target="../media/image126.png"/><Relationship Id="rId4" Type="http://schemas.openxmlformats.org/officeDocument/2006/relationships/oleObject" Target="../embeddings/oleObject76.bin"/><Relationship Id="rId9" Type="http://schemas.openxmlformats.org/officeDocument/2006/relationships/image" Target="../media/image118.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124.wmf"/><Relationship Id="rId3" Type="http://schemas.openxmlformats.org/officeDocument/2006/relationships/image" Target="../media/image126.jpeg"/><Relationship Id="rId7" Type="http://schemas.openxmlformats.org/officeDocument/2006/relationships/image" Target="../media/image121.wmf"/><Relationship Id="rId12"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80.bin"/><Relationship Id="rId11" Type="http://schemas.openxmlformats.org/officeDocument/2006/relationships/image" Target="../media/image123.wmf"/><Relationship Id="rId5" Type="http://schemas.openxmlformats.org/officeDocument/2006/relationships/image" Target="../media/image120.wmf"/><Relationship Id="rId15" Type="http://schemas.openxmlformats.org/officeDocument/2006/relationships/image" Target="../media/image125.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122.wmf"/><Relationship Id="rId14" Type="http://schemas.openxmlformats.org/officeDocument/2006/relationships/oleObject" Target="../embeddings/oleObject84.bin"/></Relationships>
</file>

<file path=ppt/slides/_rels/slide37.xml.rels><?xml version="1.0" encoding="UTF-8" standalone="yes"?>
<Relationships xmlns="http://schemas.openxmlformats.org/package/2006/relationships"><Relationship Id="rId3" Type="http://schemas.openxmlformats.org/officeDocument/2006/relationships/image" Target="../media/image119.jpeg"/><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86.bin"/><Relationship Id="rId5" Type="http://schemas.openxmlformats.org/officeDocument/2006/relationships/image" Target="../media/image127.wmf"/><Relationship Id="rId4" Type="http://schemas.openxmlformats.org/officeDocument/2006/relationships/oleObject" Target="../embeddings/oleObject85.bin"/></Relationships>
</file>

<file path=ppt/slides/_rels/slide38.xml.rels><?xml version="1.0" encoding="UTF-8" standalone="yes"?>
<Relationships xmlns="http://schemas.openxmlformats.org/package/2006/relationships"><Relationship Id="rId3" Type="http://schemas.openxmlformats.org/officeDocument/2006/relationships/image" Target="../media/image130.jpeg"/><Relationship Id="rId2" Type="http://schemas.openxmlformats.org/officeDocument/2006/relationships/image" Target="../media/image12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2.jpeg"/><Relationship Id="rId7" Type="http://schemas.openxmlformats.org/officeDocument/2006/relationships/image" Target="../media/image131.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87.bin"/><Relationship Id="rId5" Type="http://schemas.openxmlformats.org/officeDocument/2006/relationships/image" Target="../media/image134.jpeg"/><Relationship Id="rId4" Type="http://schemas.openxmlformats.org/officeDocument/2006/relationships/image" Target="../media/image133.jpe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92.bin"/><Relationship Id="rId18" Type="http://schemas.openxmlformats.org/officeDocument/2006/relationships/image" Target="../media/image141.wmf"/><Relationship Id="rId3" Type="http://schemas.openxmlformats.org/officeDocument/2006/relationships/image" Target="../media/image143.jpeg"/><Relationship Id="rId7" Type="http://schemas.openxmlformats.org/officeDocument/2006/relationships/oleObject" Target="../embeddings/oleObject89.bin"/><Relationship Id="rId12" Type="http://schemas.openxmlformats.org/officeDocument/2006/relationships/image" Target="../media/image138.wmf"/><Relationship Id="rId17" Type="http://schemas.openxmlformats.org/officeDocument/2006/relationships/oleObject" Target="../embeddings/oleObject94.bin"/><Relationship Id="rId2" Type="http://schemas.openxmlformats.org/officeDocument/2006/relationships/slideLayout" Target="../slideLayouts/slideLayout7.xml"/><Relationship Id="rId16" Type="http://schemas.openxmlformats.org/officeDocument/2006/relationships/image" Target="../media/image140.wmf"/><Relationship Id="rId20" Type="http://schemas.openxmlformats.org/officeDocument/2006/relationships/image" Target="../media/image142.wmf"/><Relationship Id="rId1" Type="http://schemas.openxmlformats.org/officeDocument/2006/relationships/vmlDrawing" Target="../drawings/vmlDrawing29.vml"/><Relationship Id="rId6" Type="http://schemas.openxmlformats.org/officeDocument/2006/relationships/image" Target="../media/image144.jpeg"/><Relationship Id="rId11" Type="http://schemas.openxmlformats.org/officeDocument/2006/relationships/oleObject" Target="../embeddings/oleObject91.bin"/><Relationship Id="rId5" Type="http://schemas.openxmlformats.org/officeDocument/2006/relationships/image" Target="../media/image135.wmf"/><Relationship Id="rId15" Type="http://schemas.openxmlformats.org/officeDocument/2006/relationships/oleObject" Target="../embeddings/oleObject93.bin"/><Relationship Id="rId10" Type="http://schemas.openxmlformats.org/officeDocument/2006/relationships/image" Target="../media/image137.wmf"/><Relationship Id="rId19" Type="http://schemas.openxmlformats.org/officeDocument/2006/relationships/oleObject" Target="../embeddings/oleObject95.bin"/><Relationship Id="rId4" Type="http://schemas.openxmlformats.org/officeDocument/2006/relationships/oleObject" Target="../embeddings/oleObject88.bin"/><Relationship Id="rId9" Type="http://schemas.openxmlformats.org/officeDocument/2006/relationships/oleObject" Target="../embeddings/oleObject90.bin"/><Relationship Id="rId14" Type="http://schemas.openxmlformats.org/officeDocument/2006/relationships/image" Target="../media/image139.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image" Target="../media/image148.jpeg"/><Relationship Id="rId7" Type="http://schemas.openxmlformats.org/officeDocument/2006/relationships/image" Target="../media/image146.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97.bin"/><Relationship Id="rId5" Type="http://schemas.openxmlformats.org/officeDocument/2006/relationships/image" Target="../media/image145.wmf"/><Relationship Id="rId4" Type="http://schemas.openxmlformats.org/officeDocument/2006/relationships/oleObject" Target="../embeddings/oleObject96.bin"/><Relationship Id="rId9" Type="http://schemas.openxmlformats.org/officeDocument/2006/relationships/image" Target="../media/image147.wmf"/></Relationships>
</file>

<file path=ppt/slides/_rels/slide42.xml.rels><?xml version="1.0" encoding="UTF-8" standalone="yes"?>
<Relationships xmlns="http://schemas.openxmlformats.org/package/2006/relationships"><Relationship Id="rId2" Type="http://schemas.openxmlformats.org/officeDocument/2006/relationships/image" Target="../media/image14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image" Target="../media/image150.jpeg"/><Relationship Id="rId7" Type="http://schemas.openxmlformats.org/officeDocument/2006/relationships/image" Target="../media/image152.wmf"/><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00.bin"/><Relationship Id="rId11" Type="http://schemas.openxmlformats.org/officeDocument/2006/relationships/oleObject" Target="../embeddings/oleObject102.bin"/><Relationship Id="rId5" Type="http://schemas.openxmlformats.org/officeDocument/2006/relationships/image" Target="../media/image151.wmf"/><Relationship Id="rId10" Type="http://schemas.openxmlformats.org/officeDocument/2006/relationships/image" Target="../media/image155.jpeg"/><Relationship Id="rId4" Type="http://schemas.openxmlformats.org/officeDocument/2006/relationships/oleObject" Target="../embeddings/oleObject99.bin"/><Relationship Id="rId9" Type="http://schemas.openxmlformats.org/officeDocument/2006/relationships/image" Target="../media/image153.wmf"/></Relationships>
</file>

<file path=ppt/slides/_rels/slide45.xml.rels><?xml version="1.0" encoding="UTF-8" standalone="yes"?>
<Relationships xmlns="http://schemas.openxmlformats.org/package/2006/relationships"><Relationship Id="rId2" Type="http://schemas.openxmlformats.org/officeDocument/2006/relationships/image" Target="../media/image15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58.wmf"/><Relationship Id="rId5" Type="http://schemas.openxmlformats.org/officeDocument/2006/relationships/oleObject" Target="../embeddings/oleObject104.bin"/><Relationship Id="rId10" Type="http://schemas.openxmlformats.org/officeDocument/2006/relationships/image" Target="../media/image160.wmf"/><Relationship Id="rId4" Type="http://schemas.openxmlformats.org/officeDocument/2006/relationships/image" Target="../media/image157.png"/><Relationship Id="rId9" Type="http://schemas.openxmlformats.org/officeDocument/2006/relationships/oleObject" Target="../embeddings/oleObject106.bin"/></Relationships>
</file>

<file path=ppt/slides/_rels/slide47.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65.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62.wmf"/><Relationship Id="rId11" Type="http://schemas.openxmlformats.org/officeDocument/2006/relationships/oleObject" Target="../embeddings/oleObject111.bin"/><Relationship Id="rId5" Type="http://schemas.openxmlformats.org/officeDocument/2006/relationships/oleObject" Target="../embeddings/oleObject108.bin"/><Relationship Id="rId10" Type="http://schemas.openxmlformats.org/officeDocument/2006/relationships/image" Target="../media/image164.wmf"/><Relationship Id="rId4" Type="http://schemas.openxmlformats.org/officeDocument/2006/relationships/image" Target="../media/image161.png"/><Relationship Id="rId9" Type="http://schemas.openxmlformats.org/officeDocument/2006/relationships/oleObject" Target="../embeddings/oleObject110.bin"/><Relationship Id="rId14" Type="http://schemas.openxmlformats.org/officeDocument/2006/relationships/image" Target="../media/image166.wmf"/></Relationships>
</file>

<file path=ppt/slides/_rels/slide48.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67.emf"/><Relationship Id="rId1" Type="http://schemas.openxmlformats.org/officeDocument/2006/relationships/slideLayout" Target="../slideLayouts/slideLayout7.xml"/><Relationship Id="rId4" Type="http://schemas.openxmlformats.org/officeDocument/2006/relationships/image" Target="../media/image197.png"/></Relationships>
</file>

<file path=ppt/slides/_rels/slide49.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xml"/><Relationship Id="rId7"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3.jpeg"/><Relationship Id="rId9" Type="http://schemas.openxmlformats.org/officeDocument/2006/relationships/image" Target="../media/image12.wmf"/></Relationships>
</file>

<file path=ppt/slides/_rels/slide50.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168.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5" Type="http://schemas.openxmlformats.org/officeDocument/2006/relationships/image" Target="../media/image172.png"/><Relationship Id="rId4" Type="http://schemas.openxmlformats.org/officeDocument/2006/relationships/image" Target="../media/image171.png"/></Relationships>
</file>

<file path=ppt/slides/_rels/slide52.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7.xml"/><Relationship Id="rId5" Type="http://schemas.openxmlformats.org/officeDocument/2006/relationships/image" Target="../media/image176.png"/><Relationship Id="rId4" Type="http://schemas.openxmlformats.org/officeDocument/2006/relationships/image" Target="../media/image175.png"/></Relationships>
</file>

<file path=ppt/slides/_rels/slide53.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177.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7.xml"/><Relationship Id="rId4" Type="http://schemas.openxmlformats.org/officeDocument/2006/relationships/image" Target="../media/image178.png"/></Relationships>
</file>

<file path=ppt/slides/_rels/slide56.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emf"/><Relationship Id="rId1" Type="http://schemas.openxmlformats.org/officeDocument/2006/relationships/slideLayout" Target="../slideLayouts/slideLayout7.xml"/><Relationship Id="rId6" Type="http://schemas.openxmlformats.org/officeDocument/2006/relationships/image" Target="../media/image185.png"/><Relationship Id="rId5" Type="http://schemas.openxmlformats.org/officeDocument/2006/relationships/image" Target="../media/image184.emf"/><Relationship Id="rId4" Type="http://schemas.openxmlformats.org/officeDocument/2006/relationships/image" Target="../media/image183.png"/></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8.jpeg"/><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5.wmf"/><Relationship Id="rId10" Type="http://schemas.openxmlformats.org/officeDocument/2006/relationships/image" Target="../media/image17.wmf"/><Relationship Id="rId4" Type="http://schemas.openxmlformats.org/officeDocument/2006/relationships/oleObject" Target="../embeddings/oleObject9.bin"/><Relationship Id="rId9" Type="http://schemas.openxmlformats.org/officeDocument/2006/relationships/oleObject" Target="../embeddings/oleObject11.bin"/></Relationships>
</file>

<file path=ppt/slides/_rels/slide60.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88.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9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198.jpeg"/><Relationship Id="rId3" Type="http://schemas.openxmlformats.org/officeDocument/2006/relationships/image" Target="../media/image197.jpeg"/><Relationship Id="rId7" Type="http://schemas.openxmlformats.org/officeDocument/2006/relationships/image" Target="../media/image196.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14.bin"/><Relationship Id="rId5" Type="http://schemas.openxmlformats.org/officeDocument/2006/relationships/image" Target="../media/image195.wmf"/><Relationship Id="rId4" Type="http://schemas.openxmlformats.org/officeDocument/2006/relationships/oleObject" Target="../embeddings/oleObject113.bin"/></Relationships>
</file>

<file path=ppt/slides/_rels/slide69.xml.rels><?xml version="1.0" encoding="UTF-8" standalone="yes"?>
<Relationships xmlns="http://schemas.openxmlformats.org/package/2006/relationships"><Relationship Id="rId2" Type="http://schemas.openxmlformats.org/officeDocument/2006/relationships/image" Target="../media/image19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204.wmf"/><Relationship Id="rId3" Type="http://schemas.openxmlformats.org/officeDocument/2006/relationships/image" Target="../media/image199.jpeg"/><Relationship Id="rId7" Type="http://schemas.openxmlformats.org/officeDocument/2006/relationships/image" Target="../media/image201.wmf"/><Relationship Id="rId12"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16.bin"/><Relationship Id="rId11" Type="http://schemas.openxmlformats.org/officeDocument/2006/relationships/image" Target="../media/image203.wmf"/><Relationship Id="rId5" Type="http://schemas.openxmlformats.org/officeDocument/2006/relationships/image" Target="../media/image200.wmf"/><Relationship Id="rId10" Type="http://schemas.openxmlformats.org/officeDocument/2006/relationships/oleObject" Target="../embeddings/oleObject118.bin"/><Relationship Id="rId4" Type="http://schemas.openxmlformats.org/officeDocument/2006/relationships/oleObject" Target="../embeddings/oleObject115.bin"/><Relationship Id="rId9" Type="http://schemas.openxmlformats.org/officeDocument/2006/relationships/image" Target="../media/image202.wmf"/><Relationship Id="rId14" Type="http://schemas.openxmlformats.org/officeDocument/2006/relationships/image" Target="../media/image205.jpeg"/></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oleObject" Target="../embeddings/oleObject120.bin"/><Relationship Id="rId7" Type="http://schemas.openxmlformats.org/officeDocument/2006/relationships/image" Target="../media/image207.wmf"/><Relationship Id="rId12" Type="http://schemas.openxmlformats.org/officeDocument/2006/relationships/image" Target="../media/image210.jpeg"/><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21.bin"/><Relationship Id="rId11" Type="http://schemas.openxmlformats.org/officeDocument/2006/relationships/image" Target="../media/image209.wmf"/><Relationship Id="rId5" Type="http://schemas.openxmlformats.org/officeDocument/2006/relationships/image" Target="../media/image199.jpeg"/><Relationship Id="rId10" Type="http://schemas.openxmlformats.org/officeDocument/2006/relationships/oleObject" Target="../embeddings/oleObject123.bin"/><Relationship Id="rId4" Type="http://schemas.openxmlformats.org/officeDocument/2006/relationships/image" Target="../media/image206.wmf"/><Relationship Id="rId9" Type="http://schemas.openxmlformats.org/officeDocument/2006/relationships/image" Target="../media/image20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6.wmf"/><Relationship Id="rId3" Type="http://schemas.openxmlformats.org/officeDocument/2006/relationships/image" Target="../media/image27.jpeg"/><Relationship Id="rId7" Type="http://schemas.openxmlformats.org/officeDocument/2006/relationships/image" Target="../media/image23.wmf"/><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0341" y="1973071"/>
            <a:ext cx="5384042"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Energy and Momentum Methods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033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23916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Applications of the Principle of Work and Energy</a:t>
            </a:r>
          </a:p>
        </p:txBody>
      </p:sp>
      <p:pic>
        <p:nvPicPr>
          <p:cNvPr id="3"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59" y="1131888"/>
            <a:ext cx="3249613"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p:cNvSpPr txBox="1">
            <a:spLocks noChangeArrowheads="1"/>
          </p:cNvSpPr>
          <p:nvPr/>
        </p:nvSpPr>
        <p:spPr bwMode="auto">
          <a:xfrm>
            <a:off x="3978275" y="1044575"/>
            <a:ext cx="4975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Wish to determine velocity of pendulum bob at </a:t>
            </a:r>
            <a:r>
              <a:rPr lang="en-US" altLang="es-CO" i="1" dirty="0"/>
              <a:t>A</a:t>
            </a:r>
            <a:r>
              <a:rPr lang="en-US" altLang="es-CO" baseline="-25000" dirty="0"/>
              <a:t>2</a:t>
            </a:r>
            <a:r>
              <a:rPr lang="en-US" altLang="es-CO" dirty="0"/>
              <a:t>.  Consider work &amp; kinetic energy.</a:t>
            </a:r>
          </a:p>
        </p:txBody>
      </p:sp>
      <p:grpSp>
        <p:nvGrpSpPr>
          <p:cNvPr id="5" name="Group 13"/>
          <p:cNvGrpSpPr>
            <a:grpSpLocks/>
          </p:cNvGrpSpPr>
          <p:nvPr/>
        </p:nvGrpSpPr>
        <p:grpSpPr bwMode="auto">
          <a:xfrm>
            <a:off x="3978275" y="1868488"/>
            <a:ext cx="4975225" cy="2157412"/>
            <a:chOff x="2506" y="1257"/>
            <a:chExt cx="3134" cy="1359"/>
          </a:xfrm>
        </p:grpSpPr>
        <p:grpSp>
          <p:nvGrpSpPr>
            <p:cNvPr id="6" name="Group 12"/>
            <p:cNvGrpSpPr>
              <a:grpSpLocks/>
            </p:cNvGrpSpPr>
            <p:nvPr/>
          </p:nvGrpSpPr>
          <p:grpSpPr bwMode="auto">
            <a:xfrm>
              <a:off x="2506" y="1257"/>
              <a:ext cx="3134" cy="442"/>
              <a:chOff x="2506" y="1257"/>
              <a:chExt cx="3134" cy="442"/>
            </a:xfrm>
          </p:grpSpPr>
          <p:sp>
            <p:nvSpPr>
              <p:cNvPr id="8" name="Text Box 11"/>
              <p:cNvSpPr txBox="1">
                <a:spLocks noChangeArrowheads="1"/>
              </p:cNvSpPr>
              <p:nvPr/>
            </p:nvSpPr>
            <p:spPr bwMode="auto">
              <a:xfrm>
                <a:off x="2506" y="1257"/>
                <a:ext cx="31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Force      acts normal to path and does no work.</a:t>
                </a:r>
              </a:p>
            </p:txBody>
          </p:sp>
          <p:graphicFrame>
            <p:nvGraphicFramePr>
              <p:cNvPr id="9" name="Object 3"/>
              <p:cNvGraphicFramePr>
                <a:graphicFrameLocks noChangeAspect="1"/>
              </p:cNvGraphicFramePr>
              <p:nvPr/>
            </p:nvGraphicFramePr>
            <p:xfrm>
              <a:off x="3125" y="1279"/>
              <a:ext cx="136" cy="176"/>
            </p:xfrm>
            <a:graphic>
              <a:graphicData uri="http://schemas.openxmlformats.org/presentationml/2006/ole">
                <mc:AlternateContent xmlns:mc="http://schemas.openxmlformats.org/markup-compatibility/2006">
                  <mc:Choice xmlns:v="urn:schemas-microsoft-com:vml" Requires="v">
                    <p:oleObj spid="_x0000_s7402" name="Equation" r:id="rId4" imgW="215806" imgH="279279" progId="Equation.3">
                      <p:embed/>
                    </p:oleObj>
                  </mc:Choice>
                  <mc:Fallback>
                    <p:oleObj name="Equation" r:id="rId4" imgW="215806" imgH="27927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 y="1279"/>
                            <a:ext cx="13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 name="Object 2"/>
            <p:cNvGraphicFramePr>
              <a:graphicFrameLocks noChangeAspect="1"/>
            </p:cNvGraphicFramePr>
            <p:nvPr/>
          </p:nvGraphicFramePr>
          <p:xfrm>
            <a:off x="3088" y="1688"/>
            <a:ext cx="1304" cy="928"/>
          </p:xfrm>
          <a:graphic>
            <a:graphicData uri="http://schemas.openxmlformats.org/presentationml/2006/ole">
              <mc:AlternateContent xmlns:mc="http://schemas.openxmlformats.org/markup-compatibility/2006">
                <mc:Choice xmlns:v="urn:schemas-microsoft-com:vml" Requires="v">
                  <p:oleObj spid="_x0000_s7403" name="Equation" r:id="rId6" imgW="2070100" imgH="1473200" progId="Equation.3">
                    <p:embed/>
                  </p:oleObj>
                </mc:Choice>
                <mc:Fallback>
                  <p:oleObj name="Equation" r:id="rId6" imgW="2070100" imgH="147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8" y="1688"/>
                          <a:ext cx="1304" cy="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Text Box 8"/>
          <p:cNvSpPr txBox="1">
            <a:spLocks noChangeArrowheads="1"/>
          </p:cNvSpPr>
          <p:nvPr/>
        </p:nvSpPr>
        <p:spPr bwMode="auto">
          <a:xfrm>
            <a:off x="3289110" y="4044949"/>
            <a:ext cx="543180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Velocity found without determining expression for acceleration and integrating.</a:t>
            </a:r>
          </a:p>
        </p:txBody>
      </p:sp>
      <p:sp>
        <p:nvSpPr>
          <p:cNvPr id="11" name="Text Box 9"/>
          <p:cNvSpPr txBox="1">
            <a:spLocks noChangeArrowheads="1"/>
          </p:cNvSpPr>
          <p:nvPr/>
        </p:nvSpPr>
        <p:spPr bwMode="auto">
          <a:xfrm>
            <a:off x="3289110" y="4799011"/>
            <a:ext cx="56643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All quantities are scalars and can be added directly.</a:t>
            </a:r>
          </a:p>
        </p:txBody>
      </p:sp>
      <p:sp>
        <p:nvSpPr>
          <p:cNvPr id="12" name="Text Box 10"/>
          <p:cNvSpPr txBox="1">
            <a:spLocks noChangeArrowheads="1"/>
          </p:cNvSpPr>
          <p:nvPr/>
        </p:nvSpPr>
        <p:spPr bwMode="auto">
          <a:xfrm>
            <a:off x="3402805" y="5567360"/>
            <a:ext cx="555069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Forces which do no work are eliminated from the problem.</a:t>
            </a:r>
          </a:p>
        </p:txBody>
      </p:sp>
      <p:cxnSp>
        <p:nvCxnSpPr>
          <p:cNvPr id="15" name="Straight Connector 14"/>
          <p:cNvCxnSpPr/>
          <p:nvPr/>
        </p:nvCxnSpPr>
        <p:spPr>
          <a:xfrm flipV="1">
            <a:off x="459759" y="2552700"/>
            <a:ext cx="2228850" cy="17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0627" y="1473958"/>
            <a:ext cx="0" cy="39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44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192213"/>
            <a:ext cx="3249613"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80987" y="23916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Applications of the Principle of Work and Energy</a:t>
            </a:r>
          </a:p>
        </p:txBody>
      </p:sp>
      <p:pic>
        <p:nvPicPr>
          <p:cNvPr id="4"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3087688"/>
            <a:ext cx="3262312"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3882741" y="788443"/>
            <a:ext cx="5164138" cy="142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50000"/>
              </a:lnSpc>
              <a:spcBef>
                <a:spcPct val="50000"/>
              </a:spcBef>
              <a:buFontTx/>
              <a:buChar char="•"/>
            </a:pPr>
            <a:r>
              <a:rPr lang="en-US" altLang="es-CO" dirty="0"/>
              <a:t>Principle of work and energy cannot be applied to directly determine the acceleration of the pendulum bob.</a:t>
            </a:r>
          </a:p>
        </p:txBody>
      </p:sp>
      <p:sp>
        <p:nvSpPr>
          <p:cNvPr id="6" name="Text Box 6"/>
          <p:cNvSpPr txBox="1">
            <a:spLocks noChangeArrowheads="1"/>
          </p:cNvSpPr>
          <p:nvPr/>
        </p:nvSpPr>
        <p:spPr bwMode="auto">
          <a:xfrm>
            <a:off x="3882741" y="2190134"/>
            <a:ext cx="5153025" cy="142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50000"/>
              </a:lnSpc>
              <a:spcBef>
                <a:spcPct val="50000"/>
              </a:spcBef>
              <a:buFontTx/>
              <a:buChar char="•"/>
            </a:pPr>
            <a:r>
              <a:rPr lang="en-US" altLang="es-CO" dirty="0"/>
              <a:t>Calculating the tension in the cord requires supplementing the method of work and energy with an application of Newton’s second law.</a:t>
            </a:r>
          </a:p>
        </p:txBody>
      </p:sp>
      <p:grpSp>
        <p:nvGrpSpPr>
          <p:cNvPr id="7" name="Group 12"/>
          <p:cNvGrpSpPr>
            <a:grpSpLocks/>
          </p:cNvGrpSpPr>
          <p:nvPr/>
        </p:nvGrpSpPr>
        <p:grpSpPr bwMode="auto">
          <a:xfrm>
            <a:off x="4305821" y="4083844"/>
            <a:ext cx="3514725" cy="2355850"/>
            <a:chOff x="2506" y="2169"/>
            <a:chExt cx="2214" cy="1484"/>
          </a:xfrm>
        </p:grpSpPr>
        <p:sp>
          <p:nvSpPr>
            <p:cNvPr id="8" name="Text Box 8"/>
            <p:cNvSpPr txBox="1">
              <a:spLocks noChangeArrowheads="1"/>
            </p:cNvSpPr>
            <p:nvPr/>
          </p:nvSpPr>
          <p:spPr bwMode="auto">
            <a:xfrm>
              <a:off x="2506" y="2169"/>
              <a:ext cx="2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As the bob passes through </a:t>
              </a:r>
              <a:r>
                <a:rPr lang="en-US" altLang="es-CO" i="1" dirty="0"/>
                <a:t>A</a:t>
              </a:r>
              <a:r>
                <a:rPr lang="en-US" altLang="es-CO" i="1" baseline="-25000" dirty="0"/>
                <a:t>2</a:t>
              </a:r>
              <a:r>
                <a:rPr lang="en-US" altLang="es-CO" dirty="0"/>
                <a:t> ,</a:t>
              </a:r>
            </a:p>
          </p:txBody>
        </p:sp>
        <p:graphicFrame>
          <p:nvGraphicFramePr>
            <p:cNvPr id="9" name="Object 3"/>
            <p:cNvGraphicFramePr>
              <a:graphicFrameLocks noChangeAspect="1"/>
            </p:cNvGraphicFramePr>
            <p:nvPr/>
          </p:nvGraphicFramePr>
          <p:xfrm>
            <a:off x="2836" y="2477"/>
            <a:ext cx="1672" cy="1176"/>
          </p:xfrm>
          <a:graphic>
            <a:graphicData uri="http://schemas.openxmlformats.org/presentationml/2006/ole">
              <mc:AlternateContent xmlns:mc="http://schemas.openxmlformats.org/markup-compatibility/2006">
                <mc:Choice xmlns:v="urn:schemas-microsoft-com:vml" Requires="v">
                  <p:oleObj spid="_x0000_s8420" name="Equation" r:id="rId5" imgW="2654300" imgH="1866900" progId="Equation.3">
                    <p:embed/>
                  </p:oleObj>
                </mc:Choice>
                <mc:Fallback>
                  <p:oleObj name="Equation" r:id="rId5" imgW="2654300" imgH="1866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6" y="2477"/>
                          <a:ext cx="1672" cy="1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2"/>
          <p:cNvGraphicFramePr>
            <a:graphicFrameLocks noChangeAspect="1"/>
          </p:cNvGraphicFramePr>
          <p:nvPr/>
        </p:nvGraphicFramePr>
        <p:xfrm>
          <a:off x="1531938" y="5411788"/>
          <a:ext cx="1092200" cy="355600"/>
        </p:xfrm>
        <a:graphic>
          <a:graphicData uri="http://schemas.openxmlformats.org/presentationml/2006/ole">
            <mc:AlternateContent xmlns:mc="http://schemas.openxmlformats.org/markup-compatibility/2006">
              <mc:Choice xmlns:v="urn:schemas-microsoft-com:vml" Requires="v">
                <p:oleObj spid="_x0000_s8421" name="Equation" r:id="rId7" imgW="1091726" imgH="355446" progId="Equation.3">
                  <p:embed/>
                </p:oleObj>
              </mc:Choice>
              <mc:Fallback>
                <p:oleObj name="Equation" r:id="rId7" imgW="1091726"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1938" y="5411788"/>
                        <a:ext cx="1092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1" name="TextBox 10"/>
              <p:cNvSpPr txBox="1"/>
              <p:nvPr/>
            </p:nvSpPr>
            <p:spPr>
              <a:xfrm>
                <a:off x="6919415" y="4668011"/>
                <a:ext cx="84978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num>
                        <m:den>
                          <m:r>
                            <a:rPr lang="en-IN" b="0" i="1" smtClean="0">
                              <a:latin typeface="Cambria Math" panose="02040503050406030204" pitchFamily="18" charset="0"/>
                            </a:rPr>
                            <m:t>𝑟</m:t>
                          </m:r>
                        </m:den>
                      </m:f>
                    </m:oMath>
                  </m:oMathPara>
                </a14:m>
                <a:endParaRPr lang="en-IN" dirty="0"/>
              </a:p>
            </p:txBody>
          </p:sp>
        </mc:Choice>
        <mc:Fallback xmlns="">
          <p:sp>
            <p:nvSpPr>
              <p:cNvPr id="11" name="TextBox 10"/>
              <p:cNvSpPr txBox="1">
                <a:spLocks noRot="1" noChangeAspect="1" noMove="1" noResize="1" noEditPoints="1" noAdjustHandles="1" noChangeArrowheads="1" noChangeShapeType="1" noTextEdit="1"/>
              </p:cNvSpPr>
              <p:nvPr/>
            </p:nvSpPr>
            <p:spPr>
              <a:xfrm>
                <a:off x="6919415" y="4668011"/>
                <a:ext cx="849783" cy="553998"/>
              </a:xfrm>
              <a:prstGeom prst="rect">
                <a:avLst/>
              </a:prstGeom>
              <a:blipFill rotWithShape="0">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52192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211872"/>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Power and Efficiency</a:t>
            </a:r>
          </a:p>
        </p:txBody>
      </p:sp>
      <p:grpSp>
        <p:nvGrpSpPr>
          <p:cNvPr id="3" name="Group 6"/>
          <p:cNvGrpSpPr>
            <a:grpSpLocks/>
          </p:cNvGrpSpPr>
          <p:nvPr/>
        </p:nvGrpSpPr>
        <p:grpSpPr bwMode="auto">
          <a:xfrm>
            <a:off x="3218811" y="1007755"/>
            <a:ext cx="5592762" cy="1449388"/>
            <a:chOff x="965" y="816"/>
            <a:chExt cx="3523" cy="913"/>
          </a:xfrm>
        </p:grpSpPr>
        <p:sp>
          <p:nvSpPr>
            <p:cNvPr id="4" name="Text Box 3"/>
            <p:cNvSpPr txBox="1">
              <a:spLocks noChangeArrowheads="1"/>
            </p:cNvSpPr>
            <p:nvPr/>
          </p:nvSpPr>
          <p:spPr bwMode="auto">
            <a:xfrm>
              <a:off x="965" y="816"/>
              <a:ext cx="35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tabLst>
                  <a:tab pos="1262063" algn="l"/>
                </a:tabLst>
                <a:defRPr sz="2000">
                  <a:solidFill>
                    <a:schemeClr val="tx1"/>
                  </a:solidFill>
                  <a:latin typeface="Times New Roman" panose="02020603050405020304" pitchFamily="18" charset="0"/>
                  <a:ea typeface="ＭＳ Ｐゴシック" panose="020B0600070205080204" pitchFamily="34" charset="-128"/>
                </a:defRPr>
              </a:lvl1pPr>
              <a:lvl2pPr marL="742950" indent="-285750">
                <a:tabLst>
                  <a:tab pos="1262063" algn="l"/>
                </a:tabLst>
                <a:defRPr sz="2000">
                  <a:solidFill>
                    <a:schemeClr val="tx1"/>
                  </a:solidFill>
                  <a:latin typeface="Times New Roman" panose="02020603050405020304" pitchFamily="18" charset="0"/>
                  <a:ea typeface="ＭＳ Ｐゴシック" panose="020B0600070205080204" pitchFamily="34" charset="-128"/>
                </a:defRPr>
              </a:lvl2pPr>
              <a:lvl3pPr marL="1143000" indent="-228600">
                <a:tabLst>
                  <a:tab pos="1262063" algn="l"/>
                </a:tabLst>
                <a:defRPr sz="2000">
                  <a:solidFill>
                    <a:schemeClr val="tx1"/>
                  </a:solidFill>
                  <a:latin typeface="Times New Roman" panose="02020603050405020304" pitchFamily="18" charset="0"/>
                  <a:ea typeface="ＭＳ Ｐゴシック" panose="020B0600070205080204" pitchFamily="34" charset="-128"/>
                </a:defRPr>
              </a:lvl3pPr>
              <a:lvl4pPr marL="1600200" indent="-228600">
                <a:tabLst>
                  <a:tab pos="1262063"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tabLst>
                  <a:tab pos="1262063"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1262063"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1262063"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1262063"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1262063" algn="l"/>
                </a:tabLs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 	rate at which work is done.</a:t>
              </a:r>
              <a:endParaRPr lang="en-US" altLang="es-CO" i="1"/>
            </a:p>
          </p:txBody>
        </p:sp>
        <p:graphicFrame>
          <p:nvGraphicFramePr>
            <p:cNvPr id="5" name="Object 4"/>
            <p:cNvGraphicFramePr>
              <a:graphicFrameLocks noChangeAspect="1"/>
            </p:cNvGraphicFramePr>
            <p:nvPr/>
          </p:nvGraphicFramePr>
          <p:xfrm>
            <a:off x="1151" y="873"/>
            <a:ext cx="1440" cy="856"/>
          </p:xfrm>
          <a:graphic>
            <a:graphicData uri="http://schemas.openxmlformats.org/presentationml/2006/ole">
              <mc:AlternateContent xmlns:mc="http://schemas.openxmlformats.org/markup-compatibility/2006">
                <mc:Choice xmlns:v="urn:schemas-microsoft-com:vml" Requires="v">
                  <p:oleObj spid="_x0000_s9551" name="Equation" r:id="rId3" imgW="2286000" imgH="1358900" progId="Equation.3">
                    <p:embed/>
                  </p:oleObj>
                </mc:Choice>
                <mc:Fallback>
                  <p:oleObj name="Equation" r:id="rId3" imgW="2286000" imgH="1358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 y="873"/>
                          <a:ext cx="1440" cy="8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9"/>
          <p:cNvGrpSpPr>
            <a:grpSpLocks/>
          </p:cNvGrpSpPr>
          <p:nvPr/>
        </p:nvGrpSpPr>
        <p:grpSpPr bwMode="auto">
          <a:xfrm>
            <a:off x="1376363" y="2765425"/>
            <a:ext cx="6435725" cy="1382713"/>
            <a:chOff x="965" y="1967"/>
            <a:chExt cx="4054" cy="871"/>
          </a:xfrm>
        </p:grpSpPr>
        <p:sp>
          <p:nvSpPr>
            <p:cNvPr id="7" name="Text Box 7"/>
            <p:cNvSpPr txBox="1">
              <a:spLocks noChangeArrowheads="1"/>
            </p:cNvSpPr>
            <p:nvPr/>
          </p:nvSpPr>
          <p:spPr bwMode="auto">
            <a:xfrm>
              <a:off x="965" y="1967"/>
              <a:ext cx="405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Dimensions of power are work/time or force*velocity.  Units for power are</a:t>
              </a:r>
            </a:p>
          </p:txBody>
        </p:sp>
        <p:graphicFrame>
          <p:nvGraphicFramePr>
            <p:cNvPr id="8" name="Object 3"/>
            <p:cNvGraphicFramePr>
              <a:graphicFrameLocks noChangeAspect="1"/>
            </p:cNvGraphicFramePr>
            <p:nvPr/>
          </p:nvGraphicFramePr>
          <p:xfrm>
            <a:off x="1272" y="2454"/>
            <a:ext cx="3576" cy="384"/>
          </p:xfrm>
          <a:graphic>
            <a:graphicData uri="http://schemas.openxmlformats.org/presentationml/2006/ole">
              <mc:AlternateContent xmlns:mc="http://schemas.openxmlformats.org/markup-compatibility/2006">
                <mc:Choice xmlns:v="urn:schemas-microsoft-com:vml" Requires="v">
                  <p:oleObj spid="_x0000_s9552" name="Equation" r:id="rId5" imgW="5676900" imgH="609600" progId="Equation.3">
                    <p:embed/>
                  </p:oleObj>
                </mc:Choice>
                <mc:Fallback>
                  <p:oleObj name="Equation" r:id="rId5" imgW="56769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 y="2454"/>
                          <a:ext cx="357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2"/>
          <p:cNvGrpSpPr>
            <a:grpSpLocks/>
          </p:cNvGrpSpPr>
          <p:nvPr/>
        </p:nvGrpSpPr>
        <p:grpSpPr bwMode="auto">
          <a:xfrm>
            <a:off x="2148042" y="4474027"/>
            <a:ext cx="2732087" cy="1819275"/>
            <a:chOff x="876" y="2827"/>
            <a:chExt cx="1721" cy="1146"/>
          </a:xfrm>
        </p:grpSpPr>
        <p:sp>
          <p:nvSpPr>
            <p:cNvPr id="10" name="Text Box 10"/>
            <p:cNvSpPr txBox="1">
              <a:spLocks noChangeArrowheads="1"/>
            </p:cNvSpPr>
            <p:nvPr/>
          </p:nvSpPr>
          <p:spPr bwMode="auto">
            <a:xfrm>
              <a:off x="876" y="2827"/>
              <a:ext cx="17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  	</a:t>
              </a:r>
            </a:p>
          </p:txBody>
        </p:sp>
        <p:graphicFrame>
          <p:nvGraphicFramePr>
            <p:cNvPr id="11" name="Object 2"/>
            <p:cNvGraphicFramePr>
              <a:graphicFrameLocks noChangeAspect="1"/>
            </p:cNvGraphicFramePr>
            <p:nvPr/>
          </p:nvGraphicFramePr>
          <p:xfrm>
            <a:off x="1089" y="2861"/>
            <a:ext cx="1144" cy="1112"/>
          </p:xfrm>
          <a:graphic>
            <a:graphicData uri="http://schemas.openxmlformats.org/presentationml/2006/ole">
              <mc:AlternateContent xmlns:mc="http://schemas.openxmlformats.org/markup-compatibility/2006">
                <mc:Choice xmlns:v="urn:schemas-microsoft-com:vml" Requires="v">
                  <p:oleObj spid="_x0000_s9553" name="Equation" r:id="rId7" imgW="1816100" imgH="1765300" progId="Equation.3">
                    <p:embed/>
                  </p:oleObj>
                </mc:Choice>
                <mc:Fallback>
                  <p:oleObj name="Equation" r:id="rId7" imgW="1816100" imgH="1765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9" y="2861"/>
                          <a:ext cx="1144" cy="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713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379" y="882546"/>
            <a:ext cx="396398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p:cNvSpPr txBox="1">
            <a:spLocks noChangeArrowheads="1"/>
          </p:cNvSpPr>
          <p:nvPr/>
        </p:nvSpPr>
        <p:spPr bwMode="auto">
          <a:xfrm>
            <a:off x="344496" y="2727574"/>
            <a:ext cx="843101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lnSpc>
                <a:spcPct val="150000"/>
              </a:lnSpc>
              <a:spcBef>
                <a:spcPct val="50000"/>
              </a:spcBef>
            </a:pPr>
            <a:r>
              <a:rPr lang="en-US" altLang="es-CO" dirty="0"/>
              <a:t>An automobile weighing 4000 </a:t>
            </a:r>
            <a:r>
              <a:rPr lang="en-US" altLang="es-CO" dirty="0" smtClean="0"/>
              <a:t>N </a:t>
            </a:r>
            <a:r>
              <a:rPr lang="en-US" altLang="es-CO" dirty="0"/>
              <a:t>is driven down a 5</a:t>
            </a:r>
            <a:r>
              <a:rPr lang="en-US" altLang="es-CO" baseline="30000" dirty="0"/>
              <a:t>o</a:t>
            </a:r>
            <a:r>
              <a:rPr lang="en-US" altLang="es-CO" dirty="0"/>
              <a:t> incline at a speed of 60 </a:t>
            </a:r>
            <a:r>
              <a:rPr lang="en-US" altLang="es-CO" dirty="0" smtClean="0"/>
              <a:t>km/h </a:t>
            </a:r>
            <a:r>
              <a:rPr lang="en-US" altLang="es-CO" dirty="0"/>
              <a:t>when the brakes are applied causing a constant total breaking force of 1500 N</a:t>
            </a:r>
            <a:r>
              <a:rPr lang="en-US" altLang="es-CO" dirty="0" smtClean="0"/>
              <a:t>.</a:t>
            </a:r>
            <a:endParaRPr lang="en-US" altLang="es-CO" dirty="0"/>
          </a:p>
          <a:p>
            <a:pPr algn="just" eaLnBrk="1" hangingPunct="1">
              <a:lnSpc>
                <a:spcPct val="150000"/>
              </a:lnSpc>
              <a:spcBef>
                <a:spcPct val="50000"/>
              </a:spcBef>
            </a:pPr>
            <a:r>
              <a:rPr lang="en-US" altLang="es-CO" dirty="0"/>
              <a:t>Determine the distance traveled by the automobile as it comes to a stop.</a:t>
            </a:r>
          </a:p>
        </p:txBody>
      </p:sp>
      <p:sp>
        <p:nvSpPr>
          <p:cNvPr id="4" name="Rectangle 3"/>
          <p:cNvSpPr/>
          <p:nvPr/>
        </p:nvSpPr>
        <p:spPr>
          <a:xfrm>
            <a:off x="508269" y="391952"/>
            <a:ext cx="7980638" cy="523220"/>
          </a:xfrm>
          <a:prstGeom prst="rect">
            <a:avLst/>
          </a:prstGeom>
        </p:spPr>
        <p:txBody>
          <a:bodyPr wrap="square">
            <a:spAutoFit/>
          </a:body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a:t>
            </a:r>
            <a:endParaRPr lang="en-IN" sz="2800" b="1" dirty="0">
              <a:latin typeface="Times New Roman" panose="02020603050405020304" pitchFamily="18" charset="0"/>
              <a:cs typeface="Times New Roman" panose="02020603050405020304" pitchFamily="18" charset="0"/>
            </a:endParaRPr>
          </a:p>
        </p:txBody>
      </p:sp>
      <p:sp>
        <p:nvSpPr>
          <p:cNvPr id="5" name="Text Box 5"/>
          <p:cNvSpPr txBox="1">
            <a:spLocks noChangeArrowheads="1"/>
          </p:cNvSpPr>
          <p:nvPr/>
        </p:nvSpPr>
        <p:spPr bwMode="auto">
          <a:xfrm>
            <a:off x="1867846" y="4765119"/>
            <a:ext cx="6621061"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Evaluate the change in kinetic energy</a:t>
            </a:r>
            <a:r>
              <a:rPr lang="en-US" altLang="es-CO" dirty="0" smtClean="0"/>
              <a:t>.</a:t>
            </a:r>
          </a:p>
          <a:p>
            <a:pPr>
              <a:spcBef>
                <a:spcPct val="50000"/>
              </a:spcBef>
              <a:buFontTx/>
              <a:buChar char="•"/>
            </a:pPr>
            <a:r>
              <a:rPr lang="en-US" altLang="es-CO" dirty="0"/>
              <a:t>Determine the distance required for the work to equal the kinetic energy change.</a:t>
            </a:r>
          </a:p>
          <a:p>
            <a:pPr eaLnBrk="1" hangingPunct="1">
              <a:spcBef>
                <a:spcPct val="50000"/>
              </a:spcBef>
              <a:buFontTx/>
              <a:buChar char="•"/>
            </a:pPr>
            <a:endParaRPr lang="en-US" altLang="es-CO" dirty="0"/>
          </a:p>
        </p:txBody>
      </p:sp>
      <p:cxnSp>
        <p:nvCxnSpPr>
          <p:cNvPr id="8" name="Straight Arrow Connector 7"/>
          <p:cNvCxnSpPr/>
          <p:nvPr/>
        </p:nvCxnSpPr>
        <p:spPr>
          <a:xfrm>
            <a:off x="3630304" y="915172"/>
            <a:ext cx="1883392" cy="272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3357349" y="2251881"/>
            <a:ext cx="1869744" cy="232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450494" y="315822"/>
                <a:ext cx="3374257"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𝑚</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f>
                        <m:fPr>
                          <m:ctrlPr>
                            <a:rPr lang="en-IN" b="0" i="1" smtClean="0">
                              <a:latin typeface="Cambria Math" panose="02040503050406030204" pitchFamily="18" charset="0"/>
                            </a:rPr>
                          </m:ctrlPr>
                        </m:fPr>
                        <m:num>
                          <m:r>
                            <a:rPr lang="en-IN" b="0" i="1" smtClean="0">
                              <a:latin typeface="Cambria Math" panose="02040503050406030204" pitchFamily="18" charset="0"/>
                            </a:rPr>
                            <m:t>4000</m:t>
                          </m:r>
                        </m:num>
                        <m:den>
                          <m:r>
                            <a:rPr lang="en-IN" b="0" i="1" smtClean="0">
                              <a:latin typeface="Cambria Math" panose="02040503050406030204" pitchFamily="18" charset="0"/>
                            </a:rPr>
                            <m:t>9.81</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60000</m:t>
                              </m:r>
                            </m:num>
                            <m:den>
                              <m:r>
                                <a:rPr lang="en-IN" b="0" i="1" smtClean="0">
                                  <a:latin typeface="Cambria Math" panose="02040503050406030204" pitchFamily="18" charset="0"/>
                                </a:rPr>
                                <m:t>3600</m:t>
                              </m:r>
                            </m:den>
                          </m:f>
                          <m:r>
                            <a:rPr lang="en-IN" b="0" i="1" smtClean="0">
                              <a:latin typeface="Cambria Math" panose="02040503050406030204" pitchFamily="18" charset="0"/>
                            </a:rPr>
                            <m:t>)</m:t>
                          </m:r>
                        </m:e>
                        <m:sup>
                          <m:r>
                            <a:rPr lang="en-IN" b="0" i="1" smtClean="0">
                              <a:latin typeface="Cambria Math" panose="02040503050406030204" pitchFamily="18" charset="0"/>
                            </a:rPr>
                            <m:t>2</m:t>
                          </m:r>
                        </m:sup>
                      </m:sSup>
                    </m:oMath>
                  </m:oMathPara>
                </a14:m>
                <a:endParaRPr lang="en-IN" dirty="0"/>
              </a:p>
            </p:txBody>
          </p:sp>
        </mc:Choice>
        <mc:Fallback xmlns="">
          <p:sp>
            <p:nvSpPr>
              <p:cNvPr id="11" name="TextBox 10"/>
              <p:cNvSpPr txBox="1">
                <a:spLocks noRot="1" noChangeAspect="1" noMove="1" noResize="1" noEditPoints="1" noAdjustHandles="1" noChangeArrowheads="1" noChangeShapeType="1" noTextEdit="1"/>
              </p:cNvSpPr>
              <p:nvPr/>
            </p:nvSpPr>
            <p:spPr>
              <a:xfrm>
                <a:off x="2450494" y="315822"/>
                <a:ext cx="3374257" cy="520399"/>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328347" y="1145533"/>
                <a:ext cx="39039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𝑤𝑜𝑟𝑘</m:t>
                      </m:r>
                      <m:r>
                        <a:rPr lang="en-IN" b="0" i="1" smtClean="0">
                          <a:latin typeface="Cambria Math" panose="02040503050406030204" pitchFamily="18" charset="0"/>
                        </a:rPr>
                        <m:t> </m:t>
                      </m:r>
                      <m:r>
                        <a:rPr lang="en-IN" b="0" i="1" smtClean="0">
                          <a:latin typeface="Cambria Math" panose="02040503050406030204" pitchFamily="18" charset="0"/>
                        </a:rPr>
                        <m:t>𝑑𝑢𝑒</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𝑤𝑒𝑖𝑔h𝑡</m:t>
                      </m:r>
                      <m:r>
                        <a:rPr lang="en-IN" b="0" i="1" smtClean="0">
                          <a:latin typeface="Cambria Math" panose="02040503050406030204" pitchFamily="18" charset="0"/>
                        </a:rPr>
                        <m:t>=4000∗</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r>
                            <a:rPr lang="en-IN" b="0" i="1" smtClean="0">
                              <a:latin typeface="Cambria Math" panose="02040503050406030204" pitchFamily="18" charset="0"/>
                            </a:rPr>
                            <m:t>5</m:t>
                          </m:r>
                        </m:e>
                      </m:func>
                      <m:r>
                        <a:rPr lang="en-IN" b="0" i="1" smtClean="0">
                          <a:latin typeface="Cambria Math" panose="02040503050406030204" pitchFamily="18" charset="0"/>
                        </a:rPr>
                        <m:t>∗</m:t>
                      </m:r>
                      <m:r>
                        <a:rPr lang="en-IN" b="0" i="1" smtClean="0">
                          <a:latin typeface="Cambria Math" panose="02040503050406030204" pitchFamily="18" charset="0"/>
                        </a:rPr>
                        <m:t>𝑥</m:t>
                      </m:r>
                    </m:oMath>
                  </m:oMathPara>
                </a14:m>
                <a:endParaRPr lang="en-IN" dirty="0"/>
              </a:p>
            </p:txBody>
          </p:sp>
        </mc:Choice>
        <mc:Fallback xmlns="">
          <p:sp>
            <p:nvSpPr>
              <p:cNvPr id="12" name="TextBox 11"/>
              <p:cNvSpPr txBox="1">
                <a:spLocks noRot="1" noChangeAspect="1" noMove="1" noResize="1" noEditPoints="1" noAdjustHandles="1" noChangeArrowheads="1" noChangeShapeType="1" noTextEdit="1"/>
              </p:cNvSpPr>
              <p:nvPr/>
            </p:nvSpPr>
            <p:spPr>
              <a:xfrm>
                <a:off x="6328347" y="1145533"/>
                <a:ext cx="3903954" cy="276999"/>
              </a:xfrm>
              <a:prstGeom prst="rect">
                <a:avLst/>
              </a:prstGeom>
              <a:blipFill rotWithShape="0">
                <a:blip r:embed="rId4"/>
                <a:stretch>
                  <a:fillRect l="-1092" t="-2222" r="-156"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311856" y="1682873"/>
                <a:ext cx="42696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𝑤𝑜𝑟𝑘</m:t>
                      </m:r>
                      <m:r>
                        <a:rPr lang="en-IN" b="0" i="1" smtClean="0">
                          <a:latin typeface="Cambria Math" panose="02040503050406030204" pitchFamily="18" charset="0"/>
                        </a:rPr>
                        <m:t> </m:t>
                      </m:r>
                      <m:r>
                        <a:rPr lang="en-IN" b="0" i="1" smtClean="0">
                          <a:latin typeface="Cambria Math" panose="02040503050406030204" pitchFamily="18" charset="0"/>
                        </a:rPr>
                        <m:t>𝑑𝑢𝑒</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𝑏𝑟𝑒𝑎𝑘𝑖𝑛𝑔</m:t>
                      </m:r>
                      <m:r>
                        <a:rPr lang="en-IN" b="0" i="1" smtClean="0">
                          <a:latin typeface="Cambria Math" panose="02040503050406030204" pitchFamily="18" charset="0"/>
                        </a:rPr>
                        <m:t> </m:t>
                      </m:r>
                      <m:r>
                        <a:rPr lang="en-IN" b="0" i="1" smtClean="0">
                          <a:latin typeface="Cambria Math" panose="02040503050406030204" pitchFamily="18" charset="0"/>
                        </a:rPr>
                        <m:t>𝑓𝑜𝑟𝑐𝑒</m:t>
                      </m:r>
                      <m:r>
                        <a:rPr lang="en-IN" b="0" i="1" smtClean="0">
                          <a:latin typeface="Cambria Math" panose="02040503050406030204" pitchFamily="18" charset="0"/>
                        </a:rPr>
                        <m:t>=−1500∗</m:t>
                      </m:r>
                      <m:r>
                        <a:rPr lang="en-IN" b="0" i="1" smtClean="0">
                          <a:latin typeface="Cambria Math" panose="02040503050406030204" pitchFamily="18" charset="0"/>
                        </a:rPr>
                        <m:t>𝑥</m:t>
                      </m:r>
                    </m:oMath>
                  </m:oMathPara>
                </a14:m>
                <a:endParaRPr lang="en-IN" dirty="0"/>
              </a:p>
            </p:txBody>
          </p:sp>
        </mc:Choice>
        <mc:Fallback xmlns="">
          <p:sp>
            <p:nvSpPr>
              <p:cNvPr id="13" name="TextBox 12"/>
              <p:cNvSpPr txBox="1">
                <a:spLocks noRot="1" noChangeAspect="1" noMove="1" noResize="1" noEditPoints="1" noAdjustHandles="1" noChangeArrowheads="1" noChangeShapeType="1" noTextEdit="1"/>
              </p:cNvSpPr>
              <p:nvPr/>
            </p:nvSpPr>
            <p:spPr>
              <a:xfrm>
                <a:off x="6311856" y="1682873"/>
                <a:ext cx="4269630" cy="276999"/>
              </a:xfrm>
              <a:prstGeom prst="rect">
                <a:avLst/>
              </a:prstGeom>
              <a:blipFill rotWithShape="0">
                <a:blip r:embed="rId5"/>
                <a:stretch>
                  <a:fillRect l="-856" t="-2174" b="-326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472329" y="2220213"/>
                <a:ext cx="3638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+4000∗</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r>
                            <a:rPr lang="en-IN" b="0" i="1" smtClean="0">
                              <a:latin typeface="Cambria Math" panose="02040503050406030204" pitchFamily="18" charset="0"/>
                            </a:rPr>
                            <m:t>5</m:t>
                          </m:r>
                        </m:e>
                      </m:func>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−1500∗</m:t>
                      </m:r>
                      <m:r>
                        <a:rPr lang="en-IN" b="0" i="1" smtClean="0">
                          <a:latin typeface="Cambria Math" panose="02040503050406030204" pitchFamily="18" charset="0"/>
                        </a:rPr>
                        <m:t>𝑥</m:t>
                      </m:r>
                      <m:r>
                        <a:rPr lang="en-IN" b="0" i="1" smtClean="0">
                          <a:latin typeface="Cambria Math" panose="02040503050406030204" pitchFamily="18" charset="0"/>
                        </a:rPr>
                        <m:t>=0</m:t>
                      </m:r>
                    </m:oMath>
                  </m:oMathPara>
                </a14:m>
                <a:endParaRPr lang="en-IN" dirty="0"/>
              </a:p>
            </p:txBody>
          </p:sp>
        </mc:Choice>
        <mc:Fallback xmlns="">
          <p:sp>
            <p:nvSpPr>
              <p:cNvPr id="14" name="TextBox 13"/>
              <p:cNvSpPr txBox="1">
                <a:spLocks noRot="1" noChangeAspect="1" noMove="1" noResize="1" noEditPoints="1" noAdjustHandles="1" noChangeArrowheads="1" noChangeShapeType="1" noTextEdit="1"/>
              </p:cNvSpPr>
              <p:nvPr/>
            </p:nvSpPr>
            <p:spPr>
              <a:xfrm>
                <a:off x="6472329" y="2220213"/>
                <a:ext cx="3638625" cy="276999"/>
              </a:xfrm>
              <a:prstGeom prst="rect">
                <a:avLst/>
              </a:prstGeom>
              <a:blipFill rotWithShape="0">
                <a:blip r:embed="rId6"/>
                <a:stretch>
                  <a:fillRect l="-1173" r="-1005" b="-15217"/>
                </a:stretch>
              </a:blipFill>
            </p:spPr>
            <p:txBody>
              <a:bodyPr/>
              <a:lstStyle/>
              <a:p>
                <a:r>
                  <a:rPr lang="en-IN">
                    <a:noFill/>
                  </a:rPr>
                  <a:t> </a:t>
                </a:r>
              </a:p>
            </p:txBody>
          </p:sp>
        </mc:Fallback>
      </mc:AlternateContent>
    </p:spTree>
    <p:extLst>
      <p:ext uri="{BB962C8B-B14F-4D97-AF65-F5344CB8AC3E}">
        <p14:creationId xmlns:p14="http://schemas.microsoft.com/office/powerpoint/2010/main" val="292066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972" y="320561"/>
            <a:ext cx="3455988"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p:nvSpPr>
        <p:spPr bwMode="auto">
          <a:xfrm>
            <a:off x="2056927" y="1751594"/>
            <a:ext cx="44513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smtClean="0"/>
              <a:t>Evaluate </a:t>
            </a:r>
            <a:r>
              <a:rPr lang="en-US" altLang="es-CO" dirty="0"/>
              <a:t>the change in kinetic energy.</a:t>
            </a:r>
          </a:p>
        </p:txBody>
      </p:sp>
      <p:sp>
        <p:nvSpPr>
          <p:cNvPr id="4" name="Rectangle 3"/>
          <p:cNvSpPr/>
          <p:nvPr/>
        </p:nvSpPr>
        <p:spPr>
          <a:xfrm>
            <a:off x="289604" y="159940"/>
            <a:ext cx="1912703" cy="461665"/>
          </a:xfrm>
          <a:prstGeom prst="rect">
            <a:avLst/>
          </a:prstGeom>
        </p:spPr>
        <p:txBody>
          <a:bodyPr wrap="none">
            <a:spAutoFit/>
          </a:bodyPr>
          <a:lstStyle/>
          <a:p>
            <a:pPr>
              <a:spcBef>
                <a:spcPct val="50000"/>
              </a:spcBef>
            </a:pPr>
            <a:r>
              <a:rPr lang="en-US" altLang="es-CO" sz="2400" b="1" dirty="0">
                <a:latin typeface="Times New Roman" panose="02020603050405020304" pitchFamily="18" charset="0"/>
                <a:cs typeface="Times New Roman" panose="02020603050405020304" pitchFamily="18" charset="0"/>
              </a:rPr>
              <a:t>SOLUTION:</a:t>
            </a:r>
          </a:p>
        </p:txBody>
      </p:sp>
      <p:graphicFrame>
        <p:nvGraphicFramePr>
          <p:cNvPr id="5" name="Object 6"/>
          <p:cNvGraphicFramePr>
            <a:graphicFrameLocks noChangeAspect="1"/>
          </p:cNvGraphicFramePr>
          <p:nvPr>
            <p:extLst>
              <p:ext uri="{D42A27DB-BD31-4B8C-83A1-F6EECF244321}">
                <p14:modId xmlns:p14="http://schemas.microsoft.com/office/powerpoint/2010/main" val="3336722592"/>
              </p:ext>
            </p:extLst>
          </p:nvPr>
        </p:nvGraphicFramePr>
        <p:xfrm>
          <a:off x="3508372" y="2204622"/>
          <a:ext cx="5095487" cy="1141389"/>
        </p:xfrm>
        <a:graphic>
          <a:graphicData uri="http://schemas.openxmlformats.org/presentationml/2006/ole">
            <mc:AlternateContent xmlns:mc="http://schemas.openxmlformats.org/markup-compatibility/2006">
              <mc:Choice xmlns:v="urn:schemas-microsoft-com:vml" Requires="v">
                <p:oleObj spid="_x0000_s10793" name="Equation" r:id="rId4" imgW="3174840" imgH="711000" progId="Equation.3">
                  <p:embed/>
                </p:oleObj>
              </mc:Choice>
              <mc:Fallback>
                <p:oleObj name="Equation" r:id="rId4" imgW="3174840" imgH="711000" progId="Equation.3">
                  <p:embed/>
                  <p:pic>
                    <p:nvPicPr>
                      <p:cNvPr id="0" name=""/>
                      <p:cNvPicPr>
                        <a:picLocks noChangeAspect="1" noChangeArrowheads="1"/>
                      </p:cNvPicPr>
                      <p:nvPr/>
                    </p:nvPicPr>
                    <p:blipFill>
                      <a:blip r:embed="rId5"/>
                      <a:srcRect/>
                      <a:stretch>
                        <a:fillRect/>
                      </a:stretch>
                    </p:blipFill>
                    <p:spPr bwMode="auto">
                      <a:xfrm>
                        <a:off x="3508372" y="2204622"/>
                        <a:ext cx="5095487" cy="1141389"/>
                      </a:xfrm>
                      <a:prstGeom prst="rect">
                        <a:avLst/>
                      </a:prstGeom>
                      <a:noFill/>
                      <a:ln>
                        <a:noFill/>
                      </a:ln>
                      <a:effec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13675036"/>
              </p:ext>
            </p:extLst>
          </p:nvPr>
        </p:nvGraphicFramePr>
        <p:xfrm>
          <a:off x="3693916" y="3397611"/>
          <a:ext cx="1816100" cy="317500"/>
        </p:xfrm>
        <a:graphic>
          <a:graphicData uri="http://schemas.openxmlformats.org/presentationml/2006/ole">
            <mc:AlternateContent xmlns:mc="http://schemas.openxmlformats.org/markup-compatibility/2006">
              <mc:Choice xmlns:v="urn:schemas-microsoft-com:vml" Requires="v">
                <p:oleObj spid="_x0000_s10794" name="Equation" r:id="rId6" imgW="1815312" imgH="317362" progId="Equation.3">
                  <p:embed/>
                </p:oleObj>
              </mc:Choice>
              <mc:Fallback>
                <p:oleObj name="Equation" r:id="rId6" imgW="1815312" imgH="31736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3916" y="3397611"/>
                        <a:ext cx="1816100" cy="317500"/>
                      </a:xfrm>
                      <a:prstGeom prst="rect">
                        <a:avLst/>
                      </a:prstGeom>
                      <a:noFill/>
                      <a:ln>
                        <a:noFill/>
                      </a:ln>
                      <a:effectLst/>
                    </p:spPr>
                  </p:pic>
                </p:oleObj>
              </mc:Fallback>
            </mc:AlternateContent>
          </a:graphicData>
        </a:graphic>
      </p:graphicFrame>
      <p:pic>
        <p:nvPicPr>
          <p:cNvPr id="7" name="Picture 5" descr="msotw9_temp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719" y="3689112"/>
            <a:ext cx="259715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832155" y="3639631"/>
            <a:ext cx="887104" cy="2924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4000 N</a:t>
            </a:r>
            <a:endParaRPr lang="en-IN" dirty="0">
              <a:solidFill>
                <a:schemeClr val="tx1"/>
              </a:solidFill>
            </a:endParaRPr>
          </a:p>
        </p:txBody>
      </p:sp>
      <p:sp>
        <p:nvSpPr>
          <p:cNvPr id="10" name="Rectangle 9"/>
          <p:cNvSpPr/>
          <p:nvPr/>
        </p:nvSpPr>
        <p:spPr>
          <a:xfrm>
            <a:off x="223719" y="4969645"/>
            <a:ext cx="887104" cy="2924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1500 N</a:t>
            </a:r>
            <a:endParaRPr lang="en-IN" dirty="0">
              <a:solidFill>
                <a:schemeClr val="tx1"/>
              </a:solidFill>
            </a:endParaRPr>
          </a:p>
        </p:txBody>
      </p:sp>
      <p:sp>
        <p:nvSpPr>
          <p:cNvPr id="11" name="Text Box 8"/>
          <p:cNvSpPr txBox="1">
            <a:spLocks noChangeArrowheads="1"/>
          </p:cNvSpPr>
          <p:nvPr/>
        </p:nvSpPr>
        <p:spPr bwMode="auto">
          <a:xfrm>
            <a:off x="3508372" y="3806058"/>
            <a:ext cx="5233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Determine the distance required for the work to equal the kinetic energy change.</a:t>
            </a:r>
          </a:p>
        </p:txBody>
      </p:sp>
      <p:graphicFrame>
        <p:nvGraphicFramePr>
          <p:cNvPr id="12" name="Object 3"/>
          <p:cNvGraphicFramePr>
            <a:graphicFrameLocks noChangeAspect="1"/>
          </p:cNvGraphicFramePr>
          <p:nvPr>
            <p:extLst>
              <p:ext uri="{D42A27DB-BD31-4B8C-83A1-F6EECF244321}">
                <p14:modId xmlns:p14="http://schemas.microsoft.com/office/powerpoint/2010/main" val="3634831426"/>
              </p:ext>
            </p:extLst>
          </p:nvPr>
        </p:nvGraphicFramePr>
        <p:xfrm>
          <a:off x="4224737" y="4584985"/>
          <a:ext cx="3517304" cy="677128"/>
        </p:xfrm>
        <a:graphic>
          <a:graphicData uri="http://schemas.openxmlformats.org/presentationml/2006/ole">
            <mc:AlternateContent xmlns:mc="http://schemas.openxmlformats.org/markup-compatibility/2006">
              <mc:Choice xmlns:v="urn:schemas-microsoft-com:vml" Requires="v">
                <p:oleObj spid="_x0000_s10795" name="Equation" r:id="rId9" imgW="2374560" imgH="457200" progId="Equation.3">
                  <p:embed/>
                </p:oleObj>
              </mc:Choice>
              <mc:Fallback>
                <p:oleObj name="Equation" r:id="rId9" imgW="2374560" imgH="457200" progId="Equation.3">
                  <p:embed/>
                  <p:pic>
                    <p:nvPicPr>
                      <p:cNvPr id="0" name=""/>
                      <p:cNvPicPr>
                        <a:picLocks noChangeAspect="1" noChangeArrowheads="1"/>
                      </p:cNvPicPr>
                      <p:nvPr/>
                    </p:nvPicPr>
                    <p:blipFill>
                      <a:blip r:embed="rId10"/>
                      <a:srcRect/>
                      <a:stretch>
                        <a:fillRect/>
                      </a:stretch>
                    </p:blipFill>
                    <p:spPr bwMode="auto">
                      <a:xfrm>
                        <a:off x="4224737" y="4584985"/>
                        <a:ext cx="3517304" cy="677128"/>
                      </a:xfrm>
                      <a:prstGeom prst="rect">
                        <a:avLst/>
                      </a:prstGeom>
                      <a:noFill/>
                      <a:ln>
                        <a:noFill/>
                      </a:ln>
                      <a:effectLst/>
                    </p:spPr>
                  </p:pic>
                </p:oleObj>
              </mc:Fallback>
            </mc:AlternateContent>
          </a:graphicData>
        </a:graphic>
      </p:graphicFrame>
      <p:grpSp>
        <p:nvGrpSpPr>
          <p:cNvPr id="13" name="Group 17"/>
          <p:cNvGrpSpPr>
            <a:grpSpLocks/>
          </p:cNvGrpSpPr>
          <p:nvPr/>
        </p:nvGrpSpPr>
        <p:grpSpPr bwMode="auto">
          <a:xfrm>
            <a:off x="3860864" y="5466365"/>
            <a:ext cx="4880334" cy="1081087"/>
            <a:chOff x="3058" y="3467"/>
            <a:chExt cx="2679" cy="681"/>
          </a:xfrm>
        </p:grpSpPr>
        <p:graphicFrame>
          <p:nvGraphicFramePr>
            <p:cNvPr id="14" name="Object 4"/>
            <p:cNvGraphicFramePr>
              <a:graphicFrameLocks noChangeAspect="1"/>
            </p:cNvGraphicFramePr>
            <p:nvPr>
              <p:extLst>
                <p:ext uri="{D42A27DB-BD31-4B8C-83A1-F6EECF244321}">
                  <p14:modId xmlns:p14="http://schemas.microsoft.com/office/powerpoint/2010/main" val="1929001514"/>
                </p:ext>
              </p:extLst>
            </p:nvPr>
          </p:nvGraphicFramePr>
          <p:xfrm>
            <a:off x="3058" y="3467"/>
            <a:ext cx="1900" cy="453"/>
          </p:xfrm>
          <a:graphic>
            <a:graphicData uri="http://schemas.openxmlformats.org/presentationml/2006/ole">
              <mc:AlternateContent xmlns:mc="http://schemas.openxmlformats.org/markup-compatibility/2006">
                <mc:Choice xmlns:v="urn:schemas-microsoft-com:vml" Requires="v">
                  <p:oleObj spid="_x0000_s10796" name="Equation" r:id="rId11" imgW="1917360" imgH="457200" progId="Equation.3">
                    <p:embed/>
                  </p:oleObj>
                </mc:Choice>
                <mc:Fallback>
                  <p:oleObj name="Equation" r:id="rId11" imgW="1917360" imgH="457200" progId="Equation.3">
                    <p:embed/>
                    <p:pic>
                      <p:nvPicPr>
                        <p:cNvPr id="0" name=""/>
                        <p:cNvPicPr>
                          <a:picLocks noChangeAspect="1" noChangeArrowheads="1"/>
                        </p:cNvPicPr>
                        <p:nvPr/>
                      </p:nvPicPr>
                      <p:blipFill>
                        <a:blip r:embed="rId12"/>
                        <a:srcRect/>
                        <a:stretch>
                          <a:fillRect/>
                        </a:stretch>
                      </p:blipFill>
                      <p:spPr bwMode="auto">
                        <a:xfrm>
                          <a:off x="3058" y="3467"/>
                          <a:ext cx="1900" cy="453"/>
                        </a:xfrm>
                        <a:prstGeom prst="rect">
                          <a:avLst/>
                        </a:prstGeom>
                        <a:noFill/>
                        <a:ln>
                          <a:noFill/>
                        </a:ln>
                        <a:effec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2988918169"/>
                </p:ext>
              </p:extLst>
            </p:nvPr>
          </p:nvGraphicFramePr>
          <p:xfrm>
            <a:off x="4837" y="3942"/>
            <a:ext cx="900" cy="206"/>
          </p:xfrm>
          <a:graphic>
            <a:graphicData uri="http://schemas.openxmlformats.org/presentationml/2006/ole">
              <mc:AlternateContent xmlns:mc="http://schemas.openxmlformats.org/markup-compatibility/2006">
                <mc:Choice xmlns:v="urn:schemas-microsoft-com:vml" Requires="v">
                  <p:oleObj spid="_x0000_s10797" name="Equation" r:id="rId13" imgW="774360" imgH="177480" progId="Equation.3">
                    <p:embed/>
                  </p:oleObj>
                </mc:Choice>
                <mc:Fallback>
                  <p:oleObj name="Equation" r:id="rId13" imgW="774360" imgH="177480" progId="Equation.3">
                    <p:embed/>
                    <p:pic>
                      <p:nvPicPr>
                        <p:cNvPr id="0" name=""/>
                        <p:cNvPicPr>
                          <a:picLocks noChangeAspect="1" noChangeArrowheads="1"/>
                        </p:cNvPicPr>
                        <p:nvPr/>
                      </p:nvPicPr>
                      <p:blipFill>
                        <a:blip r:embed="rId14"/>
                        <a:srcRect/>
                        <a:stretch>
                          <a:fillRect/>
                        </a:stretch>
                      </p:blipFill>
                      <p:spPr bwMode="auto">
                        <a:xfrm>
                          <a:off x="4837" y="3942"/>
                          <a:ext cx="900" cy="206"/>
                        </a:xfrm>
                        <a:prstGeom prst="rect">
                          <a:avLst/>
                        </a:prstGeom>
                        <a:noFill/>
                        <a:ln w="9525">
                          <a:solidFill>
                            <a:srgbClr val="FF0000"/>
                          </a:solidFill>
                          <a:miter lim="800000"/>
                          <a:headEnd/>
                          <a:tailEnd/>
                        </a:ln>
                        <a:effectLst/>
                      </p:spPr>
                    </p:pic>
                  </p:oleObj>
                </mc:Fallback>
              </mc:AlternateContent>
            </a:graphicData>
          </a:graphic>
        </p:graphicFrame>
      </p:grpSp>
      <p:cxnSp>
        <p:nvCxnSpPr>
          <p:cNvPr id="16" name="Straight Arrow Connector 15"/>
          <p:cNvCxnSpPr/>
          <p:nvPr/>
        </p:nvCxnSpPr>
        <p:spPr>
          <a:xfrm>
            <a:off x="832155" y="4507733"/>
            <a:ext cx="1370152" cy="7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11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1092200"/>
            <a:ext cx="3416300"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08269" y="391952"/>
            <a:ext cx="1613775" cy="461665"/>
          </a:xfrm>
          <a:prstGeom prst="rect">
            <a:avLst/>
          </a:prstGeom>
        </p:spPr>
        <p:txBody>
          <a:bodyPr wrap="none">
            <a:spAutoFit/>
          </a:bodyPr>
          <a:lstStyle/>
          <a:p>
            <a:r>
              <a:rPr lang="en-US" altLang="es-CO" sz="24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Problem#2</a:t>
            </a:r>
            <a:endParaRPr lang="en-IN" sz="2400" b="1" dirty="0">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4509898" y="1231402"/>
            <a:ext cx="4491037" cy="326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lnSpc>
                <a:spcPct val="150000"/>
              </a:lnSpc>
              <a:spcBef>
                <a:spcPct val="50000"/>
              </a:spcBef>
            </a:pPr>
            <a:r>
              <a:rPr lang="en-US" altLang="es-CO" dirty="0"/>
              <a:t>Two blocks are joined by an inextensible cable as shown.  If the system is released from rest, determine the velocity of block </a:t>
            </a:r>
            <a:r>
              <a:rPr lang="en-US" altLang="es-CO" i="1" dirty="0"/>
              <a:t>A</a:t>
            </a:r>
            <a:r>
              <a:rPr lang="en-US" altLang="es-CO" dirty="0"/>
              <a:t> after it has moved 2 m.  Assume that the coefficient of friction between block </a:t>
            </a:r>
            <a:r>
              <a:rPr lang="en-US" altLang="es-CO" i="1" dirty="0"/>
              <a:t>A</a:t>
            </a:r>
            <a:r>
              <a:rPr lang="en-US" altLang="es-CO" dirty="0"/>
              <a:t> and the plane is </a:t>
            </a:r>
            <a:r>
              <a:rPr lang="en-US" altLang="es-CO" i="1" dirty="0" err="1">
                <a:latin typeface="Symbol" panose="05050102010706020507" pitchFamily="18" charset="2"/>
              </a:rPr>
              <a:t>m</a:t>
            </a:r>
            <a:r>
              <a:rPr lang="en-US" altLang="es-CO" i="1" baseline="-25000" dirty="0" err="1"/>
              <a:t>k</a:t>
            </a:r>
            <a:r>
              <a:rPr lang="en-US" altLang="es-CO" dirty="0"/>
              <a:t> = 0.25 and that the pulley is weightless and frictionless.</a:t>
            </a:r>
          </a:p>
        </p:txBody>
      </p:sp>
      <p:sp>
        <p:nvSpPr>
          <p:cNvPr id="5" name="Text Box 5"/>
          <p:cNvSpPr txBox="1">
            <a:spLocks noChangeArrowheads="1"/>
          </p:cNvSpPr>
          <p:nvPr/>
        </p:nvSpPr>
        <p:spPr bwMode="auto">
          <a:xfrm>
            <a:off x="952239" y="4622884"/>
            <a:ext cx="761855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Apply the principle of work and energy separately to blocks </a:t>
            </a:r>
            <a:r>
              <a:rPr lang="en-US" altLang="es-CO" i="1" dirty="0"/>
              <a:t>A</a:t>
            </a:r>
            <a:r>
              <a:rPr lang="en-US" altLang="es-CO" dirty="0"/>
              <a:t> and </a:t>
            </a:r>
            <a:r>
              <a:rPr lang="en-US" altLang="es-CO" i="1" dirty="0"/>
              <a:t>B</a:t>
            </a:r>
            <a:r>
              <a:rPr lang="en-US" altLang="es-CO" dirty="0" smtClean="0"/>
              <a:t>.</a:t>
            </a:r>
          </a:p>
          <a:p>
            <a:pPr>
              <a:spcBef>
                <a:spcPct val="50000"/>
              </a:spcBef>
              <a:buFontTx/>
              <a:buChar char="•"/>
            </a:pPr>
            <a:r>
              <a:rPr lang="en-US" altLang="es-CO" dirty="0"/>
              <a:t>When the two relations are combined, the work of the cable forces cancel.  Solve for the velocity</a:t>
            </a:r>
            <a:r>
              <a:rPr lang="en-US" altLang="es-CO" dirty="0" smtClean="0"/>
              <a:t>.</a:t>
            </a:r>
            <a:endParaRPr lang="en-US" altLang="es-CO" dirty="0"/>
          </a:p>
        </p:txBody>
      </p:sp>
      <p:cxnSp>
        <p:nvCxnSpPr>
          <p:cNvPr id="8" name="Straight Arrow Connector 7"/>
          <p:cNvCxnSpPr/>
          <p:nvPr/>
        </p:nvCxnSpPr>
        <p:spPr>
          <a:xfrm>
            <a:off x="1555845" y="1231402"/>
            <a:ext cx="77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119116" y="2074460"/>
            <a:ext cx="764275" cy="2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392072" y="1651379"/>
            <a:ext cx="0" cy="764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08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
          <p:cNvGrpSpPr>
            <a:grpSpLocks/>
          </p:cNvGrpSpPr>
          <p:nvPr/>
        </p:nvGrpSpPr>
        <p:grpSpPr bwMode="auto">
          <a:xfrm>
            <a:off x="314325" y="938213"/>
            <a:ext cx="8828088" cy="3362325"/>
            <a:chOff x="198" y="591"/>
            <a:chExt cx="5561" cy="2118"/>
          </a:xfrm>
        </p:grpSpPr>
        <p:pic>
          <p:nvPicPr>
            <p:cNvPr id="4" name="Picture 5"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 y="635"/>
              <a:ext cx="153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2132" y="591"/>
              <a:ext cx="362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a:t>SOLUTION</a:t>
              </a:r>
              <a:r>
                <a:rPr lang="en-US" altLang="es-CO"/>
                <a:t>:</a:t>
              </a:r>
            </a:p>
            <a:p>
              <a:pPr eaLnBrk="1" hangingPunct="1">
                <a:spcBef>
                  <a:spcPct val="20000"/>
                </a:spcBef>
                <a:buFontTx/>
                <a:buChar char="•"/>
              </a:pPr>
              <a:r>
                <a:rPr lang="en-US" altLang="es-CO"/>
                <a:t>Apply the principle of work and energy separately to blocks </a:t>
              </a:r>
              <a:r>
                <a:rPr lang="en-US" altLang="es-CO" i="1"/>
                <a:t>A</a:t>
              </a:r>
              <a:r>
                <a:rPr lang="en-US" altLang="es-CO"/>
                <a:t> and </a:t>
              </a:r>
              <a:r>
                <a:rPr lang="en-US" altLang="es-CO" i="1"/>
                <a:t>B</a:t>
              </a:r>
              <a:r>
                <a:rPr lang="en-US" altLang="es-CO"/>
                <a:t>.</a:t>
              </a:r>
            </a:p>
          </p:txBody>
        </p:sp>
        <p:grpSp>
          <p:nvGrpSpPr>
            <p:cNvPr id="6" name="Group 9"/>
            <p:cNvGrpSpPr>
              <a:grpSpLocks/>
            </p:cNvGrpSpPr>
            <p:nvPr/>
          </p:nvGrpSpPr>
          <p:grpSpPr bwMode="auto">
            <a:xfrm>
              <a:off x="198" y="1318"/>
              <a:ext cx="5143" cy="1391"/>
              <a:chOff x="198" y="1318"/>
              <a:chExt cx="5143" cy="1391"/>
            </a:xfrm>
          </p:grpSpPr>
          <p:pic>
            <p:nvPicPr>
              <p:cNvPr id="7" name="Picture 3" descr="msotw9_tem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 y="1642"/>
                <a:ext cx="1504"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3"/>
              <p:cNvGraphicFramePr>
                <a:graphicFrameLocks noChangeAspect="1"/>
              </p:cNvGraphicFramePr>
              <p:nvPr/>
            </p:nvGraphicFramePr>
            <p:xfrm>
              <a:off x="2421" y="1318"/>
              <a:ext cx="2920" cy="1384"/>
            </p:xfrm>
            <a:graphic>
              <a:graphicData uri="http://schemas.openxmlformats.org/presentationml/2006/ole">
                <mc:AlternateContent xmlns:mc="http://schemas.openxmlformats.org/markup-compatibility/2006">
                  <mc:Choice xmlns:v="urn:schemas-microsoft-com:vml" Requires="v">
                    <p:oleObj spid="_x0000_s11472" name="Equation" r:id="rId5" imgW="4635500" imgH="2197100" progId="Equation.3">
                      <p:embed/>
                    </p:oleObj>
                  </mc:Choice>
                  <mc:Fallback>
                    <p:oleObj name="Equation" r:id="rId5" imgW="4635500" imgH="2197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1" y="1318"/>
                            <a:ext cx="2920" cy="1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 name="Group 10"/>
          <p:cNvGrpSpPr>
            <a:grpSpLocks/>
          </p:cNvGrpSpPr>
          <p:nvPr/>
        </p:nvGrpSpPr>
        <p:grpSpPr bwMode="auto">
          <a:xfrm>
            <a:off x="1120775" y="4394393"/>
            <a:ext cx="7129463" cy="2187575"/>
            <a:chOff x="706" y="2740"/>
            <a:chExt cx="4491" cy="1378"/>
          </a:xfrm>
        </p:grpSpPr>
        <p:pic>
          <p:nvPicPr>
            <p:cNvPr id="10" name="Picture 4" descr="msotw9_temp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 y="2740"/>
              <a:ext cx="958" cy="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Object 2"/>
            <p:cNvGraphicFramePr>
              <a:graphicFrameLocks noChangeAspect="1"/>
            </p:cNvGraphicFramePr>
            <p:nvPr/>
          </p:nvGraphicFramePr>
          <p:xfrm>
            <a:off x="2421" y="2916"/>
            <a:ext cx="2776" cy="1136"/>
          </p:xfrm>
          <a:graphic>
            <a:graphicData uri="http://schemas.openxmlformats.org/presentationml/2006/ole">
              <mc:AlternateContent xmlns:mc="http://schemas.openxmlformats.org/markup-compatibility/2006">
                <mc:Choice xmlns:v="urn:schemas-microsoft-com:vml" Requires="v">
                  <p:oleObj spid="_x0000_s11473" name="Equation" r:id="rId8" imgW="4406900" imgH="1803400" progId="Equation.3">
                    <p:embed/>
                  </p:oleObj>
                </mc:Choice>
                <mc:Fallback>
                  <p:oleObj name="Equation" r:id="rId8" imgW="4406900" imgH="1803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1" y="2916"/>
                          <a:ext cx="2776" cy="1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Rectangle 11"/>
          <p:cNvSpPr/>
          <p:nvPr/>
        </p:nvSpPr>
        <p:spPr>
          <a:xfrm>
            <a:off x="508269" y="391952"/>
            <a:ext cx="1613775" cy="461665"/>
          </a:xfrm>
          <a:prstGeom prst="rect">
            <a:avLst/>
          </a:prstGeom>
        </p:spPr>
        <p:txBody>
          <a:bodyPr wrap="none">
            <a:spAutoFit/>
          </a:bodyPr>
          <a:lstStyle/>
          <a:p>
            <a:r>
              <a:rPr lang="en-US" altLang="es-CO" sz="24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Problem#2</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3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
          <p:cNvGrpSpPr>
            <a:grpSpLocks/>
          </p:cNvGrpSpPr>
          <p:nvPr/>
        </p:nvGrpSpPr>
        <p:grpSpPr bwMode="auto">
          <a:xfrm>
            <a:off x="452438" y="995363"/>
            <a:ext cx="8689975" cy="3768725"/>
            <a:chOff x="285" y="627"/>
            <a:chExt cx="5474" cy="2374"/>
          </a:xfrm>
        </p:grpSpPr>
        <p:pic>
          <p:nvPicPr>
            <p:cNvPr id="4"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 y="635"/>
              <a:ext cx="153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a:spLocks noChangeArrowheads="1"/>
            </p:cNvSpPr>
            <p:nvPr/>
          </p:nvSpPr>
          <p:spPr bwMode="auto">
            <a:xfrm>
              <a:off x="1922" y="627"/>
              <a:ext cx="383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When the two relations are combined, the work of the cable forces cancel.  Solve for the velocity.</a:t>
              </a:r>
            </a:p>
          </p:txBody>
        </p:sp>
        <p:graphicFrame>
          <p:nvGraphicFramePr>
            <p:cNvPr id="6" name="Object 2"/>
            <p:cNvGraphicFramePr>
              <a:graphicFrameLocks noChangeAspect="1"/>
            </p:cNvGraphicFramePr>
            <p:nvPr/>
          </p:nvGraphicFramePr>
          <p:xfrm>
            <a:off x="2474" y="1126"/>
            <a:ext cx="2456" cy="288"/>
          </p:xfrm>
          <a:graphic>
            <a:graphicData uri="http://schemas.openxmlformats.org/presentationml/2006/ole">
              <mc:AlternateContent xmlns:mc="http://schemas.openxmlformats.org/markup-compatibility/2006">
                <mc:Choice xmlns:v="urn:schemas-microsoft-com:vml" Requires="v">
                  <p:oleObj spid="_x0000_s12698" name="Equation" r:id="rId4" imgW="3898900" imgH="457200" progId="Equation.3">
                    <p:embed/>
                  </p:oleObj>
                </mc:Choice>
                <mc:Fallback>
                  <p:oleObj name="Equation" r:id="rId4" imgW="38989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 y="1126"/>
                          <a:ext cx="24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nvGraphicFramePr>
          <p:xfrm>
            <a:off x="2314" y="1494"/>
            <a:ext cx="2616" cy="288"/>
          </p:xfrm>
          <a:graphic>
            <a:graphicData uri="http://schemas.openxmlformats.org/presentationml/2006/ole">
              <mc:AlternateContent xmlns:mc="http://schemas.openxmlformats.org/markup-compatibility/2006">
                <mc:Choice xmlns:v="urn:schemas-microsoft-com:vml" Requires="v">
                  <p:oleObj spid="_x0000_s12699" name="Equation" r:id="rId6" imgW="4152900" imgH="457200" progId="Equation.3">
                    <p:embed/>
                  </p:oleObj>
                </mc:Choice>
                <mc:Fallback>
                  <p:oleObj name="Equation" r:id="rId6" imgW="41529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4" y="1494"/>
                          <a:ext cx="26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nvGraphicFramePr>
          <p:xfrm>
            <a:off x="2114" y="1961"/>
            <a:ext cx="3376" cy="608"/>
          </p:xfrm>
          <a:graphic>
            <a:graphicData uri="http://schemas.openxmlformats.org/presentationml/2006/ole">
              <mc:AlternateContent xmlns:mc="http://schemas.openxmlformats.org/markup-compatibility/2006">
                <mc:Choice xmlns:v="urn:schemas-microsoft-com:vml" Requires="v">
                  <p:oleObj spid="_x0000_s12700" name="Equation" r:id="rId8" imgW="5359400" imgH="965200" progId="Equation.3">
                    <p:embed/>
                  </p:oleObj>
                </mc:Choice>
                <mc:Fallback>
                  <p:oleObj name="Equation" r:id="rId8" imgW="5359400" imgH="965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4" y="1961"/>
                          <a:ext cx="3376"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4552" y="2801"/>
            <a:ext cx="816" cy="200"/>
          </p:xfrm>
          <a:graphic>
            <a:graphicData uri="http://schemas.openxmlformats.org/presentationml/2006/ole">
              <mc:AlternateContent xmlns:mc="http://schemas.openxmlformats.org/markup-compatibility/2006">
                <mc:Choice xmlns:v="urn:schemas-microsoft-com:vml" Requires="v">
                  <p:oleObj spid="_x0000_s12701" name="Equation" r:id="rId10" imgW="1294838" imgH="317362" progId="Equation.3">
                    <p:embed/>
                  </p:oleObj>
                </mc:Choice>
                <mc:Fallback>
                  <p:oleObj name="Equation" r:id="rId10" imgW="1294838" imgH="31736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2" y="2801"/>
                          <a:ext cx="816"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Rectangle 9"/>
          <p:cNvSpPr/>
          <p:nvPr/>
        </p:nvSpPr>
        <p:spPr>
          <a:xfrm>
            <a:off x="508269" y="391952"/>
            <a:ext cx="1613775" cy="461665"/>
          </a:xfrm>
          <a:prstGeom prst="rect">
            <a:avLst/>
          </a:prstGeom>
        </p:spPr>
        <p:txBody>
          <a:bodyPr wrap="none">
            <a:spAutoFit/>
          </a:bodyPr>
          <a:lstStyle/>
          <a:p>
            <a:r>
              <a:rPr lang="en-US" altLang="es-CO" sz="24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Problem#2</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37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822" y="734720"/>
            <a:ext cx="341947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08269" y="273055"/>
            <a:ext cx="1613775" cy="461665"/>
          </a:xfrm>
          <a:prstGeom prst="rect">
            <a:avLst/>
          </a:prstGeom>
        </p:spPr>
        <p:txBody>
          <a:bodyPr wrap="none">
            <a:spAutoFit/>
          </a:bodyPr>
          <a:lstStyle/>
          <a:p>
            <a:r>
              <a:rPr lang="en-US" altLang="es-CO" sz="24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Problem#3</a:t>
            </a:r>
            <a:endParaRPr lang="en-IN" sz="2400" b="1" dirty="0">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337806" y="2370637"/>
            <a:ext cx="8669716"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dirty="0"/>
              <a:t>A spring is used to stop a 60 kg package which is sliding on a horizontal surface.  The spring has a constant </a:t>
            </a:r>
            <a:r>
              <a:rPr lang="en-US" altLang="es-CO" i="1" dirty="0"/>
              <a:t>k </a:t>
            </a:r>
            <a:r>
              <a:rPr lang="en-US" altLang="es-CO" dirty="0"/>
              <a:t>= 20 </a:t>
            </a:r>
            <a:r>
              <a:rPr lang="en-US" altLang="es-CO" dirty="0" err="1"/>
              <a:t>kN</a:t>
            </a:r>
            <a:r>
              <a:rPr lang="en-US" altLang="es-CO" dirty="0"/>
              <a:t>/m and is held by cables so that it is initially compressed 120 mm.  The package has a velocity of 2.5 m/s in the position shown and the maximum deflection of the spring is 40 mm.</a:t>
            </a:r>
          </a:p>
          <a:p>
            <a:pPr eaLnBrk="1" hangingPunct="1">
              <a:spcBef>
                <a:spcPct val="50000"/>
              </a:spcBef>
            </a:pPr>
            <a:r>
              <a:rPr lang="en-US" altLang="es-CO" dirty="0"/>
              <a:t>Determine </a:t>
            </a:r>
            <a:r>
              <a:rPr lang="en-US" altLang="es-CO" i="1" dirty="0"/>
              <a:t>(a)</a:t>
            </a:r>
            <a:r>
              <a:rPr lang="en-US" altLang="es-CO" dirty="0"/>
              <a:t> the coefficient of kinetic friction between the package and surface and </a:t>
            </a:r>
            <a:r>
              <a:rPr lang="en-US" altLang="es-CO" i="1" dirty="0"/>
              <a:t>(b)</a:t>
            </a:r>
            <a:r>
              <a:rPr lang="en-US" altLang="es-CO" dirty="0"/>
              <a:t> the velocity of the package as it passes again through the position shown.</a:t>
            </a:r>
          </a:p>
        </p:txBody>
      </p:sp>
      <p:sp>
        <p:nvSpPr>
          <p:cNvPr id="5" name="Text Box 5"/>
          <p:cNvSpPr txBox="1">
            <a:spLocks noChangeArrowheads="1"/>
          </p:cNvSpPr>
          <p:nvPr/>
        </p:nvSpPr>
        <p:spPr bwMode="auto">
          <a:xfrm>
            <a:off x="357678" y="4463518"/>
            <a:ext cx="86697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Apply the principle of work and energy between the initial position and the point at which the spring is fully compressed and the velocity is zero.  The only unknown in the relation is the friction coefficient</a:t>
            </a:r>
            <a:r>
              <a:rPr lang="en-US" altLang="es-CO" dirty="0" smtClean="0"/>
              <a:t>.</a:t>
            </a:r>
          </a:p>
          <a:p>
            <a:pPr>
              <a:spcBef>
                <a:spcPct val="50000"/>
              </a:spcBef>
              <a:buFontTx/>
              <a:buChar char="•"/>
            </a:pPr>
            <a:r>
              <a:rPr lang="en-US" altLang="es-CO" dirty="0"/>
              <a:t>Apply the principle of work and energy for the rebound of the package.  The only unknown in the relation is the velocity at the final position</a:t>
            </a:r>
            <a:r>
              <a:rPr lang="en-US" altLang="es-CO" dirty="0" smtClean="0"/>
              <a:t>.</a:t>
            </a:r>
            <a:endParaRPr lang="en-US" altLang="es-CO" dirty="0"/>
          </a:p>
        </p:txBody>
      </p:sp>
    </p:spTree>
    <p:extLst>
      <p:ext uri="{BB962C8B-B14F-4D97-AF65-F5344CB8AC3E}">
        <p14:creationId xmlns:p14="http://schemas.microsoft.com/office/powerpoint/2010/main" val="72633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3"/>
          <p:cNvGrpSpPr>
            <a:grpSpLocks/>
          </p:cNvGrpSpPr>
          <p:nvPr/>
        </p:nvGrpSpPr>
        <p:grpSpPr bwMode="auto">
          <a:xfrm>
            <a:off x="232463" y="926153"/>
            <a:ext cx="8761412" cy="1430338"/>
            <a:chOff x="241" y="592"/>
            <a:chExt cx="5519" cy="901"/>
          </a:xfrm>
        </p:grpSpPr>
        <p:pic>
          <p:nvPicPr>
            <p:cNvPr id="3" name="Picture 1028"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 y="646"/>
              <a:ext cx="1782"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036"/>
            <p:cNvSpPr txBox="1">
              <a:spLocks noChangeArrowheads="1"/>
            </p:cNvSpPr>
            <p:nvPr/>
          </p:nvSpPr>
          <p:spPr bwMode="auto">
            <a:xfrm>
              <a:off x="2065" y="592"/>
              <a:ext cx="3695"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u="sng"/>
                <a:t>SOLUTION</a:t>
              </a:r>
              <a:r>
                <a:rPr lang="en-US" altLang="es-CO" sz="1800"/>
                <a:t>:</a:t>
              </a:r>
            </a:p>
            <a:p>
              <a:pPr eaLnBrk="1" hangingPunct="1">
                <a:spcBef>
                  <a:spcPct val="20000"/>
                </a:spcBef>
                <a:buFontTx/>
                <a:buChar char="•"/>
              </a:pPr>
              <a:r>
                <a:rPr lang="en-US" altLang="es-CO" sz="1800"/>
                <a:t>Apply principle of work and energy between initial position and the point at which spring is fully compressed.</a:t>
              </a:r>
            </a:p>
          </p:txBody>
        </p:sp>
        <p:graphicFrame>
          <p:nvGraphicFramePr>
            <p:cNvPr id="5" name="Object 7"/>
            <p:cNvGraphicFramePr>
              <a:graphicFrameLocks noChangeAspect="1"/>
            </p:cNvGraphicFramePr>
            <p:nvPr/>
          </p:nvGraphicFramePr>
          <p:xfrm>
            <a:off x="2278" y="1229"/>
            <a:ext cx="2984" cy="264"/>
          </p:xfrm>
          <a:graphic>
            <a:graphicData uri="http://schemas.openxmlformats.org/presentationml/2006/ole">
              <mc:AlternateContent xmlns:mc="http://schemas.openxmlformats.org/markup-compatibility/2006">
                <mc:Choice xmlns:v="urn:schemas-microsoft-com:vml" Requires="v">
                  <p:oleObj spid="_x0000_s13791" name="Equation" r:id="rId4" imgW="4737100" imgH="419100" progId="Equation.3">
                    <p:embed/>
                  </p:oleObj>
                </mc:Choice>
                <mc:Fallback>
                  <p:oleObj name="Equation" r:id="rId4" imgW="47371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8" y="1229"/>
                          <a:ext cx="298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047"/>
          <p:cNvGrpSpPr>
            <a:grpSpLocks/>
          </p:cNvGrpSpPr>
          <p:nvPr/>
        </p:nvGrpSpPr>
        <p:grpSpPr bwMode="auto">
          <a:xfrm>
            <a:off x="392113" y="2571750"/>
            <a:ext cx="8364537" cy="1350963"/>
            <a:chOff x="247" y="1620"/>
            <a:chExt cx="5269" cy="851"/>
          </a:xfrm>
        </p:grpSpPr>
        <p:pic>
          <p:nvPicPr>
            <p:cNvPr id="7" name="Picture 1029" descr="msotw9_temp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 y="1620"/>
              <a:ext cx="824"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6"/>
            <p:cNvGraphicFramePr>
              <a:graphicFrameLocks noChangeAspect="1"/>
            </p:cNvGraphicFramePr>
            <p:nvPr/>
          </p:nvGraphicFramePr>
          <p:xfrm>
            <a:off x="2260" y="1625"/>
            <a:ext cx="3256" cy="488"/>
          </p:xfrm>
          <a:graphic>
            <a:graphicData uri="http://schemas.openxmlformats.org/presentationml/2006/ole">
              <mc:AlternateContent xmlns:mc="http://schemas.openxmlformats.org/markup-compatibility/2006">
                <mc:Choice xmlns:v="urn:schemas-microsoft-com:vml" Requires="v">
                  <p:oleObj spid="_x0000_s13792" name="Equation" r:id="rId7" imgW="5168900" imgH="774700" progId="Equation.3">
                    <p:embed/>
                  </p:oleObj>
                </mc:Choice>
                <mc:Fallback>
                  <p:oleObj name="Equation" r:id="rId7" imgW="5168900" imgH="774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0" y="1625"/>
                          <a:ext cx="3256"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045"/>
          <p:cNvGrpSpPr>
            <a:grpSpLocks/>
          </p:cNvGrpSpPr>
          <p:nvPr/>
        </p:nvGrpSpPr>
        <p:grpSpPr bwMode="auto">
          <a:xfrm>
            <a:off x="863600" y="2806700"/>
            <a:ext cx="7616825" cy="2982913"/>
            <a:chOff x="544" y="1768"/>
            <a:chExt cx="4798" cy="1879"/>
          </a:xfrm>
        </p:grpSpPr>
        <p:pic>
          <p:nvPicPr>
            <p:cNvPr id="10" name="Picture 1030" descr="msotw9_temp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6" y="1768"/>
              <a:ext cx="76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33" descr="msotw9_temp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 y="2713"/>
              <a:ext cx="1177" cy="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5"/>
            <p:cNvGraphicFramePr>
              <a:graphicFrameLocks noChangeAspect="1"/>
            </p:cNvGraphicFramePr>
            <p:nvPr/>
          </p:nvGraphicFramePr>
          <p:xfrm>
            <a:off x="2278" y="2245"/>
            <a:ext cx="3064" cy="952"/>
          </p:xfrm>
          <a:graphic>
            <a:graphicData uri="http://schemas.openxmlformats.org/presentationml/2006/ole">
              <mc:AlternateContent xmlns:mc="http://schemas.openxmlformats.org/markup-compatibility/2006">
                <mc:Choice xmlns:v="urn:schemas-microsoft-com:vml" Requires="v">
                  <p:oleObj spid="_x0000_s13793" name="Equation" r:id="rId11" imgW="4864100" imgH="1511300" progId="Equation.3">
                    <p:embed/>
                  </p:oleObj>
                </mc:Choice>
                <mc:Fallback>
                  <p:oleObj name="Equation" r:id="rId11" imgW="4864100" imgH="151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8" y="2245"/>
                          <a:ext cx="3064" cy="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046"/>
          <p:cNvGrpSpPr>
            <a:grpSpLocks/>
          </p:cNvGrpSpPr>
          <p:nvPr/>
        </p:nvGrpSpPr>
        <p:grpSpPr bwMode="auto">
          <a:xfrm>
            <a:off x="3616325" y="5645221"/>
            <a:ext cx="5284788" cy="647700"/>
            <a:chOff x="2278" y="3685"/>
            <a:chExt cx="3329" cy="408"/>
          </a:xfrm>
        </p:grpSpPr>
        <p:graphicFrame>
          <p:nvGraphicFramePr>
            <p:cNvPr id="14" name="Object 3"/>
            <p:cNvGraphicFramePr>
              <a:graphicFrameLocks noChangeAspect="1"/>
            </p:cNvGraphicFramePr>
            <p:nvPr/>
          </p:nvGraphicFramePr>
          <p:xfrm>
            <a:off x="2278" y="3685"/>
            <a:ext cx="1832" cy="408"/>
          </p:xfrm>
          <a:graphic>
            <a:graphicData uri="http://schemas.openxmlformats.org/presentationml/2006/ole">
              <mc:AlternateContent xmlns:mc="http://schemas.openxmlformats.org/markup-compatibility/2006">
                <mc:Choice xmlns:v="urn:schemas-microsoft-com:vml" Requires="v">
                  <p:oleObj spid="_x0000_s13794" name="Equation" r:id="rId13" imgW="2908300" imgH="647700" progId="Equation.3">
                    <p:embed/>
                  </p:oleObj>
                </mc:Choice>
                <mc:Fallback>
                  <p:oleObj name="Equation" r:id="rId13" imgW="2908300" imgH="6477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8" y="3685"/>
                          <a:ext cx="183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4"/>
            <p:cNvGraphicFramePr>
              <a:graphicFrameLocks noChangeAspect="1"/>
            </p:cNvGraphicFramePr>
            <p:nvPr/>
          </p:nvGraphicFramePr>
          <p:xfrm>
            <a:off x="5015" y="3909"/>
            <a:ext cx="592" cy="184"/>
          </p:xfrm>
          <a:graphic>
            <a:graphicData uri="http://schemas.openxmlformats.org/presentationml/2006/ole">
              <mc:AlternateContent xmlns:mc="http://schemas.openxmlformats.org/markup-compatibility/2006">
                <mc:Choice xmlns:v="urn:schemas-microsoft-com:vml" Requires="v">
                  <p:oleObj spid="_x0000_s13795" name="Equation" r:id="rId15" imgW="939392" imgH="291973" progId="Equation.3">
                    <p:embed/>
                  </p:oleObj>
                </mc:Choice>
                <mc:Fallback>
                  <p:oleObj name="Equation" r:id="rId15" imgW="939392" imgH="29197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15" y="3909"/>
                          <a:ext cx="592" cy="1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Rectangle 15"/>
          <p:cNvSpPr/>
          <p:nvPr/>
        </p:nvSpPr>
        <p:spPr>
          <a:xfrm>
            <a:off x="508269" y="273055"/>
            <a:ext cx="1613775" cy="461665"/>
          </a:xfrm>
          <a:prstGeom prst="rect">
            <a:avLst/>
          </a:prstGeom>
        </p:spPr>
        <p:txBody>
          <a:bodyPr wrap="none">
            <a:spAutoFit/>
          </a:bodyPr>
          <a:lstStyle/>
          <a:p>
            <a:r>
              <a:rPr lang="en-US" altLang="es-CO" sz="24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Problem#3</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34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41176" y="1257323"/>
                <a:ext cx="7929349" cy="1071768"/>
              </a:xfrm>
              <a:prstGeom prst="rect">
                <a:avLst/>
              </a:prstGeom>
            </p:spPr>
            <p:txBody>
              <a:bodyPr wrap="square">
                <a:spAutoFit/>
              </a:bodyPr>
              <a:lstStyle/>
              <a:p>
                <a:pPr>
                  <a:lnSpc>
                    <a:spcPct val="150000"/>
                  </a:lnSpc>
                </a:pPr>
                <a:r>
                  <a:rPr lang="en-US" altLang="es-CO" sz="2000" dirty="0" smtClean="0">
                    <a:latin typeface="Times New Roman" panose="02020603050405020304" pitchFamily="18" charset="0"/>
                    <a:cs typeface="Times New Roman" panose="02020603050405020304" pitchFamily="18" charset="0"/>
                  </a:rPr>
                  <a:t>The problems dealing with the motion of particles were solved through the fundamental equation of motion, </a:t>
                </a:r>
                <a14:m>
                  <m:oMath xmlns:m="http://schemas.openxmlformats.org/officeDocument/2006/math">
                    <m:r>
                      <a:rPr lang="en-US" altLang="es-CO" sz="2000" i="1" smtClean="0">
                        <a:latin typeface="Cambria Math" panose="02040503050406030204" pitchFamily="18" charset="0"/>
                      </a:rPr>
                      <m:t> </m:t>
                    </m:r>
                    <m:acc>
                      <m:accPr>
                        <m:chr m:val="⃗"/>
                        <m:ctrlPr>
                          <a:rPr lang="en-US" altLang="es-CO" sz="2000" i="1" smtClean="0">
                            <a:latin typeface="Cambria Math" panose="02040503050406030204" pitchFamily="18" charset="0"/>
                          </a:rPr>
                        </m:ctrlPr>
                      </m:accPr>
                      <m:e>
                        <m:r>
                          <a:rPr lang="en-IN" altLang="es-CO" sz="2000" b="0" i="1" smtClean="0">
                            <a:latin typeface="Cambria Math" panose="02040503050406030204" pitchFamily="18" charset="0"/>
                          </a:rPr>
                          <m:t>𝐹</m:t>
                        </m:r>
                      </m:e>
                    </m:acc>
                    <m:r>
                      <a:rPr lang="en-IN" altLang="es-CO" sz="2000" b="0" i="1" smtClean="0">
                        <a:latin typeface="Cambria Math" panose="02040503050406030204" pitchFamily="18" charset="0"/>
                      </a:rPr>
                      <m:t>=</m:t>
                    </m:r>
                    <m:r>
                      <a:rPr lang="en-IN" altLang="es-CO" sz="2000" b="0" i="1" smtClean="0">
                        <a:latin typeface="Cambria Math" panose="02040503050406030204" pitchFamily="18" charset="0"/>
                      </a:rPr>
                      <m:t>𝑚</m:t>
                    </m:r>
                    <m:acc>
                      <m:accPr>
                        <m:chr m:val="⃗"/>
                        <m:ctrlPr>
                          <a:rPr lang="en-IN" altLang="es-CO" sz="2000" b="0" i="1" smtClean="0">
                            <a:latin typeface="Cambria Math" panose="02040503050406030204" pitchFamily="18" charset="0"/>
                          </a:rPr>
                        </m:ctrlPr>
                      </m:accPr>
                      <m:e>
                        <m:r>
                          <a:rPr lang="en-IN" altLang="es-CO" sz="2000" b="0" i="1" smtClean="0">
                            <a:latin typeface="Cambria Math" panose="02040503050406030204" pitchFamily="18" charset="0"/>
                          </a:rPr>
                          <m:t>𝑎</m:t>
                        </m:r>
                      </m:e>
                    </m:acc>
                  </m:oMath>
                </a14:m>
                <a:r>
                  <a:rPr lang="en-US" altLang="es-CO"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41176" y="1257323"/>
                <a:ext cx="7929349" cy="1071768"/>
              </a:xfrm>
              <a:prstGeom prst="rect">
                <a:avLst/>
              </a:prstGeom>
              <a:blipFill rotWithShape="0">
                <a:blip r:embed="rId2"/>
                <a:stretch>
                  <a:fillRect l="-769" b="-2841"/>
                </a:stretch>
              </a:blipFill>
            </p:spPr>
            <p:txBody>
              <a:bodyPr/>
              <a:lstStyle/>
              <a:p>
                <a:r>
                  <a:rPr lang="en-IN">
                    <a:noFill/>
                  </a:rPr>
                  <a:t> </a:t>
                </a:r>
              </a:p>
            </p:txBody>
          </p:sp>
        </mc:Fallback>
      </mc:AlternateContent>
      <p:sp>
        <p:nvSpPr>
          <p:cNvPr id="3" name="Rectangle 2"/>
          <p:cNvSpPr/>
          <p:nvPr/>
        </p:nvSpPr>
        <p:spPr>
          <a:xfrm>
            <a:off x="641175" y="633787"/>
            <a:ext cx="1855829" cy="461665"/>
          </a:xfrm>
          <a:prstGeom prst="rect">
            <a:avLst/>
          </a:prstGeom>
        </p:spPr>
        <p:txBody>
          <a:bodyPr wrap="none">
            <a:spAutoFit/>
          </a:bodyPr>
          <a:lstStyle/>
          <a:p>
            <a:r>
              <a:rPr lang="en-US" altLang="es-CO" sz="2400" b="1" dirty="0" smtClean="0">
                <a:latin typeface="Times New Roman" panose="02020603050405020304" pitchFamily="18" charset="0"/>
                <a:ea typeface="ＭＳ Ｐゴシック" panose="020B0600070205080204" pitchFamily="34" charset="-128"/>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641175" y="4074825"/>
            <a:ext cx="7929349" cy="1015663"/>
          </a:xfrm>
          <a:prstGeom prst="rect">
            <a:avLst/>
          </a:prstGeom>
        </p:spPr>
        <p:txBody>
          <a:bodyPr wrap="square">
            <a:spAutoFit/>
          </a:bodyPr>
          <a:lstStyle/>
          <a:p>
            <a:pPr algn="just">
              <a:lnSpc>
                <a:spcPct val="150000"/>
              </a:lnSpc>
              <a:spcBef>
                <a:spcPct val="50000"/>
              </a:spcBef>
            </a:pPr>
            <a:r>
              <a:rPr lang="en-US" altLang="es-CO" sz="2000" b="1" dirty="0" smtClean="0">
                <a:latin typeface="Times New Roman" panose="02020603050405020304" pitchFamily="18" charset="0"/>
                <a:cs typeface="Times New Roman" panose="02020603050405020304" pitchFamily="18" charset="0"/>
              </a:rPr>
              <a:t>Method of impulse and momentum:  </a:t>
            </a:r>
            <a:r>
              <a:rPr lang="en-US" altLang="es-CO" sz="2000" dirty="0" smtClean="0">
                <a:latin typeface="Times New Roman" panose="02020603050405020304" pitchFamily="18" charset="0"/>
                <a:cs typeface="Times New Roman" panose="02020603050405020304" pitchFamily="18" charset="0"/>
              </a:rPr>
              <a:t>directly relates force, mass, velocity, and time.</a:t>
            </a:r>
            <a:endParaRPr lang="en-US" altLang="es-CO"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41176" y="2721794"/>
            <a:ext cx="7929348" cy="1015663"/>
          </a:xfrm>
          <a:prstGeom prst="rect">
            <a:avLst/>
          </a:prstGeom>
        </p:spPr>
        <p:txBody>
          <a:bodyPr wrap="square">
            <a:spAutoFit/>
          </a:bodyPr>
          <a:lstStyle/>
          <a:p>
            <a:pPr algn="just">
              <a:lnSpc>
                <a:spcPct val="150000"/>
              </a:lnSpc>
              <a:spcBef>
                <a:spcPct val="50000"/>
              </a:spcBef>
            </a:pPr>
            <a:r>
              <a:rPr lang="en-US" altLang="es-CO" sz="2000" b="1" dirty="0" smtClean="0">
                <a:latin typeface="Times New Roman" panose="02020603050405020304" pitchFamily="18" charset="0"/>
                <a:cs typeface="Times New Roman" panose="02020603050405020304" pitchFamily="18" charset="0"/>
              </a:rPr>
              <a:t>Method of work and energy:  </a:t>
            </a:r>
            <a:r>
              <a:rPr lang="en-US" altLang="es-CO" sz="2000" dirty="0" smtClean="0">
                <a:latin typeface="Times New Roman" panose="02020603050405020304" pitchFamily="18" charset="0"/>
                <a:cs typeface="Times New Roman" panose="02020603050405020304" pitchFamily="18" charset="0"/>
              </a:rPr>
              <a:t>directly relates force, mass, velocity and displacement.</a:t>
            </a:r>
            <a:endParaRPr lang="en-US" altLang="es-C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013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366713" y="985838"/>
            <a:ext cx="8775700" cy="1479550"/>
            <a:chOff x="231" y="621"/>
            <a:chExt cx="5528" cy="932"/>
          </a:xfrm>
        </p:grpSpPr>
        <p:pic>
          <p:nvPicPr>
            <p:cNvPr id="3" name="Picture 7"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 y="730"/>
              <a:ext cx="1797"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9"/>
            <p:cNvSpPr txBox="1">
              <a:spLocks noChangeArrowheads="1"/>
            </p:cNvSpPr>
            <p:nvPr/>
          </p:nvSpPr>
          <p:spPr bwMode="auto">
            <a:xfrm>
              <a:off x="2155" y="621"/>
              <a:ext cx="36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sz="1800" dirty="0"/>
                <a:t>Apply the principle of work and energy for the rebound of the package.  </a:t>
              </a:r>
            </a:p>
          </p:txBody>
        </p:sp>
        <p:graphicFrame>
          <p:nvGraphicFramePr>
            <p:cNvPr id="5" name="Object 5"/>
            <p:cNvGraphicFramePr>
              <a:graphicFrameLocks noChangeAspect="1"/>
            </p:cNvGraphicFramePr>
            <p:nvPr/>
          </p:nvGraphicFramePr>
          <p:xfrm>
            <a:off x="2412" y="1082"/>
            <a:ext cx="1984" cy="256"/>
          </p:xfrm>
          <a:graphic>
            <a:graphicData uri="http://schemas.openxmlformats.org/presentationml/2006/ole">
              <mc:AlternateContent xmlns:mc="http://schemas.openxmlformats.org/markup-compatibility/2006">
                <mc:Choice xmlns:v="urn:schemas-microsoft-com:vml" Requires="v">
                  <p:oleObj spid="_x0000_s14718" name="Equation" r:id="rId4" imgW="3149600" imgH="406400" progId="Equation.3">
                    <p:embed/>
                  </p:oleObj>
                </mc:Choice>
                <mc:Fallback>
                  <p:oleObj name="Equation" r:id="rId4" imgW="31496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2" y="1082"/>
                          <a:ext cx="198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5"/>
          <p:cNvGrpSpPr>
            <a:grpSpLocks/>
          </p:cNvGrpSpPr>
          <p:nvPr/>
        </p:nvGrpSpPr>
        <p:grpSpPr bwMode="auto">
          <a:xfrm>
            <a:off x="746125" y="2335213"/>
            <a:ext cx="7616825" cy="1870075"/>
            <a:chOff x="470" y="1471"/>
            <a:chExt cx="4798" cy="1178"/>
          </a:xfrm>
        </p:grpSpPr>
        <p:pic>
          <p:nvPicPr>
            <p:cNvPr id="7" name="Picture 8"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 y="1840"/>
              <a:ext cx="1008"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4"/>
            <p:cNvGraphicFramePr>
              <a:graphicFrameLocks noChangeAspect="1"/>
            </p:cNvGraphicFramePr>
            <p:nvPr/>
          </p:nvGraphicFramePr>
          <p:xfrm>
            <a:off x="2412" y="1471"/>
            <a:ext cx="2856" cy="440"/>
          </p:xfrm>
          <a:graphic>
            <a:graphicData uri="http://schemas.openxmlformats.org/presentationml/2006/ole">
              <mc:AlternateContent xmlns:mc="http://schemas.openxmlformats.org/markup-compatibility/2006">
                <mc:Choice xmlns:v="urn:schemas-microsoft-com:vml" Requires="v">
                  <p:oleObj spid="_x0000_s14719" name="Equation" r:id="rId7" imgW="4533900" imgH="698500" progId="Equation.3">
                    <p:embed/>
                  </p:oleObj>
                </mc:Choice>
                <mc:Fallback>
                  <p:oleObj name="Equation" r:id="rId7" imgW="4533900" imgH="698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2" y="1471"/>
                          <a:ext cx="2856"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6"/>
          <p:cNvGrpSpPr>
            <a:grpSpLocks/>
          </p:cNvGrpSpPr>
          <p:nvPr/>
        </p:nvGrpSpPr>
        <p:grpSpPr bwMode="auto">
          <a:xfrm>
            <a:off x="3829050" y="3244850"/>
            <a:ext cx="4900613" cy="1090613"/>
            <a:chOff x="2412" y="2044"/>
            <a:chExt cx="3087" cy="687"/>
          </a:xfrm>
        </p:grpSpPr>
        <p:graphicFrame>
          <p:nvGraphicFramePr>
            <p:cNvPr id="10" name="Object 2"/>
            <p:cNvGraphicFramePr>
              <a:graphicFrameLocks noChangeAspect="1"/>
            </p:cNvGraphicFramePr>
            <p:nvPr/>
          </p:nvGraphicFramePr>
          <p:xfrm>
            <a:off x="2412" y="2044"/>
            <a:ext cx="1456" cy="472"/>
          </p:xfrm>
          <a:graphic>
            <a:graphicData uri="http://schemas.openxmlformats.org/presentationml/2006/ole">
              <mc:AlternateContent xmlns:mc="http://schemas.openxmlformats.org/markup-compatibility/2006">
                <mc:Choice xmlns:v="urn:schemas-microsoft-com:vml" Requires="v">
                  <p:oleObj spid="_x0000_s14720" name="Equation" r:id="rId9" imgW="2311400" imgH="749300" progId="Equation.3">
                    <p:embed/>
                  </p:oleObj>
                </mc:Choice>
                <mc:Fallback>
                  <p:oleObj name="Equation" r:id="rId9" imgW="2311400" imgH="749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2" y="2044"/>
                          <a:ext cx="1456"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p:cNvGraphicFramePr>
              <a:graphicFrameLocks noChangeAspect="1"/>
            </p:cNvGraphicFramePr>
            <p:nvPr/>
          </p:nvGraphicFramePr>
          <p:xfrm>
            <a:off x="4659" y="2547"/>
            <a:ext cx="840" cy="184"/>
          </p:xfrm>
          <a:graphic>
            <a:graphicData uri="http://schemas.openxmlformats.org/presentationml/2006/ole">
              <mc:AlternateContent xmlns:mc="http://schemas.openxmlformats.org/markup-compatibility/2006">
                <mc:Choice xmlns:v="urn:schemas-microsoft-com:vml" Requires="v">
                  <p:oleObj spid="_x0000_s14721" name="Equation" r:id="rId11" imgW="1333500" imgH="292100" progId="Equation.3">
                    <p:embed/>
                  </p:oleObj>
                </mc:Choice>
                <mc:Fallback>
                  <p:oleObj name="Equation" r:id="rId11" imgW="1333500" imgH="292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9" y="2547"/>
                          <a:ext cx="840" cy="1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Rectangle 11"/>
          <p:cNvSpPr/>
          <p:nvPr/>
        </p:nvSpPr>
        <p:spPr>
          <a:xfrm>
            <a:off x="508269" y="273055"/>
            <a:ext cx="1613775" cy="461665"/>
          </a:xfrm>
          <a:prstGeom prst="rect">
            <a:avLst/>
          </a:prstGeom>
        </p:spPr>
        <p:txBody>
          <a:bodyPr wrap="none">
            <a:spAutoFit/>
          </a:bodyPr>
          <a:lstStyle/>
          <a:p>
            <a:r>
              <a:rPr lang="en-US" altLang="es-CO" sz="24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Problem#3</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307407"/>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Potential Energy</a:t>
            </a:r>
          </a:p>
        </p:txBody>
      </p:sp>
      <p:pic>
        <p:nvPicPr>
          <p:cNvPr id="3"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135063"/>
            <a:ext cx="3001962"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7"/>
          <p:cNvGrpSpPr>
            <a:grpSpLocks/>
          </p:cNvGrpSpPr>
          <p:nvPr/>
        </p:nvGrpSpPr>
        <p:grpSpPr bwMode="auto">
          <a:xfrm>
            <a:off x="4263172" y="884001"/>
            <a:ext cx="3716338" cy="755650"/>
            <a:chOff x="2290" y="703"/>
            <a:chExt cx="2341" cy="476"/>
          </a:xfrm>
        </p:grpSpPr>
        <p:graphicFrame>
          <p:nvGraphicFramePr>
            <p:cNvPr id="5" name="Object 5"/>
            <p:cNvGraphicFramePr>
              <a:graphicFrameLocks noChangeAspect="1"/>
            </p:cNvGraphicFramePr>
            <p:nvPr/>
          </p:nvGraphicFramePr>
          <p:xfrm>
            <a:off x="2603" y="971"/>
            <a:ext cx="1296" cy="208"/>
          </p:xfrm>
          <a:graphic>
            <a:graphicData uri="http://schemas.openxmlformats.org/presentationml/2006/ole">
              <mc:AlternateContent xmlns:mc="http://schemas.openxmlformats.org/markup-compatibility/2006">
                <mc:Choice xmlns:v="urn:schemas-microsoft-com:vml" Requires="v">
                  <p:oleObj spid="_x0000_s15827" name="Equation" r:id="rId4" imgW="2057400" imgH="330200" progId="Equation.3">
                    <p:embed/>
                  </p:oleObj>
                </mc:Choice>
                <mc:Fallback>
                  <p:oleObj name="Equation" r:id="rId4" imgW="2057400" imgH="330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 y="971"/>
                          <a:ext cx="129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7"/>
            <p:cNvGrpSpPr>
              <a:grpSpLocks/>
            </p:cNvGrpSpPr>
            <p:nvPr/>
          </p:nvGrpSpPr>
          <p:grpSpPr bwMode="auto">
            <a:xfrm>
              <a:off x="2290" y="703"/>
              <a:ext cx="2341" cy="250"/>
              <a:chOff x="2401" y="703"/>
              <a:chExt cx="2341" cy="250"/>
            </a:xfrm>
          </p:grpSpPr>
          <p:sp>
            <p:nvSpPr>
              <p:cNvPr id="7" name="Text Box 4"/>
              <p:cNvSpPr txBox="1">
                <a:spLocks noChangeArrowheads="1"/>
              </p:cNvSpPr>
              <p:nvPr/>
            </p:nvSpPr>
            <p:spPr bwMode="auto">
              <a:xfrm>
                <a:off x="2401" y="703"/>
                <a:ext cx="23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of the force of gravity    ,</a:t>
                </a:r>
              </a:p>
            </p:txBody>
          </p:sp>
          <p:graphicFrame>
            <p:nvGraphicFramePr>
              <p:cNvPr id="8" name="Object 6"/>
              <p:cNvGraphicFramePr>
                <a:graphicFrameLocks noChangeAspect="1"/>
              </p:cNvGraphicFramePr>
              <p:nvPr/>
            </p:nvGraphicFramePr>
            <p:xfrm>
              <a:off x="4434" y="737"/>
              <a:ext cx="168" cy="184"/>
            </p:xfrm>
            <a:graphic>
              <a:graphicData uri="http://schemas.openxmlformats.org/presentationml/2006/ole">
                <mc:AlternateContent xmlns:mc="http://schemas.openxmlformats.org/markup-compatibility/2006">
                  <mc:Choice xmlns:v="urn:schemas-microsoft-com:vml" Requires="v">
                    <p:oleObj spid="_x0000_s15828" name="Equation" r:id="rId6" imgW="266469" imgH="291847" progId="Equation.3">
                      <p:embed/>
                    </p:oleObj>
                  </mc:Choice>
                  <mc:Fallback>
                    <p:oleObj name="Equation" r:id="rId6" imgW="266469" imgH="29184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 y="737"/>
                            <a:ext cx="16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 name="Group 18"/>
          <p:cNvGrpSpPr>
            <a:grpSpLocks/>
          </p:cNvGrpSpPr>
          <p:nvPr/>
        </p:nvGrpSpPr>
        <p:grpSpPr bwMode="auto">
          <a:xfrm>
            <a:off x="3636962" y="1891116"/>
            <a:ext cx="5507038" cy="2246313"/>
            <a:chOff x="2290" y="1354"/>
            <a:chExt cx="3469" cy="1415"/>
          </a:xfrm>
        </p:grpSpPr>
        <p:sp>
          <p:nvSpPr>
            <p:cNvPr id="10" name="Text Box 8"/>
            <p:cNvSpPr txBox="1">
              <a:spLocks noChangeArrowheads="1"/>
            </p:cNvSpPr>
            <p:nvPr/>
          </p:nvSpPr>
          <p:spPr bwMode="auto">
            <a:xfrm>
              <a:off x="2290" y="1354"/>
              <a:ext cx="342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is independent of path followed; depends only on the initial and final values of </a:t>
              </a:r>
              <a:r>
                <a:rPr lang="en-US" altLang="es-CO" i="1" dirty="0" err="1"/>
                <a:t>Wy</a:t>
              </a:r>
              <a:r>
                <a:rPr lang="en-US" altLang="es-CO" i="1" dirty="0"/>
                <a:t>.</a:t>
              </a:r>
              <a:endParaRPr lang="en-US" altLang="es-CO" dirty="0"/>
            </a:p>
          </p:txBody>
        </p:sp>
        <p:grpSp>
          <p:nvGrpSpPr>
            <p:cNvPr id="11" name="Group 11"/>
            <p:cNvGrpSpPr>
              <a:grpSpLocks/>
            </p:cNvGrpSpPr>
            <p:nvPr/>
          </p:nvGrpSpPr>
          <p:grpSpPr bwMode="auto">
            <a:xfrm>
              <a:off x="2603" y="1802"/>
              <a:ext cx="3156" cy="671"/>
              <a:chOff x="2603" y="1832"/>
              <a:chExt cx="3156" cy="671"/>
            </a:xfrm>
          </p:grpSpPr>
          <p:graphicFrame>
            <p:nvGraphicFramePr>
              <p:cNvPr id="13" name="Object 4"/>
              <p:cNvGraphicFramePr>
                <a:graphicFrameLocks noChangeAspect="1"/>
              </p:cNvGraphicFramePr>
              <p:nvPr/>
            </p:nvGraphicFramePr>
            <p:xfrm>
              <a:off x="2603" y="1832"/>
              <a:ext cx="568" cy="432"/>
            </p:xfrm>
            <a:graphic>
              <a:graphicData uri="http://schemas.openxmlformats.org/presentationml/2006/ole">
                <mc:AlternateContent xmlns:mc="http://schemas.openxmlformats.org/markup-compatibility/2006">
                  <mc:Choice xmlns:v="urn:schemas-microsoft-com:vml" Requires="v">
                    <p:oleObj spid="_x0000_s15829" name="Equation" r:id="rId8" imgW="901700" imgH="685800" progId="Equation.3">
                      <p:embed/>
                    </p:oleObj>
                  </mc:Choice>
                  <mc:Fallback>
                    <p:oleObj name="Equation" r:id="rId8" imgW="901700" imgH="685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3" y="1832"/>
                            <a:ext cx="56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0"/>
              <p:cNvSpPr txBox="1">
                <a:spLocks noChangeArrowheads="1"/>
              </p:cNvSpPr>
              <p:nvPr/>
            </p:nvSpPr>
            <p:spPr bwMode="auto">
              <a:xfrm>
                <a:off x="2903" y="2061"/>
                <a:ext cx="28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i="1"/>
                  <a:t>potential energy</a:t>
                </a:r>
                <a:r>
                  <a:rPr lang="en-US" altLang="es-CO"/>
                  <a:t> of the body with respect to </a:t>
                </a:r>
                <a:r>
                  <a:rPr lang="en-US" altLang="es-CO" i="1"/>
                  <a:t>force of gravity</a:t>
                </a:r>
                <a:r>
                  <a:rPr lang="en-US" altLang="es-CO"/>
                  <a:t>.</a:t>
                </a:r>
              </a:p>
            </p:txBody>
          </p:sp>
        </p:grpSp>
        <p:graphicFrame>
          <p:nvGraphicFramePr>
            <p:cNvPr id="12" name="Object 3"/>
            <p:cNvGraphicFramePr>
              <a:graphicFrameLocks noChangeAspect="1"/>
            </p:cNvGraphicFramePr>
            <p:nvPr/>
          </p:nvGraphicFramePr>
          <p:xfrm>
            <a:off x="2603" y="2521"/>
            <a:ext cx="1376" cy="248"/>
          </p:xfrm>
          <a:graphic>
            <a:graphicData uri="http://schemas.openxmlformats.org/presentationml/2006/ole">
              <mc:AlternateContent xmlns:mc="http://schemas.openxmlformats.org/markup-compatibility/2006">
                <mc:Choice xmlns:v="urn:schemas-microsoft-com:vml" Requires="v">
                  <p:oleObj spid="_x0000_s15830" name="Equation" r:id="rId10" imgW="2184400" imgH="393700" progId="Equation.3">
                    <p:embed/>
                  </p:oleObj>
                </mc:Choice>
                <mc:Fallback>
                  <p:oleObj name="Equation" r:id="rId10" imgW="21844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3" y="2521"/>
                          <a:ext cx="137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Text Box 16"/>
          <p:cNvSpPr txBox="1">
            <a:spLocks noChangeArrowheads="1"/>
          </p:cNvSpPr>
          <p:nvPr/>
        </p:nvSpPr>
        <p:spPr bwMode="auto">
          <a:xfrm>
            <a:off x="3622840" y="4242204"/>
            <a:ext cx="5378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Choice of datum from which the elevation </a:t>
            </a:r>
            <a:r>
              <a:rPr lang="en-US" altLang="es-CO" i="1" dirty="0"/>
              <a:t>y</a:t>
            </a:r>
            <a:r>
              <a:rPr lang="en-US" altLang="es-CO" dirty="0"/>
              <a:t> is measured is arbitrary.</a:t>
            </a:r>
          </a:p>
        </p:txBody>
      </p:sp>
      <p:grpSp>
        <p:nvGrpSpPr>
          <p:cNvPr id="16" name="Group 19"/>
          <p:cNvGrpSpPr>
            <a:grpSpLocks/>
          </p:cNvGrpSpPr>
          <p:nvPr/>
        </p:nvGrpSpPr>
        <p:grpSpPr bwMode="auto">
          <a:xfrm>
            <a:off x="3636962" y="5475076"/>
            <a:ext cx="5508625" cy="787400"/>
            <a:chOff x="2290" y="3537"/>
            <a:chExt cx="3470" cy="496"/>
          </a:xfrm>
        </p:grpSpPr>
        <p:sp>
          <p:nvSpPr>
            <p:cNvPr id="17" name="Text Box 14"/>
            <p:cNvSpPr txBox="1">
              <a:spLocks noChangeArrowheads="1"/>
            </p:cNvSpPr>
            <p:nvPr/>
          </p:nvSpPr>
          <p:spPr bwMode="auto">
            <a:xfrm>
              <a:off x="2290" y="3537"/>
              <a:ext cx="3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Units of work and potential energy are the same:</a:t>
              </a:r>
            </a:p>
          </p:txBody>
        </p:sp>
        <p:graphicFrame>
          <p:nvGraphicFramePr>
            <p:cNvPr id="18" name="Object 2"/>
            <p:cNvGraphicFramePr>
              <a:graphicFrameLocks noChangeAspect="1"/>
            </p:cNvGraphicFramePr>
            <p:nvPr/>
          </p:nvGraphicFramePr>
          <p:xfrm>
            <a:off x="2603" y="3801"/>
            <a:ext cx="1304" cy="232"/>
          </p:xfrm>
          <a:graphic>
            <a:graphicData uri="http://schemas.openxmlformats.org/presentationml/2006/ole">
              <mc:AlternateContent xmlns:mc="http://schemas.openxmlformats.org/markup-compatibility/2006">
                <mc:Choice xmlns:v="urn:schemas-microsoft-com:vml" Requires="v">
                  <p:oleObj spid="_x0000_s15831" name="Equation" r:id="rId12" imgW="2070100" imgH="368300" progId="Equation.3">
                    <p:embed/>
                  </p:oleObj>
                </mc:Choice>
                <mc:Fallback>
                  <p:oleObj name="Equation" r:id="rId12" imgW="2070100" imgH="368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3" y="3801"/>
                          <a:ext cx="130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1414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538163" y="1187450"/>
            <a:ext cx="8532812" cy="3536950"/>
            <a:chOff x="339" y="748"/>
            <a:chExt cx="5375" cy="2228"/>
          </a:xfrm>
        </p:grpSpPr>
        <p:pic>
          <p:nvPicPr>
            <p:cNvPr id="3" name="Picture 4"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 y="748"/>
              <a:ext cx="1638" cy="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2"/>
            <p:cNvGrpSpPr>
              <a:grpSpLocks/>
            </p:cNvGrpSpPr>
            <p:nvPr/>
          </p:nvGrpSpPr>
          <p:grpSpPr bwMode="auto">
            <a:xfrm>
              <a:off x="2184" y="2280"/>
              <a:ext cx="3530" cy="696"/>
              <a:chOff x="2184" y="2252"/>
              <a:chExt cx="3530" cy="696"/>
            </a:xfrm>
          </p:grpSpPr>
          <p:sp>
            <p:nvSpPr>
              <p:cNvPr id="5" name="Text Box 7"/>
              <p:cNvSpPr txBox="1">
                <a:spLocks noChangeArrowheads="1"/>
              </p:cNvSpPr>
              <p:nvPr/>
            </p:nvSpPr>
            <p:spPr bwMode="auto">
              <a:xfrm>
                <a:off x="2184" y="2252"/>
                <a:ext cx="35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Work of a gravitational force,</a:t>
                </a:r>
              </a:p>
            </p:txBody>
          </p:sp>
          <p:graphicFrame>
            <p:nvGraphicFramePr>
              <p:cNvPr id="6" name="Object 3"/>
              <p:cNvGraphicFramePr>
                <a:graphicFrameLocks noChangeAspect="1"/>
              </p:cNvGraphicFramePr>
              <p:nvPr/>
            </p:nvGraphicFramePr>
            <p:xfrm>
              <a:off x="2489" y="2524"/>
              <a:ext cx="1456" cy="424"/>
            </p:xfrm>
            <a:graphic>
              <a:graphicData uri="http://schemas.openxmlformats.org/presentationml/2006/ole">
                <mc:AlternateContent xmlns:mc="http://schemas.openxmlformats.org/markup-compatibility/2006">
                  <mc:Choice xmlns:v="urn:schemas-microsoft-com:vml" Requires="v">
                    <p:oleObj spid="_x0000_s16568" name="Equation" r:id="rId4" imgW="2311400" imgH="673100" progId="Equation.3">
                      <p:embed/>
                    </p:oleObj>
                  </mc:Choice>
                  <mc:Fallback>
                    <p:oleObj name="Equation" r:id="rId4" imgW="2311400" imgH="673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 y="2524"/>
                            <a:ext cx="1456"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7" name="Text Box 5"/>
          <p:cNvSpPr txBox="1">
            <a:spLocks noChangeArrowheads="1"/>
          </p:cNvSpPr>
          <p:nvPr/>
        </p:nvSpPr>
        <p:spPr bwMode="auto">
          <a:xfrm>
            <a:off x="3467100" y="1057275"/>
            <a:ext cx="56753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Previous expression for potential energy of a body with respect to gravity is only valid when the weight of the body can be assumed constant.</a:t>
            </a:r>
          </a:p>
        </p:txBody>
      </p:sp>
      <p:sp>
        <p:nvSpPr>
          <p:cNvPr id="8" name="Text Box 6"/>
          <p:cNvSpPr txBox="1">
            <a:spLocks noChangeArrowheads="1"/>
          </p:cNvSpPr>
          <p:nvPr/>
        </p:nvSpPr>
        <p:spPr bwMode="auto">
          <a:xfrm>
            <a:off x="3467100" y="2338388"/>
            <a:ext cx="5603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For a space vehicle, the variation of the force of gravity with distance from the center of the earth should be considered.</a:t>
            </a:r>
          </a:p>
        </p:txBody>
      </p:sp>
      <p:sp>
        <p:nvSpPr>
          <p:cNvPr id="9" name="Rectangle 2"/>
          <p:cNvSpPr txBox="1">
            <a:spLocks noChangeArrowheads="1"/>
          </p:cNvSpPr>
          <p:nvPr/>
        </p:nvSpPr>
        <p:spPr>
          <a:xfrm>
            <a:off x="280987" y="307407"/>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Potential Energy</a:t>
            </a:r>
          </a:p>
        </p:txBody>
      </p:sp>
      <p:grpSp>
        <p:nvGrpSpPr>
          <p:cNvPr id="10" name="Group 11"/>
          <p:cNvGrpSpPr>
            <a:grpSpLocks/>
          </p:cNvGrpSpPr>
          <p:nvPr/>
        </p:nvGrpSpPr>
        <p:grpSpPr bwMode="auto">
          <a:xfrm>
            <a:off x="3467100" y="4999038"/>
            <a:ext cx="5213350" cy="1455737"/>
            <a:chOff x="2184" y="3052"/>
            <a:chExt cx="3284" cy="917"/>
          </a:xfrm>
        </p:grpSpPr>
        <p:sp>
          <p:nvSpPr>
            <p:cNvPr id="11" name="Text Box 9"/>
            <p:cNvSpPr txBox="1">
              <a:spLocks noChangeArrowheads="1"/>
            </p:cNvSpPr>
            <p:nvPr/>
          </p:nvSpPr>
          <p:spPr bwMode="auto">
            <a:xfrm>
              <a:off x="2184" y="3052"/>
              <a:ext cx="32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Potential energy </a:t>
              </a:r>
              <a:r>
                <a:rPr lang="en-US" altLang="es-CO" i="1" dirty="0"/>
                <a:t>V</a:t>
              </a:r>
              <a:r>
                <a:rPr lang="en-US" altLang="es-CO" i="1" baseline="-25000" dirty="0"/>
                <a:t>g</a:t>
              </a:r>
              <a:r>
                <a:rPr lang="en-US" altLang="es-CO" dirty="0"/>
                <a:t> when the variation in the force of gravity can not be neglected,</a:t>
              </a:r>
            </a:p>
          </p:txBody>
        </p:sp>
        <p:graphicFrame>
          <p:nvGraphicFramePr>
            <p:cNvPr id="12" name="Object 2"/>
            <p:cNvGraphicFramePr>
              <a:graphicFrameLocks noChangeAspect="1"/>
            </p:cNvGraphicFramePr>
            <p:nvPr/>
          </p:nvGraphicFramePr>
          <p:xfrm>
            <a:off x="2481" y="3537"/>
            <a:ext cx="1464" cy="432"/>
          </p:xfrm>
          <a:graphic>
            <a:graphicData uri="http://schemas.openxmlformats.org/presentationml/2006/ole">
              <mc:AlternateContent xmlns:mc="http://schemas.openxmlformats.org/markup-compatibility/2006">
                <mc:Choice xmlns:v="urn:schemas-microsoft-com:vml" Requires="v">
                  <p:oleObj spid="_x0000_s16569" name="Equation" r:id="rId6" imgW="2324100" imgH="685800" progId="Equation.3">
                    <p:embed/>
                  </p:oleObj>
                </mc:Choice>
                <mc:Fallback>
                  <p:oleObj name="Equation" r:id="rId6" imgW="232410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1" y="3537"/>
                          <a:ext cx="1464"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0426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DOCUME~1\WALTOL~1\LOCALS~1\Temp\\msotw9_tem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013" y="1000125"/>
            <a:ext cx="3063875"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1"/>
          <p:cNvGrpSpPr>
            <a:grpSpLocks/>
          </p:cNvGrpSpPr>
          <p:nvPr/>
        </p:nvGrpSpPr>
        <p:grpSpPr bwMode="auto">
          <a:xfrm>
            <a:off x="3895725" y="1042988"/>
            <a:ext cx="5200650" cy="1500187"/>
            <a:chOff x="2483" y="657"/>
            <a:chExt cx="3276" cy="945"/>
          </a:xfrm>
        </p:grpSpPr>
        <p:sp>
          <p:nvSpPr>
            <p:cNvPr id="4" name="Text Box 6"/>
            <p:cNvSpPr txBox="1">
              <a:spLocks noChangeArrowheads="1"/>
            </p:cNvSpPr>
            <p:nvPr/>
          </p:nvSpPr>
          <p:spPr bwMode="auto">
            <a:xfrm>
              <a:off x="2483" y="657"/>
              <a:ext cx="32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of the force exerted by a spring depends only on the initial and final deflections of the spring,</a:t>
              </a:r>
            </a:p>
          </p:txBody>
        </p:sp>
        <p:graphicFrame>
          <p:nvGraphicFramePr>
            <p:cNvPr id="5" name="Object 3"/>
            <p:cNvGraphicFramePr>
              <a:graphicFrameLocks noChangeAspect="1"/>
            </p:cNvGraphicFramePr>
            <p:nvPr/>
          </p:nvGraphicFramePr>
          <p:xfrm>
            <a:off x="2839" y="1314"/>
            <a:ext cx="1368" cy="288"/>
          </p:xfrm>
          <a:graphic>
            <a:graphicData uri="http://schemas.openxmlformats.org/presentationml/2006/ole">
              <mc:AlternateContent xmlns:mc="http://schemas.openxmlformats.org/markup-compatibility/2006">
                <mc:Choice xmlns:v="urn:schemas-microsoft-com:vml" Requires="v">
                  <p:oleObj spid="_x0000_s17590" name="Equation" r:id="rId4" imgW="2171700" imgH="457200" progId="Equation.3">
                    <p:embed/>
                  </p:oleObj>
                </mc:Choice>
                <mc:Fallback>
                  <p:oleObj name="Equation" r:id="rId4" imgW="21717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1314"/>
                          <a:ext cx="13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6" name="Picture 5"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050" y="3762375"/>
            <a:ext cx="2944813"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2"/>
          <p:cNvGrpSpPr>
            <a:grpSpLocks/>
          </p:cNvGrpSpPr>
          <p:nvPr/>
        </p:nvGrpSpPr>
        <p:grpSpPr bwMode="auto">
          <a:xfrm>
            <a:off x="3895725" y="2895600"/>
            <a:ext cx="5248275" cy="1617663"/>
            <a:chOff x="2483" y="1757"/>
            <a:chExt cx="3306" cy="1019"/>
          </a:xfrm>
        </p:grpSpPr>
        <p:sp>
          <p:nvSpPr>
            <p:cNvPr id="8" name="Text Box 8"/>
            <p:cNvSpPr txBox="1">
              <a:spLocks noChangeArrowheads="1"/>
            </p:cNvSpPr>
            <p:nvPr/>
          </p:nvSpPr>
          <p:spPr bwMode="auto">
            <a:xfrm>
              <a:off x="2483" y="1757"/>
              <a:ext cx="330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The potential energy of the body with respect to the elastic force,</a:t>
              </a:r>
            </a:p>
          </p:txBody>
        </p:sp>
        <p:graphicFrame>
          <p:nvGraphicFramePr>
            <p:cNvPr id="9" name="Object 2"/>
            <p:cNvGraphicFramePr>
              <a:graphicFrameLocks noChangeAspect="1"/>
            </p:cNvGraphicFramePr>
            <p:nvPr/>
          </p:nvGraphicFramePr>
          <p:xfrm>
            <a:off x="2839" y="2232"/>
            <a:ext cx="1360" cy="544"/>
          </p:xfrm>
          <a:graphic>
            <a:graphicData uri="http://schemas.openxmlformats.org/presentationml/2006/ole">
              <mc:AlternateContent xmlns:mc="http://schemas.openxmlformats.org/markup-compatibility/2006">
                <mc:Choice xmlns:v="urn:schemas-microsoft-com:vml" Requires="v">
                  <p:oleObj spid="_x0000_s17591" name="Equation" r:id="rId7" imgW="2159000" imgH="863600" progId="Equation.3">
                    <p:embed/>
                  </p:oleObj>
                </mc:Choice>
                <mc:Fallback>
                  <p:oleObj name="Equation" r:id="rId7" imgW="2159000" imgH="863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2232"/>
                          <a:ext cx="1360"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Text Box 10"/>
          <p:cNvSpPr txBox="1">
            <a:spLocks noChangeArrowheads="1"/>
          </p:cNvSpPr>
          <p:nvPr/>
        </p:nvSpPr>
        <p:spPr bwMode="auto">
          <a:xfrm>
            <a:off x="3895725" y="4786313"/>
            <a:ext cx="52466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Note that the preceding expression for </a:t>
            </a:r>
            <a:r>
              <a:rPr lang="en-US" altLang="es-CO" i="1" dirty="0" err="1"/>
              <a:t>V</a:t>
            </a:r>
            <a:r>
              <a:rPr lang="en-US" altLang="es-CO" i="1" baseline="-25000" dirty="0" err="1"/>
              <a:t>e</a:t>
            </a:r>
            <a:r>
              <a:rPr lang="en-US" altLang="es-CO" dirty="0"/>
              <a:t> is valid only if the deflection of the spring is measured from its </a:t>
            </a:r>
            <a:r>
              <a:rPr lang="en-US" altLang="es-CO" dirty="0" err="1"/>
              <a:t>undeformed</a:t>
            </a:r>
            <a:r>
              <a:rPr lang="en-US" altLang="es-CO" dirty="0"/>
              <a:t> position.</a:t>
            </a:r>
          </a:p>
        </p:txBody>
      </p:sp>
      <p:sp>
        <p:nvSpPr>
          <p:cNvPr id="11" name="Rectangle 2"/>
          <p:cNvSpPr txBox="1">
            <a:spLocks noChangeArrowheads="1"/>
          </p:cNvSpPr>
          <p:nvPr/>
        </p:nvSpPr>
        <p:spPr>
          <a:xfrm>
            <a:off x="280987" y="307407"/>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dirty="0" smtClean="0">
                <a:latin typeface="Times New Roman" panose="02020603050405020304" pitchFamily="18" charset="0"/>
                <a:ea typeface="ＭＳ Ｐゴシック" panose="020B0600070205080204" pitchFamily="34" charset="-128"/>
                <a:cs typeface="Times New Roman" panose="02020603050405020304" pitchFamily="18" charset="0"/>
              </a:rPr>
              <a:t>Potential Energy</a:t>
            </a:r>
          </a:p>
        </p:txBody>
      </p:sp>
    </p:spTree>
    <p:extLst>
      <p:ext uri="{BB962C8B-B14F-4D97-AF65-F5344CB8AC3E}">
        <p14:creationId xmlns:p14="http://schemas.microsoft.com/office/powerpoint/2010/main" val="90986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29375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Conservation of Energy</a:t>
            </a:r>
          </a:p>
        </p:txBody>
      </p:sp>
      <p:grpSp>
        <p:nvGrpSpPr>
          <p:cNvPr id="3" name="Group 19"/>
          <p:cNvGrpSpPr>
            <a:grpSpLocks/>
          </p:cNvGrpSpPr>
          <p:nvPr/>
        </p:nvGrpSpPr>
        <p:grpSpPr bwMode="auto">
          <a:xfrm>
            <a:off x="330200" y="1225550"/>
            <a:ext cx="3363913" cy="3130550"/>
            <a:chOff x="208" y="772"/>
            <a:chExt cx="2119" cy="1972"/>
          </a:xfrm>
        </p:grpSpPr>
        <p:pic>
          <p:nvPicPr>
            <p:cNvPr id="4"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 y="772"/>
              <a:ext cx="2119"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3"/>
            <p:cNvGraphicFramePr>
              <a:graphicFrameLocks noChangeAspect="1"/>
            </p:cNvGraphicFramePr>
            <p:nvPr/>
          </p:nvGraphicFramePr>
          <p:xfrm>
            <a:off x="278" y="2336"/>
            <a:ext cx="1072" cy="408"/>
          </p:xfrm>
          <a:graphic>
            <a:graphicData uri="http://schemas.openxmlformats.org/presentationml/2006/ole">
              <mc:AlternateContent xmlns:mc="http://schemas.openxmlformats.org/markup-compatibility/2006">
                <mc:Choice xmlns:v="urn:schemas-microsoft-com:vml" Requires="v">
                  <p:oleObj spid="_x0000_s19908" name="Equation" r:id="rId4" imgW="1701800" imgH="647700" progId="Equation.3">
                    <p:embed/>
                  </p:oleObj>
                </mc:Choice>
                <mc:Fallback>
                  <p:oleObj name="Equation" r:id="rId4" imgW="1701800" imgH="647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 y="2336"/>
                          <a:ext cx="107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 name="Object 2"/>
          <p:cNvGraphicFramePr>
            <a:graphicFrameLocks noChangeAspect="1"/>
          </p:cNvGraphicFramePr>
          <p:nvPr/>
        </p:nvGraphicFramePr>
        <p:xfrm>
          <a:off x="441325" y="4660900"/>
          <a:ext cx="3441700" cy="952500"/>
        </p:xfrm>
        <a:graphic>
          <a:graphicData uri="http://schemas.openxmlformats.org/presentationml/2006/ole">
            <mc:AlternateContent xmlns:mc="http://schemas.openxmlformats.org/markup-compatibility/2006">
              <mc:Choice xmlns:v="urn:schemas-microsoft-com:vml" Requires="v">
                <p:oleObj spid="_x0000_s19909" name="Equation" r:id="rId6" imgW="3441700" imgH="952500" progId="Equation.3">
                  <p:embed/>
                </p:oleObj>
              </mc:Choice>
              <mc:Fallback>
                <p:oleObj name="Equation" r:id="rId6" imgW="3441700" imgH="952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325" y="4660900"/>
                        <a:ext cx="34417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16"/>
          <p:cNvGrpSpPr>
            <a:grpSpLocks/>
          </p:cNvGrpSpPr>
          <p:nvPr/>
        </p:nvGrpSpPr>
        <p:grpSpPr bwMode="auto">
          <a:xfrm>
            <a:off x="4002088" y="962025"/>
            <a:ext cx="5010150" cy="703263"/>
            <a:chOff x="2521" y="606"/>
            <a:chExt cx="3156" cy="443"/>
          </a:xfrm>
        </p:grpSpPr>
        <p:sp>
          <p:nvSpPr>
            <p:cNvPr id="8" name="Text Box 5"/>
            <p:cNvSpPr txBox="1">
              <a:spLocks noChangeArrowheads="1"/>
            </p:cNvSpPr>
            <p:nvPr/>
          </p:nvSpPr>
          <p:spPr bwMode="auto">
            <a:xfrm>
              <a:off x="2521" y="606"/>
              <a:ext cx="3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of a conservative force,</a:t>
              </a:r>
            </a:p>
          </p:txBody>
        </p:sp>
        <p:graphicFrame>
          <p:nvGraphicFramePr>
            <p:cNvPr id="9" name="Object 6"/>
            <p:cNvGraphicFramePr>
              <a:graphicFrameLocks noChangeAspect="1"/>
            </p:cNvGraphicFramePr>
            <p:nvPr/>
          </p:nvGraphicFramePr>
          <p:xfrm>
            <a:off x="2858" y="865"/>
            <a:ext cx="880" cy="184"/>
          </p:xfrm>
          <a:graphic>
            <a:graphicData uri="http://schemas.openxmlformats.org/presentationml/2006/ole">
              <mc:AlternateContent xmlns:mc="http://schemas.openxmlformats.org/markup-compatibility/2006">
                <mc:Choice xmlns:v="urn:schemas-microsoft-com:vml" Requires="v">
                  <p:oleObj spid="_x0000_s19910" name="Equation" r:id="rId8" imgW="1397000" imgH="292100" progId="Equation.3">
                    <p:embed/>
                  </p:oleObj>
                </mc:Choice>
                <mc:Fallback>
                  <p:oleObj name="Equation" r:id="rId8" imgW="1397000" imgH="292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8" y="865"/>
                          <a:ext cx="8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17"/>
          <p:cNvGrpSpPr>
            <a:grpSpLocks/>
          </p:cNvGrpSpPr>
          <p:nvPr/>
        </p:nvGrpSpPr>
        <p:grpSpPr bwMode="auto">
          <a:xfrm>
            <a:off x="4002088" y="1763713"/>
            <a:ext cx="5021262" cy="687387"/>
            <a:chOff x="2521" y="1101"/>
            <a:chExt cx="3163" cy="433"/>
          </a:xfrm>
        </p:grpSpPr>
        <p:sp>
          <p:nvSpPr>
            <p:cNvPr id="11" name="Text Box 7"/>
            <p:cNvSpPr txBox="1">
              <a:spLocks noChangeArrowheads="1"/>
            </p:cNvSpPr>
            <p:nvPr/>
          </p:nvSpPr>
          <p:spPr bwMode="auto">
            <a:xfrm>
              <a:off x="2521" y="1101"/>
              <a:ext cx="31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Concept of work and energy,</a:t>
              </a:r>
            </a:p>
          </p:txBody>
        </p:sp>
        <p:graphicFrame>
          <p:nvGraphicFramePr>
            <p:cNvPr id="12" name="Object 5"/>
            <p:cNvGraphicFramePr>
              <a:graphicFrameLocks noChangeAspect="1"/>
            </p:cNvGraphicFramePr>
            <p:nvPr/>
          </p:nvGraphicFramePr>
          <p:xfrm>
            <a:off x="2858" y="1350"/>
            <a:ext cx="864" cy="184"/>
          </p:xfrm>
          <a:graphic>
            <a:graphicData uri="http://schemas.openxmlformats.org/presentationml/2006/ole">
              <mc:AlternateContent xmlns:mc="http://schemas.openxmlformats.org/markup-compatibility/2006">
                <mc:Choice xmlns:v="urn:schemas-microsoft-com:vml" Requires="v">
                  <p:oleObj spid="_x0000_s19911" name="Equation" r:id="rId10" imgW="1371600" imgH="292100" progId="Equation.3">
                    <p:embed/>
                  </p:oleObj>
                </mc:Choice>
                <mc:Fallback>
                  <p:oleObj name="Equation" r:id="rId10" imgW="1371600" imgH="292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8" y="1350"/>
                          <a:ext cx="86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8"/>
          <p:cNvGrpSpPr>
            <a:grpSpLocks/>
          </p:cNvGrpSpPr>
          <p:nvPr/>
        </p:nvGrpSpPr>
        <p:grpSpPr bwMode="auto">
          <a:xfrm>
            <a:off x="4002088" y="2549525"/>
            <a:ext cx="4973637" cy="984250"/>
            <a:chOff x="2521" y="1653"/>
            <a:chExt cx="3133" cy="620"/>
          </a:xfrm>
        </p:grpSpPr>
        <p:sp>
          <p:nvSpPr>
            <p:cNvPr id="14" name="Text Box 9"/>
            <p:cNvSpPr txBox="1">
              <a:spLocks noChangeArrowheads="1"/>
            </p:cNvSpPr>
            <p:nvPr/>
          </p:nvSpPr>
          <p:spPr bwMode="auto">
            <a:xfrm>
              <a:off x="2521" y="1653"/>
              <a:ext cx="31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Follows that</a:t>
              </a:r>
            </a:p>
          </p:txBody>
        </p:sp>
        <p:graphicFrame>
          <p:nvGraphicFramePr>
            <p:cNvPr id="15" name="Object 4"/>
            <p:cNvGraphicFramePr>
              <a:graphicFrameLocks noChangeAspect="1"/>
            </p:cNvGraphicFramePr>
            <p:nvPr/>
          </p:nvGraphicFramePr>
          <p:xfrm>
            <a:off x="2858" y="1897"/>
            <a:ext cx="1224" cy="376"/>
          </p:xfrm>
          <a:graphic>
            <a:graphicData uri="http://schemas.openxmlformats.org/presentationml/2006/ole">
              <mc:AlternateContent xmlns:mc="http://schemas.openxmlformats.org/markup-compatibility/2006">
                <mc:Choice xmlns:v="urn:schemas-microsoft-com:vml" Requires="v">
                  <p:oleObj spid="_x0000_s19912" name="Equation" r:id="rId12" imgW="1943100" imgH="596900" progId="Equation.3">
                    <p:embed/>
                  </p:oleObj>
                </mc:Choice>
                <mc:Fallback>
                  <p:oleObj name="Equation" r:id="rId12" imgW="1943100" imgH="5969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8" y="1897"/>
                          <a:ext cx="1224"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Text Box 11"/>
          <p:cNvSpPr txBox="1">
            <a:spLocks noChangeArrowheads="1"/>
          </p:cNvSpPr>
          <p:nvPr/>
        </p:nvSpPr>
        <p:spPr bwMode="auto">
          <a:xfrm>
            <a:off x="4002088" y="3632200"/>
            <a:ext cx="49990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When a particle moves under the action of conservative forces, the total mechanical energy is constant.</a:t>
            </a:r>
          </a:p>
        </p:txBody>
      </p:sp>
      <p:sp>
        <p:nvSpPr>
          <p:cNvPr id="17" name="Text Box 14"/>
          <p:cNvSpPr txBox="1">
            <a:spLocks noChangeArrowheads="1"/>
          </p:cNvSpPr>
          <p:nvPr/>
        </p:nvSpPr>
        <p:spPr bwMode="auto">
          <a:xfrm>
            <a:off x="4002088" y="4737100"/>
            <a:ext cx="5080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Friction forces are not conservative.  Total mechanical energy of a system involving friction decreases.</a:t>
            </a:r>
          </a:p>
        </p:txBody>
      </p:sp>
      <p:sp>
        <p:nvSpPr>
          <p:cNvPr id="18" name="Text Box 15"/>
          <p:cNvSpPr txBox="1">
            <a:spLocks noChangeArrowheads="1"/>
          </p:cNvSpPr>
          <p:nvPr/>
        </p:nvSpPr>
        <p:spPr bwMode="auto">
          <a:xfrm>
            <a:off x="4002088" y="5842000"/>
            <a:ext cx="5140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Mechanical energy is dissipated by friction into thermal energy.  Total energy is constant.</a:t>
            </a:r>
          </a:p>
        </p:txBody>
      </p:sp>
      <mc:AlternateContent xmlns:mc="http://schemas.openxmlformats.org/markup-compatibility/2006" xmlns:a14="http://schemas.microsoft.com/office/drawing/2010/main">
        <mc:Choice Requires="a14">
          <p:sp>
            <p:nvSpPr>
              <p:cNvPr id="19" name="TextBox 18"/>
              <p:cNvSpPr txBox="1"/>
              <p:nvPr/>
            </p:nvSpPr>
            <p:spPr>
              <a:xfrm>
                <a:off x="6216650" y="2465407"/>
                <a:ext cx="1840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m:oMathPara>
                </a14:m>
                <a:endParaRPr lang="en-IN" dirty="0"/>
              </a:p>
            </p:txBody>
          </p:sp>
        </mc:Choice>
        <mc:Fallback xmlns="">
          <p:sp>
            <p:nvSpPr>
              <p:cNvPr id="19" name="TextBox 18"/>
              <p:cNvSpPr txBox="1">
                <a:spLocks noRot="1" noChangeAspect="1" noMove="1" noResize="1" noEditPoints="1" noAdjustHandles="1" noChangeArrowheads="1" noChangeShapeType="1" noTextEdit="1"/>
              </p:cNvSpPr>
              <p:nvPr/>
            </p:nvSpPr>
            <p:spPr>
              <a:xfrm>
                <a:off x="6216650" y="2465407"/>
                <a:ext cx="1840760" cy="276999"/>
              </a:xfrm>
              <a:prstGeom prst="rect">
                <a:avLst/>
              </a:prstGeom>
              <a:blipFill rotWithShape="0">
                <a:blip r:embed="rId14"/>
                <a:stretch>
                  <a:fillRect l="-993" b="-15217"/>
                </a:stretch>
              </a:blipFill>
            </p:spPr>
            <p:txBody>
              <a:bodyPr/>
              <a:lstStyle/>
              <a:p>
                <a:r>
                  <a:rPr lang="en-IN">
                    <a:noFill/>
                  </a:rPr>
                  <a:t> </a:t>
                </a:r>
              </a:p>
            </p:txBody>
          </p:sp>
        </mc:Fallback>
      </mc:AlternateContent>
      <p:cxnSp>
        <p:nvCxnSpPr>
          <p:cNvPr id="21" name="Straight Arrow Connector 20"/>
          <p:cNvCxnSpPr/>
          <p:nvPr/>
        </p:nvCxnSpPr>
        <p:spPr>
          <a:xfrm flipH="1">
            <a:off x="441325" y="1569967"/>
            <a:ext cx="118233" cy="801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91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1146175"/>
            <a:ext cx="2813050"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p:nvSpPr>
        <p:spPr bwMode="auto">
          <a:xfrm>
            <a:off x="4429599" y="1146175"/>
            <a:ext cx="42037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s-CO" dirty="0"/>
              <a:t>A 20 </a:t>
            </a:r>
            <a:r>
              <a:rPr lang="en-US" altLang="es-CO" dirty="0" smtClean="0"/>
              <a:t>N collar </a:t>
            </a:r>
            <a:r>
              <a:rPr lang="en-US" altLang="es-CO" dirty="0"/>
              <a:t>slides without friction along a vertical rod as shown.  The spring attached to the collar has an </a:t>
            </a:r>
            <a:r>
              <a:rPr lang="en-US" altLang="es-CO" dirty="0" err="1"/>
              <a:t>undeflected</a:t>
            </a:r>
            <a:r>
              <a:rPr lang="en-US" altLang="es-CO" dirty="0"/>
              <a:t> length of </a:t>
            </a:r>
            <a:r>
              <a:rPr lang="en-US" altLang="es-CO" dirty="0" smtClean="0"/>
              <a:t>10 cm. </a:t>
            </a:r>
            <a:r>
              <a:rPr lang="en-US" altLang="es-CO" dirty="0"/>
              <a:t>and a constant of 3 </a:t>
            </a:r>
            <a:r>
              <a:rPr lang="en-US" altLang="es-CO" dirty="0" smtClean="0"/>
              <a:t>N/cm.</a:t>
            </a:r>
            <a:endParaRPr lang="en-US" altLang="es-CO" dirty="0"/>
          </a:p>
          <a:p>
            <a:pPr algn="just" eaLnBrk="1" hangingPunct="1">
              <a:spcBef>
                <a:spcPct val="50000"/>
              </a:spcBef>
            </a:pPr>
            <a:r>
              <a:rPr lang="en-US" altLang="es-CO" dirty="0"/>
              <a:t>If the collar is released from rest at position 1, determine its velocity after it has moved </a:t>
            </a:r>
            <a:r>
              <a:rPr lang="en-US" altLang="es-CO" dirty="0" smtClean="0"/>
              <a:t>15 cm. </a:t>
            </a:r>
            <a:r>
              <a:rPr lang="en-US" altLang="es-CO" dirty="0"/>
              <a:t>to position 2.</a:t>
            </a:r>
          </a:p>
        </p:txBody>
      </p:sp>
      <p:sp>
        <p:nvSpPr>
          <p:cNvPr id="4" name="Rectangle 2"/>
          <p:cNvSpPr txBox="1">
            <a:spLocks noChangeArrowheads="1"/>
          </p:cNvSpPr>
          <p:nvPr/>
        </p:nvSpPr>
        <p:spPr>
          <a:xfrm>
            <a:off x="280987" y="170929"/>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Problem#4</a:t>
            </a:r>
          </a:p>
        </p:txBody>
      </p:sp>
      <p:sp>
        <p:nvSpPr>
          <p:cNvPr id="7" name="Rectangle 6"/>
          <p:cNvSpPr/>
          <p:nvPr/>
        </p:nvSpPr>
        <p:spPr>
          <a:xfrm>
            <a:off x="1460310" y="1146175"/>
            <a:ext cx="709684" cy="314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20 cm</a:t>
            </a:r>
            <a:r>
              <a:rPr lang="en-IN" dirty="0" smtClean="0">
                <a:solidFill>
                  <a:schemeClr val="tx1"/>
                </a:solidFill>
              </a:rPr>
              <a:t> </a:t>
            </a:r>
            <a:endParaRPr lang="en-IN" dirty="0">
              <a:solidFill>
                <a:schemeClr val="tx1"/>
              </a:solidFill>
            </a:endParaRPr>
          </a:p>
        </p:txBody>
      </p:sp>
      <p:sp>
        <p:nvSpPr>
          <p:cNvPr id="8" name="Rectangle 7"/>
          <p:cNvSpPr/>
          <p:nvPr/>
        </p:nvSpPr>
        <p:spPr>
          <a:xfrm>
            <a:off x="2829848" y="2152886"/>
            <a:ext cx="709684" cy="314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15 cm</a:t>
            </a:r>
            <a:r>
              <a:rPr lang="en-IN" dirty="0" smtClean="0">
                <a:solidFill>
                  <a:schemeClr val="tx1"/>
                </a:solidFill>
              </a:rPr>
              <a:t> </a:t>
            </a:r>
            <a:endParaRPr lang="en-IN" dirty="0">
              <a:solidFill>
                <a:schemeClr val="tx1"/>
              </a:solidFill>
            </a:endParaRPr>
          </a:p>
        </p:txBody>
      </p:sp>
      <p:sp>
        <p:nvSpPr>
          <p:cNvPr id="9" name="Text Box 7"/>
          <p:cNvSpPr txBox="1">
            <a:spLocks noChangeArrowheads="1"/>
          </p:cNvSpPr>
          <p:nvPr/>
        </p:nvSpPr>
        <p:spPr bwMode="auto">
          <a:xfrm>
            <a:off x="740084" y="3991778"/>
            <a:ext cx="803542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Apply the principle of conservation of energy between positions 1 and 2</a:t>
            </a:r>
            <a:r>
              <a:rPr lang="en-US" altLang="es-CO" dirty="0" smtClean="0"/>
              <a:t>.</a:t>
            </a:r>
          </a:p>
          <a:p>
            <a:pPr>
              <a:spcBef>
                <a:spcPct val="50000"/>
              </a:spcBef>
              <a:buFontTx/>
              <a:buChar char="•"/>
            </a:pPr>
            <a:r>
              <a:rPr lang="en-US" altLang="es-CO" dirty="0"/>
              <a:t>The elastic and gravitational potential energies at 1 and 2 are evaluated from the given information.  The initial kinetic energy is zero</a:t>
            </a:r>
            <a:r>
              <a:rPr lang="en-US" altLang="es-CO" dirty="0" smtClean="0"/>
              <a:t>.</a:t>
            </a:r>
          </a:p>
          <a:p>
            <a:pPr>
              <a:spcBef>
                <a:spcPct val="50000"/>
              </a:spcBef>
              <a:buFontTx/>
              <a:buChar char="•"/>
            </a:pPr>
            <a:r>
              <a:rPr lang="en-US" altLang="es-CO" dirty="0"/>
              <a:t>Solve for the kinetic energy and velocity at 2</a:t>
            </a:r>
            <a:r>
              <a:rPr lang="en-US" altLang="es-CO" dirty="0" smtClean="0"/>
              <a:t>.</a:t>
            </a:r>
            <a:endParaRPr lang="en-US" altLang="es-CO" dirty="0"/>
          </a:p>
          <a:p>
            <a:pPr eaLnBrk="1" hangingPunct="1">
              <a:spcBef>
                <a:spcPct val="50000"/>
              </a:spcBef>
              <a:buFontTx/>
              <a:buChar char="•"/>
            </a:pPr>
            <a:endParaRPr lang="en-US" altLang="es-CO" dirty="0"/>
          </a:p>
        </p:txBody>
      </p:sp>
    </p:spTree>
    <p:extLst>
      <p:ext uri="{BB962C8B-B14F-4D97-AF65-F5344CB8AC3E}">
        <p14:creationId xmlns:p14="http://schemas.microsoft.com/office/powerpoint/2010/main" val="103738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1"/>
          <p:cNvGrpSpPr>
            <a:grpSpLocks/>
          </p:cNvGrpSpPr>
          <p:nvPr/>
        </p:nvGrpSpPr>
        <p:grpSpPr bwMode="auto">
          <a:xfrm>
            <a:off x="388938" y="938213"/>
            <a:ext cx="8753475" cy="5013325"/>
            <a:chOff x="245" y="591"/>
            <a:chExt cx="5514" cy="3158"/>
          </a:xfrm>
        </p:grpSpPr>
        <p:pic>
          <p:nvPicPr>
            <p:cNvPr id="3" name="Picture 1028"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 y="744"/>
              <a:ext cx="1637" cy="1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029" descr="msotw9_tem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 y="2337"/>
              <a:ext cx="1526"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30"/>
            <p:cNvSpPr txBox="1">
              <a:spLocks noChangeArrowheads="1"/>
            </p:cNvSpPr>
            <p:nvPr/>
          </p:nvSpPr>
          <p:spPr bwMode="auto">
            <a:xfrm>
              <a:off x="2035" y="591"/>
              <a:ext cx="3724"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u="sng" dirty="0"/>
                <a:t>SOLUTION</a:t>
              </a:r>
              <a:r>
                <a:rPr lang="en-US" altLang="es-CO" sz="1800" dirty="0"/>
                <a:t>:</a:t>
              </a:r>
            </a:p>
            <a:p>
              <a:pPr eaLnBrk="1" hangingPunct="1">
                <a:spcBef>
                  <a:spcPct val="20000"/>
                </a:spcBef>
                <a:buFontTx/>
                <a:buChar char="•"/>
              </a:pPr>
              <a:r>
                <a:rPr lang="en-US" altLang="es-CO" sz="1800" dirty="0"/>
                <a:t>Apply the principle of conservation of energy between positions 1 and 2.</a:t>
              </a:r>
            </a:p>
          </p:txBody>
        </p:sp>
        <p:grpSp>
          <p:nvGrpSpPr>
            <p:cNvPr id="6" name="Group 1038"/>
            <p:cNvGrpSpPr>
              <a:grpSpLocks/>
            </p:cNvGrpSpPr>
            <p:nvPr/>
          </p:nvGrpSpPr>
          <p:grpSpPr bwMode="auto">
            <a:xfrm>
              <a:off x="2231" y="1278"/>
              <a:ext cx="3144" cy="908"/>
              <a:chOff x="2231" y="1203"/>
              <a:chExt cx="3144" cy="908"/>
            </a:xfrm>
          </p:grpSpPr>
          <p:sp>
            <p:nvSpPr>
              <p:cNvPr id="7" name="Text Box 1031"/>
              <p:cNvSpPr txBox="1">
                <a:spLocks noChangeArrowheads="1"/>
              </p:cNvSpPr>
              <p:nvPr/>
            </p:nvSpPr>
            <p:spPr bwMode="auto">
              <a:xfrm>
                <a:off x="2231" y="1203"/>
                <a:ext cx="9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Position 1:</a:t>
                </a:r>
              </a:p>
            </p:txBody>
          </p:sp>
          <p:graphicFrame>
            <p:nvGraphicFramePr>
              <p:cNvPr id="8" name="Object 5"/>
              <p:cNvGraphicFramePr>
                <a:graphicFrameLocks noChangeAspect="1"/>
              </p:cNvGraphicFramePr>
              <p:nvPr>
                <p:extLst>
                  <p:ext uri="{D42A27DB-BD31-4B8C-83A1-F6EECF244321}">
                    <p14:modId xmlns:p14="http://schemas.microsoft.com/office/powerpoint/2010/main" val="3702585734"/>
                  </p:ext>
                </p:extLst>
              </p:nvPr>
            </p:nvGraphicFramePr>
            <p:xfrm>
              <a:off x="2421" y="1431"/>
              <a:ext cx="2954" cy="680"/>
            </p:xfrm>
            <a:graphic>
              <a:graphicData uri="http://schemas.openxmlformats.org/presentationml/2006/ole">
                <mc:AlternateContent xmlns:mc="http://schemas.openxmlformats.org/markup-compatibility/2006">
                  <mc:Choice xmlns:v="urn:schemas-microsoft-com:vml" Requires="v">
                    <p:oleObj spid="_x0000_s21677" name="Equation" r:id="rId5" imgW="3200400" imgH="736560" progId="Equation.3">
                      <p:embed/>
                    </p:oleObj>
                  </mc:Choice>
                  <mc:Fallback>
                    <p:oleObj name="Equation" r:id="rId5" imgW="3200400" imgH="736560" progId="Equation.3">
                      <p:embed/>
                      <p:pic>
                        <p:nvPicPr>
                          <p:cNvPr id="0" name=""/>
                          <p:cNvPicPr>
                            <a:picLocks noChangeAspect="1" noChangeArrowheads="1"/>
                          </p:cNvPicPr>
                          <p:nvPr/>
                        </p:nvPicPr>
                        <p:blipFill>
                          <a:blip r:embed="rId6"/>
                          <a:srcRect/>
                          <a:stretch>
                            <a:fillRect/>
                          </a:stretch>
                        </p:blipFill>
                        <p:spPr bwMode="auto">
                          <a:xfrm>
                            <a:off x="2421" y="1431"/>
                            <a:ext cx="2954" cy="680"/>
                          </a:xfrm>
                          <a:prstGeom prst="rect">
                            <a:avLst/>
                          </a:prstGeom>
                          <a:noFill/>
                          <a:ln>
                            <a:noFill/>
                          </a:ln>
                          <a:effectLst/>
                        </p:spPr>
                      </p:pic>
                    </p:oleObj>
                  </mc:Fallback>
                </mc:AlternateContent>
              </a:graphicData>
            </a:graphic>
          </p:graphicFrame>
        </p:grpSp>
      </p:grpSp>
      <p:sp>
        <p:nvSpPr>
          <p:cNvPr id="9" name="Rectangle 8"/>
          <p:cNvSpPr/>
          <p:nvPr/>
        </p:nvSpPr>
        <p:spPr>
          <a:xfrm>
            <a:off x="1333465" y="1229438"/>
            <a:ext cx="709684" cy="314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20 cm</a:t>
            </a:r>
            <a:r>
              <a:rPr lang="en-IN" dirty="0" smtClean="0">
                <a:solidFill>
                  <a:schemeClr val="tx1"/>
                </a:solidFill>
              </a:rPr>
              <a:t> </a:t>
            </a:r>
            <a:endParaRPr lang="en-IN" dirty="0">
              <a:solidFill>
                <a:schemeClr val="tx1"/>
              </a:solidFill>
            </a:endParaRPr>
          </a:p>
        </p:txBody>
      </p:sp>
      <p:sp>
        <p:nvSpPr>
          <p:cNvPr id="10" name="Rectangle 9"/>
          <p:cNvSpPr/>
          <p:nvPr/>
        </p:nvSpPr>
        <p:spPr>
          <a:xfrm>
            <a:off x="2520879" y="2077163"/>
            <a:ext cx="709684" cy="314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15 cm</a:t>
            </a:r>
            <a:r>
              <a:rPr lang="en-IN" dirty="0" smtClean="0">
                <a:solidFill>
                  <a:schemeClr val="tx1"/>
                </a:solidFill>
              </a:rPr>
              <a:t> </a:t>
            </a:r>
            <a:endParaRPr lang="en-IN" dirty="0">
              <a:solidFill>
                <a:schemeClr val="tx1"/>
              </a:solidFill>
            </a:endParaRPr>
          </a:p>
        </p:txBody>
      </p:sp>
      <p:sp>
        <p:nvSpPr>
          <p:cNvPr id="11" name="Rectangle 10"/>
          <p:cNvSpPr/>
          <p:nvPr/>
        </p:nvSpPr>
        <p:spPr>
          <a:xfrm>
            <a:off x="835607" y="2391298"/>
            <a:ext cx="709684" cy="314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2</a:t>
            </a:r>
            <a:r>
              <a:rPr lang="en-IN" sz="1400" dirty="0" smtClean="0">
                <a:solidFill>
                  <a:schemeClr val="tx1"/>
                </a:solidFill>
              </a:rPr>
              <a:t>5 cm</a:t>
            </a:r>
            <a:r>
              <a:rPr lang="en-IN" dirty="0" smtClean="0">
                <a:solidFill>
                  <a:schemeClr val="tx1"/>
                </a:solidFill>
              </a:rPr>
              <a:t> </a:t>
            </a:r>
            <a:endParaRPr lang="en-IN" dirty="0">
              <a:solidFill>
                <a:schemeClr val="tx1"/>
              </a:solidFill>
            </a:endParaRPr>
          </a:p>
        </p:txBody>
      </p:sp>
      <p:sp>
        <p:nvSpPr>
          <p:cNvPr id="12" name="Rectangle 11"/>
          <p:cNvSpPr/>
          <p:nvPr/>
        </p:nvSpPr>
        <p:spPr>
          <a:xfrm>
            <a:off x="1158026" y="5721281"/>
            <a:ext cx="774530" cy="2174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x2=15 cm </a:t>
            </a:r>
            <a:endParaRPr lang="en-IN" sz="1000" dirty="0">
              <a:solidFill>
                <a:schemeClr val="tx1"/>
              </a:solidFill>
            </a:endParaRPr>
          </a:p>
        </p:txBody>
      </p:sp>
      <p:sp>
        <p:nvSpPr>
          <p:cNvPr id="13" name="Rectangle 12"/>
          <p:cNvSpPr/>
          <p:nvPr/>
        </p:nvSpPr>
        <p:spPr>
          <a:xfrm>
            <a:off x="944816" y="5451590"/>
            <a:ext cx="777297" cy="1987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x1=10 cm </a:t>
            </a:r>
            <a:endParaRPr lang="en-IN" sz="1000" dirty="0">
              <a:solidFill>
                <a:schemeClr val="tx1"/>
              </a:solidFill>
            </a:endParaRPr>
          </a:p>
        </p:txBody>
      </p:sp>
      <p:grpSp>
        <p:nvGrpSpPr>
          <p:cNvPr id="14" name="Group 1039"/>
          <p:cNvGrpSpPr>
            <a:grpSpLocks/>
          </p:cNvGrpSpPr>
          <p:nvPr/>
        </p:nvGrpSpPr>
        <p:grpSpPr bwMode="auto">
          <a:xfrm>
            <a:off x="3230563" y="3484566"/>
            <a:ext cx="5551487" cy="2165351"/>
            <a:chOff x="2231" y="1997"/>
            <a:chExt cx="3497" cy="1364"/>
          </a:xfrm>
        </p:grpSpPr>
        <p:sp>
          <p:nvSpPr>
            <p:cNvPr id="15" name="Text Box 1033"/>
            <p:cNvSpPr txBox="1">
              <a:spLocks noChangeArrowheads="1"/>
            </p:cNvSpPr>
            <p:nvPr/>
          </p:nvSpPr>
          <p:spPr bwMode="auto">
            <a:xfrm>
              <a:off x="2231" y="1997"/>
              <a:ext cx="8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Position 2:</a:t>
              </a:r>
            </a:p>
          </p:txBody>
        </p:sp>
        <p:graphicFrame>
          <p:nvGraphicFramePr>
            <p:cNvPr id="16" name="Object 4"/>
            <p:cNvGraphicFramePr>
              <a:graphicFrameLocks noChangeAspect="1"/>
            </p:cNvGraphicFramePr>
            <p:nvPr>
              <p:extLst>
                <p:ext uri="{D42A27DB-BD31-4B8C-83A1-F6EECF244321}">
                  <p14:modId xmlns:p14="http://schemas.microsoft.com/office/powerpoint/2010/main" val="2058561342"/>
                </p:ext>
              </p:extLst>
            </p:nvPr>
          </p:nvGraphicFramePr>
          <p:xfrm>
            <a:off x="2592" y="2256"/>
            <a:ext cx="3136" cy="1105"/>
          </p:xfrm>
          <a:graphic>
            <a:graphicData uri="http://schemas.openxmlformats.org/presentationml/2006/ole">
              <mc:AlternateContent xmlns:mc="http://schemas.openxmlformats.org/markup-compatibility/2006">
                <mc:Choice xmlns:v="urn:schemas-microsoft-com:vml" Requires="v">
                  <p:oleObj spid="_x0000_s21678" name="Equation" r:id="rId7" imgW="3314520" imgH="1168200" progId="Equation.3">
                    <p:embed/>
                  </p:oleObj>
                </mc:Choice>
                <mc:Fallback>
                  <p:oleObj name="Equation" r:id="rId7" imgW="3314520" imgH="1168200" progId="Equation.3">
                    <p:embed/>
                    <p:pic>
                      <p:nvPicPr>
                        <p:cNvPr id="0" name=""/>
                        <p:cNvPicPr>
                          <a:picLocks noChangeAspect="1" noChangeArrowheads="1"/>
                        </p:cNvPicPr>
                        <p:nvPr/>
                      </p:nvPicPr>
                      <p:blipFill>
                        <a:blip r:embed="rId8"/>
                        <a:srcRect/>
                        <a:stretch>
                          <a:fillRect/>
                        </a:stretch>
                      </p:blipFill>
                      <p:spPr bwMode="auto">
                        <a:xfrm>
                          <a:off x="2592" y="2256"/>
                          <a:ext cx="3136" cy="1105"/>
                        </a:xfrm>
                        <a:prstGeom prst="rect">
                          <a:avLst/>
                        </a:prstGeom>
                        <a:noFill/>
                        <a:ln>
                          <a:noFill/>
                        </a:ln>
                        <a:effectLst/>
                      </p:spPr>
                    </p:pic>
                  </p:oleObj>
                </mc:Fallback>
              </mc:AlternateContent>
            </a:graphicData>
          </a:graphic>
        </p:graphicFrame>
      </p:grpSp>
      <p:sp>
        <p:nvSpPr>
          <p:cNvPr id="17" name="Rectangle 2"/>
          <p:cNvSpPr txBox="1">
            <a:spLocks noChangeArrowheads="1"/>
          </p:cNvSpPr>
          <p:nvPr/>
        </p:nvSpPr>
        <p:spPr>
          <a:xfrm>
            <a:off x="280987" y="170929"/>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dirty="0" smtClean="0">
                <a:latin typeface="Times New Roman" panose="02020603050405020304" pitchFamily="18" charset="0"/>
                <a:ea typeface="ＭＳ Ｐゴシック" panose="020B0600070205080204" pitchFamily="34" charset="-128"/>
                <a:cs typeface="Times New Roman" panose="02020603050405020304" pitchFamily="18" charset="0"/>
              </a:rPr>
              <a:t>Problem#4</a:t>
            </a:r>
          </a:p>
        </p:txBody>
      </p:sp>
      <p:sp>
        <p:nvSpPr>
          <p:cNvPr id="18" name="Rectangle 17"/>
          <p:cNvSpPr/>
          <p:nvPr/>
        </p:nvSpPr>
        <p:spPr>
          <a:xfrm>
            <a:off x="1612000" y="1959497"/>
            <a:ext cx="597729" cy="314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20 N</a:t>
            </a:r>
            <a:r>
              <a:rPr lang="en-IN" dirty="0" smtClean="0">
                <a:solidFill>
                  <a:schemeClr val="tx1"/>
                </a:solidFill>
              </a:rPr>
              <a:t> </a:t>
            </a:r>
            <a:endParaRPr lang="en-IN" dirty="0">
              <a:solidFill>
                <a:schemeClr val="tx1"/>
              </a:solidFill>
            </a:endParaRPr>
          </a:p>
        </p:txBody>
      </p:sp>
      <p:sp>
        <p:nvSpPr>
          <p:cNvPr id="26" name="Rectangle 25"/>
          <p:cNvSpPr/>
          <p:nvPr/>
        </p:nvSpPr>
        <p:spPr>
          <a:xfrm>
            <a:off x="2356018" y="3031984"/>
            <a:ext cx="597729" cy="314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20 N</a:t>
            </a:r>
            <a:r>
              <a:rPr lang="en-IN" dirty="0" smtClean="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312416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0"/>
          <p:cNvGrpSpPr>
            <a:grpSpLocks/>
          </p:cNvGrpSpPr>
          <p:nvPr/>
        </p:nvGrpSpPr>
        <p:grpSpPr bwMode="auto">
          <a:xfrm>
            <a:off x="1016878" y="1392545"/>
            <a:ext cx="5261186" cy="1128713"/>
            <a:chOff x="2231" y="3164"/>
            <a:chExt cx="2771" cy="711"/>
          </a:xfrm>
        </p:grpSpPr>
        <p:sp>
          <p:nvSpPr>
            <p:cNvPr id="3" name="Text Box 1035"/>
            <p:cNvSpPr txBox="1">
              <a:spLocks noChangeArrowheads="1"/>
            </p:cNvSpPr>
            <p:nvPr/>
          </p:nvSpPr>
          <p:spPr bwMode="auto">
            <a:xfrm>
              <a:off x="2231" y="3164"/>
              <a:ext cx="1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dirty="0"/>
                <a:t>Conservation of Energy:</a:t>
              </a:r>
            </a:p>
          </p:txBody>
        </p:sp>
        <p:graphicFrame>
          <p:nvGraphicFramePr>
            <p:cNvPr id="4" name="Object 2"/>
            <p:cNvGraphicFramePr>
              <a:graphicFrameLocks noChangeAspect="1"/>
            </p:cNvGraphicFramePr>
            <p:nvPr>
              <p:extLst>
                <p:ext uri="{D42A27DB-BD31-4B8C-83A1-F6EECF244321}">
                  <p14:modId xmlns:p14="http://schemas.microsoft.com/office/powerpoint/2010/main" val="4061270805"/>
                </p:ext>
              </p:extLst>
            </p:nvPr>
          </p:nvGraphicFramePr>
          <p:xfrm>
            <a:off x="3418" y="3491"/>
            <a:ext cx="1584" cy="384"/>
          </p:xfrm>
          <a:graphic>
            <a:graphicData uri="http://schemas.openxmlformats.org/presentationml/2006/ole">
              <mc:AlternateContent xmlns:mc="http://schemas.openxmlformats.org/markup-compatibility/2006">
                <mc:Choice xmlns:v="urn:schemas-microsoft-com:vml" Requires="v">
                  <p:oleObj spid="_x0000_s22666" name="Equation" r:id="rId3" imgW="1676160" imgH="406080" progId="Equation.3">
                    <p:embed/>
                  </p:oleObj>
                </mc:Choice>
                <mc:Fallback>
                  <p:oleObj name="Equation" r:id="rId3" imgW="1676160" imgH="406080" progId="Equation.3">
                    <p:embed/>
                    <p:pic>
                      <p:nvPicPr>
                        <p:cNvPr id="0" name=""/>
                        <p:cNvPicPr>
                          <a:picLocks noChangeAspect="1" noChangeArrowheads="1"/>
                        </p:cNvPicPr>
                        <p:nvPr/>
                      </p:nvPicPr>
                      <p:blipFill>
                        <a:blip r:embed="rId4"/>
                        <a:srcRect/>
                        <a:stretch>
                          <a:fillRect/>
                        </a:stretch>
                      </p:blipFill>
                      <p:spPr bwMode="auto">
                        <a:xfrm>
                          <a:off x="3418" y="3491"/>
                          <a:ext cx="1584" cy="384"/>
                        </a:xfrm>
                        <a:prstGeom prst="rect">
                          <a:avLst/>
                        </a:prstGeom>
                        <a:noFill/>
                        <a:ln>
                          <a:noFill/>
                        </a:ln>
                        <a:effectLst/>
                      </p:spPr>
                    </p:pic>
                  </p:oleObj>
                </mc:Fallback>
              </mc:AlternateContent>
            </a:graphicData>
          </a:graphic>
        </p:graphicFrame>
      </p:grpSp>
      <p:sp>
        <p:nvSpPr>
          <p:cNvPr id="6" name="Rectangle 2"/>
          <p:cNvSpPr txBox="1">
            <a:spLocks noChangeArrowheads="1"/>
          </p:cNvSpPr>
          <p:nvPr/>
        </p:nvSpPr>
        <p:spPr>
          <a:xfrm>
            <a:off x="280987" y="170929"/>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Problem#4</a:t>
            </a:r>
          </a:p>
        </p:txBody>
      </p:sp>
    </p:spTree>
    <p:extLst>
      <p:ext uri="{BB962C8B-B14F-4D97-AF65-F5344CB8AC3E}">
        <p14:creationId xmlns:p14="http://schemas.microsoft.com/office/powerpoint/2010/main" val="262329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334702"/>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Principle of Impulse and Momentum</a:t>
            </a:r>
          </a:p>
        </p:txBody>
      </p:sp>
      <p:grpSp>
        <p:nvGrpSpPr>
          <p:cNvPr id="3" name="Group 18"/>
          <p:cNvGrpSpPr>
            <a:grpSpLocks/>
          </p:cNvGrpSpPr>
          <p:nvPr/>
        </p:nvGrpSpPr>
        <p:grpSpPr bwMode="auto">
          <a:xfrm>
            <a:off x="327025" y="1677988"/>
            <a:ext cx="8815388" cy="4714875"/>
            <a:chOff x="206" y="1057"/>
            <a:chExt cx="5553" cy="2970"/>
          </a:xfrm>
        </p:grpSpPr>
        <p:sp>
          <p:nvSpPr>
            <p:cNvPr id="4" name="Text Box 8"/>
            <p:cNvSpPr txBox="1">
              <a:spLocks noChangeArrowheads="1"/>
            </p:cNvSpPr>
            <p:nvPr/>
          </p:nvSpPr>
          <p:spPr bwMode="auto">
            <a:xfrm>
              <a:off x="2483" y="3201"/>
              <a:ext cx="327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The final momentum of the particle can be obtained by adding vectorially its initial momentum and the impulse of the force during the time interval.</a:t>
              </a:r>
            </a:p>
          </p:txBody>
        </p:sp>
        <p:pic>
          <p:nvPicPr>
            <p:cNvPr id="5" name="Picture 9"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 y="1057"/>
              <a:ext cx="2339" cy="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17"/>
          <p:cNvGrpSpPr>
            <a:grpSpLocks/>
          </p:cNvGrpSpPr>
          <p:nvPr/>
        </p:nvGrpSpPr>
        <p:grpSpPr bwMode="auto">
          <a:xfrm>
            <a:off x="3941763" y="1114425"/>
            <a:ext cx="4756150" cy="1025525"/>
            <a:chOff x="2483" y="702"/>
            <a:chExt cx="2996" cy="646"/>
          </a:xfrm>
        </p:grpSpPr>
        <p:sp>
          <p:nvSpPr>
            <p:cNvPr id="7" name="Text Box 3"/>
            <p:cNvSpPr txBox="1">
              <a:spLocks noChangeArrowheads="1"/>
            </p:cNvSpPr>
            <p:nvPr/>
          </p:nvSpPr>
          <p:spPr bwMode="auto">
            <a:xfrm>
              <a:off x="2483" y="702"/>
              <a:ext cx="2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From Newton’s second law,</a:t>
              </a:r>
            </a:p>
          </p:txBody>
        </p:sp>
        <p:grpSp>
          <p:nvGrpSpPr>
            <p:cNvPr id="8" name="Group 10"/>
            <p:cNvGrpSpPr>
              <a:grpSpLocks/>
            </p:cNvGrpSpPr>
            <p:nvPr/>
          </p:nvGrpSpPr>
          <p:grpSpPr bwMode="auto">
            <a:xfrm>
              <a:off x="2798" y="964"/>
              <a:ext cx="2681" cy="384"/>
              <a:chOff x="2331" y="965"/>
              <a:chExt cx="2681" cy="384"/>
            </a:xfrm>
          </p:grpSpPr>
          <p:graphicFrame>
            <p:nvGraphicFramePr>
              <p:cNvPr id="9" name="Object 5"/>
              <p:cNvGraphicFramePr>
                <a:graphicFrameLocks noChangeAspect="1"/>
              </p:cNvGraphicFramePr>
              <p:nvPr/>
            </p:nvGraphicFramePr>
            <p:xfrm>
              <a:off x="2331" y="965"/>
              <a:ext cx="1424" cy="384"/>
            </p:xfrm>
            <a:graphic>
              <a:graphicData uri="http://schemas.openxmlformats.org/presentationml/2006/ole">
                <mc:AlternateContent xmlns:mc="http://schemas.openxmlformats.org/markup-compatibility/2006">
                  <mc:Choice xmlns:v="urn:schemas-microsoft-com:vml" Requires="v">
                    <p:oleObj spid="_x0000_s25898" name="Equation" r:id="rId4" imgW="2260600" imgH="609600" progId="Equation.3">
                      <p:embed/>
                    </p:oleObj>
                  </mc:Choice>
                  <mc:Fallback>
                    <p:oleObj name="Equation" r:id="rId4" imgW="22606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1" y="965"/>
                            <a:ext cx="142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5"/>
              <p:cNvSpPr txBox="1">
                <a:spLocks noChangeArrowheads="1"/>
              </p:cNvSpPr>
              <p:nvPr/>
            </p:nvSpPr>
            <p:spPr bwMode="auto">
              <a:xfrm>
                <a:off x="3719" y="1026"/>
                <a:ext cx="1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a:t>linear momentum</a:t>
                </a:r>
              </a:p>
            </p:txBody>
          </p:sp>
        </p:grpSp>
      </p:grpSp>
      <p:graphicFrame>
        <p:nvGraphicFramePr>
          <p:cNvPr id="11" name="Object 3"/>
          <p:cNvGraphicFramePr>
            <a:graphicFrameLocks noChangeAspect="1"/>
          </p:cNvGraphicFramePr>
          <p:nvPr/>
        </p:nvGraphicFramePr>
        <p:xfrm>
          <a:off x="4473575" y="2259013"/>
          <a:ext cx="1866900" cy="1270000"/>
        </p:xfrm>
        <a:graphic>
          <a:graphicData uri="http://schemas.openxmlformats.org/presentationml/2006/ole">
            <mc:AlternateContent xmlns:mc="http://schemas.openxmlformats.org/markup-compatibility/2006">
              <mc:Choice xmlns:v="urn:schemas-microsoft-com:vml" Requires="v">
                <p:oleObj spid="_x0000_s25899" name="Equation" r:id="rId6" imgW="1866900" imgH="1270000" progId="Equation.3">
                  <p:embed/>
                </p:oleObj>
              </mc:Choice>
              <mc:Fallback>
                <p:oleObj name="Equation" r:id="rId6" imgW="1866900" imgH="1270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3575" y="2259013"/>
                        <a:ext cx="18669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
          <p:cNvGraphicFramePr>
            <a:graphicFrameLocks noChangeAspect="1"/>
          </p:cNvGraphicFramePr>
          <p:nvPr/>
        </p:nvGraphicFramePr>
        <p:xfrm>
          <a:off x="4487863" y="3640138"/>
          <a:ext cx="4216400" cy="1244600"/>
        </p:xfrm>
        <a:graphic>
          <a:graphicData uri="http://schemas.openxmlformats.org/presentationml/2006/ole">
            <mc:AlternateContent xmlns:mc="http://schemas.openxmlformats.org/markup-compatibility/2006">
              <mc:Choice xmlns:v="urn:schemas-microsoft-com:vml" Requires="v">
                <p:oleObj spid="_x0000_s25900" name="Equation" r:id="rId8" imgW="4216400" imgH="1244600" progId="Equation.3">
                  <p:embed/>
                </p:oleObj>
              </mc:Choice>
              <mc:Fallback>
                <p:oleObj name="Equation" r:id="rId8" imgW="4216400" imgH="1244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7863" y="3640138"/>
                        <a:ext cx="42164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16"/>
          <p:cNvGrpSpPr>
            <a:grpSpLocks/>
          </p:cNvGrpSpPr>
          <p:nvPr/>
        </p:nvGrpSpPr>
        <p:grpSpPr bwMode="auto">
          <a:xfrm>
            <a:off x="274638" y="3479800"/>
            <a:ext cx="3584575" cy="2154238"/>
            <a:chOff x="173" y="2192"/>
            <a:chExt cx="2258" cy="1357"/>
          </a:xfrm>
        </p:grpSpPr>
        <p:sp>
          <p:nvSpPr>
            <p:cNvPr id="14" name="Text Box 14"/>
            <p:cNvSpPr txBox="1">
              <a:spLocks noChangeArrowheads="1"/>
            </p:cNvSpPr>
            <p:nvPr/>
          </p:nvSpPr>
          <p:spPr bwMode="auto">
            <a:xfrm>
              <a:off x="173" y="2192"/>
              <a:ext cx="225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tabLst>
                  <a:tab pos="1547813" algn="ctr"/>
                </a:tabLst>
                <a:defRPr sz="2000">
                  <a:solidFill>
                    <a:schemeClr val="tx1"/>
                  </a:solidFill>
                  <a:latin typeface="Times New Roman" panose="02020603050405020304" pitchFamily="18" charset="0"/>
                  <a:ea typeface="ＭＳ Ｐゴシック" panose="020B0600070205080204" pitchFamily="34" charset="-128"/>
                </a:defRPr>
              </a:lvl1pPr>
              <a:lvl2pPr marL="742950" indent="-285750">
                <a:tabLst>
                  <a:tab pos="1547813" algn="ctr"/>
                </a:tabLst>
                <a:defRPr sz="2000">
                  <a:solidFill>
                    <a:schemeClr val="tx1"/>
                  </a:solidFill>
                  <a:latin typeface="Times New Roman" panose="02020603050405020304" pitchFamily="18" charset="0"/>
                  <a:ea typeface="ＭＳ Ｐゴシック" panose="020B0600070205080204" pitchFamily="34" charset="-128"/>
                </a:defRPr>
              </a:lvl2pPr>
              <a:lvl3pPr marL="1143000" indent="-228600">
                <a:tabLst>
                  <a:tab pos="1547813" algn="ctr"/>
                </a:tabLst>
                <a:defRPr sz="2000">
                  <a:solidFill>
                    <a:schemeClr val="tx1"/>
                  </a:solidFill>
                  <a:latin typeface="Times New Roman" panose="02020603050405020304" pitchFamily="18" charset="0"/>
                  <a:ea typeface="ＭＳ Ｐゴシック" panose="020B0600070205080204" pitchFamily="34" charset="-128"/>
                </a:defRPr>
              </a:lvl3pPr>
              <a:lvl4pPr marL="1600200" indent="-228600">
                <a:tabLst>
                  <a:tab pos="1547813" algn="ctr"/>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tabLst>
                  <a:tab pos="1547813" algn="ctr"/>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1547813" algn="ctr"/>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1547813" algn="ctr"/>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1547813" algn="ctr"/>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1547813" algn="ctr"/>
                </a:tabLs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Dimensions of the impulse of a force are  </a:t>
              </a:r>
              <a:br>
                <a:rPr lang="en-US" altLang="es-CO" dirty="0"/>
              </a:br>
              <a:r>
                <a:rPr lang="en-US" altLang="es-CO" dirty="0"/>
                <a:t>	</a:t>
              </a:r>
              <a:r>
                <a:rPr lang="en-US" altLang="es-CO" i="1" dirty="0"/>
                <a:t>force*time</a:t>
              </a:r>
              <a:r>
                <a:rPr lang="en-US" altLang="es-CO" dirty="0"/>
                <a:t>.</a:t>
              </a:r>
            </a:p>
            <a:p>
              <a:pPr eaLnBrk="1" hangingPunct="1">
                <a:spcBef>
                  <a:spcPct val="50000"/>
                </a:spcBef>
                <a:buFontTx/>
                <a:buChar char="•"/>
              </a:pPr>
              <a:r>
                <a:rPr lang="en-US" altLang="es-CO" dirty="0"/>
                <a:t>Units for the impulse of a force are</a:t>
              </a:r>
            </a:p>
          </p:txBody>
        </p:sp>
        <p:graphicFrame>
          <p:nvGraphicFramePr>
            <p:cNvPr id="15" name="Object 4"/>
            <p:cNvGraphicFramePr>
              <a:graphicFrameLocks noChangeAspect="1"/>
            </p:cNvGraphicFramePr>
            <p:nvPr/>
          </p:nvGraphicFramePr>
          <p:xfrm>
            <a:off x="385" y="3301"/>
            <a:ext cx="1936" cy="248"/>
          </p:xfrm>
          <a:graphic>
            <a:graphicData uri="http://schemas.openxmlformats.org/presentationml/2006/ole">
              <mc:AlternateContent xmlns:mc="http://schemas.openxmlformats.org/markup-compatibility/2006">
                <mc:Choice xmlns:v="urn:schemas-microsoft-com:vml" Requires="v">
                  <p:oleObj spid="_x0000_s25901" name="Equation" r:id="rId10" imgW="3073400" imgH="393700" progId="Equation.3">
                    <p:embed/>
                  </p:oleObj>
                </mc:Choice>
                <mc:Fallback>
                  <p:oleObj name="Equation" r:id="rId10" imgW="30734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301"/>
                          <a:ext cx="1936"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50456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389293"/>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Impulsive Motion</a:t>
            </a:r>
          </a:p>
        </p:txBody>
      </p:sp>
      <p:sp>
        <p:nvSpPr>
          <p:cNvPr id="3" name="Text Box 4"/>
          <p:cNvSpPr txBox="1">
            <a:spLocks noChangeArrowheads="1"/>
          </p:cNvSpPr>
          <p:nvPr/>
        </p:nvSpPr>
        <p:spPr bwMode="auto">
          <a:xfrm>
            <a:off x="4060825" y="1092200"/>
            <a:ext cx="50815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Force acting on a particle during a very short time interval that is large enough to cause a significant change in momentum is called an </a:t>
            </a:r>
            <a:r>
              <a:rPr lang="en-US" altLang="es-CO" i="1" dirty="0"/>
              <a:t>impulsive force</a:t>
            </a:r>
            <a:r>
              <a:rPr lang="en-US" altLang="es-CO" dirty="0"/>
              <a:t>.</a:t>
            </a:r>
          </a:p>
        </p:txBody>
      </p:sp>
      <p:grpSp>
        <p:nvGrpSpPr>
          <p:cNvPr id="4" name="Group 11"/>
          <p:cNvGrpSpPr>
            <a:grpSpLocks/>
          </p:cNvGrpSpPr>
          <p:nvPr/>
        </p:nvGrpSpPr>
        <p:grpSpPr bwMode="auto">
          <a:xfrm>
            <a:off x="4060825" y="2582863"/>
            <a:ext cx="4573588" cy="774700"/>
            <a:chOff x="2558" y="1578"/>
            <a:chExt cx="2881" cy="488"/>
          </a:xfrm>
        </p:grpSpPr>
        <p:sp>
          <p:nvSpPr>
            <p:cNvPr id="5" name="Text Box 5"/>
            <p:cNvSpPr txBox="1">
              <a:spLocks noChangeArrowheads="1"/>
            </p:cNvSpPr>
            <p:nvPr/>
          </p:nvSpPr>
          <p:spPr bwMode="auto">
            <a:xfrm>
              <a:off x="2558" y="1578"/>
              <a:ext cx="28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When impulsive forces act on a particle,</a:t>
              </a:r>
            </a:p>
          </p:txBody>
        </p:sp>
        <p:graphicFrame>
          <p:nvGraphicFramePr>
            <p:cNvPr id="6" name="Object 3"/>
            <p:cNvGraphicFramePr>
              <a:graphicFrameLocks noChangeAspect="1"/>
            </p:cNvGraphicFramePr>
            <p:nvPr/>
          </p:nvGraphicFramePr>
          <p:xfrm>
            <a:off x="2865" y="1850"/>
            <a:ext cx="1288" cy="216"/>
          </p:xfrm>
          <a:graphic>
            <a:graphicData uri="http://schemas.openxmlformats.org/presentationml/2006/ole">
              <mc:AlternateContent xmlns:mc="http://schemas.openxmlformats.org/markup-compatibility/2006">
                <mc:Choice xmlns:v="urn:schemas-microsoft-com:vml" Requires="v">
                  <p:oleObj spid="_x0000_s26774" name="Equation" r:id="rId3" imgW="2044700" imgH="342900" progId="Equation.3">
                    <p:embed/>
                  </p:oleObj>
                </mc:Choice>
                <mc:Fallback>
                  <p:oleObj name="Equation" r:id="rId3" imgW="2044700" imgH="342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 y="1850"/>
                          <a:ext cx="128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2"/>
          <p:cNvGrpSpPr>
            <a:grpSpLocks/>
          </p:cNvGrpSpPr>
          <p:nvPr/>
        </p:nvGrpSpPr>
        <p:grpSpPr bwMode="auto">
          <a:xfrm>
            <a:off x="319088" y="2162175"/>
            <a:ext cx="8786812" cy="2382838"/>
            <a:chOff x="201" y="1362"/>
            <a:chExt cx="5535" cy="1501"/>
          </a:xfrm>
        </p:grpSpPr>
        <p:pic>
          <p:nvPicPr>
            <p:cNvPr id="8" name="Picture 3"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 y="1362"/>
              <a:ext cx="2338"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2558" y="2229"/>
              <a:ext cx="317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When a baseball is struck by a bat, contact occurs over a short time interval but force is large enough to change sense of ball motion.</a:t>
              </a:r>
            </a:p>
          </p:txBody>
        </p:sp>
      </p:grpSp>
      <p:grpSp>
        <p:nvGrpSpPr>
          <p:cNvPr id="10" name="Group 10"/>
          <p:cNvGrpSpPr>
            <a:grpSpLocks/>
          </p:cNvGrpSpPr>
          <p:nvPr/>
        </p:nvGrpSpPr>
        <p:grpSpPr bwMode="auto">
          <a:xfrm>
            <a:off x="4060825" y="4725988"/>
            <a:ext cx="5045075" cy="1006475"/>
            <a:chOff x="2581" y="2977"/>
            <a:chExt cx="3178" cy="634"/>
          </a:xfrm>
        </p:grpSpPr>
        <p:sp>
          <p:nvSpPr>
            <p:cNvPr id="11" name="Text Box 8"/>
            <p:cNvSpPr txBox="1">
              <a:spLocks noChangeArrowheads="1"/>
            </p:cNvSpPr>
            <p:nvPr/>
          </p:nvSpPr>
          <p:spPr bwMode="auto">
            <a:xfrm>
              <a:off x="2581" y="2977"/>
              <a:ext cx="317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tabLst>
                  <a:tab pos="798513" algn="l"/>
                </a:tabLst>
                <a:defRPr sz="2000">
                  <a:solidFill>
                    <a:schemeClr val="tx1"/>
                  </a:solidFill>
                  <a:latin typeface="Times New Roman" panose="02020603050405020304" pitchFamily="18" charset="0"/>
                  <a:ea typeface="ＭＳ Ｐゴシック" panose="020B0600070205080204" pitchFamily="34" charset="-128"/>
                </a:defRPr>
              </a:lvl1pPr>
              <a:lvl2pPr marL="742950" indent="-285750">
                <a:tabLst>
                  <a:tab pos="798513" algn="l"/>
                </a:tabLst>
                <a:defRPr sz="2000">
                  <a:solidFill>
                    <a:schemeClr val="tx1"/>
                  </a:solidFill>
                  <a:latin typeface="Times New Roman" panose="02020603050405020304" pitchFamily="18" charset="0"/>
                  <a:ea typeface="ＭＳ Ｐゴシック" panose="020B0600070205080204" pitchFamily="34" charset="-128"/>
                </a:defRPr>
              </a:lvl2pPr>
              <a:lvl3pPr marL="1143000" indent="-228600">
                <a:tabLst>
                  <a:tab pos="798513" algn="l"/>
                </a:tabLst>
                <a:defRPr sz="2000">
                  <a:solidFill>
                    <a:schemeClr val="tx1"/>
                  </a:solidFill>
                  <a:latin typeface="Times New Roman" panose="02020603050405020304" pitchFamily="18" charset="0"/>
                  <a:ea typeface="ＭＳ Ｐゴシック" panose="020B0600070205080204" pitchFamily="34" charset="-128"/>
                </a:defRPr>
              </a:lvl3pPr>
              <a:lvl4pPr marL="1600200" indent="-228600">
                <a:tabLst>
                  <a:tab pos="798513"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tabLst>
                  <a:tab pos="798513"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98513"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98513"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98513"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98513" algn="l"/>
                </a:tabLs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dirty="0" err="1"/>
                <a:t>Nonimpulsive</a:t>
              </a:r>
              <a:r>
                <a:rPr lang="en-US" altLang="es-CO" i="1" dirty="0"/>
                <a:t> forces</a:t>
              </a:r>
              <a:r>
                <a:rPr lang="en-US" altLang="es-CO" dirty="0"/>
                <a:t> are forces for which</a:t>
              </a:r>
              <a:br>
                <a:rPr lang="en-US" altLang="es-CO" dirty="0"/>
              </a:br>
              <a:r>
                <a:rPr lang="en-US" altLang="es-CO" dirty="0"/>
                <a:t>	is small and therefore, may be neglected.</a:t>
              </a:r>
            </a:p>
          </p:txBody>
        </p:sp>
        <p:graphicFrame>
          <p:nvGraphicFramePr>
            <p:cNvPr id="12" name="Object 2"/>
            <p:cNvGraphicFramePr>
              <a:graphicFrameLocks noChangeAspect="1"/>
            </p:cNvGraphicFramePr>
            <p:nvPr/>
          </p:nvGraphicFramePr>
          <p:xfrm>
            <a:off x="2784" y="3203"/>
            <a:ext cx="296" cy="216"/>
          </p:xfrm>
          <a:graphic>
            <a:graphicData uri="http://schemas.openxmlformats.org/presentationml/2006/ole">
              <mc:AlternateContent xmlns:mc="http://schemas.openxmlformats.org/markup-compatibility/2006">
                <mc:Choice xmlns:v="urn:schemas-microsoft-com:vml" Requires="v">
                  <p:oleObj spid="_x0000_s26775" name="Equation" r:id="rId6" imgW="469696" imgH="342751" progId="Equation.3">
                    <p:embed/>
                  </p:oleObj>
                </mc:Choice>
                <mc:Fallback>
                  <p:oleObj name="Equation" r:id="rId6" imgW="469696" imgH="34275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 y="3203"/>
                          <a:ext cx="29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72944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93" y="1378496"/>
            <a:ext cx="2347912"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21"/>
          <p:cNvGrpSpPr>
            <a:grpSpLocks/>
          </p:cNvGrpSpPr>
          <p:nvPr/>
        </p:nvGrpSpPr>
        <p:grpSpPr bwMode="auto">
          <a:xfrm>
            <a:off x="4350887" y="1902417"/>
            <a:ext cx="3146425" cy="1652587"/>
            <a:chOff x="2000" y="1153"/>
            <a:chExt cx="1982" cy="1041"/>
          </a:xfrm>
        </p:grpSpPr>
        <p:sp>
          <p:nvSpPr>
            <p:cNvPr id="7" name="Text Box 8"/>
            <p:cNvSpPr txBox="1">
              <a:spLocks noChangeArrowheads="1"/>
            </p:cNvSpPr>
            <p:nvPr/>
          </p:nvSpPr>
          <p:spPr bwMode="auto">
            <a:xfrm>
              <a:off x="2000" y="1153"/>
              <a:ext cx="15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a:t>Work of the force</a:t>
              </a:r>
              <a:r>
                <a:rPr lang="en-US" altLang="es-CO"/>
                <a:t> is </a:t>
              </a:r>
            </a:p>
          </p:txBody>
        </p:sp>
        <p:graphicFrame>
          <p:nvGraphicFramePr>
            <p:cNvPr id="8" name="Object 4"/>
            <p:cNvGraphicFramePr>
              <a:graphicFrameLocks noChangeAspect="1"/>
            </p:cNvGraphicFramePr>
            <p:nvPr/>
          </p:nvGraphicFramePr>
          <p:xfrm>
            <a:off x="2566" y="1466"/>
            <a:ext cx="1416" cy="728"/>
          </p:xfrm>
          <a:graphic>
            <a:graphicData uri="http://schemas.openxmlformats.org/presentationml/2006/ole">
              <mc:AlternateContent xmlns:mc="http://schemas.openxmlformats.org/markup-compatibility/2006">
                <mc:Choice xmlns:v="urn:schemas-microsoft-com:vml" Requires="v">
                  <p:oleObj spid="_x0000_s1549" name="Equation" r:id="rId4" imgW="2654300" imgH="1155700" progId="Equation.3">
                    <p:embed/>
                  </p:oleObj>
                </mc:Choice>
                <mc:Fallback>
                  <p:oleObj name="Equation" r:id="rId4" imgW="2654300" imgH="1155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 y="1466"/>
                          <a:ext cx="1416" cy="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Text Box 13"/>
          <p:cNvSpPr txBox="1">
            <a:spLocks noChangeArrowheads="1"/>
          </p:cNvSpPr>
          <p:nvPr/>
        </p:nvSpPr>
        <p:spPr bwMode="auto">
          <a:xfrm>
            <a:off x="3409428" y="3902663"/>
            <a:ext cx="5718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is a scalar quantity, i.e., it has magnitude and sign but not direction.</a:t>
            </a:r>
          </a:p>
        </p:txBody>
      </p:sp>
      <p:grpSp>
        <p:nvGrpSpPr>
          <p:cNvPr id="10" name="Group 22"/>
          <p:cNvGrpSpPr>
            <a:grpSpLocks/>
          </p:cNvGrpSpPr>
          <p:nvPr/>
        </p:nvGrpSpPr>
        <p:grpSpPr bwMode="auto">
          <a:xfrm>
            <a:off x="3115805" y="5056038"/>
            <a:ext cx="5859462" cy="703263"/>
            <a:chOff x="2069" y="3417"/>
            <a:chExt cx="3691" cy="443"/>
          </a:xfrm>
        </p:grpSpPr>
        <p:graphicFrame>
          <p:nvGraphicFramePr>
            <p:cNvPr id="11" name="Object 2"/>
            <p:cNvGraphicFramePr>
              <a:graphicFrameLocks noChangeAspect="1"/>
            </p:cNvGraphicFramePr>
            <p:nvPr/>
          </p:nvGraphicFramePr>
          <p:xfrm>
            <a:off x="3878" y="3450"/>
            <a:ext cx="920" cy="192"/>
          </p:xfrm>
          <a:graphic>
            <a:graphicData uri="http://schemas.openxmlformats.org/presentationml/2006/ole">
              <mc:AlternateContent xmlns:mc="http://schemas.openxmlformats.org/markup-compatibility/2006">
                <mc:Choice xmlns:v="urn:schemas-microsoft-com:vml" Requires="v">
                  <p:oleObj spid="_x0000_s1550" name="Equation" r:id="rId6" imgW="1459866" imgH="304668" progId="Equation.3">
                    <p:embed/>
                  </p:oleObj>
                </mc:Choice>
                <mc:Fallback>
                  <p:oleObj name="Equation" r:id="rId6" imgW="1459866" imgH="30466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450"/>
                          <a:ext cx="92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8"/>
            <p:cNvGrpSpPr>
              <a:grpSpLocks/>
            </p:cNvGrpSpPr>
            <p:nvPr/>
          </p:nvGrpSpPr>
          <p:grpSpPr bwMode="auto">
            <a:xfrm>
              <a:off x="2069" y="3417"/>
              <a:ext cx="3691" cy="443"/>
              <a:chOff x="1939" y="1914"/>
              <a:chExt cx="3691" cy="443"/>
            </a:xfrm>
          </p:grpSpPr>
          <p:sp>
            <p:nvSpPr>
              <p:cNvPr id="13" name="Text Box 14"/>
              <p:cNvSpPr txBox="1">
                <a:spLocks noChangeArrowheads="1"/>
              </p:cNvSpPr>
              <p:nvPr/>
            </p:nvSpPr>
            <p:spPr bwMode="auto">
              <a:xfrm>
                <a:off x="1939" y="1914"/>
                <a:ext cx="36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tabLst>
                    <a:tab pos="4337050" algn="l"/>
                  </a:tabLst>
                  <a:defRPr sz="2000">
                    <a:solidFill>
                      <a:schemeClr val="tx1"/>
                    </a:solidFill>
                    <a:latin typeface="Times New Roman" panose="02020603050405020304" pitchFamily="18" charset="0"/>
                    <a:ea typeface="ＭＳ Ｐゴシック" panose="020B0600070205080204" pitchFamily="34" charset="-128"/>
                  </a:defRPr>
                </a:lvl1pPr>
                <a:lvl2pPr marL="742950" indent="-285750">
                  <a:tabLst>
                    <a:tab pos="4337050" algn="l"/>
                  </a:tabLst>
                  <a:defRPr sz="2000">
                    <a:solidFill>
                      <a:schemeClr val="tx1"/>
                    </a:solidFill>
                    <a:latin typeface="Times New Roman" panose="02020603050405020304" pitchFamily="18" charset="0"/>
                    <a:ea typeface="ＭＳ Ｐゴシック" panose="020B0600070205080204" pitchFamily="34" charset="-128"/>
                  </a:defRPr>
                </a:lvl2pPr>
                <a:lvl3pPr marL="1143000" indent="-228600">
                  <a:tabLst>
                    <a:tab pos="4337050" algn="l"/>
                  </a:tabLst>
                  <a:defRPr sz="2000">
                    <a:solidFill>
                      <a:schemeClr val="tx1"/>
                    </a:solidFill>
                    <a:latin typeface="Times New Roman" panose="02020603050405020304" pitchFamily="18" charset="0"/>
                    <a:ea typeface="ＭＳ Ｐゴシック" panose="020B0600070205080204" pitchFamily="34" charset="-128"/>
                  </a:defRPr>
                </a:lvl3pPr>
                <a:lvl4pPr marL="1600200" indent="-228600">
                  <a:tabLst>
                    <a:tab pos="433705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tabLst>
                    <a:tab pos="433705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433705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433705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433705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4337050" algn="l"/>
                  </a:tabLs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Dimensions of  work are	Units are</a:t>
                </a:r>
              </a:p>
            </p:txBody>
          </p:sp>
          <p:graphicFrame>
            <p:nvGraphicFramePr>
              <p:cNvPr id="14" name="Object 3"/>
              <p:cNvGraphicFramePr>
                <a:graphicFrameLocks noChangeAspect="1"/>
              </p:cNvGraphicFramePr>
              <p:nvPr/>
            </p:nvGraphicFramePr>
            <p:xfrm>
              <a:off x="2404" y="2157"/>
              <a:ext cx="2720" cy="200"/>
            </p:xfrm>
            <a:graphic>
              <a:graphicData uri="http://schemas.openxmlformats.org/presentationml/2006/ole">
                <mc:AlternateContent xmlns:mc="http://schemas.openxmlformats.org/markup-compatibility/2006">
                  <mc:Choice xmlns:v="urn:schemas-microsoft-com:vml" Requires="v">
                    <p:oleObj spid="_x0000_s1551" name="Equation" r:id="rId8" imgW="4318000" imgH="317500" progId="Equation.3">
                      <p:embed/>
                    </p:oleObj>
                  </mc:Choice>
                  <mc:Fallback>
                    <p:oleObj name="Equation" r:id="rId8" imgW="4318000" imgH="317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4" y="2157"/>
                            <a:ext cx="272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5" name="Group 12"/>
          <p:cNvGrpSpPr>
            <a:grpSpLocks/>
          </p:cNvGrpSpPr>
          <p:nvPr/>
        </p:nvGrpSpPr>
        <p:grpSpPr bwMode="auto">
          <a:xfrm>
            <a:off x="3185591" y="1168882"/>
            <a:ext cx="5942012" cy="396875"/>
            <a:chOff x="2016" y="720"/>
            <a:chExt cx="3743" cy="250"/>
          </a:xfrm>
        </p:grpSpPr>
        <p:sp>
          <p:nvSpPr>
            <p:cNvPr id="16" name="Text Box 6"/>
            <p:cNvSpPr txBox="1">
              <a:spLocks noChangeArrowheads="1"/>
            </p:cNvSpPr>
            <p:nvPr/>
          </p:nvSpPr>
          <p:spPr bwMode="auto">
            <a:xfrm>
              <a:off x="2016" y="720"/>
              <a:ext cx="37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tabLst>
                  <a:tab pos="2574925" algn="l"/>
                </a:tabLst>
                <a:defRPr sz="2000">
                  <a:solidFill>
                    <a:schemeClr val="tx1"/>
                  </a:solidFill>
                  <a:latin typeface="Times New Roman" panose="02020603050405020304" pitchFamily="18" charset="0"/>
                  <a:ea typeface="ＭＳ Ｐゴシック" panose="020B0600070205080204" pitchFamily="34" charset="-128"/>
                </a:defRPr>
              </a:lvl1pPr>
              <a:lvl2pPr marL="742950" indent="-285750">
                <a:tabLst>
                  <a:tab pos="2574925" algn="l"/>
                </a:tabLst>
                <a:defRPr sz="2000">
                  <a:solidFill>
                    <a:schemeClr val="tx1"/>
                  </a:solidFill>
                  <a:latin typeface="Times New Roman" panose="02020603050405020304" pitchFamily="18" charset="0"/>
                  <a:ea typeface="ＭＳ Ｐゴシック" panose="020B0600070205080204" pitchFamily="34" charset="-128"/>
                </a:defRPr>
              </a:lvl2pPr>
              <a:lvl3pPr marL="1143000" indent="-228600">
                <a:tabLst>
                  <a:tab pos="2574925" algn="l"/>
                </a:tabLst>
                <a:defRPr sz="2000">
                  <a:solidFill>
                    <a:schemeClr val="tx1"/>
                  </a:solidFill>
                  <a:latin typeface="Times New Roman" panose="02020603050405020304" pitchFamily="18" charset="0"/>
                  <a:ea typeface="ＭＳ Ｐゴシック" panose="020B0600070205080204" pitchFamily="34" charset="-128"/>
                </a:defRPr>
              </a:lvl3pPr>
              <a:lvl4pPr marL="1600200" indent="-228600">
                <a:tabLst>
                  <a:tab pos="2574925"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tabLst>
                  <a:tab pos="2574925"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2574925"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2574925"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2574925"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2574925" algn="l"/>
                </a:tabLs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Differential vector	is the </a:t>
              </a:r>
              <a:r>
                <a:rPr lang="en-US" altLang="es-CO" i="1" dirty="0"/>
                <a:t>particle displacement</a:t>
              </a:r>
              <a:r>
                <a:rPr lang="en-US" altLang="es-CO" dirty="0"/>
                <a:t>.</a:t>
              </a:r>
            </a:p>
          </p:txBody>
        </p:sp>
        <p:graphicFrame>
          <p:nvGraphicFramePr>
            <p:cNvPr id="17" name="Object 5"/>
            <p:cNvGraphicFramePr>
              <a:graphicFrameLocks noChangeAspect="1"/>
            </p:cNvGraphicFramePr>
            <p:nvPr/>
          </p:nvGraphicFramePr>
          <p:xfrm>
            <a:off x="3488" y="768"/>
            <a:ext cx="192" cy="160"/>
          </p:xfrm>
          <a:graphic>
            <a:graphicData uri="http://schemas.openxmlformats.org/presentationml/2006/ole">
              <mc:AlternateContent xmlns:mc="http://schemas.openxmlformats.org/markup-compatibility/2006">
                <mc:Choice xmlns:v="urn:schemas-microsoft-com:vml" Requires="v">
                  <p:oleObj spid="_x0000_s1552" name="Equation" r:id="rId10" imgW="304536" imgH="253780" progId="Equation.3">
                    <p:embed/>
                  </p:oleObj>
                </mc:Choice>
                <mc:Fallback>
                  <p:oleObj name="Equation" r:id="rId10" imgW="304536" imgH="2537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8" y="768"/>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Rectangle 1026"/>
          <p:cNvSpPr txBox="1">
            <a:spLocks noChangeArrowheads="1"/>
          </p:cNvSpPr>
          <p:nvPr/>
        </p:nvSpPr>
        <p:spPr>
          <a:xfrm>
            <a:off x="280987" y="452027"/>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Work of a Force</a:t>
            </a:r>
          </a:p>
        </p:txBody>
      </p:sp>
      <mc:AlternateContent xmlns:mc="http://schemas.openxmlformats.org/markup-compatibility/2006" xmlns:a14="http://schemas.microsoft.com/office/drawing/2010/main">
        <mc:Choice Requires="a14">
          <p:sp>
            <p:nvSpPr>
              <p:cNvPr id="5" name="TextBox 4"/>
              <p:cNvSpPr txBox="1"/>
              <p:nvPr/>
            </p:nvSpPr>
            <p:spPr>
              <a:xfrm>
                <a:off x="3913674" y="515664"/>
                <a:ext cx="1983043" cy="303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𝐹</m:t>
                          </m:r>
                        </m:e>
                      </m:acc>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𝑥</m:t>
                          </m:r>
                        </m:sub>
                      </m:sSub>
                      <m:r>
                        <a:rPr lang="en-IN" b="0" i="1" smtClean="0">
                          <a:latin typeface="Cambria Math" panose="02040503050406030204" pitchFamily="18" charset="0"/>
                        </a:rPr>
                        <m:t>𝑖</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𝑦</m:t>
                          </m:r>
                        </m:sub>
                      </m:sSub>
                      <m:r>
                        <a:rPr lang="en-IN" b="0" i="1" smtClean="0">
                          <a:latin typeface="Cambria Math" panose="02040503050406030204" pitchFamily="18" charset="0"/>
                        </a:rPr>
                        <m:t>𝑗</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𝑧</m:t>
                          </m:r>
                        </m:sub>
                      </m:sSub>
                      <m:r>
                        <a:rPr lang="en-IN" b="0" i="1" smtClean="0">
                          <a:latin typeface="Cambria Math" panose="02040503050406030204" pitchFamily="18" charset="0"/>
                        </a:rPr>
                        <m:t>𝑘</m:t>
                      </m:r>
                    </m:oMath>
                  </m:oMathPara>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3913674" y="515664"/>
                <a:ext cx="1983043" cy="303994"/>
              </a:xfrm>
              <a:prstGeom prst="rect">
                <a:avLst/>
              </a:prstGeom>
              <a:blipFill rotWithShape="0">
                <a:blip r:embed="rId12"/>
                <a:stretch>
                  <a:fillRect l="-2154" t="-4082" r="-2462" b="-265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516084" y="719578"/>
                <a:ext cx="22191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𝑑𝑟</m:t>
                      </m:r>
                      <m:r>
                        <a:rPr lang="en-IN" b="0" i="1" smtClean="0">
                          <a:latin typeface="Cambria Math" panose="02040503050406030204" pitchFamily="18" charset="0"/>
                        </a:rPr>
                        <m:t>=</m:t>
                      </m:r>
                      <m:r>
                        <a:rPr lang="en-IN" b="0" i="1" smtClean="0">
                          <a:latin typeface="Cambria Math" panose="02040503050406030204" pitchFamily="18" charset="0"/>
                        </a:rPr>
                        <m:t>𝑑𝑥𝑖</m:t>
                      </m:r>
                      <m:r>
                        <a:rPr lang="en-IN" b="0" i="1" smtClean="0">
                          <a:latin typeface="Cambria Math" panose="02040503050406030204" pitchFamily="18" charset="0"/>
                        </a:rPr>
                        <m:t>+</m:t>
                      </m:r>
                      <m:r>
                        <a:rPr lang="en-IN" b="0" i="1" smtClean="0">
                          <a:latin typeface="Cambria Math" panose="02040503050406030204" pitchFamily="18" charset="0"/>
                        </a:rPr>
                        <m:t>𝑑𝑦𝑗</m:t>
                      </m:r>
                      <m:r>
                        <a:rPr lang="en-IN" b="0" i="1" smtClean="0">
                          <a:latin typeface="Cambria Math" panose="02040503050406030204" pitchFamily="18" charset="0"/>
                        </a:rPr>
                        <m:t>+</m:t>
                      </m:r>
                      <m:r>
                        <a:rPr lang="en-IN" b="0" i="1" smtClean="0">
                          <a:latin typeface="Cambria Math" panose="02040503050406030204" pitchFamily="18" charset="0"/>
                        </a:rPr>
                        <m:t>𝑑𝑧𝑘</m:t>
                      </m:r>
                    </m:oMath>
                  </m:oMathPara>
                </a14:m>
                <a:endParaRPr lang="en-IN" dirty="0"/>
              </a:p>
            </p:txBody>
          </p:sp>
        </mc:Choice>
        <mc:Fallback xmlns="">
          <p:sp>
            <p:nvSpPr>
              <p:cNvPr id="19" name="TextBox 18"/>
              <p:cNvSpPr txBox="1">
                <a:spLocks noRot="1" noChangeAspect="1" noMove="1" noResize="1" noEditPoints="1" noAdjustHandles="1" noChangeArrowheads="1" noChangeShapeType="1" noTextEdit="1"/>
              </p:cNvSpPr>
              <p:nvPr/>
            </p:nvSpPr>
            <p:spPr>
              <a:xfrm>
                <a:off x="6516084" y="719578"/>
                <a:ext cx="2219197" cy="276999"/>
              </a:xfrm>
              <a:prstGeom prst="rect">
                <a:avLst/>
              </a:prstGeom>
              <a:blipFill rotWithShape="0">
                <a:blip r:embed="rId13"/>
                <a:stretch>
                  <a:fillRect l="-2198" t="-2222" r="-1923" b="-35556"/>
                </a:stretch>
              </a:blipFill>
            </p:spPr>
            <p:txBody>
              <a:bodyPr/>
              <a:lstStyle/>
              <a:p>
                <a:r>
                  <a:rPr lang="en-IN">
                    <a:noFill/>
                  </a:rPr>
                  <a:t> </a:t>
                </a:r>
              </a:p>
            </p:txBody>
          </p:sp>
        </mc:Fallback>
      </mc:AlternateContent>
    </p:spTree>
    <p:extLst>
      <p:ext uri="{BB962C8B-B14F-4D97-AF65-F5344CB8AC3E}">
        <p14:creationId xmlns:p14="http://schemas.microsoft.com/office/powerpoint/2010/main" val="84906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29375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Problem#6</a:t>
            </a:r>
          </a:p>
        </p:txBody>
      </p:sp>
      <p:pic>
        <p:nvPicPr>
          <p:cNvPr id="3"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670" y="858032"/>
            <a:ext cx="3938587"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6"/>
          <p:cNvSpPr txBox="1">
            <a:spLocks noChangeArrowheads="1"/>
          </p:cNvSpPr>
          <p:nvPr/>
        </p:nvSpPr>
        <p:spPr bwMode="auto">
          <a:xfrm>
            <a:off x="280987" y="2480884"/>
            <a:ext cx="872653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dirty="0"/>
              <a:t>An automobile weighing 4000 </a:t>
            </a:r>
            <a:r>
              <a:rPr lang="en-US" altLang="es-CO" dirty="0" smtClean="0"/>
              <a:t>N </a:t>
            </a:r>
            <a:r>
              <a:rPr lang="en-US" altLang="es-CO" dirty="0"/>
              <a:t>is driven down a 5</a:t>
            </a:r>
            <a:r>
              <a:rPr lang="en-US" altLang="es-CO" baseline="30000" dirty="0"/>
              <a:t>o</a:t>
            </a:r>
            <a:r>
              <a:rPr lang="en-US" altLang="es-CO" dirty="0"/>
              <a:t> incline at a speed of 60 </a:t>
            </a:r>
            <a:r>
              <a:rPr lang="en-US" altLang="es-CO" dirty="0" smtClean="0"/>
              <a:t>km/h </a:t>
            </a:r>
            <a:r>
              <a:rPr lang="en-US" altLang="es-CO" dirty="0"/>
              <a:t>when the brakes are applied, causing a constant total braking force of 1500 N</a:t>
            </a:r>
            <a:r>
              <a:rPr lang="en-US" altLang="es-CO" dirty="0" smtClean="0"/>
              <a:t>.  </a:t>
            </a:r>
            <a:endParaRPr lang="en-US" altLang="es-CO" dirty="0"/>
          </a:p>
          <a:p>
            <a:pPr eaLnBrk="1" hangingPunct="1">
              <a:spcBef>
                <a:spcPct val="50000"/>
              </a:spcBef>
            </a:pPr>
            <a:r>
              <a:rPr lang="en-US" altLang="es-CO" dirty="0"/>
              <a:t>Determine the time required for the automobile to come to a stop.</a:t>
            </a:r>
          </a:p>
        </p:txBody>
      </p:sp>
      <p:sp>
        <p:nvSpPr>
          <p:cNvPr id="5" name="Text Box 7"/>
          <p:cNvSpPr txBox="1">
            <a:spLocks noChangeArrowheads="1"/>
          </p:cNvSpPr>
          <p:nvPr/>
        </p:nvSpPr>
        <p:spPr bwMode="auto">
          <a:xfrm>
            <a:off x="425828" y="4135723"/>
            <a:ext cx="843685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Apply the principle of impulse and momentum.  The impulse is equal to the product of the constant forces and the time interval.</a:t>
            </a:r>
          </a:p>
        </p:txBody>
      </p:sp>
    </p:spTree>
    <p:extLst>
      <p:ext uri="{BB962C8B-B14F-4D97-AF65-F5344CB8AC3E}">
        <p14:creationId xmlns:p14="http://schemas.microsoft.com/office/powerpoint/2010/main" val="29635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765507" y="2223702"/>
            <a:ext cx="7382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buFontTx/>
              <a:buChar char="•"/>
            </a:pPr>
            <a:r>
              <a:rPr lang="en-US" altLang="es-CO" dirty="0" smtClean="0"/>
              <a:t>Apply </a:t>
            </a:r>
            <a:r>
              <a:rPr lang="en-US" altLang="es-CO" dirty="0"/>
              <a:t>the principle of impulse and momentum.  </a:t>
            </a:r>
          </a:p>
        </p:txBody>
      </p:sp>
      <p:sp>
        <p:nvSpPr>
          <p:cNvPr id="3" name="Rectangle 2"/>
          <p:cNvSpPr/>
          <p:nvPr/>
        </p:nvSpPr>
        <p:spPr>
          <a:xfrm>
            <a:off x="524329" y="296417"/>
            <a:ext cx="1601721" cy="400110"/>
          </a:xfrm>
          <a:prstGeom prst="rect">
            <a:avLst/>
          </a:prstGeom>
        </p:spPr>
        <p:txBody>
          <a:bodyPr wrap="none">
            <a:spAutoFit/>
          </a:bodyPr>
          <a:lstStyle/>
          <a:p>
            <a:pPr>
              <a:spcBef>
                <a:spcPct val="50000"/>
              </a:spcBef>
            </a:pPr>
            <a:r>
              <a:rPr lang="en-US" altLang="es-CO" sz="2000" b="1" dirty="0">
                <a:latin typeface="Times New Roman" panose="02020603050405020304" pitchFamily="18" charset="0"/>
                <a:cs typeface="Times New Roman" panose="02020603050405020304" pitchFamily="18" charset="0"/>
              </a:rPr>
              <a:t>SOLUTION</a:t>
            </a:r>
            <a:r>
              <a:rPr lang="en-US" altLang="es-CO" dirty="0"/>
              <a:t>:</a:t>
            </a:r>
          </a:p>
        </p:txBody>
      </p:sp>
      <p:pic>
        <p:nvPicPr>
          <p:cNvPr id="4" name="Picture 3"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332" y="696527"/>
            <a:ext cx="34639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1250713445"/>
              </p:ext>
            </p:extLst>
          </p:nvPr>
        </p:nvGraphicFramePr>
        <p:xfrm>
          <a:off x="2822457" y="2834707"/>
          <a:ext cx="2463800" cy="330200"/>
        </p:xfrm>
        <a:graphic>
          <a:graphicData uri="http://schemas.openxmlformats.org/presentationml/2006/ole">
            <mc:AlternateContent xmlns:mc="http://schemas.openxmlformats.org/markup-compatibility/2006">
              <mc:Choice xmlns:v="urn:schemas-microsoft-com:vml" Requires="v">
                <p:oleObj spid="_x0000_s27937" name="Equation" r:id="rId4" imgW="2463800" imgH="330200" progId="Equation.3">
                  <p:embed/>
                </p:oleObj>
              </mc:Choice>
              <mc:Fallback>
                <p:oleObj name="Equation" r:id="rId4" imgW="2463800" imgH="330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457" y="2834707"/>
                        <a:ext cx="2463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1"/>
          <p:cNvGrpSpPr>
            <a:grpSpLocks/>
          </p:cNvGrpSpPr>
          <p:nvPr/>
        </p:nvGrpSpPr>
        <p:grpSpPr bwMode="auto">
          <a:xfrm>
            <a:off x="216919" y="4125173"/>
            <a:ext cx="8331200" cy="2351088"/>
            <a:chOff x="264" y="1631"/>
            <a:chExt cx="5248" cy="1481"/>
          </a:xfrm>
        </p:grpSpPr>
        <p:pic>
          <p:nvPicPr>
            <p:cNvPr id="7" name="Picture 4" descr="msotw9_temp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4" y="1910"/>
              <a:ext cx="2636"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2812" y="1631"/>
              <a:ext cx="270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dirty="0"/>
                <a:t>	Taking components parallel to the incline,</a:t>
              </a:r>
            </a:p>
          </p:txBody>
        </p:sp>
        <p:graphicFrame>
          <p:nvGraphicFramePr>
            <p:cNvPr id="9" name="Object 2"/>
            <p:cNvGraphicFramePr>
              <a:graphicFrameLocks noChangeAspect="1"/>
            </p:cNvGraphicFramePr>
            <p:nvPr>
              <p:extLst>
                <p:ext uri="{D42A27DB-BD31-4B8C-83A1-F6EECF244321}">
                  <p14:modId xmlns:p14="http://schemas.microsoft.com/office/powerpoint/2010/main" val="3871592625"/>
                </p:ext>
              </p:extLst>
            </p:nvPr>
          </p:nvGraphicFramePr>
          <p:xfrm>
            <a:off x="3020" y="2143"/>
            <a:ext cx="2373" cy="593"/>
          </p:xfrm>
          <a:graphic>
            <a:graphicData uri="http://schemas.openxmlformats.org/presentationml/2006/ole">
              <mc:AlternateContent xmlns:mc="http://schemas.openxmlformats.org/markup-compatibility/2006">
                <mc:Choice xmlns:v="urn:schemas-microsoft-com:vml" Requires="v">
                  <p:oleObj spid="_x0000_s27938" name="Equation" r:id="rId7" imgW="2844720" imgH="711000" progId="Equation.3">
                    <p:embed/>
                  </p:oleObj>
                </mc:Choice>
                <mc:Fallback>
                  <p:oleObj name="Equation" r:id="rId7" imgW="2844720" imgH="711000" progId="Equation.3">
                    <p:embed/>
                    <p:pic>
                      <p:nvPicPr>
                        <p:cNvPr id="0" name=""/>
                        <p:cNvPicPr>
                          <a:picLocks noChangeAspect="1" noChangeArrowheads="1"/>
                        </p:cNvPicPr>
                        <p:nvPr/>
                      </p:nvPicPr>
                      <p:blipFill>
                        <a:blip r:embed="rId8"/>
                        <a:srcRect/>
                        <a:stretch>
                          <a:fillRect/>
                        </a:stretch>
                      </p:blipFill>
                      <p:spPr bwMode="auto">
                        <a:xfrm>
                          <a:off x="3020" y="2143"/>
                          <a:ext cx="2373" cy="593"/>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1942934538"/>
                </p:ext>
              </p:extLst>
            </p:nvPr>
          </p:nvGraphicFramePr>
          <p:xfrm>
            <a:off x="4458" y="2876"/>
            <a:ext cx="665" cy="236"/>
          </p:xfrm>
          <a:graphic>
            <a:graphicData uri="http://schemas.openxmlformats.org/presentationml/2006/ole">
              <mc:AlternateContent xmlns:mc="http://schemas.openxmlformats.org/markup-compatibility/2006">
                <mc:Choice xmlns:v="urn:schemas-microsoft-com:vml" Requires="v">
                  <p:oleObj spid="_x0000_s27939" name="Equation" r:id="rId9" imgW="571320" imgH="203040" progId="Equation.3">
                    <p:embed/>
                  </p:oleObj>
                </mc:Choice>
                <mc:Fallback>
                  <p:oleObj name="Equation" r:id="rId9" imgW="571320" imgH="203040" progId="Equation.3">
                    <p:embed/>
                    <p:pic>
                      <p:nvPicPr>
                        <p:cNvPr id="0" name=""/>
                        <p:cNvPicPr>
                          <a:picLocks noChangeAspect="1" noChangeArrowheads="1"/>
                        </p:cNvPicPr>
                        <p:nvPr/>
                      </p:nvPicPr>
                      <p:blipFill>
                        <a:blip r:embed="rId10"/>
                        <a:srcRect/>
                        <a:stretch>
                          <a:fillRect/>
                        </a:stretch>
                      </p:blipFill>
                      <p:spPr bwMode="auto">
                        <a:xfrm>
                          <a:off x="4458" y="2876"/>
                          <a:ext cx="665" cy="236"/>
                        </a:xfrm>
                        <a:prstGeom prst="rect">
                          <a:avLst/>
                        </a:prstGeom>
                        <a:noFill/>
                        <a:ln w="9525">
                          <a:solidFill>
                            <a:srgbClr val="FF0000"/>
                          </a:solidFill>
                          <a:miter lim="800000"/>
                          <a:headEnd/>
                          <a:tailEnd/>
                        </a:ln>
                        <a:effectLst/>
                      </p:spPr>
                    </p:pic>
                  </p:oleObj>
                </mc:Fallback>
              </mc:AlternateContent>
            </a:graphicData>
          </a:graphic>
        </p:graphicFrame>
      </p:grpSp>
      <p:graphicFrame>
        <p:nvGraphicFramePr>
          <p:cNvPr id="11" name="Object 6"/>
          <p:cNvGraphicFramePr>
            <a:graphicFrameLocks noChangeAspect="1"/>
          </p:cNvGraphicFramePr>
          <p:nvPr>
            <p:extLst>
              <p:ext uri="{D42A27DB-BD31-4B8C-83A1-F6EECF244321}">
                <p14:modId xmlns:p14="http://schemas.microsoft.com/office/powerpoint/2010/main" val="2835427818"/>
              </p:ext>
            </p:extLst>
          </p:nvPr>
        </p:nvGraphicFramePr>
        <p:xfrm>
          <a:off x="4261869" y="3249078"/>
          <a:ext cx="3668713" cy="693738"/>
        </p:xfrm>
        <a:graphic>
          <a:graphicData uri="http://schemas.openxmlformats.org/presentationml/2006/ole">
            <mc:AlternateContent xmlns:mc="http://schemas.openxmlformats.org/markup-compatibility/2006">
              <mc:Choice xmlns:v="urn:schemas-microsoft-com:vml" Requires="v">
                <p:oleObj spid="_x0000_s27940" name="Equation" r:id="rId11" imgW="2286000" imgH="431640" progId="Equation.3">
                  <p:embed/>
                </p:oleObj>
              </mc:Choice>
              <mc:Fallback>
                <p:oleObj name="Equation" r:id="rId11" imgW="2286000" imgH="431640" progId="Equation.3">
                  <p:embed/>
                  <p:pic>
                    <p:nvPicPr>
                      <p:cNvPr id="0" name=""/>
                      <p:cNvPicPr>
                        <a:picLocks noChangeAspect="1" noChangeArrowheads="1"/>
                      </p:cNvPicPr>
                      <p:nvPr/>
                    </p:nvPicPr>
                    <p:blipFill>
                      <a:blip r:embed="rId12"/>
                      <a:srcRect/>
                      <a:stretch>
                        <a:fillRect/>
                      </a:stretch>
                    </p:blipFill>
                    <p:spPr bwMode="auto">
                      <a:xfrm>
                        <a:off x="4261869" y="3249078"/>
                        <a:ext cx="3668713" cy="693738"/>
                      </a:xfrm>
                      <a:prstGeom prst="rect">
                        <a:avLst/>
                      </a:prstGeom>
                      <a:noFill/>
                      <a:ln>
                        <a:noFill/>
                      </a:ln>
                      <a:effectLst/>
                    </p:spPr>
                  </p:pic>
                </p:oleObj>
              </mc:Fallback>
            </mc:AlternateContent>
          </a:graphicData>
        </a:graphic>
      </p:graphicFrame>
      <p:cxnSp>
        <p:nvCxnSpPr>
          <p:cNvPr id="13" name="Straight Arrow Connector 12"/>
          <p:cNvCxnSpPr/>
          <p:nvPr/>
        </p:nvCxnSpPr>
        <p:spPr>
          <a:xfrm>
            <a:off x="3370997" y="1187355"/>
            <a:ext cx="13648" cy="750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330054" y="1937982"/>
            <a:ext cx="68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370997" y="1187355"/>
            <a:ext cx="1337481" cy="259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0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3" y="1265238"/>
            <a:ext cx="2536825"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80987" y="29375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Problem#7</a:t>
            </a:r>
          </a:p>
        </p:txBody>
      </p:sp>
      <p:sp>
        <p:nvSpPr>
          <p:cNvPr id="4" name="Text Box 10"/>
          <p:cNvSpPr txBox="1">
            <a:spLocks noChangeArrowheads="1"/>
          </p:cNvSpPr>
          <p:nvPr/>
        </p:nvSpPr>
        <p:spPr bwMode="auto">
          <a:xfrm>
            <a:off x="4071275" y="1116806"/>
            <a:ext cx="42402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s-CO" dirty="0"/>
              <a:t>A </a:t>
            </a:r>
            <a:r>
              <a:rPr lang="en-US" altLang="es-CO" dirty="0" smtClean="0"/>
              <a:t>100 </a:t>
            </a:r>
            <a:r>
              <a:rPr lang="en-US" altLang="es-CO" dirty="0" err="1" smtClean="0"/>
              <a:t>gm</a:t>
            </a:r>
            <a:r>
              <a:rPr lang="en-US" altLang="es-CO" dirty="0" smtClean="0"/>
              <a:t> baseball </a:t>
            </a:r>
            <a:r>
              <a:rPr lang="en-US" altLang="es-CO" dirty="0"/>
              <a:t>is pitched with a velocity of 80 m</a:t>
            </a:r>
            <a:r>
              <a:rPr lang="en-US" altLang="es-CO" dirty="0" smtClean="0"/>
              <a:t>/s</a:t>
            </a:r>
            <a:r>
              <a:rPr lang="en-US" altLang="es-CO" dirty="0"/>
              <a:t>.  After the ball is hit by the bat, it has a velocity of 120 m</a:t>
            </a:r>
            <a:r>
              <a:rPr lang="en-US" altLang="es-CO" dirty="0" smtClean="0"/>
              <a:t>/s </a:t>
            </a:r>
            <a:r>
              <a:rPr lang="en-US" altLang="es-CO" dirty="0"/>
              <a:t>in the direction shown.  If the bat and ball are in contact for 0.015 s, determine the average impulsive force exerted on the ball during the impact.</a:t>
            </a:r>
          </a:p>
        </p:txBody>
      </p:sp>
      <p:sp>
        <p:nvSpPr>
          <p:cNvPr id="5" name="Rectangle 4"/>
          <p:cNvSpPr/>
          <p:nvPr/>
        </p:nvSpPr>
        <p:spPr>
          <a:xfrm>
            <a:off x="2638448" y="1637732"/>
            <a:ext cx="882673" cy="300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120 m/s</a:t>
            </a:r>
            <a:endParaRPr lang="en-IN" sz="1400" dirty="0">
              <a:solidFill>
                <a:schemeClr val="tx1"/>
              </a:solidFill>
            </a:endParaRPr>
          </a:p>
        </p:txBody>
      </p:sp>
      <p:sp>
        <p:nvSpPr>
          <p:cNvPr id="6" name="Rectangle 5"/>
          <p:cNvSpPr/>
          <p:nvPr/>
        </p:nvSpPr>
        <p:spPr>
          <a:xfrm>
            <a:off x="1619298" y="2893801"/>
            <a:ext cx="882673" cy="300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80 m/s</a:t>
            </a:r>
            <a:endParaRPr lang="en-IN" sz="1400" dirty="0">
              <a:solidFill>
                <a:schemeClr val="tx1"/>
              </a:solidFill>
            </a:endParaRPr>
          </a:p>
        </p:txBody>
      </p:sp>
      <p:sp>
        <p:nvSpPr>
          <p:cNvPr id="7" name="Text Box 11"/>
          <p:cNvSpPr txBox="1">
            <a:spLocks noChangeArrowheads="1"/>
          </p:cNvSpPr>
          <p:nvPr/>
        </p:nvSpPr>
        <p:spPr bwMode="auto">
          <a:xfrm>
            <a:off x="1235914" y="4080824"/>
            <a:ext cx="6652492"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Apply the principle of impulse and momentum in terms of horizontal and vertical component equations.</a:t>
            </a:r>
          </a:p>
        </p:txBody>
      </p:sp>
    </p:spTree>
    <p:extLst>
      <p:ext uri="{BB962C8B-B14F-4D97-AF65-F5344CB8AC3E}">
        <p14:creationId xmlns:p14="http://schemas.microsoft.com/office/powerpoint/2010/main" val="122269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1265238"/>
            <a:ext cx="2536825"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638448" y="1637732"/>
            <a:ext cx="882673" cy="300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120 m/s</a:t>
            </a:r>
            <a:endParaRPr lang="en-IN" sz="1400" dirty="0">
              <a:solidFill>
                <a:schemeClr val="tx1"/>
              </a:solidFill>
            </a:endParaRPr>
          </a:p>
        </p:txBody>
      </p:sp>
      <p:sp>
        <p:nvSpPr>
          <p:cNvPr id="4" name="Rectangle 3"/>
          <p:cNvSpPr/>
          <p:nvPr/>
        </p:nvSpPr>
        <p:spPr>
          <a:xfrm>
            <a:off x="1619298" y="2893801"/>
            <a:ext cx="882673" cy="300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rPr>
              <a:t>80 m/s</a:t>
            </a:r>
            <a:endParaRPr lang="en-IN" sz="1400" dirty="0">
              <a:solidFill>
                <a:schemeClr val="tx1"/>
              </a:solidFill>
            </a:endParaRPr>
          </a:p>
        </p:txBody>
      </p:sp>
      <p:sp>
        <p:nvSpPr>
          <p:cNvPr id="5" name="Text Box 13"/>
          <p:cNvSpPr txBox="1">
            <a:spLocks noChangeArrowheads="1"/>
          </p:cNvSpPr>
          <p:nvPr/>
        </p:nvSpPr>
        <p:spPr bwMode="auto">
          <a:xfrm>
            <a:off x="3727451" y="950913"/>
            <a:ext cx="536733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u="sng" dirty="0"/>
              <a:t>SOLUTION</a:t>
            </a:r>
            <a:r>
              <a:rPr lang="en-US" altLang="es-CO" sz="1800" dirty="0"/>
              <a:t>:</a:t>
            </a:r>
          </a:p>
          <a:p>
            <a:pPr eaLnBrk="1" hangingPunct="1">
              <a:spcBef>
                <a:spcPct val="20000"/>
              </a:spcBef>
              <a:buFontTx/>
              <a:buChar char="•"/>
            </a:pPr>
            <a:r>
              <a:rPr lang="en-US" altLang="es-CO" sz="1800" dirty="0"/>
              <a:t>Apply the principle of impulse and momentum in terms of horizontal and vertical component equations.</a:t>
            </a:r>
          </a:p>
        </p:txBody>
      </p:sp>
      <p:graphicFrame>
        <p:nvGraphicFramePr>
          <p:cNvPr id="7" name="Object 5"/>
          <p:cNvGraphicFramePr>
            <a:graphicFrameLocks noChangeAspect="1"/>
          </p:cNvGraphicFramePr>
          <p:nvPr/>
        </p:nvGraphicFramePr>
        <p:xfrm>
          <a:off x="4281488" y="2025650"/>
          <a:ext cx="1955800" cy="292100"/>
        </p:xfrm>
        <a:graphic>
          <a:graphicData uri="http://schemas.openxmlformats.org/presentationml/2006/ole">
            <mc:AlternateContent xmlns:mc="http://schemas.openxmlformats.org/markup-compatibility/2006">
              <mc:Choice xmlns:v="urn:schemas-microsoft-com:vml" Requires="v">
                <p:oleObj spid="_x0000_s28941" name="Equation" r:id="rId4" imgW="1955800" imgH="292100" progId="Equation.3">
                  <p:embed/>
                </p:oleObj>
              </mc:Choice>
              <mc:Fallback>
                <p:oleObj name="Equation" r:id="rId4" imgW="19558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1488" y="2025650"/>
                        <a:ext cx="19558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5"/>
          <p:cNvSpPr txBox="1">
            <a:spLocks noChangeArrowheads="1"/>
          </p:cNvSpPr>
          <p:nvPr/>
        </p:nvSpPr>
        <p:spPr bwMode="auto">
          <a:xfrm>
            <a:off x="3727451" y="2387600"/>
            <a:ext cx="288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i="1" dirty="0"/>
              <a:t>	</a:t>
            </a:r>
            <a:r>
              <a:rPr lang="en-US" altLang="es-CO" sz="1800" i="1" dirty="0"/>
              <a:t>x</a:t>
            </a:r>
            <a:r>
              <a:rPr lang="en-US" altLang="es-CO" sz="1800" dirty="0"/>
              <a:t> component equation:</a:t>
            </a:r>
          </a:p>
        </p:txBody>
      </p:sp>
      <p:graphicFrame>
        <p:nvGraphicFramePr>
          <p:cNvPr id="9" name="Object 4"/>
          <p:cNvGraphicFramePr>
            <a:graphicFrameLocks noChangeAspect="1"/>
          </p:cNvGraphicFramePr>
          <p:nvPr>
            <p:extLst>
              <p:ext uri="{D42A27DB-BD31-4B8C-83A1-F6EECF244321}">
                <p14:modId xmlns:p14="http://schemas.microsoft.com/office/powerpoint/2010/main" val="1130886680"/>
              </p:ext>
            </p:extLst>
          </p:nvPr>
        </p:nvGraphicFramePr>
        <p:xfrm>
          <a:off x="4523904" y="2854325"/>
          <a:ext cx="3869469" cy="1154427"/>
        </p:xfrm>
        <a:graphic>
          <a:graphicData uri="http://schemas.openxmlformats.org/presentationml/2006/ole">
            <mc:AlternateContent xmlns:mc="http://schemas.openxmlformats.org/markup-compatibility/2006">
              <mc:Choice xmlns:v="urn:schemas-microsoft-com:vml" Requires="v">
                <p:oleObj spid="_x0000_s28942" name="Equation" r:id="rId6" imgW="2298600" imgH="685800" progId="Equation.3">
                  <p:embed/>
                </p:oleObj>
              </mc:Choice>
              <mc:Fallback>
                <p:oleObj name="Equation" r:id="rId6" imgW="2298600" imgH="685800" progId="Equation.3">
                  <p:embed/>
                  <p:pic>
                    <p:nvPicPr>
                      <p:cNvPr id="0" name=""/>
                      <p:cNvPicPr>
                        <a:picLocks noChangeAspect="1" noChangeArrowheads="1"/>
                      </p:cNvPicPr>
                      <p:nvPr/>
                    </p:nvPicPr>
                    <p:blipFill>
                      <a:blip r:embed="rId7"/>
                      <a:srcRect/>
                      <a:stretch>
                        <a:fillRect/>
                      </a:stretch>
                    </p:blipFill>
                    <p:spPr bwMode="auto">
                      <a:xfrm>
                        <a:off x="4523904" y="2854325"/>
                        <a:ext cx="3869469" cy="1154427"/>
                      </a:xfrm>
                      <a:prstGeom prst="rect">
                        <a:avLst/>
                      </a:prstGeom>
                      <a:noFill/>
                      <a:ln>
                        <a:noFill/>
                      </a:ln>
                      <a:effectLst/>
                    </p:spPr>
                  </p:pic>
                </p:oleObj>
              </mc:Fallback>
            </mc:AlternateContent>
          </a:graphicData>
        </a:graphic>
      </p:graphicFrame>
      <p:grpSp>
        <p:nvGrpSpPr>
          <p:cNvPr id="10" name="Group 26"/>
          <p:cNvGrpSpPr>
            <a:grpSpLocks/>
          </p:cNvGrpSpPr>
          <p:nvPr/>
        </p:nvGrpSpPr>
        <p:grpSpPr bwMode="auto">
          <a:xfrm>
            <a:off x="3727450" y="4156074"/>
            <a:ext cx="3475038" cy="1768475"/>
            <a:chOff x="2348" y="2618"/>
            <a:chExt cx="2189" cy="1114"/>
          </a:xfrm>
        </p:grpSpPr>
        <p:sp>
          <p:nvSpPr>
            <p:cNvPr id="11" name="Text Box 16"/>
            <p:cNvSpPr txBox="1">
              <a:spLocks noChangeArrowheads="1"/>
            </p:cNvSpPr>
            <p:nvPr/>
          </p:nvSpPr>
          <p:spPr bwMode="auto">
            <a:xfrm>
              <a:off x="2348" y="2618"/>
              <a:ext cx="18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i="1"/>
                <a:t>	</a:t>
              </a:r>
              <a:r>
                <a:rPr lang="en-US" altLang="es-CO" sz="1800" i="1"/>
                <a:t>y</a:t>
              </a:r>
              <a:r>
                <a:rPr lang="en-US" altLang="es-CO" sz="1800"/>
                <a:t> component equation:</a:t>
              </a:r>
            </a:p>
          </p:txBody>
        </p:sp>
        <p:graphicFrame>
          <p:nvGraphicFramePr>
            <p:cNvPr id="12" name="Object 3"/>
            <p:cNvGraphicFramePr>
              <a:graphicFrameLocks noChangeAspect="1"/>
            </p:cNvGraphicFramePr>
            <p:nvPr>
              <p:extLst>
                <p:ext uri="{D42A27DB-BD31-4B8C-83A1-F6EECF244321}">
                  <p14:modId xmlns:p14="http://schemas.microsoft.com/office/powerpoint/2010/main" val="620482278"/>
                </p:ext>
              </p:extLst>
            </p:nvPr>
          </p:nvGraphicFramePr>
          <p:xfrm>
            <a:off x="2850" y="2974"/>
            <a:ext cx="1687" cy="758"/>
          </p:xfrm>
          <a:graphic>
            <a:graphicData uri="http://schemas.openxmlformats.org/presentationml/2006/ole">
              <mc:AlternateContent xmlns:mc="http://schemas.openxmlformats.org/markup-compatibility/2006">
                <mc:Choice xmlns:v="urn:schemas-microsoft-com:vml" Requires="v">
                  <p:oleObj spid="_x0000_s28943" name="Equation" r:id="rId8" imgW="1638000" imgH="736560" progId="Equation.3">
                    <p:embed/>
                  </p:oleObj>
                </mc:Choice>
                <mc:Fallback>
                  <p:oleObj name="Equation" r:id="rId8" imgW="1638000" imgH="736560" progId="Equation.3">
                    <p:embed/>
                    <p:pic>
                      <p:nvPicPr>
                        <p:cNvPr id="0" name=""/>
                        <p:cNvPicPr>
                          <a:picLocks noChangeAspect="1" noChangeArrowheads="1"/>
                        </p:cNvPicPr>
                        <p:nvPr/>
                      </p:nvPicPr>
                      <p:blipFill>
                        <a:blip r:embed="rId9"/>
                        <a:srcRect/>
                        <a:stretch>
                          <a:fillRect/>
                        </a:stretch>
                      </p:blipFill>
                      <p:spPr bwMode="auto">
                        <a:xfrm>
                          <a:off x="2850" y="2974"/>
                          <a:ext cx="1687" cy="758"/>
                        </a:xfrm>
                        <a:prstGeom prst="rect">
                          <a:avLst/>
                        </a:prstGeom>
                        <a:noFill/>
                        <a:ln>
                          <a:noFill/>
                        </a:ln>
                        <a:effectLst/>
                      </p:spPr>
                    </p:pic>
                  </p:oleObj>
                </mc:Fallback>
              </mc:AlternateContent>
            </a:graphicData>
          </a:graphic>
        </p:graphicFrame>
      </p:grpSp>
      <p:pic>
        <p:nvPicPr>
          <p:cNvPr id="13" name="Picture 4" descr="msotw9_temp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176" y="3613150"/>
            <a:ext cx="31940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2"/>
          <p:cNvGraphicFramePr>
            <a:graphicFrameLocks noChangeAspect="1"/>
          </p:cNvGraphicFramePr>
          <p:nvPr>
            <p:extLst>
              <p:ext uri="{D42A27DB-BD31-4B8C-83A1-F6EECF244321}">
                <p14:modId xmlns:p14="http://schemas.microsoft.com/office/powerpoint/2010/main" val="2340875498"/>
              </p:ext>
            </p:extLst>
          </p:nvPr>
        </p:nvGraphicFramePr>
        <p:xfrm>
          <a:off x="3517793" y="6180047"/>
          <a:ext cx="4026226" cy="386355"/>
        </p:xfrm>
        <a:graphic>
          <a:graphicData uri="http://schemas.openxmlformats.org/presentationml/2006/ole">
            <mc:AlternateContent xmlns:mc="http://schemas.openxmlformats.org/markup-compatibility/2006">
              <mc:Choice xmlns:v="urn:schemas-microsoft-com:vml" Requires="v">
                <p:oleObj spid="_x0000_s28944" name="Equation" r:id="rId11" imgW="2514600" imgH="241200" progId="Equation.3">
                  <p:embed/>
                </p:oleObj>
              </mc:Choice>
              <mc:Fallback>
                <p:oleObj name="Equation" r:id="rId11" imgW="2514600" imgH="241200" progId="Equation.3">
                  <p:embed/>
                  <p:pic>
                    <p:nvPicPr>
                      <p:cNvPr id="0" name=""/>
                      <p:cNvPicPr>
                        <a:picLocks noChangeAspect="1" noChangeArrowheads="1"/>
                      </p:cNvPicPr>
                      <p:nvPr/>
                    </p:nvPicPr>
                    <p:blipFill>
                      <a:blip r:embed="rId12"/>
                      <a:srcRect/>
                      <a:stretch>
                        <a:fillRect/>
                      </a:stretch>
                    </p:blipFill>
                    <p:spPr bwMode="auto">
                      <a:xfrm>
                        <a:off x="3517793" y="6180047"/>
                        <a:ext cx="4026226" cy="386355"/>
                      </a:xfrm>
                      <a:prstGeom prst="rect">
                        <a:avLst/>
                      </a:prstGeom>
                      <a:noFill/>
                      <a:ln w="9525">
                        <a:solidFill>
                          <a:srgbClr val="FF0000"/>
                        </a:solidFill>
                        <a:miter lim="800000"/>
                        <a:headEnd/>
                        <a:tailEnd/>
                      </a:ln>
                      <a:effectLst/>
                    </p:spPr>
                  </p:pic>
                </p:oleObj>
              </mc:Fallback>
            </mc:AlternateContent>
          </a:graphicData>
        </a:graphic>
      </p:graphicFrame>
      <p:sp>
        <p:nvSpPr>
          <p:cNvPr id="15" name="Rectangle 2"/>
          <p:cNvSpPr txBox="1">
            <a:spLocks noChangeArrowheads="1"/>
          </p:cNvSpPr>
          <p:nvPr/>
        </p:nvSpPr>
        <p:spPr>
          <a:xfrm>
            <a:off x="280987" y="29375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Problem#7</a:t>
            </a:r>
          </a:p>
        </p:txBody>
      </p:sp>
      <p:cxnSp>
        <p:nvCxnSpPr>
          <p:cNvPr id="16" name="Straight Arrow Connector 15"/>
          <p:cNvCxnSpPr/>
          <p:nvPr/>
        </p:nvCxnSpPr>
        <p:spPr>
          <a:xfrm flipV="1">
            <a:off x="1160060" y="1364776"/>
            <a:ext cx="0" cy="1419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119116" y="2784475"/>
            <a:ext cx="1856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879678" y="3384645"/>
            <a:ext cx="13647" cy="771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73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101725"/>
            <a:ext cx="2557463"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80987" y="29375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Problem#8</a:t>
            </a:r>
          </a:p>
        </p:txBody>
      </p:sp>
      <p:sp>
        <p:nvSpPr>
          <p:cNvPr id="4" name="Text Box 6"/>
          <p:cNvSpPr txBox="1">
            <a:spLocks noChangeArrowheads="1"/>
          </p:cNvSpPr>
          <p:nvPr/>
        </p:nvSpPr>
        <p:spPr bwMode="auto">
          <a:xfrm>
            <a:off x="3872577" y="1101725"/>
            <a:ext cx="49711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dirty="0"/>
              <a:t>A 10 kg package drops from a chute into a </a:t>
            </a:r>
            <a:r>
              <a:rPr lang="en-US" altLang="es-CO" dirty="0" smtClean="0"/>
              <a:t>25 </a:t>
            </a:r>
            <a:r>
              <a:rPr lang="en-US" altLang="es-CO" dirty="0"/>
              <a:t>kg cart with a velocity of 3 m/s.  Knowing that the cart is initially at rest and can roll freely, determine </a:t>
            </a:r>
            <a:r>
              <a:rPr lang="en-US" altLang="es-CO" i="1" dirty="0"/>
              <a:t>(a)</a:t>
            </a:r>
            <a:r>
              <a:rPr lang="en-US" altLang="es-CO" dirty="0"/>
              <a:t> the final velocity of the cart, </a:t>
            </a:r>
            <a:r>
              <a:rPr lang="en-US" altLang="es-CO" i="1" dirty="0"/>
              <a:t>(b)</a:t>
            </a:r>
            <a:r>
              <a:rPr lang="en-US" altLang="es-CO" dirty="0"/>
              <a:t> the impulse exerted by the cart on the package, and </a:t>
            </a:r>
            <a:r>
              <a:rPr lang="en-US" altLang="es-CO" i="1" dirty="0"/>
              <a:t>(c)</a:t>
            </a:r>
            <a:r>
              <a:rPr lang="en-US" altLang="es-CO" dirty="0"/>
              <a:t> the fraction of the initial energy lost in the impact.</a:t>
            </a:r>
          </a:p>
        </p:txBody>
      </p:sp>
      <p:sp>
        <p:nvSpPr>
          <p:cNvPr id="5" name="Text Box 7"/>
          <p:cNvSpPr txBox="1">
            <a:spLocks noChangeArrowheads="1"/>
          </p:cNvSpPr>
          <p:nvPr/>
        </p:nvSpPr>
        <p:spPr bwMode="auto">
          <a:xfrm>
            <a:off x="982638" y="3699261"/>
            <a:ext cx="746532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Apply the principle of impulse and momentum to the package-cart system to determine the final velocity</a:t>
            </a:r>
            <a:r>
              <a:rPr lang="en-US" altLang="es-CO" dirty="0" smtClean="0"/>
              <a:t>.</a:t>
            </a:r>
          </a:p>
          <a:p>
            <a:pPr>
              <a:spcBef>
                <a:spcPct val="50000"/>
              </a:spcBef>
              <a:buFontTx/>
              <a:buChar char="•"/>
            </a:pPr>
            <a:r>
              <a:rPr lang="en-US" altLang="es-CO" dirty="0"/>
              <a:t>Apply the same principle to the package alone to determine the impulse exerted on it from the change in its momentum.</a:t>
            </a:r>
          </a:p>
          <a:p>
            <a:pPr eaLnBrk="1" hangingPunct="1">
              <a:spcBef>
                <a:spcPct val="50000"/>
              </a:spcBef>
              <a:buFontTx/>
              <a:buChar char="•"/>
            </a:pPr>
            <a:endParaRPr lang="en-US" altLang="es-CO" dirty="0"/>
          </a:p>
        </p:txBody>
      </p:sp>
    </p:spTree>
    <p:extLst>
      <p:ext uri="{BB962C8B-B14F-4D97-AF65-F5344CB8AC3E}">
        <p14:creationId xmlns:p14="http://schemas.microsoft.com/office/powerpoint/2010/main" val="189003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79413" y="973138"/>
            <a:ext cx="857351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u="sng" dirty="0"/>
              <a:t>SOLUTION</a:t>
            </a:r>
            <a:r>
              <a:rPr lang="en-US" altLang="es-CO" sz="1800" dirty="0"/>
              <a:t>:</a:t>
            </a:r>
          </a:p>
          <a:p>
            <a:pPr eaLnBrk="1" hangingPunct="1">
              <a:spcBef>
                <a:spcPct val="20000"/>
              </a:spcBef>
              <a:buFontTx/>
              <a:buChar char="•"/>
            </a:pPr>
            <a:r>
              <a:rPr lang="en-US" altLang="es-CO" sz="1800" dirty="0"/>
              <a:t>Apply the principle of </a:t>
            </a:r>
            <a:r>
              <a:rPr lang="en-US" altLang="es-CO" sz="1800" dirty="0" smtClean="0"/>
              <a:t>conservation of momentum </a:t>
            </a:r>
            <a:r>
              <a:rPr lang="en-US" altLang="es-CO" sz="1800" dirty="0"/>
              <a:t>to the package-cart system to determine the final velocity.</a:t>
            </a:r>
          </a:p>
        </p:txBody>
      </p:sp>
      <p:sp>
        <p:nvSpPr>
          <p:cNvPr id="3" name="Rectangle 2"/>
          <p:cNvSpPr txBox="1">
            <a:spLocks noChangeArrowheads="1"/>
          </p:cNvSpPr>
          <p:nvPr/>
        </p:nvSpPr>
        <p:spPr>
          <a:xfrm>
            <a:off x="280987" y="29375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Problem#8</a:t>
            </a:r>
          </a:p>
        </p:txBody>
      </p:sp>
      <p:pic>
        <p:nvPicPr>
          <p:cNvPr id="4" name="Picture 4"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662" y="2166868"/>
            <a:ext cx="64960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p:extLst>
              <p:ext uri="{D42A27DB-BD31-4B8C-83A1-F6EECF244321}">
                <p14:modId xmlns:p14="http://schemas.microsoft.com/office/powerpoint/2010/main" val="3279252088"/>
              </p:ext>
            </p:extLst>
          </p:nvPr>
        </p:nvGraphicFramePr>
        <p:xfrm>
          <a:off x="2907138" y="3896910"/>
          <a:ext cx="3177461" cy="479141"/>
        </p:xfrm>
        <a:graphic>
          <a:graphicData uri="http://schemas.openxmlformats.org/presentationml/2006/ole">
            <mc:AlternateContent xmlns:mc="http://schemas.openxmlformats.org/markup-compatibility/2006">
              <mc:Choice xmlns:v="urn:schemas-microsoft-com:vml" Requires="v">
                <p:oleObj spid="_x0000_s29884" name="Equation" r:id="rId4" imgW="1600200" imgH="241200" progId="Equation.3">
                  <p:embed/>
                </p:oleObj>
              </mc:Choice>
              <mc:Fallback>
                <p:oleObj name="Equation" r:id="rId4" imgW="1600200" imgH="241200" progId="Equation.3">
                  <p:embed/>
                  <p:pic>
                    <p:nvPicPr>
                      <p:cNvPr id="0" name=""/>
                      <p:cNvPicPr>
                        <a:picLocks noChangeAspect="1" noChangeArrowheads="1"/>
                      </p:cNvPicPr>
                      <p:nvPr/>
                    </p:nvPicPr>
                    <p:blipFill>
                      <a:blip r:embed="rId5"/>
                      <a:srcRect/>
                      <a:stretch>
                        <a:fillRect/>
                      </a:stretch>
                    </p:blipFill>
                    <p:spPr bwMode="auto">
                      <a:xfrm>
                        <a:off x="2907138" y="3896910"/>
                        <a:ext cx="3177461" cy="479141"/>
                      </a:xfrm>
                      <a:prstGeom prst="rect">
                        <a:avLst/>
                      </a:prstGeom>
                      <a:noFill/>
                      <a:ln>
                        <a:noFill/>
                      </a:ln>
                      <a:effectLst/>
                      <a:extLst/>
                    </p:spPr>
                  </p:pic>
                </p:oleObj>
              </mc:Fallback>
            </mc:AlternateContent>
          </a:graphicData>
        </a:graphic>
      </p:graphicFrame>
      <p:grpSp>
        <p:nvGrpSpPr>
          <p:cNvPr id="6" name="Group 16"/>
          <p:cNvGrpSpPr>
            <a:grpSpLocks/>
          </p:cNvGrpSpPr>
          <p:nvPr/>
        </p:nvGrpSpPr>
        <p:grpSpPr bwMode="auto">
          <a:xfrm>
            <a:off x="496888" y="4678363"/>
            <a:ext cx="7800975" cy="1112837"/>
            <a:chOff x="313" y="2947"/>
            <a:chExt cx="4914" cy="701"/>
          </a:xfrm>
        </p:grpSpPr>
        <p:sp>
          <p:nvSpPr>
            <p:cNvPr id="7" name="Text Box 13"/>
            <p:cNvSpPr txBox="1">
              <a:spLocks noChangeArrowheads="1"/>
            </p:cNvSpPr>
            <p:nvPr/>
          </p:nvSpPr>
          <p:spPr bwMode="auto">
            <a:xfrm>
              <a:off x="313" y="2947"/>
              <a:ext cx="10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i="1"/>
                <a:t>x</a:t>
              </a:r>
              <a:r>
                <a:rPr lang="en-US" altLang="es-CO" sz="1800"/>
                <a:t> components:</a:t>
              </a:r>
              <a:endParaRPr lang="en-US" altLang="es-CO" sz="1800" i="1"/>
            </a:p>
          </p:txBody>
        </p:sp>
        <p:graphicFrame>
          <p:nvGraphicFramePr>
            <p:cNvPr id="8" name="Object 3"/>
            <p:cNvGraphicFramePr>
              <a:graphicFrameLocks noChangeAspect="1"/>
            </p:cNvGraphicFramePr>
            <p:nvPr/>
          </p:nvGraphicFramePr>
          <p:xfrm>
            <a:off x="1577" y="2985"/>
            <a:ext cx="2336" cy="424"/>
          </p:xfrm>
          <a:graphic>
            <a:graphicData uri="http://schemas.openxmlformats.org/presentationml/2006/ole">
              <mc:AlternateContent xmlns:mc="http://schemas.openxmlformats.org/markup-compatibility/2006">
                <mc:Choice xmlns:v="urn:schemas-microsoft-com:vml" Requires="v">
                  <p:oleObj spid="_x0000_s29885" name="Equation" r:id="rId6" imgW="3708400" imgH="673100" progId="Equation.3">
                    <p:embed/>
                  </p:oleObj>
                </mc:Choice>
                <mc:Fallback>
                  <p:oleObj name="Equation" r:id="rId6" imgW="3708400" imgH="673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7" y="2985"/>
                          <a:ext cx="2336"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p:cNvGraphicFramePr>
              <a:graphicFrameLocks noChangeAspect="1"/>
            </p:cNvGraphicFramePr>
            <p:nvPr/>
          </p:nvGraphicFramePr>
          <p:xfrm>
            <a:off x="4363" y="3464"/>
            <a:ext cx="864" cy="184"/>
          </p:xfrm>
          <a:graphic>
            <a:graphicData uri="http://schemas.openxmlformats.org/presentationml/2006/ole">
              <mc:AlternateContent xmlns:mc="http://schemas.openxmlformats.org/markup-compatibility/2006">
                <mc:Choice xmlns:v="urn:schemas-microsoft-com:vml" Requires="v">
                  <p:oleObj spid="_x0000_s29886" name="Equation" r:id="rId8" imgW="1371600" imgH="292100" progId="Equation.3">
                    <p:embed/>
                  </p:oleObj>
                </mc:Choice>
                <mc:Fallback>
                  <p:oleObj name="Equation" r:id="rId8" imgW="1371600" imgH="292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3" y="3464"/>
                          <a:ext cx="864" cy="18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10" name="TextBox 9"/>
              <p:cNvSpPr txBox="1"/>
              <p:nvPr/>
            </p:nvSpPr>
            <p:spPr>
              <a:xfrm>
                <a:off x="6872180" y="4150071"/>
                <a:ext cx="73988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𝑉𝑐</m:t>
                          </m:r>
                        </m:e>
                      </m:acc>
                      <m:r>
                        <a:rPr lang="en-IN" b="0" i="1" smtClean="0">
                          <a:latin typeface="Cambria Math" panose="02040503050406030204" pitchFamily="18" charset="0"/>
                        </a:rPr>
                        <m:t>=0</m:t>
                      </m:r>
                    </m:oMath>
                  </m:oMathPara>
                </a14:m>
                <a:endParaRPr lang="en-IN" dirty="0"/>
              </a:p>
            </p:txBody>
          </p:sp>
        </mc:Choice>
        <mc:Fallback xmlns="">
          <p:sp>
            <p:nvSpPr>
              <p:cNvPr id="10" name="TextBox 9"/>
              <p:cNvSpPr txBox="1">
                <a:spLocks noRot="1" noChangeAspect="1" noMove="1" noResize="1" noEditPoints="1" noAdjustHandles="1" noChangeArrowheads="1" noChangeShapeType="1" noTextEdit="1"/>
              </p:cNvSpPr>
              <p:nvPr/>
            </p:nvSpPr>
            <p:spPr>
              <a:xfrm>
                <a:off x="6872180" y="4150071"/>
                <a:ext cx="739883" cy="310598"/>
              </a:xfrm>
              <a:prstGeom prst="rect">
                <a:avLst/>
              </a:prstGeom>
              <a:blipFill rotWithShape="0">
                <a:blip r:embed="rId10"/>
                <a:stretch>
                  <a:fillRect l="-6557" r="-7377" b="-5882"/>
                </a:stretch>
              </a:blipFill>
            </p:spPr>
            <p:txBody>
              <a:bodyPr/>
              <a:lstStyle/>
              <a:p>
                <a:r>
                  <a:rPr lang="en-IN">
                    <a:noFill/>
                  </a:rPr>
                  <a:t> </a:t>
                </a:r>
              </a:p>
            </p:txBody>
          </p:sp>
        </mc:Fallback>
      </mc:AlternateContent>
    </p:spTree>
    <p:extLst>
      <p:ext uri="{BB962C8B-B14F-4D97-AF65-F5344CB8AC3E}">
        <p14:creationId xmlns:p14="http://schemas.microsoft.com/office/powerpoint/2010/main" val="50213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79413" y="1031875"/>
            <a:ext cx="73501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Apply the same principle to the package alone to determine the impulse exerted on it from the change in its momentum.</a:t>
            </a:r>
          </a:p>
        </p:txBody>
      </p:sp>
      <p:sp>
        <p:nvSpPr>
          <p:cNvPr id="3" name="Rectangle 2"/>
          <p:cNvSpPr txBox="1">
            <a:spLocks noChangeArrowheads="1"/>
          </p:cNvSpPr>
          <p:nvPr/>
        </p:nvSpPr>
        <p:spPr>
          <a:xfrm>
            <a:off x="280987" y="29375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Problem#8</a:t>
            </a:r>
          </a:p>
        </p:txBody>
      </p:sp>
      <p:pic>
        <p:nvPicPr>
          <p:cNvPr id="4" name="Picture 5"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663" y="1687513"/>
            <a:ext cx="602456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795338" y="1852613"/>
            <a:ext cx="822325" cy="885825"/>
            <a:chOff x="359" y="2245"/>
            <a:chExt cx="518" cy="558"/>
          </a:xfrm>
        </p:grpSpPr>
        <p:sp>
          <p:nvSpPr>
            <p:cNvPr id="6" name="Line 8"/>
            <p:cNvSpPr>
              <a:spLocks noChangeShapeType="1"/>
            </p:cNvSpPr>
            <p:nvPr/>
          </p:nvSpPr>
          <p:spPr bwMode="auto">
            <a:xfrm flipV="1">
              <a:off x="531" y="2341"/>
              <a:ext cx="0" cy="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Line 9"/>
            <p:cNvSpPr>
              <a:spLocks noChangeShapeType="1"/>
            </p:cNvSpPr>
            <p:nvPr/>
          </p:nvSpPr>
          <p:spPr bwMode="auto">
            <a:xfrm>
              <a:off x="531" y="26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Text Box 10"/>
            <p:cNvSpPr txBox="1">
              <a:spLocks noChangeArrowheads="1"/>
            </p:cNvSpPr>
            <p:nvPr/>
          </p:nvSpPr>
          <p:spPr bwMode="auto">
            <a:xfrm>
              <a:off x="723" y="2611"/>
              <a:ext cx="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400" i="1"/>
                <a:t>x</a:t>
              </a:r>
            </a:p>
          </p:txBody>
        </p:sp>
        <p:sp>
          <p:nvSpPr>
            <p:cNvPr id="9" name="Text Box 11"/>
            <p:cNvSpPr txBox="1">
              <a:spLocks noChangeArrowheads="1"/>
            </p:cNvSpPr>
            <p:nvPr/>
          </p:nvSpPr>
          <p:spPr bwMode="auto">
            <a:xfrm>
              <a:off x="359" y="2245"/>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400" i="1"/>
                <a:t>y</a:t>
              </a:r>
            </a:p>
          </p:txBody>
        </p:sp>
      </p:grpSp>
      <p:graphicFrame>
        <p:nvGraphicFramePr>
          <p:cNvPr id="10" name="Object 2"/>
          <p:cNvGraphicFramePr>
            <a:graphicFrameLocks noChangeAspect="1"/>
          </p:cNvGraphicFramePr>
          <p:nvPr/>
        </p:nvGraphicFramePr>
        <p:xfrm>
          <a:off x="2197100" y="3311525"/>
          <a:ext cx="2413000" cy="330200"/>
        </p:xfrm>
        <a:graphic>
          <a:graphicData uri="http://schemas.openxmlformats.org/presentationml/2006/ole">
            <mc:AlternateContent xmlns:mc="http://schemas.openxmlformats.org/markup-compatibility/2006">
              <mc:Choice xmlns:v="urn:schemas-microsoft-com:vml" Requires="v">
                <p:oleObj spid="_x0000_s31100" name="Equation" r:id="rId4" imgW="2413000" imgH="330200" progId="Equation.3">
                  <p:embed/>
                </p:oleObj>
              </mc:Choice>
              <mc:Fallback>
                <p:oleObj name="Equation" r:id="rId4" imgW="2413000" imgH="330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7100" y="3311525"/>
                        <a:ext cx="2413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22"/>
          <p:cNvGrpSpPr>
            <a:grpSpLocks/>
          </p:cNvGrpSpPr>
          <p:nvPr/>
        </p:nvGrpSpPr>
        <p:grpSpPr bwMode="auto">
          <a:xfrm>
            <a:off x="509588" y="3800475"/>
            <a:ext cx="7731125" cy="720725"/>
            <a:chOff x="321" y="2394"/>
            <a:chExt cx="4870" cy="454"/>
          </a:xfrm>
        </p:grpSpPr>
        <p:sp>
          <p:nvSpPr>
            <p:cNvPr id="12" name="Text Box 14"/>
            <p:cNvSpPr txBox="1">
              <a:spLocks noChangeArrowheads="1"/>
            </p:cNvSpPr>
            <p:nvPr/>
          </p:nvSpPr>
          <p:spPr bwMode="auto">
            <a:xfrm>
              <a:off x="321" y="2394"/>
              <a:ext cx="9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i="1"/>
                <a:t>x</a:t>
              </a:r>
              <a:r>
                <a:rPr lang="en-US" altLang="es-CO" sz="1800"/>
                <a:t> components:</a:t>
              </a:r>
              <a:endParaRPr lang="en-US" altLang="es-CO" sz="1800" i="1"/>
            </a:p>
          </p:txBody>
        </p:sp>
        <p:graphicFrame>
          <p:nvGraphicFramePr>
            <p:cNvPr id="13" name="Object 6"/>
            <p:cNvGraphicFramePr>
              <a:graphicFrameLocks noChangeAspect="1"/>
            </p:cNvGraphicFramePr>
            <p:nvPr/>
          </p:nvGraphicFramePr>
          <p:xfrm>
            <a:off x="1369" y="2424"/>
            <a:ext cx="2304" cy="424"/>
          </p:xfrm>
          <a:graphic>
            <a:graphicData uri="http://schemas.openxmlformats.org/presentationml/2006/ole">
              <mc:AlternateContent xmlns:mc="http://schemas.openxmlformats.org/markup-compatibility/2006">
                <mc:Choice xmlns:v="urn:schemas-microsoft-com:vml" Requires="v">
                  <p:oleObj spid="_x0000_s31101" name="Equation" r:id="rId6" imgW="3657600" imgH="673100" progId="Equation.3">
                    <p:embed/>
                  </p:oleObj>
                </mc:Choice>
                <mc:Fallback>
                  <p:oleObj name="Equation" r:id="rId6" imgW="3657600" imgH="673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9" y="2424"/>
                          <a:ext cx="2304"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7"/>
            <p:cNvGraphicFramePr>
              <a:graphicFrameLocks noChangeAspect="1"/>
            </p:cNvGraphicFramePr>
            <p:nvPr/>
          </p:nvGraphicFramePr>
          <p:xfrm>
            <a:off x="4071" y="2664"/>
            <a:ext cx="1120" cy="184"/>
          </p:xfrm>
          <a:graphic>
            <a:graphicData uri="http://schemas.openxmlformats.org/presentationml/2006/ole">
              <mc:AlternateContent xmlns:mc="http://schemas.openxmlformats.org/markup-compatibility/2006">
                <mc:Choice xmlns:v="urn:schemas-microsoft-com:vml" Requires="v">
                  <p:oleObj spid="_x0000_s31102" name="Equation" r:id="rId8" imgW="1777229" imgH="291973" progId="Equation.3">
                    <p:embed/>
                  </p:oleObj>
                </mc:Choice>
                <mc:Fallback>
                  <p:oleObj name="Equation" r:id="rId8" imgW="1777229" imgH="29197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1" y="2664"/>
                          <a:ext cx="112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3"/>
          <p:cNvGrpSpPr>
            <a:grpSpLocks/>
          </p:cNvGrpSpPr>
          <p:nvPr/>
        </p:nvGrpSpPr>
        <p:grpSpPr bwMode="auto">
          <a:xfrm>
            <a:off x="484188" y="4641850"/>
            <a:ext cx="7386637" cy="768350"/>
            <a:chOff x="305" y="2924"/>
            <a:chExt cx="4653" cy="484"/>
          </a:xfrm>
        </p:grpSpPr>
        <p:sp>
          <p:nvSpPr>
            <p:cNvPr id="16" name="Text Box 17"/>
            <p:cNvSpPr txBox="1">
              <a:spLocks noChangeArrowheads="1"/>
            </p:cNvSpPr>
            <p:nvPr/>
          </p:nvSpPr>
          <p:spPr bwMode="auto">
            <a:xfrm>
              <a:off x="305" y="2924"/>
              <a:ext cx="9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i="1"/>
                <a:t>y</a:t>
              </a:r>
              <a:r>
                <a:rPr lang="en-US" altLang="es-CO" sz="1800"/>
                <a:t> components:</a:t>
              </a:r>
              <a:endParaRPr lang="en-US" altLang="es-CO" sz="1800" i="1"/>
            </a:p>
          </p:txBody>
        </p:sp>
        <p:graphicFrame>
          <p:nvGraphicFramePr>
            <p:cNvPr id="17" name="Object 4"/>
            <p:cNvGraphicFramePr>
              <a:graphicFrameLocks noChangeAspect="1"/>
            </p:cNvGraphicFramePr>
            <p:nvPr/>
          </p:nvGraphicFramePr>
          <p:xfrm>
            <a:off x="1371" y="2952"/>
            <a:ext cx="1952" cy="456"/>
          </p:xfrm>
          <a:graphic>
            <a:graphicData uri="http://schemas.openxmlformats.org/presentationml/2006/ole">
              <mc:AlternateContent xmlns:mc="http://schemas.openxmlformats.org/markup-compatibility/2006">
                <mc:Choice xmlns:v="urn:schemas-microsoft-com:vml" Requires="v">
                  <p:oleObj spid="_x0000_s31103" name="Equation" r:id="rId10" imgW="3098800" imgH="723900" progId="Equation.3">
                    <p:embed/>
                  </p:oleObj>
                </mc:Choice>
                <mc:Fallback>
                  <p:oleObj name="Equation" r:id="rId10" imgW="3098800" imgH="7239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 y="2952"/>
                          <a:ext cx="1952"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5"/>
            <p:cNvGraphicFramePr>
              <a:graphicFrameLocks noChangeAspect="1"/>
            </p:cNvGraphicFramePr>
            <p:nvPr/>
          </p:nvGraphicFramePr>
          <p:xfrm>
            <a:off x="4110" y="3200"/>
            <a:ext cx="848" cy="208"/>
          </p:xfrm>
          <a:graphic>
            <a:graphicData uri="http://schemas.openxmlformats.org/presentationml/2006/ole">
              <mc:AlternateContent xmlns:mc="http://schemas.openxmlformats.org/markup-compatibility/2006">
                <mc:Choice xmlns:v="urn:schemas-microsoft-com:vml" Requires="v">
                  <p:oleObj spid="_x0000_s31104" name="Equation" r:id="rId12" imgW="1346200" imgH="330200" progId="Equation.3">
                    <p:embed/>
                  </p:oleObj>
                </mc:Choice>
                <mc:Fallback>
                  <p:oleObj name="Equation" r:id="rId12" imgW="1346200" imgH="330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0" y="3200"/>
                          <a:ext cx="84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 name="Object 3"/>
          <p:cNvGraphicFramePr>
            <a:graphicFrameLocks noChangeAspect="1"/>
          </p:cNvGraphicFramePr>
          <p:nvPr/>
        </p:nvGraphicFramePr>
        <p:xfrm>
          <a:off x="2227263" y="5757863"/>
          <a:ext cx="6210300" cy="330200"/>
        </p:xfrm>
        <a:graphic>
          <a:graphicData uri="http://schemas.openxmlformats.org/presentationml/2006/ole">
            <mc:AlternateContent xmlns:mc="http://schemas.openxmlformats.org/markup-compatibility/2006">
              <mc:Choice xmlns:v="urn:schemas-microsoft-com:vml" Requires="v">
                <p:oleObj spid="_x0000_s31105" name="Equation" r:id="rId14" imgW="6210300" imgH="330200" progId="Equation.3">
                  <p:embed/>
                </p:oleObj>
              </mc:Choice>
              <mc:Fallback>
                <p:oleObj name="Equation" r:id="rId14" imgW="6210300" imgH="330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27263" y="5757863"/>
                        <a:ext cx="6210300" cy="330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1" name="Straight Arrow Connector 20"/>
          <p:cNvCxnSpPr/>
          <p:nvPr/>
        </p:nvCxnSpPr>
        <p:spPr>
          <a:xfrm flipV="1">
            <a:off x="2975212" y="1687513"/>
            <a:ext cx="0" cy="46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13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155700"/>
            <a:ext cx="64960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80987" y="29375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Problem#8</a:t>
            </a:r>
          </a:p>
        </p:txBody>
      </p:sp>
      <p:sp>
        <p:nvSpPr>
          <p:cNvPr id="4" name="Text Box 4"/>
          <p:cNvSpPr txBox="1">
            <a:spLocks noChangeArrowheads="1"/>
          </p:cNvSpPr>
          <p:nvPr/>
        </p:nvSpPr>
        <p:spPr bwMode="auto">
          <a:xfrm>
            <a:off x="925513" y="2968625"/>
            <a:ext cx="541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dirty="0"/>
              <a:t>To determine the fraction of energy lost,</a:t>
            </a:r>
          </a:p>
        </p:txBody>
      </p:sp>
      <p:graphicFrame>
        <p:nvGraphicFramePr>
          <p:cNvPr id="5" name="Object 2"/>
          <p:cNvGraphicFramePr>
            <a:graphicFrameLocks noChangeAspect="1"/>
          </p:cNvGraphicFramePr>
          <p:nvPr>
            <p:extLst>
              <p:ext uri="{D42A27DB-BD31-4B8C-83A1-F6EECF244321}">
                <p14:modId xmlns:p14="http://schemas.microsoft.com/office/powerpoint/2010/main" val="1722225595"/>
              </p:ext>
            </p:extLst>
          </p:nvPr>
        </p:nvGraphicFramePr>
        <p:xfrm>
          <a:off x="1797050" y="3520744"/>
          <a:ext cx="6293713" cy="989012"/>
        </p:xfrm>
        <a:graphic>
          <a:graphicData uri="http://schemas.openxmlformats.org/presentationml/2006/ole">
            <mc:AlternateContent xmlns:mc="http://schemas.openxmlformats.org/markup-compatibility/2006">
              <mc:Choice xmlns:v="urn:schemas-microsoft-com:vml" Requires="v">
                <p:oleObj spid="_x0000_s31868" name="Equation" r:id="rId4" imgW="3555720" imgH="558720" progId="Equation.3">
                  <p:embed/>
                </p:oleObj>
              </mc:Choice>
              <mc:Fallback>
                <p:oleObj name="Equation" r:id="rId4" imgW="3555720" imgH="558720" progId="Equation.3">
                  <p:embed/>
                  <p:pic>
                    <p:nvPicPr>
                      <p:cNvPr id="0" name=""/>
                      <p:cNvPicPr>
                        <a:picLocks noChangeAspect="1" noChangeArrowheads="1"/>
                      </p:cNvPicPr>
                      <p:nvPr/>
                    </p:nvPicPr>
                    <p:blipFill>
                      <a:blip r:embed="rId5"/>
                      <a:srcRect/>
                      <a:stretch>
                        <a:fillRect/>
                      </a:stretch>
                    </p:blipFill>
                    <p:spPr bwMode="auto">
                      <a:xfrm>
                        <a:off x="1797050" y="3520744"/>
                        <a:ext cx="6293713" cy="989012"/>
                      </a:xfrm>
                      <a:prstGeom prst="rect">
                        <a:avLst/>
                      </a:prstGeom>
                      <a:noFill/>
                      <a:ln>
                        <a:noFill/>
                      </a:ln>
                      <a:effectLs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1386031937"/>
              </p:ext>
            </p:extLst>
          </p:nvPr>
        </p:nvGraphicFramePr>
        <p:xfrm>
          <a:off x="1797050" y="5185961"/>
          <a:ext cx="2781300" cy="609600"/>
        </p:xfrm>
        <a:graphic>
          <a:graphicData uri="http://schemas.openxmlformats.org/presentationml/2006/ole">
            <mc:AlternateContent xmlns:mc="http://schemas.openxmlformats.org/markup-compatibility/2006">
              <mc:Choice xmlns:v="urn:schemas-microsoft-com:vml" Requires="v">
                <p:oleObj spid="_x0000_s31869" name="Equation" r:id="rId6" imgW="2781300" imgH="609600" progId="Equation.3">
                  <p:embed/>
                </p:oleObj>
              </mc:Choice>
              <mc:Fallback>
                <p:oleObj name="Equation" r:id="rId6" imgW="2781300" imgH="609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7050" y="5185961"/>
                        <a:ext cx="2781300" cy="609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1388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198224"/>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Impact</a:t>
            </a:r>
          </a:p>
        </p:txBody>
      </p:sp>
      <p:pic>
        <p:nvPicPr>
          <p:cNvPr id="3" name="Picture 5"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963613"/>
            <a:ext cx="302418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5"/>
          <p:cNvGrpSpPr>
            <a:grpSpLocks/>
          </p:cNvGrpSpPr>
          <p:nvPr/>
        </p:nvGrpSpPr>
        <p:grpSpPr bwMode="auto">
          <a:xfrm>
            <a:off x="306388" y="3838575"/>
            <a:ext cx="8836025" cy="2678113"/>
            <a:chOff x="193" y="2418"/>
            <a:chExt cx="5566" cy="1687"/>
          </a:xfrm>
        </p:grpSpPr>
        <p:pic>
          <p:nvPicPr>
            <p:cNvPr id="5" name="Picture 6"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 y="2418"/>
              <a:ext cx="1882" cy="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1"/>
            <p:cNvSpPr txBox="1">
              <a:spLocks noChangeArrowheads="1"/>
            </p:cNvSpPr>
            <p:nvPr/>
          </p:nvSpPr>
          <p:spPr bwMode="auto">
            <a:xfrm>
              <a:off x="393" y="3874"/>
              <a:ext cx="1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s-CO" sz="1800"/>
                <a:t>Oblique Central Impact</a:t>
              </a:r>
            </a:p>
          </p:txBody>
        </p:sp>
        <p:sp>
          <p:nvSpPr>
            <p:cNvPr id="7" name="Text Box 13"/>
            <p:cNvSpPr txBox="1">
              <a:spLocks noChangeArrowheads="1"/>
            </p:cNvSpPr>
            <p:nvPr/>
          </p:nvSpPr>
          <p:spPr bwMode="auto">
            <a:xfrm>
              <a:off x="2259" y="3336"/>
              <a:ext cx="350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a:t>Oblique Impact:  </a:t>
              </a:r>
              <a:r>
                <a:rPr lang="en-US" altLang="es-CO"/>
                <a:t>Impact for which one or both of the bodies move along a line other than the line of impact.</a:t>
              </a:r>
              <a:endParaRPr lang="en-US" altLang="es-CO" i="1"/>
            </a:p>
          </p:txBody>
        </p:sp>
      </p:grpSp>
      <p:sp>
        <p:nvSpPr>
          <p:cNvPr id="8" name="Text Box 7"/>
          <p:cNvSpPr txBox="1">
            <a:spLocks noChangeArrowheads="1"/>
          </p:cNvSpPr>
          <p:nvPr/>
        </p:nvSpPr>
        <p:spPr bwMode="auto">
          <a:xfrm>
            <a:off x="3586163" y="962025"/>
            <a:ext cx="55562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dirty="0"/>
              <a:t>Impact:  </a:t>
            </a:r>
            <a:r>
              <a:rPr lang="en-US" altLang="es-CO" dirty="0"/>
              <a:t>Collision between two bodies which occurs during a small time interval and during which the bodies exert large forces on each other.</a:t>
            </a:r>
            <a:endParaRPr lang="en-US" altLang="es-CO" i="1" dirty="0"/>
          </a:p>
        </p:txBody>
      </p:sp>
      <p:sp>
        <p:nvSpPr>
          <p:cNvPr id="9" name="Text Box 8"/>
          <p:cNvSpPr txBox="1">
            <a:spLocks noChangeArrowheads="1"/>
          </p:cNvSpPr>
          <p:nvPr/>
        </p:nvSpPr>
        <p:spPr bwMode="auto">
          <a:xfrm>
            <a:off x="3586163" y="2120900"/>
            <a:ext cx="5535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dirty="0"/>
              <a:t>Line of Impact:  </a:t>
            </a:r>
            <a:r>
              <a:rPr lang="en-US" altLang="es-CO" dirty="0"/>
              <a:t>Common normal to the surfaces in contact during impact.</a:t>
            </a:r>
            <a:endParaRPr lang="en-US" altLang="es-CO" i="1" dirty="0"/>
          </a:p>
        </p:txBody>
      </p:sp>
      <p:grpSp>
        <p:nvGrpSpPr>
          <p:cNvPr id="10" name="Group 14"/>
          <p:cNvGrpSpPr>
            <a:grpSpLocks/>
          </p:cNvGrpSpPr>
          <p:nvPr/>
        </p:nvGrpSpPr>
        <p:grpSpPr bwMode="auto">
          <a:xfrm>
            <a:off x="688975" y="2976563"/>
            <a:ext cx="8416925" cy="1006475"/>
            <a:chOff x="434" y="1875"/>
            <a:chExt cx="5302" cy="634"/>
          </a:xfrm>
        </p:grpSpPr>
        <p:sp>
          <p:nvSpPr>
            <p:cNvPr id="11" name="Text Box 9"/>
            <p:cNvSpPr txBox="1">
              <a:spLocks noChangeArrowheads="1"/>
            </p:cNvSpPr>
            <p:nvPr/>
          </p:nvSpPr>
          <p:spPr bwMode="auto">
            <a:xfrm>
              <a:off x="2259" y="1875"/>
              <a:ext cx="347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dirty="0"/>
                <a:t>Central Impact:  </a:t>
              </a:r>
              <a:r>
                <a:rPr lang="en-US" altLang="es-CO" dirty="0"/>
                <a:t>Impact for which the mass centers of the two bodies lie on the line of impact;  otherwise, it is an </a:t>
              </a:r>
              <a:r>
                <a:rPr lang="en-US" altLang="es-CO" i="1" dirty="0"/>
                <a:t>eccentric impact.</a:t>
              </a:r>
              <a:r>
                <a:rPr lang="en-US" altLang="es-CO" dirty="0"/>
                <a:t>.</a:t>
              </a:r>
              <a:endParaRPr lang="en-US" altLang="es-CO" i="1" dirty="0"/>
            </a:p>
          </p:txBody>
        </p:sp>
        <p:sp>
          <p:nvSpPr>
            <p:cNvPr id="12" name="Text Box 10"/>
            <p:cNvSpPr txBox="1">
              <a:spLocks noChangeArrowheads="1"/>
            </p:cNvSpPr>
            <p:nvPr/>
          </p:nvSpPr>
          <p:spPr bwMode="auto">
            <a:xfrm>
              <a:off x="434" y="2057"/>
              <a:ext cx="14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s-CO" sz="1800"/>
                <a:t>Direct Central Impact</a:t>
              </a:r>
            </a:p>
          </p:txBody>
        </p:sp>
      </p:grpSp>
      <p:sp>
        <p:nvSpPr>
          <p:cNvPr id="13" name="Text Box 12"/>
          <p:cNvSpPr txBox="1">
            <a:spLocks noChangeArrowheads="1"/>
          </p:cNvSpPr>
          <p:nvPr/>
        </p:nvSpPr>
        <p:spPr bwMode="auto">
          <a:xfrm>
            <a:off x="3586163" y="4135438"/>
            <a:ext cx="55562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dirty="0"/>
              <a:t>Direct Impact:  </a:t>
            </a:r>
            <a:r>
              <a:rPr lang="en-US" altLang="es-CO" dirty="0"/>
              <a:t>Impact for which the velocities of the two bodies are directed along the line of impact.</a:t>
            </a:r>
            <a:endParaRPr lang="en-US" altLang="es-CO" i="1" dirty="0"/>
          </a:p>
        </p:txBody>
      </p:sp>
    </p:spTree>
    <p:extLst>
      <p:ext uri="{BB962C8B-B14F-4D97-AF65-F5344CB8AC3E}">
        <p14:creationId xmlns:p14="http://schemas.microsoft.com/office/powerpoint/2010/main" val="278002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266463"/>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Direct Central Impact</a:t>
            </a:r>
          </a:p>
        </p:txBody>
      </p:sp>
      <p:pic>
        <p:nvPicPr>
          <p:cNvPr id="3"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052513"/>
            <a:ext cx="2606675"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6"/>
          <p:cNvGrpSpPr>
            <a:grpSpLocks/>
          </p:cNvGrpSpPr>
          <p:nvPr/>
        </p:nvGrpSpPr>
        <p:grpSpPr bwMode="auto">
          <a:xfrm>
            <a:off x="549158" y="1892868"/>
            <a:ext cx="8020050" cy="2371725"/>
            <a:chOff x="707" y="1072"/>
            <a:chExt cx="5052" cy="1494"/>
          </a:xfrm>
        </p:grpSpPr>
        <p:pic>
          <p:nvPicPr>
            <p:cNvPr id="5" name="Picture 5"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 y="1815"/>
              <a:ext cx="1333"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2685" y="1072"/>
              <a:ext cx="307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buFontTx/>
                <a:buChar char="•"/>
              </a:pPr>
              <a:r>
                <a:rPr lang="en-US" altLang="es-CO" dirty="0"/>
                <a:t>Upon impact the bodies undergo a</a:t>
              </a:r>
              <a:br>
                <a:rPr lang="en-US" altLang="es-CO" dirty="0"/>
              </a:br>
              <a:r>
                <a:rPr lang="en-US" altLang="es-CO" i="1" dirty="0"/>
                <a:t>period of deformation,</a:t>
              </a:r>
              <a:r>
                <a:rPr lang="en-US" altLang="es-CO" dirty="0"/>
                <a:t> at the end of which, they are in contact and moving at a common velocity.</a:t>
              </a:r>
            </a:p>
          </p:txBody>
        </p:sp>
      </p:grpSp>
      <p:sp>
        <p:nvSpPr>
          <p:cNvPr id="7" name="Text Box 7"/>
          <p:cNvSpPr txBox="1">
            <a:spLocks noChangeArrowheads="1"/>
          </p:cNvSpPr>
          <p:nvPr/>
        </p:nvSpPr>
        <p:spPr bwMode="auto">
          <a:xfrm>
            <a:off x="3689233" y="982674"/>
            <a:ext cx="4879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Bodies moving in the same straight line, </a:t>
            </a:r>
            <a:br>
              <a:rPr lang="en-US" altLang="es-CO" dirty="0"/>
            </a:br>
            <a:r>
              <a:rPr lang="en-US" altLang="es-CO" i="1" dirty="0" err="1"/>
              <a:t>v</a:t>
            </a:r>
            <a:r>
              <a:rPr lang="en-US" altLang="es-CO" i="1" baseline="-25000" dirty="0" err="1"/>
              <a:t>A</a:t>
            </a:r>
            <a:r>
              <a:rPr lang="en-US" altLang="es-CO" i="1" baseline="-25000" dirty="0"/>
              <a:t> </a:t>
            </a:r>
            <a:r>
              <a:rPr lang="en-US" altLang="es-CO" dirty="0"/>
              <a:t>&gt;</a:t>
            </a:r>
            <a:r>
              <a:rPr lang="en-US" altLang="es-CO" i="1" baseline="-25000" dirty="0"/>
              <a:t> </a:t>
            </a:r>
            <a:r>
              <a:rPr lang="en-US" altLang="es-CO" i="1" dirty="0" err="1"/>
              <a:t>v</a:t>
            </a:r>
            <a:r>
              <a:rPr lang="en-US" altLang="es-CO" i="1" baseline="-25000" dirty="0" err="1"/>
              <a:t>B</a:t>
            </a:r>
            <a:r>
              <a:rPr lang="en-US" altLang="es-CO" i="1" baseline="-25000" dirty="0"/>
              <a:t> </a:t>
            </a:r>
            <a:r>
              <a:rPr lang="en-US" altLang="es-CO" i="1" dirty="0"/>
              <a:t>.</a:t>
            </a:r>
          </a:p>
        </p:txBody>
      </p:sp>
      <p:grpSp>
        <p:nvGrpSpPr>
          <p:cNvPr id="8" name="Group 17"/>
          <p:cNvGrpSpPr>
            <a:grpSpLocks/>
          </p:cNvGrpSpPr>
          <p:nvPr/>
        </p:nvGrpSpPr>
        <p:grpSpPr bwMode="auto">
          <a:xfrm>
            <a:off x="873457" y="3334343"/>
            <a:ext cx="8078870" cy="2911475"/>
            <a:chOff x="1057" y="2023"/>
            <a:chExt cx="4505" cy="1834"/>
          </a:xfrm>
        </p:grpSpPr>
        <p:pic>
          <p:nvPicPr>
            <p:cNvPr id="9" name="Picture 6"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 y="3090"/>
              <a:ext cx="1550" cy="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p:cNvSpPr txBox="1">
              <a:spLocks noChangeArrowheads="1"/>
            </p:cNvSpPr>
            <p:nvPr/>
          </p:nvSpPr>
          <p:spPr bwMode="auto">
            <a:xfrm>
              <a:off x="2558" y="2023"/>
              <a:ext cx="300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buFontTx/>
                <a:buChar char="•"/>
              </a:pPr>
              <a:r>
                <a:rPr lang="en-US" altLang="es-CO" dirty="0"/>
                <a:t>A </a:t>
              </a:r>
              <a:r>
                <a:rPr lang="en-US" altLang="es-CO" i="1" dirty="0"/>
                <a:t>period of restitution </a:t>
              </a:r>
              <a:r>
                <a:rPr lang="en-US" altLang="es-CO" dirty="0"/>
                <a:t>follows during which the bodies either regain their original shape or remain permanently deformed.</a:t>
              </a:r>
            </a:p>
          </p:txBody>
        </p:sp>
      </p:grpSp>
      <p:grpSp>
        <p:nvGrpSpPr>
          <p:cNvPr id="11" name="Group 13"/>
          <p:cNvGrpSpPr>
            <a:grpSpLocks/>
          </p:cNvGrpSpPr>
          <p:nvPr/>
        </p:nvGrpSpPr>
        <p:grpSpPr bwMode="auto">
          <a:xfrm>
            <a:off x="3903260" y="4378327"/>
            <a:ext cx="5237565" cy="1452239"/>
            <a:chOff x="2685" y="2640"/>
            <a:chExt cx="3073" cy="790"/>
          </a:xfrm>
        </p:grpSpPr>
        <p:sp>
          <p:nvSpPr>
            <p:cNvPr id="12" name="Text Box 10"/>
            <p:cNvSpPr txBox="1">
              <a:spLocks noChangeArrowheads="1"/>
            </p:cNvSpPr>
            <p:nvPr/>
          </p:nvSpPr>
          <p:spPr bwMode="auto">
            <a:xfrm>
              <a:off x="2685" y="2640"/>
              <a:ext cx="307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Wish to determine the final velocities of the two bodies.  The total momentum of the two body system is preserved,</a:t>
              </a:r>
            </a:p>
          </p:txBody>
        </p:sp>
        <p:graphicFrame>
          <p:nvGraphicFramePr>
            <p:cNvPr id="13" name="Object 2"/>
            <p:cNvGraphicFramePr>
              <a:graphicFrameLocks noChangeAspect="1"/>
            </p:cNvGraphicFramePr>
            <p:nvPr>
              <p:extLst>
                <p:ext uri="{D42A27DB-BD31-4B8C-83A1-F6EECF244321}">
                  <p14:modId xmlns:p14="http://schemas.microsoft.com/office/powerpoint/2010/main" val="3122499644"/>
                </p:ext>
              </p:extLst>
            </p:nvPr>
          </p:nvGraphicFramePr>
          <p:xfrm>
            <a:off x="3465" y="3197"/>
            <a:ext cx="1864" cy="233"/>
          </p:xfrm>
          <a:graphic>
            <a:graphicData uri="http://schemas.openxmlformats.org/presentationml/2006/ole">
              <mc:AlternateContent xmlns:mc="http://schemas.openxmlformats.org/markup-compatibility/2006">
                <mc:Choice xmlns:v="urn:schemas-microsoft-com:vml" Requires="v">
                  <p:oleObj spid="_x0000_s32829" name="Ecuación" r:id="rId6" imgW="1726451" imgH="215806" progId="Equation.3">
                    <p:embed/>
                  </p:oleObj>
                </mc:Choice>
                <mc:Fallback>
                  <p:oleObj name="Ecuación" r:id="rId6" imgW="1726451"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5" y="3197"/>
                          <a:ext cx="1864" cy="233"/>
                        </a:xfrm>
                        <a:prstGeom prst="rect">
                          <a:avLst/>
                        </a:prstGeom>
                        <a:noFill/>
                        <a:ln>
                          <a:noFill/>
                        </a:ln>
                      </p:spPr>
                    </p:pic>
                  </p:oleObj>
                </mc:Fallback>
              </mc:AlternateContent>
            </a:graphicData>
          </a:graphic>
        </p:graphicFrame>
      </p:grpSp>
      <p:sp>
        <p:nvSpPr>
          <p:cNvPr id="14" name="Text Box 12"/>
          <p:cNvSpPr txBox="1">
            <a:spLocks noChangeArrowheads="1"/>
          </p:cNvSpPr>
          <p:nvPr/>
        </p:nvSpPr>
        <p:spPr bwMode="auto">
          <a:xfrm>
            <a:off x="3903260" y="5935345"/>
            <a:ext cx="4879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A second relation between the final velocities is required.</a:t>
            </a:r>
          </a:p>
        </p:txBody>
      </p:sp>
    </p:spTree>
    <p:extLst>
      <p:ext uri="{BB962C8B-B14F-4D97-AF65-F5344CB8AC3E}">
        <p14:creationId xmlns:p14="http://schemas.microsoft.com/office/powerpoint/2010/main" val="49665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427038" y="1122363"/>
          <a:ext cx="3160712" cy="2439987"/>
        </p:xfrm>
        <a:graphic>
          <a:graphicData uri="http://schemas.openxmlformats.org/presentationml/2006/ole">
            <mc:AlternateContent xmlns:mc="http://schemas.openxmlformats.org/markup-compatibility/2006">
              <mc:Choice xmlns:v="urn:schemas-microsoft-com:vml" Requires="v">
                <p:oleObj spid="_x0000_s2302" name="Bitmap Image" r:id="rId3" imgW="4009524" imgH="3095238" progId="Paint.Picture">
                  <p:embed/>
                </p:oleObj>
              </mc:Choice>
              <mc:Fallback>
                <p:oleObj name="Bitmap Image" r:id="rId3" imgW="4009524" imgH="30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8" y="1122363"/>
                        <a:ext cx="3160712"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9"/>
          <p:cNvGrpSpPr>
            <a:grpSpLocks/>
          </p:cNvGrpSpPr>
          <p:nvPr/>
        </p:nvGrpSpPr>
        <p:grpSpPr bwMode="auto">
          <a:xfrm>
            <a:off x="3863975" y="1171575"/>
            <a:ext cx="5048250" cy="3138488"/>
            <a:chOff x="2434" y="738"/>
            <a:chExt cx="3180" cy="1977"/>
          </a:xfrm>
        </p:grpSpPr>
        <p:sp>
          <p:nvSpPr>
            <p:cNvPr id="5" name="Text Box 6"/>
            <p:cNvSpPr txBox="1">
              <a:spLocks noChangeArrowheads="1"/>
            </p:cNvSpPr>
            <p:nvPr/>
          </p:nvSpPr>
          <p:spPr bwMode="auto">
            <a:xfrm>
              <a:off x="2434" y="738"/>
              <a:ext cx="3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of a force during a finite displacement,</a:t>
              </a:r>
            </a:p>
          </p:txBody>
        </p:sp>
        <p:graphicFrame>
          <p:nvGraphicFramePr>
            <p:cNvPr id="6" name="Object 3"/>
            <p:cNvGraphicFramePr>
              <a:graphicFrameLocks noChangeAspect="1"/>
            </p:cNvGraphicFramePr>
            <p:nvPr/>
          </p:nvGraphicFramePr>
          <p:xfrm>
            <a:off x="2846" y="1035"/>
            <a:ext cx="2032" cy="1680"/>
          </p:xfrm>
          <a:graphic>
            <a:graphicData uri="http://schemas.openxmlformats.org/presentationml/2006/ole">
              <mc:AlternateContent xmlns:mc="http://schemas.openxmlformats.org/markup-compatibility/2006">
                <mc:Choice xmlns:v="urn:schemas-microsoft-com:vml" Requires="v">
                  <p:oleObj spid="_x0000_s2303" name="Equation" r:id="rId5" imgW="3225800" imgH="2667000" progId="Equation.3">
                    <p:embed/>
                  </p:oleObj>
                </mc:Choice>
                <mc:Fallback>
                  <p:oleObj name="Equation" r:id="rId5" imgW="3225800" imgH="2667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 y="1035"/>
                          <a:ext cx="2032" cy="1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0"/>
          <p:cNvGrpSpPr>
            <a:grpSpLocks/>
          </p:cNvGrpSpPr>
          <p:nvPr/>
        </p:nvGrpSpPr>
        <p:grpSpPr bwMode="auto">
          <a:xfrm>
            <a:off x="493713" y="4392613"/>
            <a:ext cx="8175625" cy="1377950"/>
            <a:chOff x="311" y="2767"/>
            <a:chExt cx="5150" cy="868"/>
          </a:xfrm>
        </p:grpSpPr>
        <p:pic>
          <p:nvPicPr>
            <p:cNvPr id="8" name="Picture 4" descr="C:\DOCUME~1\WALTOL~1\LOCALS~1\Temp\\msotw9_tem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 y="2767"/>
              <a:ext cx="1924"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2434" y="2896"/>
              <a:ext cx="302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50000"/>
                </a:lnSpc>
                <a:spcBef>
                  <a:spcPct val="50000"/>
                </a:spcBef>
                <a:buFontTx/>
                <a:buChar char="•"/>
              </a:pPr>
              <a:r>
                <a:rPr lang="en-US" altLang="es-CO" dirty="0"/>
                <a:t>Work is represented by the area under the curve of </a:t>
              </a:r>
              <a:r>
                <a:rPr lang="en-US" altLang="es-CO" i="1" dirty="0"/>
                <a:t>F</a:t>
              </a:r>
              <a:r>
                <a:rPr lang="en-US" altLang="es-CO" i="1" baseline="-25000" dirty="0"/>
                <a:t>t</a:t>
              </a:r>
              <a:r>
                <a:rPr lang="en-US" altLang="es-CO" dirty="0"/>
                <a:t> plotted against </a:t>
              </a:r>
              <a:r>
                <a:rPr lang="en-US" altLang="es-CO" i="1" dirty="0"/>
                <a:t>s</a:t>
              </a:r>
              <a:r>
                <a:rPr lang="en-US" altLang="es-CO" dirty="0"/>
                <a:t>.</a:t>
              </a:r>
            </a:p>
          </p:txBody>
        </p:sp>
      </p:grpSp>
      <p:sp>
        <p:nvSpPr>
          <p:cNvPr id="10" name="Rectangle 1026"/>
          <p:cNvSpPr txBox="1">
            <a:spLocks noChangeArrowheads="1"/>
          </p:cNvSpPr>
          <p:nvPr/>
        </p:nvSpPr>
        <p:spPr>
          <a:xfrm>
            <a:off x="280987" y="427037"/>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Work of a Force</a:t>
            </a:r>
          </a:p>
        </p:txBody>
      </p:sp>
    </p:spTree>
    <p:extLst>
      <p:ext uri="{BB962C8B-B14F-4D97-AF65-F5344CB8AC3E}">
        <p14:creationId xmlns:p14="http://schemas.microsoft.com/office/powerpoint/2010/main" val="299587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239167"/>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Direct Central Impact</a:t>
            </a:r>
          </a:p>
        </p:txBody>
      </p:sp>
      <p:grpSp>
        <p:nvGrpSpPr>
          <p:cNvPr id="3" name="Group 10"/>
          <p:cNvGrpSpPr>
            <a:grpSpLocks/>
          </p:cNvGrpSpPr>
          <p:nvPr/>
        </p:nvGrpSpPr>
        <p:grpSpPr bwMode="auto">
          <a:xfrm>
            <a:off x="368300" y="1039813"/>
            <a:ext cx="4846638" cy="1106487"/>
            <a:chOff x="240" y="887"/>
            <a:chExt cx="3053" cy="697"/>
          </a:xfrm>
        </p:grpSpPr>
        <p:pic>
          <p:nvPicPr>
            <p:cNvPr id="4" name="Picture 3" descr="C:\DOCUME~1\WALTOL~1\LOCALS~1\Temp\\msotw9_tem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 y="887"/>
              <a:ext cx="2918"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240" y="1325"/>
              <a:ext cx="1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Period of deformation:</a:t>
              </a:r>
            </a:p>
          </p:txBody>
        </p:sp>
        <p:graphicFrame>
          <p:nvGraphicFramePr>
            <p:cNvPr id="6" name="Object 9"/>
            <p:cNvGraphicFramePr>
              <a:graphicFrameLocks noChangeAspect="1"/>
            </p:cNvGraphicFramePr>
            <p:nvPr/>
          </p:nvGraphicFramePr>
          <p:xfrm>
            <a:off x="1957" y="1360"/>
            <a:ext cx="1336" cy="224"/>
          </p:xfrm>
          <a:graphic>
            <a:graphicData uri="http://schemas.openxmlformats.org/presentationml/2006/ole">
              <mc:AlternateContent xmlns:mc="http://schemas.openxmlformats.org/markup-compatibility/2006">
                <mc:Choice xmlns:v="urn:schemas-microsoft-com:vml" Requires="v">
                  <p:oleObj spid="_x0000_s34258" name="Equation" r:id="rId4" imgW="2120900" imgH="355600" progId="Equation.3">
                    <p:embed/>
                  </p:oleObj>
                </mc:Choice>
                <mc:Fallback>
                  <p:oleObj name="Equation" r:id="rId4" imgW="21209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 y="1360"/>
                          <a:ext cx="133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1"/>
          <p:cNvGrpSpPr>
            <a:grpSpLocks/>
          </p:cNvGrpSpPr>
          <p:nvPr/>
        </p:nvGrpSpPr>
        <p:grpSpPr bwMode="auto">
          <a:xfrm>
            <a:off x="379413" y="2311400"/>
            <a:ext cx="4821237" cy="1060450"/>
            <a:chOff x="240" y="1865"/>
            <a:chExt cx="3037" cy="668"/>
          </a:xfrm>
        </p:grpSpPr>
        <p:pic>
          <p:nvPicPr>
            <p:cNvPr id="8" name="Picture 4" descr="C:\DOCUME~1\WALTOL~1\LOCALS~1\Temp\\msotw9_temp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 y="1865"/>
              <a:ext cx="290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
            <p:cNvSpPr txBox="1">
              <a:spLocks noChangeArrowheads="1"/>
            </p:cNvSpPr>
            <p:nvPr/>
          </p:nvSpPr>
          <p:spPr bwMode="auto">
            <a:xfrm>
              <a:off x="240" y="2274"/>
              <a:ext cx="1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Period of restitution:</a:t>
              </a:r>
            </a:p>
          </p:txBody>
        </p:sp>
        <p:graphicFrame>
          <p:nvGraphicFramePr>
            <p:cNvPr id="10" name="Object 8"/>
            <p:cNvGraphicFramePr>
              <a:graphicFrameLocks noChangeAspect="1"/>
            </p:cNvGraphicFramePr>
            <p:nvPr/>
          </p:nvGraphicFramePr>
          <p:xfrm>
            <a:off x="1957" y="2309"/>
            <a:ext cx="1320" cy="224"/>
          </p:xfrm>
          <a:graphic>
            <a:graphicData uri="http://schemas.openxmlformats.org/presentationml/2006/ole">
              <mc:AlternateContent xmlns:mc="http://schemas.openxmlformats.org/markup-compatibility/2006">
                <mc:Choice xmlns:v="urn:schemas-microsoft-com:vml" Requires="v">
                  <p:oleObj spid="_x0000_s34259" name="Equation" r:id="rId7" imgW="2094591" imgH="355446" progId="Equation.3">
                    <p:embed/>
                  </p:oleObj>
                </mc:Choice>
                <mc:Fallback>
                  <p:oleObj name="Equation" r:id="rId7" imgW="2094591"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7" y="2309"/>
                          <a:ext cx="132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21"/>
          <p:cNvGrpSpPr>
            <a:grpSpLocks/>
          </p:cNvGrpSpPr>
          <p:nvPr/>
        </p:nvGrpSpPr>
        <p:grpSpPr bwMode="auto">
          <a:xfrm>
            <a:off x="368300" y="3536950"/>
            <a:ext cx="6573838" cy="673100"/>
            <a:chOff x="232" y="2383"/>
            <a:chExt cx="4141" cy="424"/>
          </a:xfrm>
        </p:grpSpPr>
        <p:sp>
          <p:nvSpPr>
            <p:cNvPr id="12" name="Text Box 12"/>
            <p:cNvSpPr txBox="1">
              <a:spLocks noChangeArrowheads="1"/>
            </p:cNvSpPr>
            <p:nvPr/>
          </p:nvSpPr>
          <p:spPr bwMode="auto">
            <a:xfrm>
              <a:off x="232" y="2470"/>
              <a:ext cx="31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A similar analysis of particle </a:t>
              </a:r>
              <a:r>
                <a:rPr lang="en-US" altLang="es-CO" i="1" dirty="0"/>
                <a:t>B</a:t>
              </a:r>
              <a:r>
                <a:rPr lang="en-US" altLang="es-CO" dirty="0"/>
                <a:t> yields</a:t>
              </a:r>
            </a:p>
          </p:txBody>
        </p:sp>
        <p:graphicFrame>
          <p:nvGraphicFramePr>
            <p:cNvPr id="13" name="Object 7"/>
            <p:cNvGraphicFramePr>
              <a:graphicFrameLocks noChangeAspect="1"/>
            </p:cNvGraphicFramePr>
            <p:nvPr/>
          </p:nvGraphicFramePr>
          <p:xfrm>
            <a:off x="3701" y="2383"/>
            <a:ext cx="672" cy="424"/>
          </p:xfrm>
          <a:graphic>
            <a:graphicData uri="http://schemas.openxmlformats.org/presentationml/2006/ole">
              <mc:AlternateContent xmlns:mc="http://schemas.openxmlformats.org/markup-compatibility/2006">
                <mc:Choice xmlns:v="urn:schemas-microsoft-com:vml" Requires="v">
                  <p:oleObj spid="_x0000_s34260" name="Equation" r:id="rId9" imgW="1066337" imgH="672808" progId="Equation.3">
                    <p:embed/>
                  </p:oleObj>
                </mc:Choice>
                <mc:Fallback>
                  <p:oleObj name="Equation" r:id="rId9" imgW="1066337" imgH="67280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1" y="2383"/>
                          <a:ext cx="672"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22"/>
          <p:cNvGrpSpPr>
            <a:grpSpLocks/>
          </p:cNvGrpSpPr>
          <p:nvPr/>
        </p:nvGrpSpPr>
        <p:grpSpPr bwMode="auto">
          <a:xfrm>
            <a:off x="368300" y="4376738"/>
            <a:ext cx="7653338" cy="701675"/>
            <a:chOff x="232" y="2925"/>
            <a:chExt cx="4821" cy="442"/>
          </a:xfrm>
        </p:grpSpPr>
        <p:sp>
          <p:nvSpPr>
            <p:cNvPr id="15" name="Text Box 14"/>
            <p:cNvSpPr txBox="1">
              <a:spLocks noChangeArrowheads="1"/>
            </p:cNvSpPr>
            <p:nvPr/>
          </p:nvSpPr>
          <p:spPr bwMode="auto">
            <a:xfrm>
              <a:off x="232" y="2925"/>
              <a:ext cx="31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Combining the relations leads to the desired second relation between the final velocities.</a:t>
              </a:r>
            </a:p>
          </p:txBody>
        </p:sp>
        <p:graphicFrame>
          <p:nvGraphicFramePr>
            <p:cNvPr id="16" name="Object 6"/>
            <p:cNvGraphicFramePr>
              <a:graphicFrameLocks noChangeAspect="1"/>
            </p:cNvGraphicFramePr>
            <p:nvPr/>
          </p:nvGraphicFramePr>
          <p:xfrm>
            <a:off x="3701" y="2950"/>
            <a:ext cx="1352" cy="200"/>
          </p:xfrm>
          <a:graphic>
            <a:graphicData uri="http://schemas.openxmlformats.org/presentationml/2006/ole">
              <mc:AlternateContent xmlns:mc="http://schemas.openxmlformats.org/markup-compatibility/2006">
                <mc:Choice xmlns:v="urn:schemas-microsoft-com:vml" Requires="v">
                  <p:oleObj spid="_x0000_s34261" name="Equation" r:id="rId11" imgW="2145369" imgH="317362" progId="Equation.3">
                    <p:embed/>
                  </p:oleObj>
                </mc:Choice>
                <mc:Fallback>
                  <p:oleObj name="Equation" r:id="rId11" imgW="2145369" imgH="31736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1" y="2950"/>
                          <a:ext cx="13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23"/>
          <p:cNvGrpSpPr>
            <a:grpSpLocks/>
          </p:cNvGrpSpPr>
          <p:nvPr/>
        </p:nvGrpSpPr>
        <p:grpSpPr bwMode="auto">
          <a:xfrm>
            <a:off x="392113" y="5243513"/>
            <a:ext cx="8518525" cy="396875"/>
            <a:chOff x="247" y="3471"/>
            <a:chExt cx="5366" cy="250"/>
          </a:xfrm>
        </p:grpSpPr>
        <p:sp>
          <p:nvSpPr>
            <p:cNvPr id="18" name="Text Box 16"/>
            <p:cNvSpPr txBox="1">
              <a:spLocks noChangeArrowheads="1"/>
            </p:cNvSpPr>
            <p:nvPr/>
          </p:nvSpPr>
          <p:spPr bwMode="auto">
            <a:xfrm>
              <a:off x="247" y="3471"/>
              <a:ext cx="2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dirty="0"/>
                <a:t>Perfectly plastic impact, e </a:t>
              </a:r>
              <a:r>
                <a:rPr lang="en-US" altLang="es-CO" dirty="0"/>
                <a:t>= 0:  </a:t>
              </a:r>
              <a:endParaRPr lang="en-US" altLang="es-CO" i="1" dirty="0"/>
            </a:p>
          </p:txBody>
        </p:sp>
        <p:graphicFrame>
          <p:nvGraphicFramePr>
            <p:cNvPr id="19" name="Object 4"/>
            <p:cNvGraphicFramePr>
              <a:graphicFrameLocks noChangeAspect="1"/>
            </p:cNvGraphicFramePr>
            <p:nvPr/>
          </p:nvGraphicFramePr>
          <p:xfrm>
            <a:off x="2527" y="3512"/>
            <a:ext cx="824" cy="200"/>
          </p:xfrm>
          <a:graphic>
            <a:graphicData uri="http://schemas.openxmlformats.org/presentationml/2006/ole">
              <mc:AlternateContent xmlns:mc="http://schemas.openxmlformats.org/markup-compatibility/2006">
                <mc:Choice xmlns:v="urn:schemas-microsoft-com:vml" Requires="v">
                  <p:oleObj spid="_x0000_s34262" name="Equation" r:id="rId13" imgW="1307532" imgH="317362" progId="Equation.3">
                    <p:embed/>
                  </p:oleObj>
                </mc:Choice>
                <mc:Fallback>
                  <p:oleObj name="Equation" r:id="rId13" imgW="1307532" imgH="31736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7" y="3512"/>
                          <a:ext cx="82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5"/>
            <p:cNvGraphicFramePr>
              <a:graphicFrameLocks noChangeAspect="1"/>
            </p:cNvGraphicFramePr>
            <p:nvPr/>
          </p:nvGraphicFramePr>
          <p:xfrm>
            <a:off x="3701" y="3496"/>
            <a:ext cx="1912" cy="200"/>
          </p:xfrm>
          <a:graphic>
            <a:graphicData uri="http://schemas.openxmlformats.org/presentationml/2006/ole">
              <mc:AlternateContent xmlns:mc="http://schemas.openxmlformats.org/markup-compatibility/2006">
                <mc:Choice xmlns:v="urn:schemas-microsoft-com:vml" Requires="v">
                  <p:oleObj spid="_x0000_s34263" name="Equation" r:id="rId15" imgW="3035300" imgH="317500" progId="Equation.3">
                    <p:embed/>
                  </p:oleObj>
                </mc:Choice>
                <mc:Fallback>
                  <p:oleObj name="Equation" r:id="rId15" imgW="3035300" imgH="3175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1" y="3496"/>
                          <a:ext cx="191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 name="Group 24"/>
          <p:cNvGrpSpPr>
            <a:grpSpLocks/>
          </p:cNvGrpSpPr>
          <p:nvPr/>
        </p:nvGrpSpPr>
        <p:grpSpPr bwMode="auto">
          <a:xfrm>
            <a:off x="381000" y="5807075"/>
            <a:ext cx="7361238" cy="701675"/>
            <a:chOff x="232" y="3852"/>
            <a:chExt cx="4637" cy="442"/>
          </a:xfrm>
        </p:grpSpPr>
        <p:sp>
          <p:nvSpPr>
            <p:cNvPr id="22" name="Text Box 19"/>
            <p:cNvSpPr txBox="1">
              <a:spLocks noChangeArrowheads="1"/>
            </p:cNvSpPr>
            <p:nvPr/>
          </p:nvSpPr>
          <p:spPr bwMode="auto">
            <a:xfrm>
              <a:off x="232" y="3852"/>
              <a:ext cx="32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dirty="0"/>
                <a:t>Perfectly elastic impact, e</a:t>
              </a:r>
              <a:r>
                <a:rPr lang="en-US" altLang="es-CO" dirty="0"/>
                <a:t> = 1:</a:t>
              </a:r>
              <a:br>
                <a:rPr lang="en-US" altLang="es-CO" dirty="0"/>
              </a:br>
              <a:r>
                <a:rPr lang="en-US" altLang="es-CO" dirty="0"/>
                <a:t>Total energy and total momentum conserved.</a:t>
              </a:r>
            </a:p>
          </p:txBody>
        </p:sp>
        <p:graphicFrame>
          <p:nvGraphicFramePr>
            <p:cNvPr id="23" name="Object 3"/>
            <p:cNvGraphicFramePr>
              <a:graphicFrameLocks noChangeAspect="1"/>
            </p:cNvGraphicFramePr>
            <p:nvPr/>
          </p:nvGraphicFramePr>
          <p:xfrm>
            <a:off x="3701" y="3862"/>
            <a:ext cx="1168" cy="200"/>
          </p:xfrm>
          <a:graphic>
            <a:graphicData uri="http://schemas.openxmlformats.org/presentationml/2006/ole">
              <mc:AlternateContent xmlns:mc="http://schemas.openxmlformats.org/markup-compatibility/2006">
                <mc:Choice xmlns:v="urn:schemas-microsoft-com:vml" Requires="v">
                  <p:oleObj spid="_x0000_s34264" name="Equation" r:id="rId17" imgW="1853396" imgH="317362" progId="Equation.3">
                    <p:embed/>
                  </p:oleObj>
                </mc:Choice>
                <mc:Fallback>
                  <p:oleObj name="Equation" r:id="rId17" imgW="1853396" imgH="31736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1" y="3862"/>
                          <a:ext cx="116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 name="Object 2"/>
          <p:cNvGraphicFramePr>
            <a:graphicFrameLocks noChangeAspect="1"/>
          </p:cNvGraphicFramePr>
          <p:nvPr/>
        </p:nvGraphicFramePr>
        <p:xfrm>
          <a:off x="5875338" y="1477963"/>
          <a:ext cx="2882900" cy="1435100"/>
        </p:xfrm>
        <a:graphic>
          <a:graphicData uri="http://schemas.openxmlformats.org/presentationml/2006/ole">
            <mc:AlternateContent xmlns:mc="http://schemas.openxmlformats.org/markup-compatibility/2006">
              <mc:Choice xmlns:v="urn:schemas-microsoft-com:vml" Requires="v">
                <p:oleObj spid="_x0000_s34265" name="Equation" r:id="rId19" imgW="2882900" imgH="1435100" progId="Equation.3">
                  <p:embed/>
                </p:oleObj>
              </mc:Choice>
              <mc:Fallback>
                <p:oleObj name="Equation" r:id="rId19" imgW="2882900" imgH="14351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75338" y="1477963"/>
                        <a:ext cx="28829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70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225520"/>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Oblique Central Impact</a:t>
            </a:r>
          </a:p>
        </p:txBody>
      </p:sp>
      <p:pic>
        <p:nvPicPr>
          <p:cNvPr id="3" name="Picture 3" descr="C:\DOCUME~1\WALTOL~1\LOCALS~1\Temp\\msotw9_tem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88" y="974725"/>
            <a:ext cx="60706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6350000" y="1163638"/>
            <a:ext cx="27924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Final velocities are unknown in magnitude and direction.  Four equations are required.</a:t>
            </a:r>
          </a:p>
        </p:txBody>
      </p:sp>
      <p:grpSp>
        <p:nvGrpSpPr>
          <p:cNvPr id="5" name="Group 11"/>
          <p:cNvGrpSpPr>
            <a:grpSpLocks/>
          </p:cNvGrpSpPr>
          <p:nvPr/>
        </p:nvGrpSpPr>
        <p:grpSpPr bwMode="auto">
          <a:xfrm>
            <a:off x="309563" y="3076575"/>
            <a:ext cx="7504112" cy="1006475"/>
            <a:chOff x="195" y="1938"/>
            <a:chExt cx="4727" cy="634"/>
          </a:xfrm>
        </p:grpSpPr>
        <p:sp>
          <p:nvSpPr>
            <p:cNvPr id="6" name="Text Box 5"/>
            <p:cNvSpPr txBox="1">
              <a:spLocks noChangeArrowheads="1"/>
            </p:cNvSpPr>
            <p:nvPr/>
          </p:nvSpPr>
          <p:spPr bwMode="auto">
            <a:xfrm>
              <a:off x="195" y="1938"/>
              <a:ext cx="26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No tangential impulse component; tangential component of momentum for each particle is conserved.</a:t>
              </a:r>
            </a:p>
          </p:txBody>
        </p:sp>
        <p:graphicFrame>
          <p:nvGraphicFramePr>
            <p:cNvPr id="7" name="Object 4"/>
            <p:cNvGraphicFramePr>
              <a:graphicFrameLocks noChangeAspect="1"/>
            </p:cNvGraphicFramePr>
            <p:nvPr/>
          </p:nvGraphicFramePr>
          <p:xfrm>
            <a:off x="2898" y="1981"/>
            <a:ext cx="2024" cy="224"/>
          </p:xfrm>
          <a:graphic>
            <a:graphicData uri="http://schemas.openxmlformats.org/presentationml/2006/ole">
              <mc:AlternateContent xmlns:mc="http://schemas.openxmlformats.org/markup-compatibility/2006">
                <mc:Choice xmlns:v="urn:schemas-microsoft-com:vml" Requires="v">
                  <p:oleObj spid="_x0000_s34989" name="Equation" r:id="rId4" imgW="3213100" imgH="355600" progId="Equation.3">
                    <p:embed/>
                  </p:oleObj>
                </mc:Choice>
                <mc:Fallback>
                  <p:oleObj name="Equation" r:id="rId4" imgW="32131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8" y="1981"/>
                          <a:ext cx="202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12"/>
          <p:cNvGrpSpPr>
            <a:grpSpLocks/>
          </p:cNvGrpSpPr>
          <p:nvPr/>
        </p:nvGrpSpPr>
        <p:grpSpPr bwMode="auto">
          <a:xfrm>
            <a:off x="309563" y="4151313"/>
            <a:ext cx="8799512" cy="1006475"/>
            <a:chOff x="195" y="2615"/>
            <a:chExt cx="5543" cy="634"/>
          </a:xfrm>
        </p:grpSpPr>
        <p:sp>
          <p:nvSpPr>
            <p:cNvPr id="9" name="Text Box 7"/>
            <p:cNvSpPr txBox="1">
              <a:spLocks noChangeArrowheads="1"/>
            </p:cNvSpPr>
            <p:nvPr/>
          </p:nvSpPr>
          <p:spPr bwMode="auto">
            <a:xfrm>
              <a:off x="195" y="2615"/>
              <a:ext cx="263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Normal component of total momentum of the two particles is conserved.</a:t>
              </a:r>
            </a:p>
          </p:txBody>
        </p:sp>
        <p:graphicFrame>
          <p:nvGraphicFramePr>
            <p:cNvPr id="10" name="Object 3"/>
            <p:cNvGraphicFramePr>
              <a:graphicFrameLocks noChangeAspect="1"/>
            </p:cNvGraphicFramePr>
            <p:nvPr/>
          </p:nvGraphicFramePr>
          <p:xfrm>
            <a:off x="2898" y="2630"/>
            <a:ext cx="2840" cy="224"/>
          </p:xfrm>
          <a:graphic>
            <a:graphicData uri="http://schemas.openxmlformats.org/presentationml/2006/ole">
              <mc:AlternateContent xmlns:mc="http://schemas.openxmlformats.org/markup-compatibility/2006">
                <mc:Choice xmlns:v="urn:schemas-microsoft-com:vml" Requires="v">
                  <p:oleObj spid="_x0000_s34990" name="Equation" r:id="rId6" imgW="4508500" imgH="355600" progId="Equation.3">
                    <p:embed/>
                  </p:oleObj>
                </mc:Choice>
                <mc:Fallback>
                  <p:oleObj name="Equation" r:id="rId6" imgW="4508500" imgH="355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8" y="2630"/>
                          <a:ext cx="2840"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13"/>
          <p:cNvGrpSpPr>
            <a:grpSpLocks/>
          </p:cNvGrpSpPr>
          <p:nvPr/>
        </p:nvGrpSpPr>
        <p:grpSpPr bwMode="auto">
          <a:xfrm>
            <a:off x="309563" y="5226050"/>
            <a:ext cx="7618412" cy="1311275"/>
            <a:chOff x="195" y="3292"/>
            <a:chExt cx="4799" cy="826"/>
          </a:xfrm>
        </p:grpSpPr>
        <p:sp>
          <p:nvSpPr>
            <p:cNvPr id="12" name="Text Box 9"/>
            <p:cNvSpPr txBox="1">
              <a:spLocks noChangeArrowheads="1"/>
            </p:cNvSpPr>
            <p:nvPr/>
          </p:nvSpPr>
          <p:spPr bwMode="auto">
            <a:xfrm>
              <a:off x="195" y="3292"/>
              <a:ext cx="2565"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Normal components of relative velocities before and after impact are related by the coefficient of restitution.</a:t>
              </a:r>
            </a:p>
          </p:txBody>
        </p:sp>
        <p:graphicFrame>
          <p:nvGraphicFramePr>
            <p:cNvPr id="13" name="Object 2"/>
            <p:cNvGraphicFramePr>
              <a:graphicFrameLocks noChangeAspect="1"/>
            </p:cNvGraphicFramePr>
            <p:nvPr/>
          </p:nvGraphicFramePr>
          <p:xfrm>
            <a:off x="2898" y="3343"/>
            <a:ext cx="2096" cy="224"/>
          </p:xfrm>
          <a:graphic>
            <a:graphicData uri="http://schemas.openxmlformats.org/presentationml/2006/ole">
              <mc:AlternateContent xmlns:mc="http://schemas.openxmlformats.org/markup-compatibility/2006">
                <mc:Choice xmlns:v="urn:schemas-microsoft-com:vml" Requires="v">
                  <p:oleObj spid="_x0000_s34991" name="Equation" r:id="rId8" imgW="3327400" imgH="355600" progId="Equation.3">
                    <p:embed/>
                  </p:oleObj>
                </mc:Choice>
                <mc:Fallback>
                  <p:oleObj name="Equation" r:id="rId8" imgW="3327400" imgH="355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8" y="3343"/>
                          <a:ext cx="209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6225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32105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Problems Involving Energy and Momentum</a:t>
            </a:r>
          </a:p>
        </p:txBody>
      </p:sp>
      <p:sp>
        <p:nvSpPr>
          <p:cNvPr id="3" name="Text Box 6"/>
          <p:cNvSpPr txBox="1">
            <a:spLocks noChangeArrowheads="1"/>
          </p:cNvSpPr>
          <p:nvPr/>
        </p:nvSpPr>
        <p:spPr bwMode="auto">
          <a:xfrm>
            <a:off x="500063" y="1044575"/>
            <a:ext cx="61277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571500" indent="-225425">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Three methods for the analysis of kinetics problems:</a:t>
            </a:r>
          </a:p>
          <a:p>
            <a:pPr lvl="1" eaLnBrk="1" hangingPunct="1">
              <a:spcBef>
                <a:spcPct val="25000"/>
              </a:spcBef>
              <a:buFontTx/>
              <a:buChar char="-"/>
            </a:pPr>
            <a:r>
              <a:rPr lang="en-US" altLang="es-CO" dirty="0"/>
              <a:t>Direct application of Newton’s second law</a:t>
            </a:r>
          </a:p>
          <a:p>
            <a:pPr lvl="1" eaLnBrk="1" hangingPunct="1">
              <a:spcBef>
                <a:spcPct val="25000"/>
              </a:spcBef>
              <a:buFontTx/>
              <a:buChar char="-"/>
            </a:pPr>
            <a:r>
              <a:rPr lang="en-US" altLang="es-CO" dirty="0"/>
              <a:t>Method of work and energy</a:t>
            </a:r>
          </a:p>
          <a:p>
            <a:pPr lvl="1" eaLnBrk="1" hangingPunct="1">
              <a:spcBef>
                <a:spcPct val="25000"/>
              </a:spcBef>
              <a:buFontTx/>
              <a:buChar char="-"/>
            </a:pPr>
            <a:r>
              <a:rPr lang="en-US" altLang="es-CO" dirty="0"/>
              <a:t>Method of impulse and momentum</a:t>
            </a:r>
          </a:p>
        </p:txBody>
      </p:sp>
      <p:grpSp>
        <p:nvGrpSpPr>
          <p:cNvPr id="4" name="Group 8"/>
          <p:cNvGrpSpPr>
            <a:grpSpLocks/>
          </p:cNvGrpSpPr>
          <p:nvPr/>
        </p:nvGrpSpPr>
        <p:grpSpPr bwMode="auto">
          <a:xfrm>
            <a:off x="352425" y="2992438"/>
            <a:ext cx="8689975" cy="3444875"/>
            <a:chOff x="222" y="1885"/>
            <a:chExt cx="5474" cy="2170"/>
          </a:xfrm>
        </p:grpSpPr>
        <p:pic>
          <p:nvPicPr>
            <p:cNvPr id="5" name="Picture 5"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 y="2334"/>
              <a:ext cx="5474" cy="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315" y="1885"/>
              <a:ext cx="48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marL="227013" marR="0" lvl="0" indent="-227013" defTabSz="914400" eaLnBrk="1" fontAlgn="base" latinLnBrk="0" hangingPunct="1">
                <a:lnSpc>
                  <a:spcPct val="100000"/>
                </a:lnSpc>
                <a:spcBef>
                  <a:spcPct val="50000"/>
                </a:spcBef>
                <a:spcAft>
                  <a:spcPct val="0"/>
                </a:spcAft>
                <a:buClrTx/>
                <a:buSzTx/>
                <a:buFontTx/>
                <a:buChar char="•"/>
                <a:tabLst/>
                <a:defRPr/>
              </a:pPr>
              <a:r>
                <a:rPr kumimoji="0" lang="en-US" altLang="es-CO" sz="20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panose="020B0600070205080204" pitchFamily="34" charset="-128"/>
                </a:rPr>
                <a:t>Select the method best suited for the problem or part of a problem under consideration.</a:t>
              </a:r>
            </a:p>
          </p:txBody>
        </p:sp>
      </p:grpSp>
    </p:spTree>
    <p:extLst>
      <p:ext uri="{BB962C8B-B14F-4D97-AF65-F5344CB8AC3E}">
        <p14:creationId xmlns:p14="http://schemas.microsoft.com/office/powerpoint/2010/main" val="281670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864" y="358585"/>
            <a:ext cx="2289175"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Problem#9</a:t>
            </a:r>
          </a:p>
        </p:txBody>
      </p:sp>
      <p:sp>
        <p:nvSpPr>
          <p:cNvPr id="4" name="Text Box 5"/>
          <p:cNvSpPr txBox="1">
            <a:spLocks noChangeArrowheads="1"/>
          </p:cNvSpPr>
          <p:nvPr/>
        </p:nvSpPr>
        <p:spPr bwMode="auto">
          <a:xfrm>
            <a:off x="280987" y="2754123"/>
            <a:ext cx="868559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dirty="0"/>
              <a:t>A ball is thrown against a frictionless, vertical wall.  Immediately before the ball strikes the wall, its velocity has a magnitude </a:t>
            </a:r>
            <a:r>
              <a:rPr lang="en-US" altLang="es-CO" i="1" dirty="0"/>
              <a:t>v</a:t>
            </a:r>
            <a:r>
              <a:rPr lang="en-US" altLang="es-CO" dirty="0"/>
              <a:t> and forms angle of 30</a:t>
            </a:r>
            <a:r>
              <a:rPr lang="en-US" altLang="es-CO" baseline="30000" dirty="0"/>
              <a:t>o</a:t>
            </a:r>
            <a:r>
              <a:rPr lang="en-US" altLang="es-CO" dirty="0"/>
              <a:t> with the horizontal.  Knowing that </a:t>
            </a:r>
            <a:r>
              <a:rPr lang="en-US" altLang="es-CO" dirty="0" smtClean="0"/>
              <a:t> </a:t>
            </a:r>
            <a:r>
              <a:rPr lang="en-US" altLang="es-CO" i="1" dirty="0" smtClean="0"/>
              <a:t>e</a:t>
            </a:r>
            <a:r>
              <a:rPr lang="en-US" altLang="es-CO" dirty="0" smtClean="0"/>
              <a:t> </a:t>
            </a:r>
            <a:r>
              <a:rPr lang="en-US" altLang="es-CO" dirty="0"/>
              <a:t>= 0.90, determine the magnitude and direction of the velocity of the ball as it rebounds from the wall. </a:t>
            </a:r>
          </a:p>
        </p:txBody>
      </p:sp>
      <p:sp>
        <p:nvSpPr>
          <p:cNvPr id="5" name="Text Box 6"/>
          <p:cNvSpPr txBox="1">
            <a:spLocks noChangeArrowheads="1"/>
          </p:cNvSpPr>
          <p:nvPr/>
        </p:nvSpPr>
        <p:spPr bwMode="auto">
          <a:xfrm>
            <a:off x="192276" y="4207612"/>
            <a:ext cx="8863013"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s-CO" u="sng" dirty="0"/>
              <a:t>SOLUTION</a:t>
            </a:r>
            <a:r>
              <a:rPr lang="en-US" altLang="es-CO" dirty="0"/>
              <a:t>:</a:t>
            </a:r>
          </a:p>
          <a:p>
            <a:pPr eaLnBrk="1" hangingPunct="1">
              <a:spcBef>
                <a:spcPct val="50000"/>
              </a:spcBef>
              <a:buFontTx/>
              <a:buChar char="•"/>
            </a:pPr>
            <a:r>
              <a:rPr lang="en-US" altLang="es-CO" dirty="0"/>
              <a:t>Resolve ball velocity into components normal and tangential to wall</a:t>
            </a:r>
            <a:r>
              <a:rPr lang="en-US" altLang="es-CO" dirty="0" smtClean="0"/>
              <a:t>.</a:t>
            </a:r>
          </a:p>
          <a:p>
            <a:pPr>
              <a:spcBef>
                <a:spcPct val="50000"/>
              </a:spcBef>
              <a:buFontTx/>
              <a:buChar char="•"/>
            </a:pPr>
            <a:r>
              <a:rPr lang="en-US" altLang="es-CO" dirty="0"/>
              <a:t>Impulse exerted by the wall is normal to the wall.  Component of ball momentum tangential to wall is conserved.</a:t>
            </a:r>
          </a:p>
          <a:p>
            <a:pPr>
              <a:spcBef>
                <a:spcPct val="50000"/>
              </a:spcBef>
              <a:buFontTx/>
              <a:buChar char="•"/>
            </a:pPr>
            <a:r>
              <a:rPr lang="en-US" altLang="es-CO" dirty="0"/>
              <a:t>Assume that the wall has infinite mass so that wall velocity before and after impact is zero.  Apply coefficient of restitution relation to find change  in normal  relative velocity between wall and ball, i.e., the normal ball velocity.</a:t>
            </a:r>
          </a:p>
          <a:p>
            <a:pPr eaLnBrk="1" hangingPunct="1">
              <a:spcBef>
                <a:spcPct val="50000"/>
              </a:spcBef>
              <a:buFontTx/>
              <a:buChar char="•"/>
            </a:pPr>
            <a:endParaRPr lang="en-US" altLang="es-CO" dirty="0"/>
          </a:p>
        </p:txBody>
      </p:sp>
    </p:spTree>
    <p:extLst>
      <p:ext uri="{BB962C8B-B14F-4D97-AF65-F5344CB8AC3E}">
        <p14:creationId xmlns:p14="http://schemas.microsoft.com/office/powerpoint/2010/main" val="62107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a:grpSpLocks/>
          </p:cNvGrpSpPr>
          <p:nvPr/>
        </p:nvGrpSpPr>
        <p:grpSpPr bwMode="auto">
          <a:xfrm>
            <a:off x="334963" y="909638"/>
            <a:ext cx="8640762" cy="3302000"/>
            <a:chOff x="211" y="573"/>
            <a:chExt cx="5443" cy="2080"/>
          </a:xfrm>
        </p:grpSpPr>
        <p:pic>
          <p:nvPicPr>
            <p:cNvPr id="4" name="Picture 3"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 y="623"/>
              <a:ext cx="1324" cy="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8"/>
            <p:cNvGrpSpPr>
              <a:grpSpLocks/>
            </p:cNvGrpSpPr>
            <p:nvPr/>
          </p:nvGrpSpPr>
          <p:grpSpPr bwMode="auto">
            <a:xfrm>
              <a:off x="1819" y="573"/>
              <a:ext cx="3835" cy="819"/>
              <a:chOff x="1819" y="573"/>
              <a:chExt cx="3835" cy="819"/>
            </a:xfrm>
          </p:grpSpPr>
          <p:sp>
            <p:nvSpPr>
              <p:cNvPr id="11" name="Text Box 5"/>
              <p:cNvSpPr txBox="1">
                <a:spLocks noChangeArrowheads="1"/>
              </p:cNvSpPr>
              <p:nvPr/>
            </p:nvSpPr>
            <p:spPr bwMode="auto">
              <a:xfrm>
                <a:off x="1819" y="573"/>
                <a:ext cx="3835"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s-CO" sz="1800" u="sng" dirty="0"/>
                  <a:t>SOLUTION</a:t>
                </a:r>
                <a:r>
                  <a:rPr lang="en-US" altLang="es-CO" sz="1800" dirty="0"/>
                  <a:t>:</a:t>
                </a:r>
              </a:p>
              <a:p>
                <a:pPr eaLnBrk="1" hangingPunct="1">
                  <a:spcBef>
                    <a:spcPct val="20000"/>
                  </a:spcBef>
                  <a:buFontTx/>
                  <a:buChar char="•"/>
                </a:pPr>
                <a:r>
                  <a:rPr lang="en-US" altLang="es-CO" sz="1800" dirty="0"/>
                  <a:t>Resolve ball velocity into components parallel and perpendicular to wall.</a:t>
                </a:r>
              </a:p>
            </p:txBody>
          </p:sp>
          <p:graphicFrame>
            <p:nvGraphicFramePr>
              <p:cNvPr id="12" name="Object 3"/>
              <p:cNvGraphicFramePr>
                <a:graphicFrameLocks noChangeAspect="1"/>
              </p:cNvGraphicFramePr>
              <p:nvPr/>
            </p:nvGraphicFramePr>
            <p:xfrm>
              <a:off x="2094" y="1208"/>
              <a:ext cx="2856" cy="184"/>
            </p:xfrm>
            <a:graphic>
              <a:graphicData uri="http://schemas.openxmlformats.org/presentationml/2006/ole">
                <mc:AlternateContent xmlns:mc="http://schemas.openxmlformats.org/markup-compatibility/2006">
                  <mc:Choice xmlns:v="urn:schemas-microsoft-com:vml" Requires="v">
                    <p:oleObj spid="_x0000_s38106" name="Equation" r:id="rId4" imgW="4533900" imgH="292100" progId="Equation.3">
                      <p:embed/>
                    </p:oleObj>
                  </mc:Choice>
                  <mc:Fallback>
                    <p:oleObj name="Equation" r:id="rId4" imgW="45339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4" y="1208"/>
                            <a:ext cx="285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5"/>
            <p:cNvGrpSpPr>
              <a:grpSpLocks/>
            </p:cNvGrpSpPr>
            <p:nvPr/>
          </p:nvGrpSpPr>
          <p:grpSpPr bwMode="auto">
            <a:xfrm>
              <a:off x="480" y="2064"/>
              <a:ext cx="538" cy="589"/>
              <a:chOff x="292" y="2020"/>
              <a:chExt cx="538" cy="589"/>
            </a:xfrm>
          </p:grpSpPr>
          <p:sp>
            <p:nvSpPr>
              <p:cNvPr id="7" name="Line 11"/>
              <p:cNvSpPr>
                <a:spLocks noChangeShapeType="1"/>
              </p:cNvSpPr>
              <p:nvPr/>
            </p:nvSpPr>
            <p:spPr bwMode="auto">
              <a:xfrm flipV="1">
                <a:off x="434" y="2124"/>
                <a:ext cx="0" cy="3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Line 12"/>
              <p:cNvSpPr>
                <a:spLocks noChangeShapeType="1"/>
              </p:cNvSpPr>
              <p:nvPr/>
            </p:nvSpPr>
            <p:spPr bwMode="auto">
              <a:xfrm>
                <a:off x="434" y="2446"/>
                <a:ext cx="2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Text Box 13"/>
              <p:cNvSpPr txBox="1">
                <a:spLocks noChangeArrowheads="1"/>
              </p:cNvSpPr>
              <p:nvPr/>
            </p:nvSpPr>
            <p:spPr bwMode="auto">
              <a:xfrm>
                <a:off x="628" y="2417"/>
                <a:ext cx="2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400" i="1"/>
                  <a:t>n</a:t>
                </a:r>
              </a:p>
            </p:txBody>
          </p:sp>
          <p:sp>
            <p:nvSpPr>
              <p:cNvPr id="10" name="Text Box 14"/>
              <p:cNvSpPr txBox="1">
                <a:spLocks noChangeArrowheads="1"/>
              </p:cNvSpPr>
              <p:nvPr/>
            </p:nvSpPr>
            <p:spPr bwMode="auto">
              <a:xfrm>
                <a:off x="292" y="2020"/>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400" i="1"/>
                  <a:t>t</a:t>
                </a:r>
              </a:p>
            </p:txBody>
          </p:sp>
        </p:grpSp>
      </p:grpSp>
      <p:grpSp>
        <p:nvGrpSpPr>
          <p:cNvPr id="13" name="Group 23"/>
          <p:cNvGrpSpPr>
            <a:grpSpLocks/>
          </p:cNvGrpSpPr>
          <p:nvPr/>
        </p:nvGrpSpPr>
        <p:grpSpPr bwMode="auto">
          <a:xfrm>
            <a:off x="2887663" y="2365375"/>
            <a:ext cx="6138862" cy="757238"/>
            <a:chOff x="1819" y="1490"/>
            <a:chExt cx="3867" cy="477"/>
          </a:xfrm>
        </p:grpSpPr>
        <p:sp>
          <p:nvSpPr>
            <p:cNvPr id="14" name="Text Box 7"/>
            <p:cNvSpPr txBox="1">
              <a:spLocks noChangeArrowheads="1"/>
            </p:cNvSpPr>
            <p:nvPr/>
          </p:nvSpPr>
          <p:spPr bwMode="auto">
            <a:xfrm>
              <a:off x="1819" y="1490"/>
              <a:ext cx="38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sz="1800" dirty="0"/>
                <a:t>Component of ball momentum tangential to wall is conserved.</a:t>
              </a:r>
            </a:p>
          </p:txBody>
        </p:sp>
        <p:graphicFrame>
          <p:nvGraphicFramePr>
            <p:cNvPr id="15" name="Object 5"/>
            <p:cNvGraphicFramePr>
              <a:graphicFrameLocks noChangeAspect="1"/>
            </p:cNvGraphicFramePr>
            <p:nvPr/>
          </p:nvGraphicFramePr>
          <p:xfrm>
            <a:off x="2094" y="1783"/>
            <a:ext cx="928" cy="184"/>
          </p:xfrm>
          <a:graphic>
            <a:graphicData uri="http://schemas.openxmlformats.org/presentationml/2006/ole">
              <mc:AlternateContent xmlns:mc="http://schemas.openxmlformats.org/markup-compatibility/2006">
                <mc:Choice xmlns:v="urn:schemas-microsoft-com:vml" Requires="v">
                  <p:oleObj spid="_x0000_s38107" name="Equation" r:id="rId6" imgW="1473200" imgH="292100" progId="Equation.3">
                    <p:embed/>
                  </p:oleObj>
                </mc:Choice>
                <mc:Fallback>
                  <p:oleObj name="Equation" r:id="rId6" imgW="1473200" imgH="292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4" y="1783"/>
                          <a:ext cx="92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20"/>
          <p:cNvGrpSpPr>
            <a:grpSpLocks/>
          </p:cNvGrpSpPr>
          <p:nvPr/>
        </p:nvGrpSpPr>
        <p:grpSpPr bwMode="auto">
          <a:xfrm>
            <a:off x="2887663" y="3527425"/>
            <a:ext cx="6199187" cy="1354138"/>
            <a:chOff x="1819" y="2222"/>
            <a:chExt cx="3905" cy="853"/>
          </a:xfrm>
        </p:grpSpPr>
        <p:sp>
          <p:nvSpPr>
            <p:cNvPr id="17" name="Text Box 9"/>
            <p:cNvSpPr txBox="1">
              <a:spLocks noChangeArrowheads="1"/>
            </p:cNvSpPr>
            <p:nvPr/>
          </p:nvSpPr>
          <p:spPr bwMode="auto">
            <a:xfrm>
              <a:off x="1819" y="2222"/>
              <a:ext cx="390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sz="1800"/>
                <a:t>Apply coefficient of restitution relation with zero wall velocity.</a:t>
              </a:r>
            </a:p>
          </p:txBody>
        </p:sp>
        <p:graphicFrame>
          <p:nvGraphicFramePr>
            <p:cNvPr id="18" name="Object 4"/>
            <p:cNvGraphicFramePr>
              <a:graphicFrameLocks noChangeAspect="1"/>
            </p:cNvGraphicFramePr>
            <p:nvPr/>
          </p:nvGraphicFramePr>
          <p:xfrm>
            <a:off x="2094" y="2667"/>
            <a:ext cx="1664" cy="408"/>
          </p:xfrm>
          <a:graphic>
            <a:graphicData uri="http://schemas.openxmlformats.org/presentationml/2006/ole">
              <mc:AlternateContent xmlns:mc="http://schemas.openxmlformats.org/markup-compatibility/2006">
                <mc:Choice xmlns:v="urn:schemas-microsoft-com:vml" Requires="v">
                  <p:oleObj spid="_x0000_s38108" name="Equation" r:id="rId8" imgW="2641600" imgH="647700" progId="Equation.3">
                    <p:embed/>
                  </p:oleObj>
                </mc:Choice>
                <mc:Fallback>
                  <p:oleObj name="Equation" r:id="rId8" imgW="2641600" imgH="647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4" y="2667"/>
                          <a:ext cx="1664"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 name="Group 22"/>
          <p:cNvGrpSpPr>
            <a:grpSpLocks/>
          </p:cNvGrpSpPr>
          <p:nvPr/>
        </p:nvGrpSpPr>
        <p:grpSpPr bwMode="auto">
          <a:xfrm>
            <a:off x="454025" y="4335463"/>
            <a:ext cx="8313738" cy="2039937"/>
            <a:chOff x="286" y="2731"/>
            <a:chExt cx="5237" cy="1285"/>
          </a:xfrm>
        </p:grpSpPr>
        <p:pic>
          <p:nvPicPr>
            <p:cNvPr id="20" name="Picture 4" descr="msotw9_temp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 y="2731"/>
              <a:ext cx="1216" cy="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Object 2"/>
            <p:cNvGraphicFramePr>
              <a:graphicFrameLocks noChangeAspect="1"/>
            </p:cNvGraphicFramePr>
            <p:nvPr/>
          </p:nvGraphicFramePr>
          <p:xfrm>
            <a:off x="3499" y="3400"/>
            <a:ext cx="2024" cy="616"/>
          </p:xfrm>
          <a:graphic>
            <a:graphicData uri="http://schemas.openxmlformats.org/presentationml/2006/ole">
              <mc:AlternateContent xmlns:mc="http://schemas.openxmlformats.org/markup-compatibility/2006">
                <mc:Choice xmlns:v="urn:schemas-microsoft-com:vml" Requires="v">
                  <p:oleObj spid="_x0000_s38109" name="Equation" r:id="rId11" imgW="3213100" imgH="977900" progId="Equation.3">
                    <p:embed/>
                  </p:oleObj>
                </mc:Choice>
                <mc:Fallback>
                  <p:oleObj name="Equation" r:id="rId11" imgW="3213100" imgH="977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9" y="3400"/>
                          <a:ext cx="2024" cy="6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Problem#9</a:t>
            </a:r>
          </a:p>
        </p:txBody>
      </p:sp>
    </p:spTree>
    <p:extLst>
      <p:ext uri="{BB962C8B-B14F-4D97-AF65-F5344CB8AC3E}">
        <p14:creationId xmlns:p14="http://schemas.microsoft.com/office/powerpoint/2010/main" val="129930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675823"/>
            <a:ext cx="343852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5"/>
          <p:cNvSpPr txBox="1">
            <a:spLocks noChangeArrowheads="1"/>
          </p:cNvSpPr>
          <p:nvPr/>
        </p:nvSpPr>
        <p:spPr bwMode="auto">
          <a:xfrm>
            <a:off x="4434670" y="1119529"/>
            <a:ext cx="447731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dirty="0"/>
              <a:t>A 30 kg block is dropped from a height of 2 m onto </a:t>
            </a:r>
            <a:r>
              <a:rPr lang="en-US" altLang="es-CO" dirty="0" smtClean="0"/>
              <a:t>the </a:t>
            </a:r>
            <a:r>
              <a:rPr lang="en-US" altLang="es-CO" dirty="0"/>
              <a:t>10 kg pan of a spring scale.  Assuming the impact to be perfectly plastic, determine the maximum deflection of the pan.  The constant of the spring is </a:t>
            </a:r>
            <a:r>
              <a:rPr lang="en-US" altLang="es-CO" i="1" dirty="0"/>
              <a:t>k</a:t>
            </a:r>
            <a:r>
              <a:rPr lang="en-US" altLang="es-CO" dirty="0"/>
              <a:t> = 20 </a:t>
            </a:r>
            <a:r>
              <a:rPr lang="en-US" altLang="es-CO" dirty="0" err="1"/>
              <a:t>kN</a:t>
            </a:r>
            <a:r>
              <a:rPr lang="en-US" altLang="es-CO" dirty="0"/>
              <a:t>/m.</a:t>
            </a:r>
          </a:p>
        </p:txBody>
      </p:sp>
      <p:sp>
        <p:nvSpPr>
          <p:cNvPr id="4" name="Text Box 6"/>
          <p:cNvSpPr txBox="1">
            <a:spLocks noChangeArrowheads="1"/>
          </p:cNvSpPr>
          <p:nvPr/>
        </p:nvSpPr>
        <p:spPr bwMode="auto">
          <a:xfrm>
            <a:off x="393226" y="3484111"/>
            <a:ext cx="851876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Apply the principle of conservation of energy to determine the velocity of the block at the instant of impact</a:t>
            </a:r>
            <a:r>
              <a:rPr lang="en-US" altLang="es-CO" dirty="0" smtClean="0"/>
              <a:t>.</a:t>
            </a:r>
          </a:p>
          <a:p>
            <a:pPr>
              <a:spcBef>
                <a:spcPct val="50000"/>
              </a:spcBef>
              <a:buFontTx/>
              <a:buChar char="•"/>
            </a:pPr>
            <a:r>
              <a:rPr lang="en-US" altLang="es-CO" dirty="0"/>
              <a:t>Since the impact is perfectly plastic, the block and pan move together at the same velocity after impact.  Determine that velocity from the requirement that the total momentum of the block and pan is conserved.</a:t>
            </a:r>
          </a:p>
          <a:p>
            <a:pPr>
              <a:spcBef>
                <a:spcPct val="50000"/>
              </a:spcBef>
              <a:buFontTx/>
              <a:buChar char="•"/>
            </a:pPr>
            <a:r>
              <a:rPr lang="en-US" altLang="es-CO" dirty="0"/>
              <a:t>Apply the principle of conservation of energy to determine the maximum deflection of the spring.</a:t>
            </a:r>
          </a:p>
          <a:p>
            <a:pPr eaLnBrk="1" hangingPunct="1">
              <a:spcBef>
                <a:spcPct val="50000"/>
              </a:spcBef>
              <a:buFontTx/>
              <a:buChar char="•"/>
            </a:pPr>
            <a:endParaRPr lang="en-US" altLang="es-CO" dirty="0"/>
          </a:p>
        </p:txBody>
      </p:sp>
      <p:sp>
        <p:nvSpPr>
          <p:cNvPr id="5"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Problem#10</a:t>
            </a:r>
          </a:p>
        </p:txBody>
      </p:sp>
    </p:spTree>
    <p:extLst>
      <p:ext uri="{BB962C8B-B14F-4D97-AF65-F5344CB8AC3E}">
        <p14:creationId xmlns:p14="http://schemas.microsoft.com/office/powerpoint/2010/main" val="25976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303213" y="950913"/>
            <a:ext cx="8734425" cy="2663825"/>
            <a:chOff x="191" y="599"/>
            <a:chExt cx="5502" cy="1678"/>
          </a:xfrm>
        </p:grpSpPr>
        <p:graphicFrame>
          <p:nvGraphicFramePr>
            <p:cNvPr id="3" name="Object 4"/>
            <p:cNvGraphicFramePr>
              <a:graphicFrameLocks noChangeAspect="1"/>
            </p:cNvGraphicFramePr>
            <p:nvPr/>
          </p:nvGraphicFramePr>
          <p:xfrm>
            <a:off x="191" y="632"/>
            <a:ext cx="2089" cy="1272"/>
          </p:xfrm>
          <a:graphic>
            <a:graphicData uri="http://schemas.openxmlformats.org/presentationml/2006/ole">
              <mc:AlternateContent xmlns:mc="http://schemas.openxmlformats.org/markup-compatibility/2006">
                <mc:Choice xmlns:v="urn:schemas-microsoft-com:vml" Requires="v">
                  <p:oleObj spid="_x0000_s39122" name="Bitmap Image" r:id="rId3" imgW="4382112" imgH="2666667" progId="Paint.Picture">
                    <p:embed/>
                  </p:oleObj>
                </mc:Choice>
                <mc:Fallback>
                  <p:oleObj name="Bitmap Image" r:id="rId3" imgW="4382112" imgH="26666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 y="632"/>
                          <a:ext cx="2089" cy="1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8"/>
            <p:cNvSpPr txBox="1">
              <a:spLocks noChangeArrowheads="1"/>
            </p:cNvSpPr>
            <p:nvPr/>
          </p:nvSpPr>
          <p:spPr bwMode="auto">
            <a:xfrm>
              <a:off x="2307" y="599"/>
              <a:ext cx="3386" cy="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u="sng"/>
                <a:t>SOLUTION</a:t>
              </a:r>
              <a:r>
                <a:rPr lang="en-US" altLang="es-CO" sz="1800"/>
                <a:t>:</a:t>
              </a:r>
            </a:p>
            <a:p>
              <a:pPr eaLnBrk="1" hangingPunct="1">
                <a:spcBef>
                  <a:spcPct val="20000"/>
                </a:spcBef>
                <a:buFontTx/>
                <a:buChar char="•"/>
              </a:pPr>
              <a:r>
                <a:rPr lang="en-US" altLang="es-CO" sz="1800"/>
                <a:t>Apply principle of conservation of energy to determine velocity of the block at instant of impact.</a:t>
              </a:r>
            </a:p>
          </p:txBody>
        </p:sp>
        <p:graphicFrame>
          <p:nvGraphicFramePr>
            <p:cNvPr id="5" name="Object 5"/>
            <p:cNvGraphicFramePr>
              <a:graphicFrameLocks noChangeAspect="1"/>
            </p:cNvGraphicFramePr>
            <p:nvPr/>
          </p:nvGraphicFramePr>
          <p:xfrm>
            <a:off x="2593" y="1293"/>
            <a:ext cx="2728" cy="984"/>
          </p:xfrm>
          <a:graphic>
            <a:graphicData uri="http://schemas.openxmlformats.org/presentationml/2006/ole">
              <mc:AlternateContent xmlns:mc="http://schemas.openxmlformats.org/markup-compatibility/2006">
                <mc:Choice xmlns:v="urn:schemas-microsoft-com:vml" Requires="v">
                  <p:oleObj spid="_x0000_s39123" name="Equation" r:id="rId5" imgW="4330700" imgH="1562100" progId="Equation.3">
                    <p:embed/>
                  </p:oleObj>
                </mc:Choice>
                <mc:Fallback>
                  <p:oleObj name="Equation" r:id="rId5" imgW="4330700" imgH="156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1293"/>
                          <a:ext cx="2728"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3"/>
          <p:cNvGrpSpPr>
            <a:grpSpLocks/>
          </p:cNvGrpSpPr>
          <p:nvPr/>
        </p:nvGrpSpPr>
        <p:grpSpPr bwMode="auto">
          <a:xfrm>
            <a:off x="539750" y="3786188"/>
            <a:ext cx="8604250" cy="2163762"/>
            <a:chOff x="340" y="2385"/>
            <a:chExt cx="5420" cy="1363"/>
          </a:xfrm>
        </p:grpSpPr>
        <p:graphicFrame>
          <p:nvGraphicFramePr>
            <p:cNvPr id="7" name="Object 2"/>
            <p:cNvGraphicFramePr>
              <a:graphicFrameLocks noChangeAspect="1"/>
            </p:cNvGraphicFramePr>
            <p:nvPr/>
          </p:nvGraphicFramePr>
          <p:xfrm>
            <a:off x="340" y="2385"/>
            <a:ext cx="1721" cy="1363"/>
          </p:xfrm>
          <a:graphic>
            <a:graphicData uri="http://schemas.openxmlformats.org/presentationml/2006/ole">
              <mc:AlternateContent xmlns:mc="http://schemas.openxmlformats.org/markup-compatibility/2006">
                <mc:Choice xmlns:v="urn:schemas-microsoft-com:vml" Requires="v">
                  <p:oleObj spid="_x0000_s39124" name="Bitmap Image" r:id="rId7" imgW="3390476" imgH="2685714" progId="Paint.Picture">
                    <p:embed/>
                  </p:oleObj>
                </mc:Choice>
                <mc:Fallback>
                  <p:oleObj name="Bitmap Image" r:id="rId7" imgW="3390476" imgH="2685714"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 y="2385"/>
                          <a:ext cx="1721" cy="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10"/>
            <p:cNvSpPr txBox="1">
              <a:spLocks noChangeArrowheads="1"/>
            </p:cNvSpPr>
            <p:nvPr/>
          </p:nvSpPr>
          <p:spPr bwMode="auto">
            <a:xfrm>
              <a:off x="2307" y="2519"/>
              <a:ext cx="345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sz="1800"/>
                <a:t>Determine velocity after impact from requirement that total momentum of the block and pan is conserved.</a:t>
              </a:r>
            </a:p>
          </p:txBody>
        </p:sp>
        <p:graphicFrame>
          <p:nvGraphicFramePr>
            <p:cNvPr id="9" name="Object 3"/>
            <p:cNvGraphicFramePr>
              <a:graphicFrameLocks noChangeAspect="1"/>
            </p:cNvGraphicFramePr>
            <p:nvPr/>
          </p:nvGraphicFramePr>
          <p:xfrm>
            <a:off x="2593" y="3023"/>
            <a:ext cx="2608" cy="424"/>
          </p:xfrm>
          <a:graphic>
            <a:graphicData uri="http://schemas.openxmlformats.org/presentationml/2006/ole">
              <mc:AlternateContent xmlns:mc="http://schemas.openxmlformats.org/markup-compatibility/2006">
                <mc:Choice xmlns:v="urn:schemas-microsoft-com:vml" Requires="v">
                  <p:oleObj spid="_x0000_s39125" name="Equation" r:id="rId9" imgW="4140200" imgH="673100" progId="Equation.3">
                    <p:embed/>
                  </p:oleObj>
                </mc:Choice>
                <mc:Fallback>
                  <p:oleObj name="Equation" r:id="rId9" imgW="4140200" imgH="673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3" y="3023"/>
                          <a:ext cx="2608"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Problem#10</a:t>
            </a:r>
          </a:p>
        </p:txBody>
      </p:sp>
    </p:spTree>
    <p:extLst>
      <p:ext uri="{BB962C8B-B14F-4D97-AF65-F5344CB8AC3E}">
        <p14:creationId xmlns:p14="http://schemas.microsoft.com/office/powerpoint/2010/main" val="35506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312738" y="1219200"/>
            <a:ext cx="3340100" cy="3559175"/>
            <a:chOff x="197" y="768"/>
            <a:chExt cx="2104" cy="2242"/>
          </a:xfrm>
        </p:grpSpPr>
        <p:graphicFrame>
          <p:nvGraphicFramePr>
            <p:cNvPr id="3" name="Object 6"/>
            <p:cNvGraphicFramePr>
              <a:graphicFrameLocks noChangeAspect="1"/>
            </p:cNvGraphicFramePr>
            <p:nvPr/>
          </p:nvGraphicFramePr>
          <p:xfrm>
            <a:off x="294" y="768"/>
            <a:ext cx="1748" cy="1280"/>
          </p:xfrm>
          <a:graphic>
            <a:graphicData uri="http://schemas.openxmlformats.org/presentationml/2006/ole">
              <mc:AlternateContent xmlns:mc="http://schemas.openxmlformats.org/markup-compatibility/2006">
                <mc:Choice xmlns:v="urn:schemas-microsoft-com:vml" Requires="v">
                  <p:oleObj spid="_x0000_s40250" name="Bitmap Image" r:id="rId3" imgW="3666667" imgH="2685714" progId="Paint.Picture">
                    <p:embed/>
                  </p:oleObj>
                </mc:Choice>
                <mc:Fallback>
                  <p:oleObj name="Bitmap Image" r:id="rId3" imgW="3666667" imgH="26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 y="768"/>
                          <a:ext cx="1748"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7"/>
            <p:cNvSpPr txBox="1">
              <a:spLocks noChangeArrowheads="1"/>
            </p:cNvSpPr>
            <p:nvPr/>
          </p:nvSpPr>
          <p:spPr bwMode="auto">
            <a:xfrm>
              <a:off x="239" y="2139"/>
              <a:ext cx="2035"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Initial spring deflection due to pan weight:</a:t>
              </a:r>
            </a:p>
          </p:txBody>
        </p:sp>
        <p:graphicFrame>
          <p:nvGraphicFramePr>
            <p:cNvPr id="5" name="Object 7"/>
            <p:cNvGraphicFramePr>
              <a:graphicFrameLocks noChangeAspect="1"/>
            </p:cNvGraphicFramePr>
            <p:nvPr/>
          </p:nvGraphicFramePr>
          <p:xfrm>
            <a:off x="197" y="2642"/>
            <a:ext cx="2104" cy="368"/>
          </p:xfrm>
          <a:graphic>
            <a:graphicData uri="http://schemas.openxmlformats.org/presentationml/2006/ole">
              <mc:AlternateContent xmlns:mc="http://schemas.openxmlformats.org/markup-compatibility/2006">
                <mc:Choice xmlns:v="urn:schemas-microsoft-com:vml" Requires="v">
                  <p:oleObj spid="_x0000_s40251" name="Equation" r:id="rId5" imgW="3340100" imgH="584200" progId="Equation.3">
                    <p:embed/>
                  </p:oleObj>
                </mc:Choice>
                <mc:Fallback>
                  <p:oleObj name="Equation" r:id="rId5" imgW="3340100" imgH="584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 y="2642"/>
                          <a:ext cx="210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5"/>
          <p:cNvGrpSpPr>
            <a:grpSpLocks/>
          </p:cNvGrpSpPr>
          <p:nvPr/>
        </p:nvGrpSpPr>
        <p:grpSpPr bwMode="auto">
          <a:xfrm>
            <a:off x="3824288" y="985838"/>
            <a:ext cx="5318125" cy="3676650"/>
            <a:chOff x="2409" y="621"/>
            <a:chExt cx="3350" cy="2316"/>
          </a:xfrm>
        </p:grpSpPr>
        <p:sp>
          <p:nvSpPr>
            <p:cNvPr id="7" name="Text Box 6"/>
            <p:cNvSpPr txBox="1">
              <a:spLocks noChangeArrowheads="1"/>
            </p:cNvSpPr>
            <p:nvPr/>
          </p:nvSpPr>
          <p:spPr bwMode="auto">
            <a:xfrm>
              <a:off x="2409" y="621"/>
              <a:ext cx="335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sz="1800"/>
                <a:t>Apply the principle of conservation of energy to determine the maximum deflection of the spring.</a:t>
              </a:r>
            </a:p>
          </p:txBody>
        </p:sp>
        <p:graphicFrame>
          <p:nvGraphicFramePr>
            <p:cNvPr id="8" name="Object 5"/>
            <p:cNvGraphicFramePr>
              <a:graphicFrameLocks noChangeAspect="1"/>
            </p:cNvGraphicFramePr>
            <p:nvPr/>
          </p:nvGraphicFramePr>
          <p:xfrm>
            <a:off x="2597" y="1025"/>
            <a:ext cx="2888" cy="1912"/>
          </p:xfrm>
          <a:graphic>
            <a:graphicData uri="http://schemas.openxmlformats.org/presentationml/2006/ole">
              <mc:AlternateContent xmlns:mc="http://schemas.openxmlformats.org/markup-compatibility/2006">
                <mc:Choice xmlns:v="urn:schemas-microsoft-com:vml" Requires="v">
                  <p:oleObj spid="_x0000_s40252" name="Equation" r:id="rId7" imgW="4584700" imgH="3035300" progId="Equation.3">
                    <p:embed/>
                  </p:oleObj>
                </mc:Choice>
                <mc:Fallback>
                  <p:oleObj name="Equation" r:id="rId7" imgW="4584700" imgH="3035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7" y="1025"/>
                          <a:ext cx="2888" cy="1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 name="Object 2"/>
          <p:cNvGraphicFramePr>
            <a:graphicFrameLocks noChangeAspect="1"/>
          </p:cNvGraphicFramePr>
          <p:nvPr/>
        </p:nvGraphicFramePr>
        <p:xfrm>
          <a:off x="4122738" y="4832350"/>
          <a:ext cx="4953000" cy="1104900"/>
        </p:xfrm>
        <a:graphic>
          <a:graphicData uri="http://schemas.openxmlformats.org/presentationml/2006/ole">
            <mc:AlternateContent xmlns:mc="http://schemas.openxmlformats.org/markup-compatibility/2006">
              <mc:Choice xmlns:v="urn:schemas-microsoft-com:vml" Requires="v">
                <p:oleObj spid="_x0000_s40253" name="Equation" r:id="rId9" imgW="4953000" imgH="1104900" progId="Equation.3">
                  <p:embed/>
                </p:oleObj>
              </mc:Choice>
              <mc:Fallback>
                <p:oleObj name="Equation" r:id="rId9" imgW="4953000" imgH="1104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2738" y="4832350"/>
                        <a:ext cx="49530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3"/>
          <p:cNvGrpSpPr>
            <a:grpSpLocks/>
          </p:cNvGrpSpPr>
          <p:nvPr/>
        </p:nvGrpSpPr>
        <p:grpSpPr bwMode="auto">
          <a:xfrm>
            <a:off x="4122738" y="6142038"/>
            <a:ext cx="4873625" cy="355600"/>
            <a:chOff x="2597" y="3869"/>
            <a:chExt cx="3070" cy="224"/>
          </a:xfrm>
        </p:grpSpPr>
        <p:graphicFrame>
          <p:nvGraphicFramePr>
            <p:cNvPr id="11" name="Object 3"/>
            <p:cNvGraphicFramePr>
              <a:graphicFrameLocks noChangeAspect="1"/>
            </p:cNvGraphicFramePr>
            <p:nvPr/>
          </p:nvGraphicFramePr>
          <p:xfrm>
            <a:off x="2597" y="3869"/>
            <a:ext cx="2168" cy="224"/>
          </p:xfrm>
          <a:graphic>
            <a:graphicData uri="http://schemas.openxmlformats.org/presentationml/2006/ole">
              <mc:AlternateContent xmlns:mc="http://schemas.openxmlformats.org/markup-compatibility/2006">
                <mc:Choice xmlns:v="urn:schemas-microsoft-com:vml" Requires="v">
                  <p:oleObj spid="_x0000_s40254" name="Equation" r:id="rId11" imgW="3441700" imgH="355600" progId="Equation.3">
                    <p:embed/>
                  </p:oleObj>
                </mc:Choice>
                <mc:Fallback>
                  <p:oleObj name="Equation" r:id="rId11" imgW="3441700" imgH="355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7" y="3869"/>
                          <a:ext cx="216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p:cNvGraphicFramePr>
              <a:graphicFrameLocks noChangeAspect="1"/>
            </p:cNvGraphicFramePr>
            <p:nvPr/>
          </p:nvGraphicFramePr>
          <p:xfrm>
            <a:off x="4955" y="3916"/>
            <a:ext cx="712" cy="144"/>
          </p:xfrm>
          <a:graphic>
            <a:graphicData uri="http://schemas.openxmlformats.org/presentationml/2006/ole">
              <mc:AlternateContent xmlns:mc="http://schemas.openxmlformats.org/markup-compatibility/2006">
                <mc:Choice xmlns:v="urn:schemas-microsoft-com:vml" Requires="v">
                  <p:oleObj spid="_x0000_s40255" name="Equation" r:id="rId13" imgW="1130300" imgH="228600" progId="Equation.3">
                    <p:embed/>
                  </p:oleObj>
                </mc:Choice>
                <mc:Fallback>
                  <p:oleObj name="Equation" r:id="rId13" imgW="1130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5" y="3916"/>
                          <a:ext cx="712" cy="14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Rectangle 2"/>
          <p:cNvSpPr txBox="1">
            <a:spLocks noChangeArrowheads="1"/>
          </p:cNvSpPr>
          <p:nvPr/>
        </p:nvSpPr>
        <p:spPr>
          <a:xfrm>
            <a:off x="312738" y="249237"/>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Problem#10</a:t>
            </a:r>
          </a:p>
        </p:txBody>
      </p:sp>
    </p:spTree>
    <p:extLst>
      <p:ext uri="{BB962C8B-B14F-4D97-AF65-F5344CB8AC3E}">
        <p14:creationId xmlns:p14="http://schemas.microsoft.com/office/powerpoint/2010/main" val="274590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61" y="105204"/>
            <a:ext cx="8118733" cy="461665"/>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Angular </a:t>
            </a:r>
            <a:r>
              <a:rPr lang="en-IN" sz="2400" b="1" dirty="0" smtClean="0">
                <a:latin typeface="Times New Roman" panose="02020603050405020304" pitchFamily="18" charset="0"/>
                <a:cs typeface="Times New Roman" panose="02020603050405020304" pitchFamily="18" charset="0"/>
              </a:rPr>
              <a:t>Momentum</a:t>
            </a:r>
            <a:endParaRPr lang="en-IN"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784393" y="3611504"/>
            <a:ext cx="3834772" cy="2708844"/>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469961" y="680960"/>
                <a:ext cx="8360140" cy="1533433"/>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angular momentum </a:t>
                </a:r>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e>
                    </m:acc>
                  </m:oMath>
                </a14:m>
                <a:r>
                  <a:rPr lang="en-US" sz="2000" dirty="0" smtClean="0">
                    <a:latin typeface="Times New Roman" panose="02020603050405020304" pitchFamily="18" charset="0"/>
                    <a:cs typeface="Times New Roman" panose="02020603050405020304" pitchFamily="18" charset="0"/>
                  </a:rPr>
                  <a:t>  of </a:t>
                </a:r>
                <a:r>
                  <a:rPr lang="en-US" sz="2000" dirty="0">
                    <a:latin typeface="Times New Roman" panose="02020603050405020304" pitchFamily="18" charset="0"/>
                    <a:cs typeface="Times New Roman" panose="02020603050405020304" pitchFamily="18" charset="0"/>
                  </a:rPr>
                  <a:t>a particle about point O is defined as the ”moment” of the </a:t>
                </a:r>
                <a:r>
                  <a:rPr lang="en-US" sz="2000" dirty="0" smtClean="0">
                    <a:latin typeface="Times New Roman" panose="02020603050405020304" pitchFamily="18" charset="0"/>
                    <a:cs typeface="Times New Roman" panose="02020603050405020304" pitchFamily="18" charset="0"/>
                  </a:rPr>
                  <a:t>particle’s linear </a:t>
                </a:r>
                <a:r>
                  <a:rPr lang="en-US" sz="2000" dirty="0">
                    <a:latin typeface="Times New Roman" panose="02020603050405020304" pitchFamily="18" charset="0"/>
                    <a:cs typeface="Times New Roman" panose="02020603050405020304" pitchFamily="18" charset="0"/>
                  </a:rPr>
                  <a:t>momentum about O. It is sometimes referred to as the moment of the momentum.</a:t>
                </a:r>
                <a:endParaRPr lang="en-IN" sz="2000" dirty="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69961" y="680960"/>
                <a:ext cx="8360140" cy="1533433"/>
              </a:xfrm>
              <a:prstGeom prst="rect">
                <a:avLst/>
              </a:prstGeom>
              <a:blipFill rotWithShape="0">
                <a:blip r:embed="rId3"/>
                <a:stretch>
                  <a:fillRect l="-729" r="-729" b="-2789"/>
                </a:stretch>
              </a:blipFill>
            </p:spPr>
            <p:txBody>
              <a:bodyPr/>
              <a:lstStyle/>
              <a:p>
                <a:r>
                  <a:rPr lang="en-IN">
                    <a:noFill/>
                  </a:rPr>
                  <a:t> </a:t>
                </a:r>
              </a:p>
            </p:txBody>
          </p:sp>
        </mc:Fallback>
      </mc:AlternateContent>
      <p:sp>
        <p:nvSpPr>
          <p:cNvPr id="6" name="Rectangle 5"/>
          <p:cNvSpPr/>
          <p:nvPr/>
        </p:nvSpPr>
        <p:spPr>
          <a:xfrm>
            <a:off x="568956" y="2419106"/>
            <a:ext cx="8162150" cy="400110"/>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Scalar </a:t>
            </a:r>
            <a:r>
              <a:rPr lang="en-IN" sz="2000" b="1" dirty="0" smtClean="0">
                <a:latin typeface="Times New Roman" panose="02020603050405020304" pitchFamily="18" charset="0"/>
                <a:cs typeface="Times New Roman" panose="02020603050405020304" pitchFamily="18" charset="0"/>
              </a:rPr>
              <a:t>Formulation</a:t>
            </a:r>
            <a:endParaRPr lang="en-IN"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561240" y="2819216"/>
                <a:ext cx="8027453" cy="43749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Consider a particle of mass </a:t>
                </a:r>
                <a:r>
                  <a:rPr lang="en-US" sz="2000" dirty="0">
                    <a:latin typeface="Times New Roman" panose="02020603050405020304" pitchFamily="18" charset="0"/>
                    <a:cs typeface="Times New Roman" panose="02020603050405020304" pitchFamily="18" charset="0"/>
                  </a:rPr>
                  <a:t>m moving in the x-y plane with a velocity </a:t>
                </a:r>
                <a14:m>
                  <m:oMath xmlns:m="http://schemas.openxmlformats.org/officeDocument/2006/math">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𝑉</m:t>
                        </m:r>
                      </m:e>
                    </m:acc>
                  </m:oMath>
                </a14:m>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61240" y="2819216"/>
                <a:ext cx="8027453" cy="437492"/>
              </a:xfrm>
              <a:prstGeom prst="rect">
                <a:avLst/>
              </a:prstGeom>
              <a:blipFill rotWithShape="0">
                <a:blip r:embed="rId4"/>
                <a:stretch>
                  <a:fillRect l="-759" b="-23611"/>
                </a:stretch>
              </a:blipFill>
            </p:spPr>
            <p:txBody>
              <a:bodyPr/>
              <a:lstStyle/>
              <a:p>
                <a:r>
                  <a:rPr lang="en-IN">
                    <a:noFill/>
                  </a:rPr>
                  <a:t> </a:t>
                </a:r>
              </a:p>
            </p:txBody>
          </p:sp>
        </mc:Fallback>
      </mc:AlternateContent>
    </p:spTree>
    <p:extLst>
      <p:ext uri="{BB962C8B-B14F-4D97-AF65-F5344CB8AC3E}">
        <p14:creationId xmlns:p14="http://schemas.microsoft.com/office/powerpoint/2010/main" val="3779826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580029" y="812995"/>
                <a:ext cx="8331959" cy="3478966"/>
              </a:xfrm>
              <a:prstGeom prst="rect">
                <a:avLst/>
              </a:prstGeom>
            </p:spPr>
            <p:txBody>
              <a:bodyPr wrap="square">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The magnitude of the angular momentum of this particle about point O has </a:t>
                </a:r>
                <a:r>
                  <a:rPr lang="en-US" sz="2000" dirty="0">
                    <a:latin typeface="Times New Roman" panose="02020603050405020304" pitchFamily="18" charset="0"/>
                    <a:cs typeface="Times New Roman" panose="02020603050405020304" pitchFamily="18" charset="0"/>
                  </a:rPr>
                  <a:t>a magnitude equal to </a:t>
                </a:r>
                <a14:m>
                  <m:oMath xmlns:m="http://schemas.openxmlformats.org/officeDocument/2006/math">
                    <m:r>
                      <a:rPr lang="en-IN" sz="2000" b="0" i="1" smtClean="0">
                        <a:latin typeface="Cambria Math" panose="02040503050406030204" pitchFamily="18" charset="0"/>
                        <a:cs typeface="Times New Roman" panose="02020603050405020304" pitchFamily="18" charset="0"/>
                      </a:rPr>
                      <m:t>𝑑𝑚</m:t>
                    </m:r>
                    <m:d>
                      <m:dPr>
                        <m:begChr m:val="|"/>
                        <m:endChr m:val="|"/>
                        <m:ctrlPr>
                          <a:rPr lang="en-IN" sz="2000" b="0" i="1" smtClean="0">
                            <a:latin typeface="Cambria Math" panose="02040503050406030204" pitchFamily="18" charset="0"/>
                            <a:cs typeface="Times New Roman" panose="02020603050405020304" pitchFamily="18" charset="0"/>
                          </a:rPr>
                        </m:ctrlPr>
                      </m:dPr>
                      <m:e>
                        <m:acc>
                          <m:accPr>
                            <m:chr m:val="̅"/>
                            <m:ctrlPr>
                              <a:rPr lang="en-IN" sz="2000" b="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𝑉</m:t>
                            </m:r>
                          </m:e>
                        </m:acc>
                      </m:e>
                    </m:d>
                  </m:oMath>
                </a14:m>
                <a:r>
                  <a:rPr lang="en-US" sz="2000" dirty="0" smtClean="0">
                    <a:latin typeface="Times New Roman" panose="02020603050405020304" pitchFamily="18" charset="0"/>
                    <a:cs typeface="Times New Roman" panose="02020603050405020304" pitchFamily="18" charset="0"/>
                  </a:rPr>
                  <a:t>where </a:t>
                </a:r>
                <a:r>
                  <a:rPr lang="en-US" sz="2000" dirty="0">
                    <a:latin typeface="Times New Roman" panose="02020603050405020304" pitchFamily="18" charset="0"/>
                    <a:cs typeface="Times New Roman" panose="02020603050405020304" pitchFamily="18" charset="0"/>
                  </a:rPr>
                  <a:t>d is the moment arm or the perpendicular distance </a:t>
                </a:r>
                <a:r>
                  <a:rPr lang="en-US" sz="2000" dirty="0" smtClean="0">
                    <a:latin typeface="Times New Roman" panose="02020603050405020304" pitchFamily="18" charset="0"/>
                    <a:cs typeface="Times New Roman" panose="02020603050405020304" pitchFamily="18" charset="0"/>
                  </a:rPr>
                  <a:t>from O </a:t>
                </a:r>
                <a:r>
                  <a:rPr lang="en-US" sz="2000" dirty="0">
                    <a:latin typeface="Times New Roman" panose="02020603050405020304" pitchFamily="18" charset="0"/>
                    <a:cs typeface="Times New Roman" panose="02020603050405020304" pitchFamily="18" charset="0"/>
                  </a:rPr>
                  <a:t>to the line of action of </a:t>
                </a:r>
                <a14:m>
                  <m:oMath xmlns:m="http://schemas.openxmlformats.org/officeDocument/2006/math">
                    <m:r>
                      <a:rPr lang="en-IN" sz="2000" b="0" i="1" smtClean="0">
                        <a:latin typeface="Cambria Math" panose="02040503050406030204" pitchFamily="18" charset="0"/>
                        <a:cs typeface="Times New Roman" panose="02020603050405020304" pitchFamily="18" charset="0"/>
                      </a:rPr>
                      <m:t>𝑚</m:t>
                    </m:r>
                    <m:acc>
                      <m:accPr>
                        <m:chr m:val="̅"/>
                        <m:ctrlPr>
                          <a:rPr lang="en-IN" sz="2000" b="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𝑉</m:t>
                        </m:r>
                      </m:e>
                    </m:acc>
                  </m:oMath>
                </a14:m>
                <a:r>
                  <a:rPr lang="en-US" sz="2000" dirty="0" smtClean="0">
                    <a:latin typeface="Times New Roman" panose="02020603050405020304" pitchFamily="18" charset="0"/>
                    <a:cs typeface="Times New Roman" panose="02020603050405020304" pitchFamily="18" charset="0"/>
                  </a:rPr>
                  <a:t> .</a:t>
                </a:r>
              </a:p>
              <a:p>
                <a:pPr>
                  <a:lnSpc>
                    <a:spcPct val="150000"/>
                  </a:lnSpc>
                </a:pPr>
                <a:r>
                  <a:rPr lang="en-US" sz="2000" dirty="0">
                    <a:latin typeface="Times New Roman" panose="02020603050405020304" pitchFamily="18" charset="0"/>
                    <a:cs typeface="Times New Roman" panose="02020603050405020304" pitchFamily="18" charset="0"/>
                  </a:rPr>
                  <a:t>The direction can be found using the right hand rule Curling </a:t>
                </a:r>
                <a:r>
                  <a:rPr lang="en-US" sz="2000" dirty="0" smtClean="0">
                    <a:latin typeface="Times New Roman" panose="02020603050405020304" pitchFamily="18" charset="0"/>
                    <a:cs typeface="Times New Roman" panose="02020603050405020304" pitchFamily="18" charset="0"/>
                  </a:rPr>
                  <a:t>your right </a:t>
                </a:r>
                <a:r>
                  <a:rPr lang="en-US" sz="2000" dirty="0">
                    <a:latin typeface="Times New Roman" panose="02020603050405020304" pitchFamily="18" charset="0"/>
                    <a:cs typeface="Times New Roman" panose="02020603050405020304" pitchFamily="18" charset="0"/>
                  </a:rPr>
                  <a:t>hand in the direction of </a:t>
                </a:r>
                <a14:m>
                  <m:oMath xmlns:m="http://schemas.openxmlformats.org/officeDocument/2006/math">
                    <m:r>
                      <a:rPr lang="en-IN" sz="2000" i="1">
                        <a:latin typeface="Cambria Math" panose="02040503050406030204" pitchFamily="18" charset="0"/>
                        <a:cs typeface="Times New Roman" panose="02020603050405020304" pitchFamily="18" charset="0"/>
                      </a:rPr>
                      <m:t>𝑚</m:t>
                    </m:r>
                    <m:acc>
                      <m:accPr>
                        <m:chr m:val="̅"/>
                        <m:ctrlPr>
                          <a:rPr lang="en-IN" sz="2000" i="1">
                            <a:latin typeface="Cambria Math" panose="02040503050406030204" pitchFamily="18" charset="0"/>
                            <a:cs typeface="Times New Roman" panose="02020603050405020304" pitchFamily="18" charset="0"/>
                          </a:rPr>
                        </m:ctrlPr>
                      </m:accPr>
                      <m:e>
                        <m:r>
                          <a:rPr lang="en-IN" sz="2000" i="1">
                            <a:latin typeface="Cambria Math" panose="02040503050406030204" pitchFamily="18" charset="0"/>
                            <a:cs typeface="Times New Roman" panose="02020603050405020304" pitchFamily="18" charset="0"/>
                          </a:rPr>
                          <m:t>𝑉</m:t>
                        </m:r>
                      </m:e>
                    </m:acc>
                  </m:oMath>
                </a14:m>
                <a:r>
                  <a:rPr lang="en-US" sz="2000" dirty="0">
                    <a:latin typeface="Times New Roman" panose="02020603050405020304" pitchFamily="18" charset="0"/>
                    <a:cs typeface="Times New Roman" panose="02020603050405020304" pitchFamily="18" charset="0"/>
                  </a:rPr>
                  <a:t> from the reference O</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The extended thump points in the </a:t>
                </a:r>
                <a:r>
                  <a:rPr lang="en-US" sz="2000" dirty="0" smtClean="0">
                    <a:latin typeface="Times New Roman" panose="02020603050405020304" pitchFamily="18" charset="0"/>
                    <a:cs typeface="Times New Roman" panose="02020603050405020304" pitchFamily="18" charset="0"/>
                  </a:rPr>
                  <a:t>direction of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sSub>
                          <m:sSubPr>
                            <m:ctrlPr>
                              <a:rPr lang="en-US"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𝐻</m:t>
                            </m:r>
                          </m:e>
                          <m:sub>
                            <m:r>
                              <a:rPr lang="en-IN" sz="2000" b="0" i="1" smtClean="0">
                                <a:latin typeface="Cambria Math" panose="02040503050406030204" pitchFamily="18" charset="0"/>
                                <a:cs typeface="Times New Roman" panose="02020603050405020304" pitchFamily="18" charset="0"/>
                              </a:rPr>
                              <m:t>0</m:t>
                            </m:r>
                          </m:sub>
                        </m:sSub>
                      </m:e>
                    </m:acc>
                  </m:oMath>
                </a14:m>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Common units for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sSub>
                          <m:sSubPr>
                            <m:ctrlPr>
                              <a:rPr lang="en-US"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𝐻</m:t>
                            </m:r>
                          </m:e>
                          <m:sub>
                            <m:r>
                              <a:rPr lang="en-IN" sz="2000" b="0" i="1" smtClean="0">
                                <a:latin typeface="Cambria Math" panose="02040503050406030204" pitchFamily="18" charset="0"/>
                                <a:cs typeface="Times New Roman" panose="02020603050405020304" pitchFamily="18" charset="0"/>
                              </a:rPr>
                              <m:t>0</m:t>
                            </m:r>
                          </m:sub>
                        </m:sSub>
                      </m:e>
                    </m:acc>
                  </m:oMath>
                </a14:m>
                <a:r>
                  <a:rPr lang="en-US" sz="2000" dirty="0" smtClean="0">
                    <a:latin typeface="Times New Roman" panose="02020603050405020304" pitchFamily="18" charset="0"/>
                    <a:cs typeface="Times New Roman" panose="02020603050405020304" pitchFamily="18" charset="0"/>
                  </a:rPr>
                  <a:t> are </a:t>
                </a:r>
                <a:r>
                  <a:rPr lang="en-US" sz="2000" dirty="0">
                    <a:latin typeface="Times New Roman" panose="02020603050405020304" pitchFamily="18" charset="0"/>
                    <a:cs typeface="Times New Roman" panose="02020603050405020304" pitchFamily="18" charset="0"/>
                  </a:rPr>
                  <a:t>kg · m2/s or slug · ft2/s.</a:t>
                </a:r>
                <a:endParaRPr lang="en-IN" sz="20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580029" y="812995"/>
                <a:ext cx="8331959" cy="3478966"/>
              </a:xfrm>
              <a:prstGeom prst="rect">
                <a:avLst/>
              </a:prstGeom>
              <a:blipFill rotWithShape="0">
                <a:blip r:embed="rId2"/>
                <a:stretch>
                  <a:fillRect l="-732"/>
                </a:stretch>
              </a:blipFill>
            </p:spPr>
            <p:txBody>
              <a:bodyPr/>
              <a:lstStyle/>
              <a:p>
                <a:r>
                  <a:rPr lang="en-IN">
                    <a:noFill/>
                  </a:rPr>
                  <a:t> </a:t>
                </a:r>
              </a:p>
            </p:txBody>
          </p:sp>
        </mc:Fallback>
      </mc:AlternateContent>
      <p:sp>
        <p:nvSpPr>
          <p:cNvPr id="4" name="Rectangle 3"/>
          <p:cNvSpPr/>
          <p:nvPr/>
        </p:nvSpPr>
        <p:spPr>
          <a:xfrm>
            <a:off x="580029" y="412885"/>
            <a:ext cx="8162150" cy="400110"/>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Scalar </a:t>
            </a:r>
            <a:r>
              <a:rPr lang="en-IN" sz="2000" b="1" dirty="0" smtClean="0">
                <a:latin typeface="Times New Roman" panose="02020603050405020304" pitchFamily="18" charset="0"/>
                <a:cs typeface="Times New Roman" panose="02020603050405020304" pitchFamily="18" charset="0"/>
              </a:rPr>
              <a:t>Formulation</a:t>
            </a:r>
            <a:endParaRPr lang="en-IN"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580029" y="4298525"/>
            <a:ext cx="2426370"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Vector Formulation:</a:t>
            </a:r>
          </a:p>
        </p:txBody>
      </p:sp>
      <mc:AlternateContent xmlns:mc="http://schemas.openxmlformats.org/markup-compatibility/2006" xmlns:a14="http://schemas.microsoft.com/office/drawing/2010/main">
        <mc:Choice Requires="a14">
          <p:sp>
            <p:nvSpPr>
              <p:cNvPr id="6" name="Rectangle 5"/>
              <p:cNvSpPr/>
              <p:nvPr/>
            </p:nvSpPr>
            <p:spPr>
              <a:xfrm>
                <a:off x="580029" y="4705199"/>
                <a:ext cx="8162150" cy="960328"/>
              </a:xfrm>
              <a:prstGeom prst="rect">
                <a:avLst/>
              </a:prstGeom>
            </p:spPr>
            <p:txBody>
              <a:bodyPr wrap="square">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If the particle is moving along a space curve and </a:t>
                </a:r>
                <a14:m>
                  <m:oMath xmlns:m="http://schemas.openxmlformats.org/officeDocument/2006/math">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𝑟</m:t>
                        </m:r>
                      </m:e>
                    </m:acc>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position vector drawn</a:t>
                </a:r>
              </a:p>
              <a:p>
                <a:pPr>
                  <a:lnSpc>
                    <a:spcPct val="150000"/>
                  </a:lnSpc>
                </a:pPr>
                <a:r>
                  <a:rPr lang="en-US" sz="2000" dirty="0">
                    <a:latin typeface="Times New Roman" panose="02020603050405020304" pitchFamily="18" charset="0"/>
                    <a:cs typeface="Times New Roman" panose="02020603050405020304" pitchFamily="18" charset="0"/>
                  </a:rPr>
                  <a:t>from point O to the particle P then</a:t>
                </a:r>
                <a:endParaRPr lang="en-IN" sz="2000" dirty="0">
                  <a:latin typeface="Times New Roman" panose="02020603050405020304" pitchFamily="18" charset="0"/>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80029" y="4705199"/>
                <a:ext cx="8162150" cy="960328"/>
              </a:xfrm>
              <a:prstGeom prst="rect">
                <a:avLst/>
              </a:prstGeom>
              <a:blipFill rotWithShape="0">
                <a:blip r:embed="rId3"/>
                <a:stretch>
                  <a:fillRect l="-747" b="-108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31911" y="5801766"/>
                <a:ext cx="1347677"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i="1" smtClean="0">
                              <a:latin typeface="Cambria Math" panose="02040503050406030204" pitchFamily="18" charset="0"/>
                            </a:rPr>
                          </m:ctrlPr>
                        </m:accPr>
                        <m:e>
                          <m:sSub>
                            <m:sSubPr>
                              <m:ctrlPr>
                                <a:rPr lang="en-IN" i="1" smtClean="0">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0</m:t>
                              </m:r>
                            </m:sub>
                          </m:sSub>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𝑟</m:t>
                          </m:r>
                        </m:e>
                      </m:acc>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𝑚</m:t>
                      </m:r>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𝑉</m:t>
                          </m:r>
                        </m:e>
                      </m:acc>
                    </m:oMath>
                  </m:oMathPara>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2831911" y="5801766"/>
                <a:ext cx="1347677" cy="310598"/>
              </a:xfrm>
              <a:prstGeom prst="rect">
                <a:avLst/>
              </a:prstGeom>
              <a:blipFill rotWithShape="0">
                <a:blip r:embed="rId4"/>
                <a:stretch>
                  <a:fillRect l="-4072" t="-31373" r="-3167" b="-13725"/>
                </a:stretch>
              </a:blipFill>
            </p:spPr>
            <p:txBody>
              <a:bodyPr/>
              <a:lstStyle/>
              <a:p>
                <a:r>
                  <a:rPr lang="en-IN">
                    <a:noFill/>
                  </a:rPr>
                  <a:t> </a:t>
                </a:r>
              </a:p>
            </p:txBody>
          </p:sp>
        </mc:Fallback>
      </mc:AlternateContent>
    </p:spTree>
    <p:extLst>
      <p:ext uri="{BB962C8B-B14F-4D97-AF65-F5344CB8AC3E}">
        <p14:creationId xmlns:p14="http://schemas.microsoft.com/office/powerpoint/2010/main" val="407744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txBox="1">
            <a:spLocks noChangeArrowheads="1"/>
          </p:cNvSpPr>
          <p:nvPr/>
        </p:nvSpPr>
        <p:spPr>
          <a:xfrm>
            <a:off x="281781" y="23050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Work of a Force</a:t>
            </a:r>
          </a:p>
        </p:txBody>
      </p:sp>
      <p:grpSp>
        <p:nvGrpSpPr>
          <p:cNvPr id="5" name="Group 1040"/>
          <p:cNvGrpSpPr>
            <a:grpSpLocks/>
          </p:cNvGrpSpPr>
          <p:nvPr/>
        </p:nvGrpSpPr>
        <p:grpSpPr bwMode="auto">
          <a:xfrm>
            <a:off x="562768" y="1066768"/>
            <a:ext cx="8301038" cy="1549400"/>
            <a:chOff x="384" y="714"/>
            <a:chExt cx="5229" cy="976"/>
          </a:xfrm>
        </p:grpSpPr>
        <p:pic>
          <p:nvPicPr>
            <p:cNvPr id="6" name="Picture 1029"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745"/>
              <a:ext cx="1680"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038"/>
            <p:cNvGrpSpPr>
              <a:grpSpLocks/>
            </p:cNvGrpSpPr>
            <p:nvPr/>
          </p:nvGrpSpPr>
          <p:grpSpPr bwMode="auto">
            <a:xfrm>
              <a:off x="2303" y="714"/>
              <a:ext cx="3310" cy="503"/>
              <a:chOff x="2311" y="763"/>
              <a:chExt cx="3310" cy="503"/>
            </a:xfrm>
          </p:grpSpPr>
          <p:sp>
            <p:nvSpPr>
              <p:cNvPr id="8" name="Text Box 1032"/>
              <p:cNvSpPr txBox="1">
                <a:spLocks noChangeArrowheads="1"/>
              </p:cNvSpPr>
              <p:nvPr/>
            </p:nvSpPr>
            <p:spPr bwMode="auto">
              <a:xfrm>
                <a:off x="2311" y="763"/>
                <a:ext cx="33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Work of a constant force in rectilinear motion,</a:t>
                </a:r>
              </a:p>
            </p:txBody>
          </p:sp>
          <p:graphicFrame>
            <p:nvGraphicFramePr>
              <p:cNvPr id="9" name="Object 3"/>
              <p:cNvGraphicFramePr>
                <a:graphicFrameLocks noChangeAspect="1"/>
              </p:cNvGraphicFramePr>
              <p:nvPr/>
            </p:nvGraphicFramePr>
            <p:xfrm>
              <a:off x="2650" y="1058"/>
              <a:ext cx="1368" cy="208"/>
            </p:xfrm>
            <a:graphic>
              <a:graphicData uri="http://schemas.openxmlformats.org/presentationml/2006/ole">
                <mc:AlternateContent xmlns:mc="http://schemas.openxmlformats.org/markup-compatibility/2006">
                  <mc:Choice xmlns:v="urn:schemas-microsoft-com:vml" Requires="v">
                    <p:oleObj spid="_x0000_s3320" name="Equation" r:id="rId5" imgW="2171700" imgH="330200" progId="Equation.3">
                      <p:embed/>
                    </p:oleObj>
                  </mc:Choice>
                  <mc:Fallback>
                    <p:oleObj name="Equation" r:id="rId5" imgW="2171700" imgH="33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0" y="1058"/>
                            <a:ext cx="136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0" name="Group 1041"/>
          <p:cNvGrpSpPr>
            <a:grpSpLocks/>
          </p:cNvGrpSpPr>
          <p:nvPr/>
        </p:nvGrpSpPr>
        <p:grpSpPr bwMode="auto">
          <a:xfrm>
            <a:off x="281781" y="2732269"/>
            <a:ext cx="7552034" cy="2720975"/>
            <a:chOff x="71" y="1342"/>
            <a:chExt cx="4568" cy="1714"/>
          </a:xfrm>
        </p:grpSpPr>
        <p:pic>
          <p:nvPicPr>
            <p:cNvPr id="11" name="Picture 1030" descr="C:\DOCUME~1\WALTOL~1\LOCALS~1\Temp\\msotw9_tem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 y="1629"/>
              <a:ext cx="1536" cy="1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039"/>
            <p:cNvGrpSpPr>
              <a:grpSpLocks/>
            </p:cNvGrpSpPr>
            <p:nvPr/>
          </p:nvGrpSpPr>
          <p:grpSpPr bwMode="auto">
            <a:xfrm>
              <a:off x="2303" y="1342"/>
              <a:ext cx="2336" cy="1567"/>
              <a:chOff x="2311" y="1388"/>
              <a:chExt cx="2336" cy="1567"/>
            </a:xfrm>
          </p:grpSpPr>
          <p:sp>
            <p:nvSpPr>
              <p:cNvPr id="13" name="Text Box 1034"/>
              <p:cNvSpPr txBox="1">
                <a:spLocks noChangeArrowheads="1"/>
              </p:cNvSpPr>
              <p:nvPr/>
            </p:nvSpPr>
            <p:spPr bwMode="auto">
              <a:xfrm>
                <a:off x="2311" y="1388"/>
                <a:ext cx="2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of the force of gravity,</a:t>
                </a:r>
              </a:p>
            </p:txBody>
          </p:sp>
          <p:graphicFrame>
            <p:nvGraphicFramePr>
              <p:cNvPr id="14" name="Object 2"/>
              <p:cNvGraphicFramePr>
                <a:graphicFrameLocks noChangeAspect="1"/>
              </p:cNvGraphicFramePr>
              <p:nvPr/>
            </p:nvGraphicFramePr>
            <p:xfrm>
              <a:off x="2650" y="1675"/>
              <a:ext cx="1984" cy="1280"/>
            </p:xfrm>
            <a:graphic>
              <a:graphicData uri="http://schemas.openxmlformats.org/presentationml/2006/ole">
                <mc:AlternateContent xmlns:mc="http://schemas.openxmlformats.org/markup-compatibility/2006">
                  <mc:Choice xmlns:v="urn:schemas-microsoft-com:vml" Requires="v">
                    <p:oleObj spid="_x0000_s3321" name="Equation" r:id="rId8" imgW="3149600" imgH="2032000" progId="Equation.3">
                      <p:embed/>
                    </p:oleObj>
                  </mc:Choice>
                  <mc:Fallback>
                    <p:oleObj name="Equation" r:id="rId8" imgW="3149600" imgH="2032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0" y="1675"/>
                            <a:ext cx="1984" cy="1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5" name="Text Box 1036"/>
          <p:cNvSpPr txBox="1">
            <a:spLocks noChangeArrowheads="1"/>
          </p:cNvSpPr>
          <p:nvPr/>
        </p:nvSpPr>
        <p:spPr bwMode="auto">
          <a:xfrm>
            <a:off x="3750469" y="5278620"/>
            <a:ext cx="51133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cs typeface="Times New Roman" panose="02020603050405020304" pitchFamily="18" charset="0"/>
              </a:rPr>
              <a:t>Work </a:t>
            </a:r>
            <a:r>
              <a:rPr lang="en-US" altLang="es-CO" i="1" dirty="0">
                <a:cs typeface="Times New Roman" panose="02020603050405020304" pitchFamily="18" charset="0"/>
              </a:rPr>
              <a:t>of the weight</a:t>
            </a:r>
            <a:r>
              <a:rPr lang="en-US" altLang="es-CO" dirty="0">
                <a:cs typeface="Times New Roman" panose="02020603050405020304" pitchFamily="18" charset="0"/>
              </a:rPr>
              <a:t> is equal to product of weight </a:t>
            </a:r>
            <a:r>
              <a:rPr lang="en-US" altLang="es-CO" i="1" dirty="0">
                <a:cs typeface="Times New Roman" panose="02020603050405020304" pitchFamily="18" charset="0"/>
              </a:rPr>
              <a:t>W</a:t>
            </a:r>
            <a:r>
              <a:rPr lang="en-US" altLang="es-CO" dirty="0">
                <a:cs typeface="Times New Roman" panose="02020603050405020304" pitchFamily="18" charset="0"/>
              </a:rPr>
              <a:t> and vertical displacement </a:t>
            </a:r>
            <a:r>
              <a:rPr lang="en-US" altLang="es-CO" dirty="0" smtClean="0">
                <a:cs typeface="Times New Roman" panose="02020603050405020304" pitchFamily="18" charset="0"/>
              </a:rPr>
              <a:t>d</a:t>
            </a:r>
            <a:r>
              <a:rPr lang="en-US" altLang="es-CO" i="1" dirty="0" smtClean="0">
                <a:cs typeface="Times New Roman" panose="02020603050405020304" pitchFamily="18" charset="0"/>
              </a:rPr>
              <a:t>y</a:t>
            </a:r>
            <a:r>
              <a:rPr lang="en-US" altLang="es-CO" i="1" dirty="0">
                <a:cs typeface="Times New Roman" panose="02020603050405020304" pitchFamily="18" charset="0"/>
              </a:rPr>
              <a:t>.</a:t>
            </a:r>
            <a:r>
              <a:rPr lang="en-US" altLang="es-CO" dirty="0">
                <a:cs typeface="Times New Roman" panose="02020603050405020304" pitchFamily="18" charset="0"/>
              </a:rPr>
              <a:t> </a:t>
            </a:r>
          </a:p>
        </p:txBody>
      </p:sp>
      <p:sp>
        <p:nvSpPr>
          <p:cNvPr id="16" name="Text Box 1037"/>
          <p:cNvSpPr txBox="1">
            <a:spLocks noChangeArrowheads="1"/>
          </p:cNvSpPr>
          <p:nvPr/>
        </p:nvSpPr>
        <p:spPr bwMode="auto">
          <a:xfrm>
            <a:off x="3763962" y="6039033"/>
            <a:ext cx="49450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a:t>
            </a:r>
            <a:r>
              <a:rPr lang="en-US" altLang="es-CO" i="1" dirty="0"/>
              <a:t>of the weight</a:t>
            </a:r>
            <a:r>
              <a:rPr lang="en-US" altLang="es-CO" dirty="0"/>
              <a:t> is positive when </a:t>
            </a:r>
            <a:r>
              <a:rPr lang="en-US" altLang="es-CO" dirty="0" err="1">
                <a:latin typeface="Symbol" panose="05050102010706020507" pitchFamily="18" charset="2"/>
              </a:rPr>
              <a:t>D</a:t>
            </a:r>
            <a:r>
              <a:rPr lang="en-US" altLang="es-CO" i="1" dirty="0" err="1"/>
              <a:t>y</a:t>
            </a:r>
            <a:r>
              <a:rPr lang="en-US" altLang="es-CO" i="1" dirty="0"/>
              <a:t> &lt; </a:t>
            </a:r>
            <a:r>
              <a:rPr lang="en-US" altLang="es-CO" dirty="0"/>
              <a:t>0, i.e., when the weight moves down.</a:t>
            </a:r>
          </a:p>
        </p:txBody>
      </p:sp>
    </p:spTree>
    <p:extLst>
      <p:ext uri="{BB962C8B-B14F-4D97-AF65-F5344CB8AC3E}">
        <p14:creationId xmlns:p14="http://schemas.microsoft.com/office/powerpoint/2010/main" val="227060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1562" y="581673"/>
            <a:ext cx="3575465" cy="2525673"/>
          </a:xfrm>
          <a:prstGeom prst="rect">
            <a:avLst/>
          </a:prstGeom>
        </p:spPr>
      </p:pic>
      <p:sp>
        <p:nvSpPr>
          <p:cNvPr id="3" name="Rectangle 2"/>
          <p:cNvSpPr/>
          <p:nvPr/>
        </p:nvSpPr>
        <p:spPr>
          <a:xfrm>
            <a:off x="470847" y="381618"/>
            <a:ext cx="2426370"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Vector Formulation:</a:t>
            </a:r>
          </a:p>
        </p:txBody>
      </p:sp>
      <mc:AlternateContent xmlns:mc="http://schemas.openxmlformats.org/markup-compatibility/2006" xmlns:a14="http://schemas.microsoft.com/office/drawing/2010/main">
        <mc:Choice Requires="a14">
          <p:sp>
            <p:nvSpPr>
              <p:cNvPr id="4" name="Rectangle 3"/>
              <p:cNvSpPr/>
              <p:nvPr/>
            </p:nvSpPr>
            <p:spPr>
              <a:xfrm>
                <a:off x="570274" y="3139284"/>
                <a:ext cx="8246180" cy="3462423"/>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As shown in the figure </a:t>
                </a:r>
                <a14:m>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𝐻</m:t>
                            </m:r>
                          </m:e>
                          <m:sub>
                            <m:r>
                              <a:rPr lang="en-IN" sz="2000" b="0" i="1" smtClean="0">
                                <a:latin typeface="Cambria Math" panose="02040503050406030204" pitchFamily="18" charset="0"/>
                              </a:rPr>
                              <m:t>0</m:t>
                            </m:r>
                          </m:sub>
                        </m:sSub>
                      </m:e>
                    </m:acc>
                  </m:oMath>
                </a14:m>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perpendicular to the plane made of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latin typeface="Cambria Math" panose="02040503050406030204" pitchFamily="18" charset="0"/>
                          </a:rPr>
                        </m:ctrlPr>
                      </m:accPr>
                      <m:e>
                        <m:r>
                          <a:rPr lang="en-IN" sz="2000" b="0" i="1" smtClean="0">
                            <a:latin typeface="Cambria Math" panose="02040503050406030204" pitchFamily="18" charset="0"/>
                          </a:rPr>
                          <m:t>𝑟</m:t>
                        </m:r>
                      </m:e>
                    </m:acc>
                  </m:oMath>
                </a14:m>
                <a:r>
                  <a:rPr lang="en-US" sz="20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IN" sz="2000" b="0" i="1" smtClean="0">
                        <a:latin typeface="Cambria Math" panose="02040503050406030204" pitchFamily="18" charset="0"/>
                      </a:rPr>
                      <m:t>𝑚</m:t>
                    </m:r>
                    <m:acc>
                      <m:accPr>
                        <m:chr m:val="⃗"/>
                        <m:ctrlPr>
                          <a:rPr lang="en-IN" sz="2000" b="0" i="1" smtClean="0">
                            <a:latin typeface="Cambria Math" panose="02040503050406030204" pitchFamily="18" charset="0"/>
                          </a:rPr>
                        </m:ctrlPr>
                      </m:accPr>
                      <m:e>
                        <m:r>
                          <a:rPr lang="en-IN" sz="2000" b="0" i="1" smtClean="0">
                            <a:latin typeface="Cambria Math" panose="02040503050406030204" pitchFamily="18" charset="0"/>
                          </a:rPr>
                          <m:t>𝑉</m:t>
                        </m:r>
                      </m:e>
                    </m:acc>
                  </m:oMath>
                </a14:m>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cartesian</a:t>
                </a:r>
                <a:r>
                  <a:rPr lang="en-US" sz="2000" dirty="0">
                    <a:latin typeface="Times New Roman" panose="02020603050405020304" pitchFamily="18" charset="0"/>
                    <a:cs typeface="Times New Roman" panose="02020603050405020304" pitchFamily="18" charset="0"/>
                  </a:rPr>
                  <a:t> coordinate system where all vectors are expressed in terms of the unit vector </a:t>
                </a:r>
                <a:r>
                  <a:rPr lang="en-US" sz="2000" dirty="0" smtClean="0">
                    <a:latin typeface="Times New Roman" panose="02020603050405020304" pitchFamily="18" charset="0"/>
                    <a:cs typeface="Times New Roman" panose="02020603050405020304" pitchFamily="18" charset="0"/>
                  </a:rPr>
                  <a:t>along  the </a:t>
                </a:r>
                <a:r>
                  <a:rPr lang="en-US" sz="2000" dirty="0">
                    <a:latin typeface="Times New Roman" panose="02020603050405020304" pitchFamily="18" charset="0"/>
                    <a:cs typeface="Times New Roman" panose="02020603050405020304" pitchFamily="18" charset="0"/>
                  </a:rPr>
                  <a:t>x, y and z axes the angular momentum is determined by evaluating the determinant</a:t>
                </a:r>
                <a:r>
                  <a:rPr lang="en-US" sz="2000" dirty="0" smtClean="0">
                    <a:latin typeface="Times New Roman" panose="02020603050405020304" pitchFamily="18" charset="0"/>
                    <a:cs typeface="Times New Roman" panose="02020603050405020304" pitchFamily="18" charset="0"/>
                  </a:rPr>
                  <a:t>:</a:t>
                </a:r>
              </a:p>
              <a:p>
                <a:pPr algn="just">
                  <a:lnSpc>
                    <a:spcPct val="150000"/>
                  </a:lnSpc>
                </a:pPr>
                <a14:m>
                  <m:oMathPara xmlns:m="http://schemas.openxmlformats.org/officeDocument/2006/math">
                    <m:oMathParaPr>
                      <m:jc m:val="centerGroup"/>
                    </m:oMathParaPr>
                    <m:oMath xmlns:m="http://schemas.openxmlformats.org/officeDocument/2006/math">
                      <m:d>
                        <m:dPr>
                          <m:begChr m:val="|"/>
                          <m:endChr m:val="|"/>
                          <m:ctrlPr>
                            <a:rPr lang="en-IN" sz="2000" i="1" smtClean="0">
                              <a:latin typeface="Cambria Math" panose="02040503050406030204" pitchFamily="18" charset="0"/>
                              <a:cs typeface="Times New Roman" panose="02020603050405020304" pitchFamily="18" charset="0"/>
                            </a:rPr>
                          </m:ctrlPr>
                        </m:dPr>
                        <m:e>
                          <m:m>
                            <m:mPr>
                              <m:mcs>
                                <m:mc>
                                  <m:mcPr>
                                    <m:count m:val="3"/>
                                    <m:mcJc m:val="center"/>
                                  </m:mcPr>
                                </m:mc>
                              </m:mcs>
                              <m:ctrlPr>
                                <a:rPr lang="en-IN" sz="2000" i="1" smtClean="0">
                                  <a:latin typeface="Cambria Math" panose="02040503050406030204" pitchFamily="18" charset="0"/>
                                  <a:cs typeface="Times New Roman" panose="02020603050405020304" pitchFamily="18" charset="0"/>
                                </a:rPr>
                              </m:ctrlPr>
                            </m:mPr>
                            <m:mr>
                              <m:e>
                                <m:acc>
                                  <m:accPr>
                                    <m:chr m:val="̂"/>
                                    <m:ctrlPr>
                                      <a:rPr lang="en-IN" sz="200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𝑖</m:t>
                                    </m:r>
                                  </m:e>
                                </m:acc>
                              </m:e>
                              <m:e>
                                <m:acc>
                                  <m:accPr>
                                    <m:chr m:val="̂"/>
                                    <m:ctrlPr>
                                      <a:rPr lang="en-IN" sz="200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𝑗</m:t>
                                    </m:r>
                                  </m:e>
                                </m:acc>
                              </m:e>
                              <m:e>
                                <m:acc>
                                  <m:accPr>
                                    <m:chr m:val="̂"/>
                                    <m:ctrlPr>
                                      <a:rPr lang="en-IN" sz="200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𝑘</m:t>
                                    </m:r>
                                  </m:e>
                                </m:acc>
                              </m:e>
                            </m:mr>
                            <m:mr>
                              <m:e>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𝑟</m:t>
                                    </m:r>
                                  </m:e>
                                  <m:sub>
                                    <m:r>
                                      <a:rPr lang="en-IN" sz="2000" b="0" i="1" smtClean="0">
                                        <a:latin typeface="Cambria Math" panose="02040503050406030204" pitchFamily="18" charset="0"/>
                                        <a:cs typeface="Times New Roman" panose="02020603050405020304" pitchFamily="18" charset="0"/>
                                      </a:rPr>
                                      <m:t>𝑥</m:t>
                                    </m:r>
                                  </m:sub>
                                </m:sSub>
                              </m:e>
                              <m:e>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𝑟</m:t>
                                    </m:r>
                                  </m:e>
                                  <m:sub>
                                    <m:r>
                                      <a:rPr lang="en-IN" sz="2000" b="0" i="1" smtClean="0">
                                        <a:latin typeface="Cambria Math" panose="02040503050406030204" pitchFamily="18" charset="0"/>
                                        <a:cs typeface="Times New Roman" panose="02020603050405020304" pitchFamily="18" charset="0"/>
                                      </a:rPr>
                                      <m:t>𝑦</m:t>
                                    </m:r>
                                  </m:sub>
                                </m:sSub>
                              </m:e>
                              <m:e>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𝑟</m:t>
                                    </m:r>
                                  </m:e>
                                  <m:sub>
                                    <m:r>
                                      <a:rPr lang="en-IN" sz="2000" b="0" i="1" smtClean="0">
                                        <a:latin typeface="Cambria Math" panose="02040503050406030204" pitchFamily="18" charset="0"/>
                                        <a:cs typeface="Times New Roman" panose="02020603050405020304" pitchFamily="18" charset="0"/>
                                      </a:rPr>
                                      <m:t>𝑧</m:t>
                                    </m:r>
                                  </m:sub>
                                </m:sSub>
                              </m:e>
                            </m:mr>
                            <m:mr>
                              <m:e>
                                <m:r>
                                  <a:rPr lang="en-IN" sz="2000" b="0" i="1" smtClean="0">
                                    <a:latin typeface="Cambria Math" panose="02040503050406030204" pitchFamily="18" charset="0"/>
                                    <a:cs typeface="Times New Roman" panose="02020603050405020304" pitchFamily="18" charset="0"/>
                                  </a:rPr>
                                  <m:t>𝑚</m:t>
                                </m:r>
                                <m:sSub>
                                  <m:sSubPr>
                                    <m:ctrlPr>
                                      <a:rPr lang="en-IN" sz="2000" b="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𝑉</m:t>
                                    </m:r>
                                  </m:e>
                                  <m:sub>
                                    <m:r>
                                      <a:rPr lang="en-IN" sz="2000" b="0" i="1" smtClean="0">
                                        <a:latin typeface="Cambria Math" panose="02040503050406030204" pitchFamily="18" charset="0"/>
                                        <a:cs typeface="Times New Roman" panose="02020603050405020304" pitchFamily="18" charset="0"/>
                                      </a:rPr>
                                      <m:t>𝑥</m:t>
                                    </m:r>
                                  </m:sub>
                                </m:sSub>
                              </m:e>
                              <m:e>
                                <m:r>
                                  <a:rPr lang="en-IN" sz="2000" b="0" i="1" smtClean="0">
                                    <a:latin typeface="Cambria Math" panose="02040503050406030204" pitchFamily="18" charset="0"/>
                                    <a:cs typeface="Times New Roman" panose="02020603050405020304" pitchFamily="18" charset="0"/>
                                  </a:rPr>
                                  <m:t>𝑚</m:t>
                                </m:r>
                                <m:sSub>
                                  <m:sSubPr>
                                    <m:ctrlPr>
                                      <a:rPr lang="en-IN" sz="2000" b="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𝑉</m:t>
                                    </m:r>
                                  </m:e>
                                  <m:sub>
                                    <m:r>
                                      <a:rPr lang="en-IN" sz="2000" b="0" i="1" smtClean="0">
                                        <a:latin typeface="Cambria Math" panose="02040503050406030204" pitchFamily="18" charset="0"/>
                                        <a:cs typeface="Times New Roman" panose="02020603050405020304" pitchFamily="18" charset="0"/>
                                      </a:rPr>
                                      <m:t>𝑦</m:t>
                                    </m:r>
                                  </m:sub>
                                </m:sSub>
                              </m:e>
                              <m:e>
                                <m:r>
                                  <a:rPr lang="en-IN" sz="2000" b="0" i="1" smtClean="0">
                                    <a:latin typeface="Cambria Math" panose="02040503050406030204" pitchFamily="18" charset="0"/>
                                    <a:cs typeface="Times New Roman" panose="02020603050405020304" pitchFamily="18" charset="0"/>
                                  </a:rPr>
                                  <m:t>𝑚</m:t>
                                </m:r>
                                <m:sSub>
                                  <m:sSubPr>
                                    <m:ctrlPr>
                                      <a:rPr lang="en-IN" sz="2000" b="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𝑉</m:t>
                                    </m:r>
                                  </m:e>
                                  <m:sub>
                                    <m:r>
                                      <a:rPr lang="en-IN" sz="2000" b="0" i="1" smtClean="0">
                                        <a:latin typeface="Cambria Math" panose="02040503050406030204" pitchFamily="18" charset="0"/>
                                        <a:cs typeface="Times New Roman" panose="02020603050405020304" pitchFamily="18" charset="0"/>
                                      </a:rPr>
                                      <m:t>𝑧</m:t>
                                    </m:r>
                                  </m:sub>
                                </m:sSub>
                              </m:e>
                            </m:mr>
                          </m:m>
                        </m:e>
                      </m:d>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70274" y="3139284"/>
                <a:ext cx="8246180" cy="3462423"/>
              </a:xfrm>
              <a:prstGeom prst="rect">
                <a:avLst/>
              </a:prstGeom>
              <a:blipFill rotWithShape="0">
                <a:blip r:embed="rId3"/>
                <a:stretch>
                  <a:fillRect l="-814" r="-814"/>
                </a:stretch>
              </a:blipFill>
            </p:spPr>
            <p:txBody>
              <a:bodyPr/>
              <a:lstStyle/>
              <a:p>
                <a:r>
                  <a:rPr lang="en-IN">
                    <a:noFill/>
                  </a:rPr>
                  <a:t> </a:t>
                </a:r>
              </a:p>
            </p:txBody>
          </p:sp>
        </mc:Fallback>
      </mc:AlternateContent>
    </p:spTree>
    <p:extLst>
      <p:ext uri="{BB962C8B-B14F-4D97-AF65-F5344CB8AC3E}">
        <p14:creationId xmlns:p14="http://schemas.microsoft.com/office/powerpoint/2010/main" val="1481756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2110" y="517435"/>
            <a:ext cx="3857625" cy="28575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4382571" y="987116"/>
                <a:ext cx="12368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𝑟</m:t>
                      </m:r>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𝑚𝑣</m:t>
                      </m:r>
                    </m:oMath>
                  </m:oMathPara>
                </a14:m>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4382571" y="987116"/>
                <a:ext cx="1236813" cy="276999"/>
              </a:xfrm>
              <a:prstGeom prst="rect">
                <a:avLst/>
              </a:prstGeom>
              <a:blipFill rotWithShape="0">
                <a:blip r:embed="rId3"/>
                <a:stretch>
                  <a:fillRect l="-4433" r="-2463" b="-6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100922" y="1668885"/>
                <a:ext cx="5632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𝑣</m:t>
                      </m:r>
                    </m:oMath>
                  </m:oMathPara>
                </a14:m>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4100922" y="1668885"/>
                <a:ext cx="563296" cy="369332"/>
              </a:xfrm>
              <a:prstGeom prst="rect">
                <a:avLst/>
              </a:prstGeom>
              <a:blipFill rotWithShape="0">
                <a:blip r:embed="rId4"/>
                <a:stretch>
                  <a:fillRect/>
                </a:stretch>
              </a:blipFill>
            </p:spPr>
            <p:txBody>
              <a:bodyPr/>
              <a:lstStyle/>
              <a:p>
                <a:r>
                  <a:rPr lang="en-IN">
                    <a:noFill/>
                  </a:rPr>
                  <a:t> </a:t>
                </a:r>
              </a:p>
            </p:txBody>
          </p:sp>
        </mc:Fallback>
      </mc:AlternateContent>
      <p:sp>
        <p:nvSpPr>
          <p:cNvPr id="6" name="TextBox 5"/>
          <p:cNvSpPr txBox="1"/>
          <p:nvPr/>
        </p:nvSpPr>
        <p:spPr>
          <a:xfrm>
            <a:off x="477673" y="163773"/>
            <a:ext cx="2889765"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Angular Momentum</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110409" y="3081663"/>
                <a:ext cx="9033591" cy="3785652"/>
              </a:xfrm>
              <a:prstGeom prst="rect">
                <a:avLst/>
              </a:prstGeom>
              <a:noFill/>
            </p:spPr>
            <p:txBody>
              <a:bodyPr wrap="square" rtlCol="0">
                <a:spAutoFit/>
              </a:bodyPr>
              <a:lstStyle/>
              <a:p>
                <a:pPr>
                  <a:lnSpc>
                    <a:spcPct val="150000"/>
                  </a:lnSpc>
                </a:pPr>
                <a:r>
                  <a:rPr lang="en-IN" sz="2000" dirty="0" smtClean="0">
                    <a:latin typeface="Times New Roman" panose="02020603050405020304" pitchFamily="18" charset="0"/>
                    <a:cs typeface="Times New Roman" panose="02020603050405020304" pitchFamily="18" charset="0"/>
                  </a:rPr>
                  <a:t>A particle undergoing uniform circular motion at constant angular velocity </a:t>
                </a:r>
                <a:r>
                  <a:rPr lang="el-GR" sz="2000" dirty="0" smtClean="0">
                    <a:latin typeface="Times New Roman" panose="02020603050405020304" pitchFamily="18" charset="0"/>
                    <a:cs typeface="Times New Roman" panose="02020603050405020304" pitchFamily="18" charset="0"/>
                  </a:rPr>
                  <a:t>ω</a:t>
                </a:r>
                <a:r>
                  <a:rPr lang="en-IN" sz="2000" dirty="0" smtClean="0">
                    <a:latin typeface="Times New Roman" panose="02020603050405020304" pitchFamily="18" charset="0"/>
                    <a:cs typeface="Times New Roman" panose="02020603050405020304" pitchFamily="18" charset="0"/>
                  </a:rPr>
                  <a:t> in the (x, y) plane with the origin O at the centre of  circle.</a:t>
                </a:r>
              </a:p>
              <a:p>
                <a:pPr>
                  <a:lnSpc>
                    <a:spcPct val="150000"/>
                  </a:lnSpc>
                </a:pPr>
                <a:r>
                  <a:rPr lang="en-IN" sz="2000" dirty="0" smtClean="0">
                    <a:latin typeface="Times New Roman" panose="02020603050405020304" pitchFamily="18" charset="0"/>
                    <a:cs typeface="Times New Roman" panose="02020603050405020304" pitchFamily="18" charset="0"/>
                  </a:rPr>
                  <a:t>We not that</a:t>
                </a:r>
              </a:p>
              <a:p>
                <a:pPr>
                  <a:lnSpc>
                    <a:spcPct val="150000"/>
                  </a:lnSpc>
                </a:pPr>
                <a:r>
                  <a:rPr lang="en-IN" sz="2000" dirty="0" smtClean="0">
                    <a:latin typeface="Times New Roman" panose="02020603050405020304" pitchFamily="18" charset="0"/>
                    <a:cs typeface="Times New Roman" panose="02020603050405020304" pitchFamily="18" charset="0"/>
                  </a:rPr>
                  <a:t>1 </a:t>
                </a:r>
                <a:r>
                  <a:rPr lang="en-IN" sz="2000" dirty="0" smtClean="0">
                    <a:latin typeface="Times New Roman" panose="02020603050405020304" pitchFamily="18" charset="0"/>
                    <a:cs typeface="Times New Roman" panose="02020603050405020304" pitchFamily="18" charset="0"/>
                  </a:rPr>
                  <a:t>Because </a:t>
                </a:r>
                <a14:m>
                  <m:oMath xmlns:m="http://schemas.openxmlformats.org/officeDocument/2006/math">
                    <m:r>
                      <a:rPr lang="en-IN" sz="2000" b="0" i="1" smtClean="0">
                        <a:latin typeface="Cambria Math" panose="02040503050406030204" pitchFamily="18" charset="0"/>
                        <a:cs typeface="Times New Roman" panose="02020603050405020304" pitchFamily="18" charset="0"/>
                      </a:rPr>
                      <m:t>𝐻</m:t>
                    </m:r>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𝑟</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𝑚𝑣</m:t>
                    </m:r>
                  </m:oMath>
                </a14:m>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is perpendicular to both r and mv, it must point along the axis of rotation. Moreover, application of the right hand rule shows that H points in the same direction as </a:t>
                </a:r>
                <a:r>
                  <a:rPr lang="el-GR" sz="2000" dirty="0" smtClean="0">
                    <a:latin typeface="Times New Roman" panose="02020603050405020304" pitchFamily="18" charset="0"/>
                    <a:cs typeface="Times New Roman" panose="02020603050405020304" pitchFamily="18" charset="0"/>
                  </a:rPr>
                  <a:t>ω</a:t>
                </a:r>
                <a:r>
                  <a:rPr lang="en-IN" sz="2000" dirty="0" smtClean="0">
                    <a:latin typeface="Times New Roman" panose="02020603050405020304" pitchFamily="18" charset="0"/>
                    <a:cs typeface="Times New Roman" panose="02020603050405020304" pitchFamily="18" charset="0"/>
                  </a:rPr>
                  <a:t>.</a:t>
                </a:r>
              </a:p>
              <a:p>
                <a:pPr>
                  <a:lnSpc>
                    <a:spcPct val="150000"/>
                  </a:lnSpc>
                </a:pPr>
                <a:r>
                  <a:rPr lang="en-IN" sz="2000" dirty="0" smtClean="0">
                    <a:latin typeface="Times New Roman" panose="02020603050405020304" pitchFamily="18" charset="0"/>
                    <a:cs typeface="Times New Roman" panose="02020603050405020304" pitchFamily="18" charset="0"/>
                  </a:rPr>
                  <a:t>2 Because the angle between r and mv is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90</m:t>
                        </m:r>
                      </m:e>
                      <m:sup>
                        <m:r>
                          <a:rPr lang="en-IN" sz="2000" b="0" i="1" smtClean="0">
                            <a:latin typeface="Cambria Math" panose="02040503050406030204" pitchFamily="18" charset="0"/>
                          </a:rPr>
                          <m:t>0</m:t>
                        </m:r>
                      </m:sup>
                    </m:sSup>
                  </m:oMath>
                </a14:m>
                <a:r>
                  <a:rPr lang="en-IN" sz="2000" dirty="0" smtClean="0">
                    <a:latin typeface="Times New Roman" panose="02020603050405020304" pitchFamily="18" charset="0"/>
                    <a:cs typeface="Times New Roman" panose="02020603050405020304" pitchFamily="18" charset="0"/>
                  </a:rPr>
                  <a:t>, the magnitude of the angular momentum vector is </a:t>
                </a:r>
                <a14:m>
                  <m:oMath xmlns:m="http://schemas.openxmlformats.org/officeDocument/2006/math">
                    <m:r>
                      <a:rPr lang="en-IN" sz="2000" b="0" i="1" smtClean="0">
                        <a:latin typeface="Cambria Math" panose="02040503050406030204" pitchFamily="18" charset="0"/>
                      </a:rPr>
                      <m:t>𝐻</m:t>
                    </m:r>
                    <m:r>
                      <a:rPr lang="en-IN" sz="2000" b="0" i="1" smtClean="0">
                        <a:latin typeface="Cambria Math" panose="02040503050406030204" pitchFamily="18" charset="0"/>
                      </a:rPr>
                      <m:t>=</m:t>
                    </m:r>
                    <m:r>
                      <a:rPr lang="en-IN" sz="2000" b="0" i="1" smtClean="0">
                        <a:latin typeface="Cambria Math" panose="02040503050406030204" pitchFamily="18" charset="0"/>
                      </a:rPr>
                      <m:t>𝑚𝑣𝑟</m:t>
                    </m:r>
                  </m:oMath>
                </a14:m>
                <a:r>
                  <a:rPr lang="en-IN" sz="2000" dirty="0" smtClean="0">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10409" y="3081663"/>
                <a:ext cx="9033591" cy="3785652"/>
              </a:xfrm>
              <a:prstGeom prst="rect">
                <a:avLst/>
              </a:prstGeom>
              <a:blipFill rotWithShape="0">
                <a:blip r:embed="rId5"/>
                <a:stretch>
                  <a:fillRect l="-675" r="-472" b="-483"/>
                </a:stretch>
              </a:blipFill>
            </p:spPr>
            <p:txBody>
              <a:bodyPr/>
              <a:lstStyle/>
              <a:p>
                <a:r>
                  <a:rPr lang="en-IN">
                    <a:noFill/>
                  </a:rPr>
                  <a:t> </a:t>
                </a:r>
              </a:p>
            </p:txBody>
          </p:sp>
        </mc:Fallback>
      </mc:AlternateContent>
    </p:spTree>
    <p:extLst>
      <p:ext uri="{BB962C8B-B14F-4D97-AF65-F5344CB8AC3E}">
        <p14:creationId xmlns:p14="http://schemas.microsoft.com/office/powerpoint/2010/main" val="3653531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1371600" y="1249680"/>
                <a:ext cx="3750194" cy="684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𝑣</m:t>
                      </m:r>
                      <m:r>
                        <a:rPr lang="en-IN" sz="2000" b="0" i="1" smtClean="0">
                          <a:latin typeface="Cambria Math" panose="02040503050406030204" pitchFamily="18" charset="0"/>
                        </a:rPr>
                        <m:t>=</m:t>
                      </m:r>
                      <m:d>
                        <m:dPr>
                          <m:begChr m:val="|"/>
                          <m:endChr m:val="|"/>
                          <m:ctrlPr>
                            <a:rPr lang="en-IN" sz="2000" b="0" i="1" smtClean="0">
                              <a:latin typeface="Cambria Math" panose="02040503050406030204" pitchFamily="18" charset="0"/>
                            </a:rPr>
                          </m:ctrlPr>
                        </m:dPr>
                        <m:e>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𝑑𝑠</m:t>
                              </m:r>
                            </m:num>
                            <m:den>
                              <m:r>
                                <a:rPr lang="en-IN" sz="2000" b="0" i="1" smtClean="0">
                                  <a:latin typeface="Cambria Math" panose="02040503050406030204" pitchFamily="18" charset="0"/>
                                </a:rPr>
                                <m:t>𝑑𝑡</m:t>
                              </m:r>
                            </m:den>
                          </m:f>
                        </m:e>
                      </m:d>
                      <m:r>
                        <a:rPr lang="en-IN" sz="2000" b="0" i="1" smtClean="0">
                          <a:latin typeface="Cambria Math" panose="02040503050406030204" pitchFamily="18" charset="0"/>
                        </a:rPr>
                        <m:t>=</m:t>
                      </m:r>
                      <m:d>
                        <m:dPr>
                          <m:begChr m:val="|"/>
                          <m:endChr m:val="|"/>
                          <m:ctrlPr>
                            <a:rPr lang="en-IN" sz="2000" b="0" i="1" smtClean="0">
                              <a:latin typeface="Cambria Math" panose="02040503050406030204" pitchFamily="18" charset="0"/>
                            </a:rPr>
                          </m:ctrlPr>
                        </m:dPr>
                        <m:e>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𝑑</m:t>
                              </m:r>
                              <m:r>
                                <a:rPr lang="en-IN" sz="2000" b="0" i="1" smtClean="0">
                                  <a:latin typeface="Cambria Math" panose="02040503050406030204" pitchFamily="18" charset="0"/>
                                </a:rPr>
                                <m:t>(</m:t>
                              </m:r>
                              <m:r>
                                <a:rPr lang="en-IN" sz="2000" b="0" i="1" smtClean="0">
                                  <a:latin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𝜃</m:t>
                              </m:r>
                              <m:r>
                                <a:rPr lang="en-IN" sz="2000" b="0" i="1" smtClean="0">
                                  <a:latin typeface="Cambria Math" panose="02040503050406030204" pitchFamily="18" charset="0"/>
                                  <a:ea typeface="Cambria Math" panose="02040503050406030204" pitchFamily="18" charset="0"/>
                                </a:rPr>
                                <m:t>)</m:t>
                              </m:r>
                            </m:num>
                            <m:den>
                              <m:r>
                                <a:rPr lang="en-IN" sz="2000" b="0" i="1" smtClean="0">
                                  <a:latin typeface="Cambria Math" panose="02040503050406030204" pitchFamily="18" charset="0"/>
                                </a:rPr>
                                <m:t>𝑑𝑡</m:t>
                              </m:r>
                            </m:den>
                          </m:f>
                        </m:e>
                      </m:d>
                      <m:r>
                        <a:rPr lang="en-IN" sz="2000" b="0" i="1" smtClean="0">
                          <a:latin typeface="Cambria Math" panose="02040503050406030204" pitchFamily="18" charset="0"/>
                        </a:rPr>
                        <m:t>=</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𝑟</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𝑑</m:t>
                              </m:r>
                              <m:r>
                                <a:rPr lang="en-IN" sz="2000" b="0" i="1" smtClean="0">
                                  <a:latin typeface="Cambria Math" panose="02040503050406030204" pitchFamily="18" charset="0"/>
                                  <a:ea typeface="Cambria Math" panose="02040503050406030204" pitchFamily="18" charset="0"/>
                                </a:rPr>
                                <m:t>𝜃</m:t>
                              </m:r>
                            </m:num>
                            <m:den>
                              <m:r>
                                <a:rPr lang="en-IN" sz="2000" b="0" i="1" smtClean="0">
                                  <a:latin typeface="Cambria Math" panose="02040503050406030204" pitchFamily="18" charset="0"/>
                                </a:rPr>
                                <m:t>𝑑𝑡</m:t>
                              </m:r>
                            </m:den>
                          </m:f>
                        </m:e>
                      </m:d>
                      <m:r>
                        <a:rPr lang="en-IN" sz="2000" b="0" i="1" smtClean="0">
                          <a:latin typeface="Cambria Math" panose="02040503050406030204" pitchFamily="18" charset="0"/>
                        </a:rPr>
                        <m:t>=</m:t>
                      </m:r>
                      <m:r>
                        <a:rPr lang="en-IN" sz="2000" b="0" i="1" smtClean="0">
                          <a:latin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𝜔</m:t>
                      </m:r>
                    </m:oMath>
                  </m:oMathPara>
                </a14:m>
                <a:endParaRPr lang="en-IN" sz="2000" dirty="0"/>
              </a:p>
            </p:txBody>
          </p:sp>
        </mc:Choice>
        <mc:Fallback>
          <p:sp>
            <p:nvSpPr>
              <p:cNvPr id="2" name="TextBox 1"/>
              <p:cNvSpPr txBox="1">
                <a:spLocks noRot="1" noChangeAspect="1" noMove="1" noResize="1" noEditPoints="1" noAdjustHandles="1" noChangeArrowheads="1" noChangeShapeType="1" noTextEdit="1"/>
              </p:cNvSpPr>
              <p:nvPr/>
            </p:nvSpPr>
            <p:spPr>
              <a:xfrm>
                <a:off x="1371600" y="1249680"/>
                <a:ext cx="3750194" cy="684803"/>
              </a:xfrm>
              <a:prstGeom prst="rect">
                <a:avLst/>
              </a:prstGeom>
              <a:blipFill rotWithShape="0">
                <a:blip r:embed="rId2"/>
                <a:stretch>
                  <a:fillRect/>
                </a:stretch>
              </a:blipFill>
            </p:spPr>
            <p:txBody>
              <a:bodyPr/>
              <a:lstStyle/>
              <a:p>
                <a:r>
                  <a:rPr lang="en-IN">
                    <a:noFill/>
                  </a:rPr>
                  <a:t> </a:t>
                </a:r>
              </a:p>
            </p:txBody>
          </p:sp>
        </mc:Fallback>
      </mc:AlternateContent>
      <p:sp>
        <p:nvSpPr>
          <p:cNvPr id="3" name="TextBox 2"/>
          <p:cNvSpPr txBox="1"/>
          <p:nvPr/>
        </p:nvSpPr>
        <p:spPr>
          <a:xfrm>
            <a:off x="1706880" y="2331720"/>
            <a:ext cx="2020105"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By putting value  </a:t>
            </a:r>
            <a:endParaRPr lang="en-I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4087504" y="3066191"/>
                <a:ext cx="12507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𝐻</m:t>
                      </m:r>
                      <m:r>
                        <a:rPr lang="en-IN" sz="2000" b="0" i="1" smtClean="0">
                          <a:latin typeface="Cambria Math" panose="02040503050406030204" pitchFamily="18" charset="0"/>
                        </a:rPr>
                        <m:t>=</m:t>
                      </m:r>
                      <m:r>
                        <a:rPr lang="en-IN" sz="2000" b="0" i="1" smtClean="0">
                          <a:latin typeface="Cambria Math" panose="02040503050406030204" pitchFamily="18" charset="0"/>
                        </a:rPr>
                        <m:t>𝑚</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2</m:t>
                          </m:r>
                        </m:sup>
                      </m:sSup>
                      <m:r>
                        <a:rPr lang="en-IN" sz="2000" b="0" i="1" smtClean="0">
                          <a:latin typeface="Cambria Math" panose="02040503050406030204" pitchFamily="18" charset="0"/>
                          <a:ea typeface="Cambria Math" panose="02040503050406030204" pitchFamily="18" charset="0"/>
                        </a:rPr>
                        <m:t>𝜔</m:t>
                      </m:r>
                    </m:oMath>
                  </m:oMathPara>
                </a14:m>
                <a:endParaRPr lang="en-IN" sz="2000" dirty="0"/>
              </a:p>
            </p:txBody>
          </p:sp>
        </mc:Choice>
        <mc:Fallback>
          <p:sp>
            <p:nvSpPr>
              <p:cNvPr id="4" name="TextBox 3"/>
              <p:cNvSpPr txBox="1">
                <a:spLocks noRot="1" noChangeAspect="1" noMove="1" noResize="1" noEditPoints="1" noAdjustHandles="1" noChangeArrowheads="1" noChangeShapeType="1" noTextEdit="1"/>
              </p:cNvSpPr>
              <p:nvPr/>
            </p:nvSpPr>
            <p:spPr>
              <a:xfrm>
                <a:off x="4087504" y="3066191"/>
                <a:ext cx="1250727" cy="307777"/>
              </a:xfrm>
              <a:prstGeom prst="rect">
                <a:avLst/>
              </a:prstGeom>
              <a:blipFill rotWithShape="0">
                <a:blip r:embed="rId3"/>
                <a:stretch>
                  <a:fillRect l="-4390" t="-4000" r="-1951" b="-600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64025" y="3571851"/>
                <a:ext cx="7872003" cy="2806987"/>
              </a:xfrm>
              <a:prstGeom prst="rect">
                <a:avLst/>
              </a:prstGeom>
              <a:noFill/>
            </p:spPr>
            <p:txBody>
              <a:bodyPr wrap="square" rtlCol="0">
                <a:sp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So the angular momentum is proportional to the angular speed. Since H and </a:t>
                </a:r>
                <a:r>
                  <a:rPr lang="el-GR" sz="2000" dirty="0" smtClean="0">
                    <a:latin typeface="Times New Roman" panose="02020603050405020304" pitchFamily="18" charset="0"/>
                    <a:cs typeface="Times New Roman" panose="02020603050405020304" pitchFamily="18" charset="0"/>
                  </a:rPr>
                  <a:t>ω</a:t>
                </a:r>
                <a:r>
                  <a:rPr lang="en-IN" sz="2000" dirty="0" smtClean="0">
                    <a:latin typeface="Times New Roman" panose="02020603050405020304" pitchFamily="18" charset="0"/>
                    <a:cs typeface="Times New Roman" panose="02020603050405020304" pitchFamily="18" charset="0"/>
                  </a:rPr>
                  <a:t> have been shown to point in the same direction this </a:t>
                </a:r>
                <a:r>
                  <a:rPr lang="en-IN" sz="2000" dirty="0">
                    <a:latin typeface="Times New Roman" panose="02020603050405020304" pitchFamily="18" charset="0"/>
                    <a:cs typeface="Times New Roman" panose="02020603050405020304" pitchFamily="18" charset="0"/>
                  </a:rPr>
                  <a:t>r</a:t>
                </a:r>
                <a:r>
                  <a:rPr lang="en-IN" sz="2000" dirty="0" smtClean="0">
                    <a:latin typeface="Times New Roman" panose="02020603050405020304" pitchFamily="18" charset="0"/>
                    <a:cs typeface="Times New Roman" panose="02020603050405020304" pitchFamily="18" charset="0"/>
                  </a:rPr>
                  <a:t>esult can be expressed in vector form:</a:t>
                </a:r>
              </a:p>
              <a:p>
                <a:pPr algn="just">
                  <a:lnSpc>
                    <a:spcPct val="15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𝐻</m:t>
                      </m:r>
                      <m:r>
                        <a:rPr lang="en-IN" sz="2000" b="0" i="1" smtClean="0">
                          <a:latin typeface="Cambria Math" panose="02040503050406030204" pitchFamily="18" charset="0"/>
                        </a:rPr>
                        <m:t>=</m:t>
                      </m:r>
                      <m:r>
                        <a:rPr lang="en-IN" sz="2000" b="0" i="1" smtClean="0">
                          <a:latin typeface="Cambria Math" panose="02040503050406030204" pitchFamily="18" charset="0"/>
                        </a:rPr>
                        <m:t>𝑚</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2</m:t>
                          </m:r>
                        </m:sup>
                      </m:sSup>
                      <m:r>
                        <a:rPr lang="en-IN" sz="2000" b="0" i="1" smtClean="0">
                          <a:latin typeface="Cambria Math" panose="02040503050406030204" pitchFamily="18" charset="0"/>
                          <a:ea typeface="Cambria Math" panose="02040503050406030204" pitchFamily="18" charset="0"/>
                        </a:rPr>
                        <m:t>𝜔</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𝐼</m:t>
                      </m:r>
                      <m:r>
                        <a:rPr lang="en-IN" sz="2000" b="0" i="1" smtClean="0">
                          <a:latin typeface="Cambria Math" panose="02040503050406030204" pitchFamily="18" charset="0"/>
                          <a:ea typeface="Cambria Math" panose="02040503050406030204" pitchFamily="18" charset="0"/>
                        </a:rPr>
                        <m:t>𝜔</m:t>
                      </m:r>
                    </m:oMath>
                  </m:oMathPara>
                </a14:m>
                <a:endParaRPr lang="en-IN" sz="20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Where the constant of proportionality </a:t>
                </a:r>
                <a14:m>
                  <m:oMath xmlns:m="http://schemas.openxmlformats.org/officeDocument/2006/math">
                    <m:r>
                      <a:rPr lang="en-IN" sz="2000" b="0" i="1" smtClean="0">
                        <a:latin typeface="Cambria Math" panose="02040503050406030204" pitchFamily="18" charset="0"/>
                      </a:rPr>
                      <m:t>𝐼</m:t>
                    </m:r>
                    <m:r>
                      <a:rPr lang="en-IN" sz="2000" b="0" i="1" smtClean="0">
                        <a:latin typeface="Cambria Math" panose="02040503050406030204" pitchFamily="18" charset="0"/>
                      </a:rPr>
                      <m:t>=</m:t>
                    </m:r>
                    <m:r>
                      <a:rPr lang="en-IN" sz="2000" b="0" i="1" smtClean="0">
                        <a:latin typeface="Cambria Math" panose="02040503050406030204" pitchFamily="18" charset="0"/>
                      </a:rPr>
                      <m:t>𝑚</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𝑟</m:t>
                        </m:r>
                      </m:e>
                      <m:sup>
                        <m:r>
                          <a:rPr lang="en-IN" sz="2000" b="0" i="1" smtClean="0">
                            <a:latin typeface="Cambria Math" panose="02040503050406030204" pitchFamily="18" charset="0"/>
                          </a:rPr>
                          <m:t>2</m:t>
                        </m:r>
                      </m:sup>
                    </m:sSup>
                  </m:oMath>
                </a14:m>
                <a:r>
                  <a:rPr lang="en-IN" sz="2000" dirty="0" smtClean="0">
                    <a:latin typeface="Times New Roman" panose="02020603050405020304" pitchFamily="18" charset="0"/>
                    <a:cs typeface="Times New Roman" panose="02020603050405020304" pitchFamily="18" charset="0"/>
                  </a:rPr>
                  <a:t> is called moment of inertia of the orbiting particle. </a:t>
                </a:r>
                <a:endParaRPr lang="en-IN" sz="2000" dirty="0">
                  <a:latin typeface="Times New Roman" panose="020206030504050203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464025" y="3571851"/>
                <a:ext cx="7872003" cy="2806987"/>
              </a:xfrm>
              <a:prstGeom prst="rect">
                <a:avLst/>
              </a:prstGeom>
              <a:blipFill rotWithShape="0">
                <a:blip r:embed="rId4"/>
                <a:stretch>
                  <a:fillRect l="-775" r="-852" b="-3043"/>
                </a:stretch>
              </a:blipFill>
            </p:spPr>
            <p:txBody>
              <a:bodyPr/>
              <a:lstStyle/>
              <a:p>
                <a:r>
                  <a:rPr lang="en-IN">
                    <a:noFill/>
                  </a:rPr>
                  <a:t> </a:t>
                </a:r>
              </a:p>
            </p:txBody>
          </p:sp>
        </mc:Fallback>
      </mc:AlternateContent>
      <p:sp>
        <p:nvSpPr>
          <p:cNvPr id="6" name="TextBox 5"/>
          <p:cNvSpPr txBox="1"/>
          <p:nvPr/>
        </p:nvSpPr>
        <p:spPr>
          <a:xfrm>
            <a:off x="464025" y="286603"/>
            <a:ext cx="2889765" cy="461665"/>
          </a:xfrm>
          <a:prstGeom prst="rect">
            <a:avLst/>
          </a:prstGeom>
          <a:noFill/>
        </p:spPr>
        <p:txBody>
          <a:bodyPr wrap="none" rtlCol="0">
            <a:spAutoFit/>
          </a:bodyPr>
          <a:lstStyle/>
          <a:p>
            <a:r>
              <a:rPr lang="en-IN" sz="2400" b="1" dirty="0" smtClean="0">
                <a:latin typeface="Times New Roman" panose="02020603050405020304" pitchFamily="18" charset="0"/>
                <a:cs typeface="Times New Roman" panose="02020603050405020304" pitchFamily="18" charset="0"/>
              </a:rPr>
              <a:t>Angular Momentum</a:t>
            </a:r>
            <a:endParaRPr lang="en-IN" sz="2400" b="1" dirty="0">
              <a:latin typeface="Times New Roman" panose="02020603050405020304" pitchFamily="18" charset="0"/>
              <a:cs typeface="Times New Roman" panose="02020603050405020304" pitchFamily="18" charset="0"/>
            </a:endParaRPr>
          </a:p>
        </p:txBody>
      </p:sp>
      <p:sp>
        <p:nvSpPr>
          <p:cNvPr id="12" name="Oval 11"/>
          <p:cNvSpPr/>
          <p:nvPr/>
        </p:nvSpPr>
        <p:spPr>
          <a:xfrm>
            <a:off x="6086901" y="887104"/>
            <a:ext cx="1433015" cy="13374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 name="Straight Connector 13"/>
          <p:cNvCxnSpPr>
            <a:stCxn id="12" idx="2"/>
            <a:endCxn id="12" idx="6"/>
          </p:cNvCxnSpPr>
          <p:nvPr/>
        </p:nvCxnSpPr>
        <p:spPr>
          <a:xfrm>
            <a:off x="6086901" y="1555845"/>
            <a:ext cx="14330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7"/>
          </p:cNvCxnSpPr>
          <p:nvPr/>
        </p:nvCxnSpPr>
        <p:spPr>
          <a:xfrm flipH="1">
            <a:off x="6755642" y="1082974"/>
            <a:ext cx="554414" cy="47287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5795119" y="2626112"/>
                <a:ext cx="875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𝐼</m:t>
                      </m:r>
                      <m:r>
                        <a:rPr lang="en-IN" b="0" i="1" smtClean="0">
                          <a:latin typeface="Cambria Math" panose="02040503050406030204" pitchFamily="18" charset="0"/>
                        </a:rPr>
                        <m:t>=</m:t>
                      </m:r>
                      <m:r>
                        <a:rPr lang="en-IN" b="0" i="1" smtClean="0">
                          <a:latin typeface="Cambria Math" panose="02040503050406030204" pitchFamily="18" charset="0"/>
                        </a:rPr>
                        <m:t>𝑚</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𝑟</m:t>
                          </m:r>
                        </m:e>
                        <m:sup>
                          <m:r>
                            <a:rPr lang="en-IN" b="0" i="1" smtClean="0">
                              <a:latin typeface="Cambria Math" panose="02040503050406030204" pitchFamily="18" charset="0"/>
                            </a:rPr>
                            <m:t>2</m:t>
                          </m:r>
                        </m:sup>
                      </m:sSup>
                    </m:oMath>
                  </m:oMathPara>
                </a14:m>
                <a:endParaRPr lang="en-IN" dirty="0"/>
              </a:p>
            </p:txBody>
          </p:sp>
        </mc:Choice>
        <mc:Fallback>
          <p:sp>
            <p:nvSpPr>
              <p:cNvPr id="17" name="TextBox 16"/>
              <p:cNvSpPr txBox="1">
                <a:spLocks noRot="1" noChangeAspect="1" noMove="1" noResize="1" noEditPoints="1" noAdjustHandles="1" noChangeArrowheads="1" noChangeShapeType="1" noTextEdit="1"/>
              </p:cNvSpPr>
              <p:nvPr/>
            </p:nvSpPr>
            <p:spPr>
              <a:xfrm>
                <a:off x="5795119" y="2626112"/>
                <a:ext cx="875304" cy="276999"/>
              </a:xfrm>
              <a:prstGeom prst="rect">
                <a:avLst/>
              </a:prstGeom>
              <a:blipFill rotWithShape="0">
                <a:blip r:embed="rId5"/>
                <a:stretch>
                  <a:fillRect l="-6294" t="-4444" r="-2797" b="-6667"/>
                </a:stretch>
              </a:blipFill>
            </p:spPr>
            <p:txBody>
              <a:bodyPr/>
              <a:lstStyle/>
              <a:p>
                <a:r>
                  <a:rPr lang="en-IN">
                    <a:noFill/>
                  </a:rPr>
                  <a:t> </a:t>
                </a:r>
              </a:p>
            </p:txBody>
          </p:sp>
        </mc:Fallback>
      </mc:AlternateContent>
    </p:spTree>
    <p:extLst>
      <p:ext uri="{BB962C8B-B14F-4D97-AF65-F5344CB8AC3E}">
        <p14:creationId xmlns:p14="http://schemas.microsoft.com/office/powerpoint/2010/main" val="2559460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961" y="226157"/>
            <a:ext cx="8250072"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Relation between moment of a force and angular momentum:</a:t>
            </a:r>
            <a:endParaRPr lang="en-IN"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74958" y="960777"/>
            <a:ext cx="3602761" cy="2544954"/>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566382" y="3778686"/>
                <a:ext cx="8209128" cy="2232086"/>
              </a:xfrm>
              <a:prstGeom prst="rect">
                <a:avLst/>
              </a:prstGeom>
            </p:spPr>
            <p:txBody>
              <a:bodyPr wrap="square">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Consider a particle of constant mass m moving in an inertial frame as shown in the figure. Newton’s </a:t>
                </a:r>
                <a:r>
                  <a:rPr lang="en-US" sz="2000" dirty="0">
                    <a:latin typeface="Times New Roman" panose="02020603050405020304" pitchFamily="18" charset="0"/>
                    <a:cs typeface="Times New Roman" panose="02020603050405020304" pitchFamily="18" charset="0"/>
                  </a:rPr>
                  <a:t>second applied to the particle states </a:t>
                </a:r>
                <a:r>
                  <a:rPr lang="en-US" sz="2000" dirty="0" smtClean="0">
                    <a:latin typeface="Times New Roman" panose="02020603050405020304" pitchFamily="18" charset="0"/>
                    <a:cs typeface="Times New Roman" panose="02020603050405020304" pitchFamily="18" charset="0"/>
                  </a:rPr>
                  <a:t>that</a:t>
                </a:r>
              </a:p>
              <a:p>
                <a:pPr>
                  <a:lnSpc>
                    <a:spcPct val="150000"/>
                  </a:lnSpc>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cs typeface="Times New Roman" panose="02020603050405020304" pitchFamily="18" charset="0"/>
                            </a:rPr>
                          </m:ctrlPr>
                        </m:naryPr>
                        <m:sub/>
                        <m:sup/>
                        <m:e>
                          <m:acc>
                            <m:accPr>
                              <m:chr m:val="⃗"/>
                              <m:ctrlPr>
                                <a:rPr lang="en-IN" sz="200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𝐹</m:t>
                              </m:r>
                            </m:e>
                          </m:acc>
                          <m:r>
                            <a:rPr lang="en-IN" sz="2000" b="0" i="1" smtClean="0">
                              <a:latin typeface="Cambria Math" panose="02040503050406030204" pitchFamily="18" charset="0"/>
                              <a:cs typeface="Times New Roman" panose="02020603050405020304" pitchFamily="18" charset="0"/>
                            </a:rPr>
                            <m:t>=</m:t>
                          </m:r>
                          <m:f>
                            <m:fPr>
                              <m:ctrlPr>
                                <a:rPr lang="en-IN" sz="2000" b="0" i="1" smtClean="0">
                                  <a:latin typeface="Cambria Math" panose="02040503050406030204" pitchFamily="18" charset="0"/>
                                  <a:cs typeface="Times New Roman" panose="02020603050405020304" pitchFamily="18" charset="0"/>
                                </a:rPr>
                              </m:ctrlPr>
                            </m:fPr>
                            <m:num>
                              <m:r>
                                <a:rPr lang="en-IN" sz="2000" b="0" i="1" smtClean="0">
                                  <a:latin typeface="Cambria Math" panose="02040503050406030204" pitchFamily="18" charset="0"/>
                                  <a:cs typeface="Times New Roman" panose="02020603050405020304" pitchFamily="18" charset="0"/>
                                </a:rPr>
                                <m:t>𝑑</m:t>
                              </m:r>
                              <m:d>
                                <m:dPr>
                                  <m:ctrlPr>
                                    <a:rPr lang="en-IN" sz="2000" b="0" i="1" smtClean="0">
                                      <a:latin typeface="Cambria Math" panose="02040503050406030204" pitchFamily="18" charset="0"/>
                                      <a:cs typeface="Times New Roman" panose="02020603050405020304" pitchFamily="18" charset="0"/>
                                    </a:rPr>
                                  </m:ctrlPr>
                                </m:dPr>
                                <m:e>
                                  <m:r>
                                    <a:rPr lang="en-IN" sz="2000" b="0" i="1" smtClean="0">
                                      <a:latin typeface="Cambria Math" panose="02040503050406030204" pitchFamily="18" charset="0"/>
                                      <a:cs typeface="Times New Roman" panose="02020603050405020304" pitchFamily="18" charset="0"/>
                                    </a:rPr>
                                    <m:t>𝑚</m:t>
                                  </m:r>
                                  <m:acc>
                                    <m:accPr>
                                      <m:chr m:val="⃗"/>
                                      <m:ctrlPr>
                                        <a:rPr lang="en-IN" sz="2000" b="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𝑉</m:t>
                                      </m:r>
                                    </m:e>
                                  </m:acc>
                                </m:e>
                              </m:d>
                            </m:num>
                            <m:den>
                              <m:r>
                                <a:rPr lang="en-IN" sz="2000" b="0" i="1" smtClean="0">
                                  <a:latin typeface="Cambria Math" panose="02040503050406030204" pitchFamily="18" charset="0"/>
                                  <a:cs typeface="Times New Roman" panose="02020603050405020304" pitchFamily="18" charset="0"/>
                                </a:rPr>
                                <m:t>𝑑𝑡</m:t>
                              </m:r>
                            </m:den>
                          </m:f>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𝑚</m:t>
                          </m:r>
                          <m:acc>
                            <m:accPr>
                              <m:chr m:val="⃗"/>
                              <m:ctrlPr>
                                <a:rPr lang="en-IN" sz="2000" b="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𝑎</m:t>
                              </m:r>
                            </m:e>
                          </m:acc>
                        </m:e>
                      </m:nary>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66382" y="3778686"/>
                <a:ext cx="8209128" cy="2232086"/>
              </a:xfrm>
              <a:prstGeom prst="rect">
                <a:avLst/>
              </a:prstGeom>
              <a:blipFill rotWithShape="0">
                <a:blip r:embed="rId3"/>
                <a:stretch>
                  <a:fillRect l="-817" r="-1336"/>
                </a:stretch>
              </a:blipFill>
            </p:spPr>
            <p:txBody>
              <a:bodyPr/>
              <a:lstStyle/>
              <a:p>
                <a:r>
                  <a:rPr lang="en-IN">
                    <a:noFill/>
                  </a:rPr>
                  <a:t> </a:t>
                </a:r>
              </a:p>
            </p:txBody>
          </p:sp>
        </mc:Fallback>
      </mc:AlternateContent>
      <p:cxnSp>
        <p:nvCxnSpPr>
          <p:cNvPr id="6" name="Straight Arrow Connector 5"/>
          <p:cNvCxnSpPr/>
          <p:nvPr/>
        </p:nvCxnSpPr>
        <p:spPr>
          <a:xfrm>
            <a:off x="3971499" y="1241946"/>
            <a:ext cx="436728" cy="286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5397" y="960777"/>
            <a:ext cx="290464" cy="369332"/>
          </a:xfrm>
          <a:prstGeom prst="rect">
            <a:avLst/>
          </a:prstGeom>
          <a:noFill/>
        </p:spPr>
        <p:txBody>
          <a:bodyPr wrap="none" rtlCol="0">
            <a:spAutoFit/>
          </a:bodyPr>
          <a:lstStyle/>
          <a:p>
            <a:r>
              <a:rPr lang="en-IN" dirty="0" smtClean="0"/>
              <a:t>F</a:t>
            </a:r>
            <a:endParaRPr lang="en-IN" dirty="0"/>
          </a:p>
        </p:txBody>
      </p:sp>
    </p:spTree>
    <p:extLst>
      <p:ext uri="{BB962C8B-B14F-4D97-AF65-F5344CB8AC3E}">
        <p14:creationId xmlns:p14="http://schemas.microsoft.com/office/powerpoint/2010/main" val="3952029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75564" y="1056648"/>
                <a:ext cx="7949821" cy="2286908"/>
              </a:xfrm>
              <a:prstGeom prst="rect">
                <a:avLst/>
              </a:prstGeom>
            </p:spPr>
            <p:txBody>
              <a:bodyPr wrap="square">
                <a:sp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moment of the forces about point O </a:t>
                </a:r>
                <a14:m>
                  <m:oMath xmlns:m="http://schemas.openxmlformats.org/officeDocument/2006/math">
                    <m:nary>
                      <m:naryPr>
                        <m:chr m:val="∑"/>
                        <m:subHide m:val="on"/>
                        <m:supHide m:val="on"/>
                        <m:ctrlPr>
                          <a:rPr lang="en-US" sz="2000" i="1" smtClean="0">
                            <a:latin typeface="Cambria Math" panose="02040503050406030204" pitchFamily="18" charset="0"/>
                          </a:rPr>
                        </m:ctrlPr>
                      </m:naryPr>
                      <m:sub/>
                      <m:sup/>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𝑀</m:t>
                                </m:r>
                              </m:e>
                              <m:sub>
                                <m:r>
                                  <a:rPr lang="en-IN" sz="2000" b="0" i="1" smtClean="0">
                                    <a:latin typeface="Cambria Math" panose="02040503050406030204" pitchFamily="18" charset="0"/>
                                  </a:rPr>
                                  <m:t>0</m:t>
                                </m:r>
                              </m:sub>
                            </m:sSub>
                          </m:e>
                        </m:acc>
                      </m:e>
                    </m:nary>
                  </m:oMath>
                </a14:m>
                <a:r>
                  <a:rPr lang="en-US" sz="2000" dirty="0" smtClean="0">
                    <a:latin typeface="Times New Roman" panose="02020603050405020304" pitchFamily="18" charset="0"/>
                    <a:cs typeface="Times New Roman" panose="02020603050405020304" pitchFamily="18" charset="0"/>
                  </a:rPr>
                  <a:t> can </a:t>
                </a:r>
                <a:r>
                  <a:rPr lang="en-US" sz="2000" dirty="0">
                    <a:latin typeface="Times New Roman" panose="02020603050405020304" pitchFamily="18" charset="0"/>
                    <a:cs typeface="Times New Roman" panose="02020603050405020304" pitchFamily="18" charset="0"/>
                  </a:rPr>
                  <a:t>be expressed using Newton’s second law </a:t>
                </a:r>
                <a:r>
                  <a:rPr lang="en-US" sz="2000" dirty="0" smtClean="0">
                    <a:latin typeface="Times New Roman" panose="02020603050405020304" pitchFamily="18" charset="0"/>
                    <a:cs typeface="Times New Roman" panose="02020603050405020304" pitchFamily="18" charset="0"/>
                  </a:rPr>
                  <a:t>as</a:t>
                </a:r>
              </a:p>
              <a:p>
                <a:pPr algn="just">
                  <a:lnSpc>
                    <a:spcPct val="150000"/>
                  </a:lnSpc>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cs typeface="Times New Roman" panose="02020603050405020304" pitchFamily="18" charset="0"/>
                            </a:rPr>
                          </m:ctrlPr>
                        </m:naryPr>
                        <m:sub/>
                        <m:sup/>
                        <m:e>
                          <m:acc>
                            <m:accPr>
                              <m:chr m:val="⃗"/>
                              <m:ctrlPr>
                                <a:rPr lang="en-IN" sz="2000" i="1" smtClean="0">
                                  <a:latin typeface="Cambria Math" panose="02040503050406030204" pitchFamily="18" charset="0"/>
                                  <a:cs typeface="Times New Roman" panose="02020603050405020304" pitchFamily="18" charset="0"/>
                                </a:rPr>
                              </m:ctrlPr>
                            </m:accPr>
                            <m:e>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𝑀</m:t>
                                  </m:r>
                                </m:e>
                                <m:sub>
                                  <m:r>
                                    <a:rPr lang="en-IN" sz="2000" b="0" i="1" smtClean="0">
                                      <a:latin typeface="Cambria Math" panose="02040503050406030204" pitchFamily="18" charset="0"/>
                                      <a:cs typeface="Times New Roman" panose="02020603050405020304" pitchFamily="18" charset="0"/>
                                    </a:rPr>
                                    <m:t>0</m:t>
                                  </m:r>
                                </m:sub>
                              </m:sSub>
                            </m:e>
                          </m:acc>
                          <m:r>
                            <a:rPr lang="en-IN" sz="2000" b="0" i="1" smtClean="0">
                              <a:latin typeface="Cambria Math" panose="02040503050406030204" pitchFamily="18" charset="0"/>
                              <a:cs typeface="Times New Roman" panose="02020603050405020304" pitchFamily="18" charset="0"/>
                            </a:rPr>
                            <m:t>=</m:t>
                          </m:r>
                          <m:acc>
                            <m:accPr>
                              <m:chr m:val="⃗"/>
                              <m:ctrlPr>
                                <a:rPr lang="en-IN" sz="2000" b="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𝑟</m:t>
                              </m:r>
                            </m:e>
                          </m:acc>
                          <m:r>
                            <a:rPr lang="en-IN" sz="200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bHide m:val="on"/>
                              <m:supHide m:val="on"/>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acc>
                                <m:accPr>
                                  <m:chr m:val="⃗"/>
                                  <m:ctrlPr>
                                    <a:rPr lang="en-IN" sz="20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𝐹</m:t>
                                  </m:r>
                                </m:e>
                              </m:acc>
                              <m:r>
                                <a:rPr lang="en-IN" sz="2000" b="0" i="1" smtClean="0">
                                  <a:latin typeface="Cambria Math" panose="02040503050406030204" pitchFamily="18" charset="0"/>
                                  <a:cs typeface="Times New Roman" panose="02020603050405020304" pitchFamily="18" charset="0"/>
                                </a:rPr>
                                <m:t>=</m:t>
                              </m:r>
                              <m:acc>
                                <m:accPr>
                                  <m:chr m:val="⃗"/>
                                  <m:ctrlPr>
                                    <a:rPr lang="en-IN" sz="2000" b="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𝑟</m:t>
                                  </m:r>
                                </m:e>
                              </m:acc>
                              <m:r>
                                <a:rPr lang="en-I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𝑚</m:t>
                              </m:r>
                              <m:acc>
                                <m:accPr>
                                  <m:chr m:val="̇"/>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accPr>
                                <m:e>
                                  <m:acc>
                                    <m:accPr>
                                      <m:chr m:val="̇"/>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accPr>
                                    <m:e>
                                      <m:acc>
                                        <m:accPr>
                                          <m:chr m:val="⃗"/>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𝑉</m:t>
                                          </m:r>
                                        </m:e>
                                      </m:acc>
                                    </m:e>
                                  </m:acc>
                                  <m:r>
                                    <a:rPr lang="en-IN" sz="2000" b="0" i="1" smtClean="0">
                                      <a:latin typeface="Cambria Math" panose="02040503050406030204" pitchFamily="18" charset="0"/>
                                      <a:cs typeface="Times New Roman" panose="02020603050405020304" pitchFamily="18" charset="0"/>
                                    </a:rPr>
                                    <m:t>=</m:t>
                                  </m:r>
                                  <m:f>
                                    <m:fPr>
                                      <m:ctrlPr>
                                        <a:rPr lang="en-IN" sz="2000" b="0" i="1" smtClean="0">
                                          <a:latin typeface="Cambria Math" panose="02040503050406030204" pitchFamily="18" charset="0"/>
                                          <a:cs typeface="Times New Roman" panose="02020603050405020304" pitchFamily="18" charset="0"/>
                                        </a:rPr>
                                      </m:ctrlPr>
                                    </m:fPr>
                                    <m:num>
                                      <m:r>
                                        <a:rPr lang="en-IN" sz="2000" b="0" i="1" smtClean="0">
                                          <a:latin typeface="Cambria Math" panose="02040503050406030204" pitchFamily="18" charset="0"/>
                                          <a:cs typeface="Times New Roman" panose="02020603050405020304" pitchFamily="18" charset="0"/>
                                        </a:rPr>
                                        <m:t>𝑑</m:t>
                                      </m:r>
                                    </m:num>
                                    <m:den>
                                      <m:r>
                                        <a:rPr lang="en-IN" sz="2000" b="0" i="1" smtClean="0">
                                          <a:latin typeface="Cambria Math" panose="02040503050406030204" pitchFamily="18" charset="0"/>
                                          <a:cs typeface="Times New Roman" panose="02020603050405020304" pitchFamily="18" charset="0"/>
                                        </a:rPr>
                                        <m:t>𝑑𝑡</m:t>
                                      </m:r>
                                    </m:den>
                                  </m:f>
                                  <m:d>
                                    <m:dPr>
                                      <m:ctrlPr>
                                        <a:rPr lang="en-IN" sz="2000" b="0" i="1" smtClean="0">
                                          <a:latin typeface="Cambria Math" panose="02040503050406030204" pitchFamily="18" charset="0"/>
                                          <a:cs typeface="Times New Roman" panose="02020603050405020304" pitchFamily="18" charset="0"/>
                                        </a:rPr>
                                      </m:ctrlPr>
                                    </m:dPr>
                                    <m:e>
                                      <m:acc>
                                        <m:accPr>
                                          <m:chr m:val="⃗"/>
                                          <m:ctrlPr>
                                            <a:rPr lang="en-IN" sz="2000" b="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𝑟</m:t>
                                          </m:r>
                                        </m:e>
                                      </m:acc>
                                      <m:r>
                                        <a:rPr lang="en-I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𝑚</m:t>
                                      </m:r>
                                      <m:acc>
                                        <m:accPr>
                                          <m:chr m:val="⃗"/>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𝑉</m:t>
                                          </m:r>
                                        </m:e>
                                      </m:acc>
                                    </m:e>
                                  </m:d>
                                  <m:r>
                                    <a:rPr lang="en-IN" sz="2000" b="0" i="1" smtClean="0">
                                      <a:latin typeface="Cambria Math" panose="02040503050406030204" pitchFamily="18" charset="0"/>
                                      <a:cs typeface="Times New Roman" panose="02020603050405020304" pitchFamily="18" charset="0"/>
                                    </a:rPr>
                                    <m:t>=</m:t>
                                  </m:r>
                                  <m:acc>
                                    <m:accPr>
                                      <m:chr m:val="̇"/>
                                      <m:ctrlPr>
                                        <a:rPr lang="en-IN" sz="2000" b="0" i="1" smtClean="0">
                                          <a:latin typeface="Cambria Math" panose="02040503050406030204" pitchFamily="18" charset="0"/>
                                          <a:cs typeface="Times New Roman" panose="02020603050405020304" pitchFamily="18" charset="0"/>
                                        </a:rPr>
                                      </m:ctrlPr>
                                    </m:accPr>
                                    <m:e>
                                      <m:acc>
                                        <m:accPr>
                                          <m:chr m:val="⃗"/>
                                          <m:ctrlPr>
                                            <a:rPr lang="en-IN" sz="2000" b="0" i="1" smtClean="0">
                                              <a:latin typeface="Cambria Math" panose="02040503050406030204" pitchFamily="18" charset="0"/>
                                              <a:cs typeface="Times New Roman" panose="02020603050405020304" pitchFamily="18" charset="0"/>
                                            </a:rPr>
                                          </m:ctrlPr>
                                        </m:accPr>
                                        <m:e>
                                          <m:sSub>
                                            <m:sSubPr>
                                              <m:ctrlPr>
                                                <a:rPr lang="en-IN" sz="2000" b="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𝐻</m:t>
                                              </m:r>
                                            </m:e>
                                            <m:sub>
                                              <m:r>
                                                <a:rPr lang="en-IN" sz="2000" b="0" i="1" smtClean="0">
                                                  <a:latin typeface="Cambria Math" panose="02040503050406030204" pitchFamily="18" charset="0"/>
                                                  <a:cs typeface="Times New Roman" panose="02020603050405020304" pitchFamily="18" charset="0"/>
                                                </a:rPr>
                                                <m:t>0</m:t>
                                              </m:r>
                                            </m:sub>
                                          </m:sSub>
                                        </m:e>
                                      </m:acc>
                                    </m:e>
                                  </m:acc>
                                </m:e>
                              </m:acc>
                            </m:e>
                          </m:nary>
                        </m:e>
                      </m:nary>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675564" y="1056648"/>
                <a:ext cx="7949821" cy="2286908"/>
              </a:xfrm>
              <a:prstGeom prst="rect">
                <a:avLst/>
              </a:prstGeom>
              <a:blipFill rotWithShape="0">
                <a:blip r:embed="rId2"/>
                <a:stretch>
                  <a:fillRect l="-844" t="-15200" r="-767"/>
                </a:stretch>
              </a:blipFill>
            </p:spPr>
            <p:txBody>
              <a:bodyPr/>
              <a:lstStyle/>
              <a:p>
                <a:r>
                  <a:rPr lang="en-IN">
                    <a:noFill/>
                  </a:rPr>
                  <a:t> </a:t>
                </a:r>
              </a:p>
            </p:txBody>
          </p:sp>
        </mc:Fallback>
      </mc:AlternateContent>
      <p:sp>
        <p:nvSpPr>
          <p:cNvPr id="3" name="Rectangle 2"/>
          <p:cNvSpPr/>
          <p:nvPr/>
        </p:nvSpPr>
        <p:spPr>
          <a:xfrm>
            <a:off x="675563" y="3589068"/>
            <a:ext cx="7717809" cy="142199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equation states that the resultant moment about point O of all the forces acting on the </a:t>
            </a:r>
            <a:r>
              <a:rPr lang="en-US" sz="2000" dirty="0" smtClean="0">
                <a:latin typeface="Times New Roman" panose="02020603050405020304" pitchFamily="18" charset="0"/>
                <a:cs typeface="Times New Roman" panose="02020603050405020304" pitchFamily="18" charset="0"/>
              </a:rPr>
              <a:t>particle is </a:t>
            </a:r>
            <a:r>
              <a:rPr lang="en-US" sz="2000" dirty="0">
                <a:latin typeface="Times New Roman" panose="02020603050405020304" pitchFamily="18" charset="0"/>
                <a:cs typeface="Times New Roman" panose="02020603050405020304" pitchFamily="18" charset="0"/>
              </a:rPr>
              <a:t>equal to the time rate of change of the particle’s angular momentum about point O.</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388961" y="226157"/>
            <a:ext cx="8250072"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Relation between moment of a force and angular momentum: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9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082" y="432896"/>
            <a:ext cx="5993179"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Angular Impulse and Momentum Principles</a:t>
            </a:r>
          </a:p>
        </p:txBody>
      </p:sp>
      <mc:AlternateContent xmlns:mc="http://schemas.openxmlformats.org/markup-compatibility/2006" xmlns:a14="http://schemas.microsoft.com/office/drawing/2010/main">
        <mc:Choice Requires="a14">
          <p:sp>
            <p:nvSpPr>
              <p:cNvPr id="3" name="Rectangle 2"/>
              <p:cNvSpPr/>
              <p:nvPr/>
            </p:nvSpPr>
            <p:spPr>
              <a:xfrm>
                <a:off x="3045185" y="1799150"/>
                <a:ext cx="2140330" cy="867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i="1" smtClean="0">
                              <a:latin typeface="Cambria Math" panose="02040503050406030204" pitchFamily="18" charset="0"/>
                              <a:cs typeface="Times New Roman" panose="02020603050405020304" pitchFamily="18" charset="0"/>
                            </a:rPr>
                          </m:ctrlPr>
                        </m:naryPr>
                        <m:sub/>
                        <m:sup/>
                        <m:e>
                          <m:acc>
                            <m:accPr>
                              <m:chr m:val="⃗"/>
                              <m:ctrlPr>
                                <a:rPr lang="en-IN" i="1">
                                  <a:latin typeface="Cambria Math" panose="02040503050406030204" pitchFamily="18" charset="0"/>
                                  <a:cs typeface="Times New Roman" panose="02020603050405020304" pitchFamily="18" charset="0"/>
                                </a:rPr>
                              </m:ctrlPr>
                            </m:accPr>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𝑀</m:t>
                                  </m:r>
                                </m:e>
                                <m:sub>
                                  <m:r>
                                    <a:rPr lang="en-IN" i="1">
                                      <a:latin typeface="Cambria Math" panose="02040503050406030204" pitchFamily="18" charset="0"/>
                                      <a:cs typeface="Times New Roman" panose="02020603050405020304" pitchFamily="18" charset="0"/>
                                    </a:rPr>
                                    <m:t>0</m:t>
                                  </m:r>
                                </m:sub>
                              </m:sSub>
                            </m:e>
                          </m:acc>
                          <m:r>
                            <a:rPr lang="en-IN" b="0" i="1" smtClean="0">
                              <a:latin typeface="Cambria Math" panose="02040503050406030204" pitchFamily="18" charset="0"/>
                              <a:cs typeface="Times New Roman" panose="02020603050405020304" pitchFamily="18" charset="0"/>
                            </a:rPr>
                            <m:t>=</m:t>
                          </m:r>
                          <m:acc>
                            <m:accPr>
                              <m:chr m:val="̇"/>
                              <m:ctrlPr>
                                <a:rPr lang="en-IN" b="0" i="1" smtClean="0">
                                  <a:latin typeface="Cambria Math" panose="02040503050406030204" pitchFamily="18" charset="0"/>
                                  <a:cs typeface="Times New Roman" panose="02020603050405020304" pitchFamily="18" charset="0"/>
                                </a:rPr>
                              </m:ctrlPr>
                            </m:accPr>
                            <m:e>
                              <m:acc>
                                <m:accPr>
                                  <m:chr m:val="⃗"/>
                                  <m:ctrlPr>
                                    <a:rPr lang="en-IN" b="0" i="1" smtClean="0">
                                      <a:latin typeface="Cambria Math" panose="02040503050406030204" pitchFamily="18" charset="0"/>
                                      <a:cs typeface="Times New Roman" panose="02020603050405020304" pitchFamily="18" charset="0"/>
                                    </a:rPr>
                                  </m:ctrlPr>
                                </m:accPr>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𝐻</m:t>
                                      </m:r>
                                    </m:e>
                                    <m:sub>
                                      <m:r>
                                        <a:rPr lang="en-IN" b="0" i="1" smtClean="0">
                                          <a:latin typeface="Cambria Math" panose="02040503050406030204" pitchFamily="18" charset="0"/>
                                          <a:cs typeface="Times New Roman" panose="02020603050405020304" pitchFamily="18" charset="0"/>
                                        </a:rPr>
                                        <m:t>0</m:t>
                                      </m:r>
                                    </m:sub>
                                  </m:sSub>
                                </m:e>
                              </m:acc>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𝑑</m:t>
                                  </m:r>
                                  <m:acc>
                                    <m:accPr>
                                      <m:chr m:val="⃗"/>
                                      <m:ctrlPr>
                                        <a:rPr lang="en-IN" b="0" i="1" smtClean="0">
                                          <a:latin typeface="Cambria Math" panose="02040503050406030204" pitchFamily="18" charset="0"/>
                                          <a:cs typeface="Times New Roman" panose="02020603050405020304" pitchFamily="18" charset="0"/>
                                        </a:rPr>
                                      </m:ctrlPr>
                                    </m:accPr>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𝐻</m:t>
                                          </m:r>
                                        </m:e>
                                        <m:sub>
                                          <m:r>
                                            <a:rPr lang="en-IN" b="0" i="1" smtClean="0">
                                              <a:latin typeface="Cambria Math" panose="02040503050406030204" pitchFamily="18" charset="0"/>
                                              <a:cs typeface="Times New Roman" panose="02020603050405020304" pitchFamily="18" charset="0"/>
                                            </a:rPr>
                                            <m:t>0</m:t>
                                          </m:r>
                                        </m:sub>
                                      </m:sSub>
                                    </m:e>
                                  </m:acc>
                                </m:num>
                                <m:den>
                                  <m:r>
                                    <a:rPr lang="en-IN" b="0" i="1" smtClean="0">
                                      <a:latin typeface="Cambria Math" panose="02040503050406030204" pitchFamily="18" charset="0"/>
                                      <a:cs typeface="Times New Roman" panose="02020603050405020304" pitchFamily="18" charset="0"/>
                                    </a:rPr>
                                    <m:t>𝑑𝑡</m:t>
                                  </m:r>
                                </m:den>
                              </m:f>
                            </m:e>
                          </m:acc>
                        </m:e>
                      </m:nary>
                    </m:oMath>
                  </m:oMathPara>
                </a14:m>
                <a:endParaRPr lang="en-IN" dirty="0"/>
              </a:p>
            </p:txBody>
          </p:sp>
        </mc:Choice>
        <mc:Fallback xmlns="">
          <p:sp>
            <p:nvSpPr>
              <p:cNvPr id="3" name="Rectangle 2"/>
              <p:cNvSpPr>
                <a:spLocks noRot="1" noChangeAspect="1" noMove="1" noResize="1" noEditPoints="1" noAdjustHandles="1" noChangeArrowheads="1" noChangeShapeType="1" noTextEdit="1"/>
              </p:cNvSpPr>
              <p:nvPr/>
            </p:nvSpPr>
            <p:spPr>
              <a:xfrm>
                <a:off x="3045185" y="1799150"/>
                <a:ext cx="2140330" cy="867417"/>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8327" y="1191732"/>
                <a:ext cx="5550687" cy="489493"/>
              </a:xfrm>
              <a:prstGeom prst="rect">
                <a:avLst/>
              </a:prstGeom>
            </p:spPr>
            <p:txBody>
              <a:bodyPr wrap="none">
                <a:spAutoFit/>
              </a:bodyPr>
              <a:lstStyle/>
              <a:p>
                <a14:m>
                  <m:oMath xmlns:m="http://schemas.openxmlformats.org/officeDocument/2006/math">
                    <m:nary>
                      <m:naryPr>
                        <m:chr m:val="∑"/>
                        <m:subHide m:val="on"/>
                        <m:supHide m:val="on"/>
                        <m:ctrlPr>
                          <a:rPr lang="en-IN" sz="2000" i="1" smtClean="0">
                            <a:latin typeface="Cambria Math" panose="02040503050406030204" pitchFamily="18" charset="0"/>
                            <a:cs typeface="Times New Roman" panose="02020603050405020304" pitchFamily="18" charset="0"/>
                          </a:rPr>
                        </m:ctrlPr>
                      </m:naryPr>
                      <m:sub/>
                      <m:sup/>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𝑀</m:t>
                                </m:r>
                              </m:e>
                              <m:sub>
                                <m:r>
                                  <a:rPr lang="en-IN" sz="2000" i="1">
                                    <a:latin typeface="Cambria Math" panose="02040503050406030204" pitchFamily="18" charset="0"/>
                                    <a:cs typeface="Times New Roman" panose="02020603050405020304" pitchFamily="18" charset="0"/>
                                  </a:rPr>
                                  <m:t>0</m:t>
                                </m:r>
                              </m:sub>
                            </m:sSub>
                          </m:e>
                        </m:acc>
                        <m:r>
                          <a:rPr lang="en-IN" sz="2000" i="1">
                            <a:latin typeface="Cambria Math" panose="02040503050406030204" pitchFamily="18" charset="0"/>
                            <a:cs typeface="Times New Roman" panose="02020603050405020304" pitchFamily="18" charset="0"/>
                          </a:rPr>
                          <m:t>=</m:t>
                        </m:r>
                        <m:acc>
                          <m:accPr>
                            <m:chr m:val="̇"/>
                            <m:ctrlPr>
                              <a:rPr lang="en-IN" sz="2000" i="1">
                                <a:latin typeface="Cambria Math" panose="02040503050406030204" pitchFamily="18" charset="0"/>
                                <a:cs typeface="Times New Roman" panose="02020603050405020304" pitchFamily="18" charset="0"/>
                              </a:rPr>
                            </m:ctrlPr>
                          </m:acc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acc>
                      </m:e>
                    </m:nary>
                    <m:r>
                      <a:rPr lang="en-IN" sz="2000" b="0" i="1" smtClean="0">
                        <a:latin typeface="Cambria Math" panose="02040503050406030204" pitchFamily="18" charset="0"/>
                        <a:cs typeface="Times New Roman" panose="02020603050405020304" pitchFamily="18" charset="0"/>
                      </a:rPr>
                      <m:t> </m:t>
                    </m:r>
                  </m:oMath>
                </a14:m>
                <a:r>
                  <a:rPr lang="en-IN" sz="2000" dirty="0" smtClean="0">
                    <a:latin typeface="Times New Roman" panose="02020603050405020304" pitchFamily="18" charset="0"/>
                    <a:cs typeface="Times New Roman" panose="02020603050405020304" pitchFamily="18" charset="0"/>
                  </a:rPr>
                  <a:t>this equation can be rewritten as follows</a:t>
                </a:r>
                <a:endParaRPr lang="en-IN" sz="20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68327" y="1191732"/>
                <a:ext cx="5550687" cy="489493"/>
              </a:xfrm>
              <a:prstGeom prst="rect">
                <a:avLst/>
              </a:prstGeom>
              <a:blipFill rotWithShape="0">
                <a:blip r:embed="rId3"/>
                <a:stretch>
                  <a:fillRect b="-2098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68327" y="2784492"/>
                <a:ext cx="7652342" cy="372493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Now integrating above equation</a:t>
                </a:r>
              </a:p>
              <a:p>
                <a:pPr/>
                <a14:m>
                  <m:oMathPara xmlns:m="http://schemas.openxmlformats.org/officeDocument/2006/math">
                    <m:oMathParaPr>
                      <m:jc m:val="centerGroup"/>
                    </m:oMathParaPr>
                    <m:oMath xmlns:m="http://schemas.openxmlformats.org/officeDocument/2006/math">
                      <m:nary>
                        <m:naryPr>
                          <m:limLoc m:val="undOvr"/>
                          <m:subHide m:val="on"/>
                          <m:supHide m:val="on"/>
                          <m:ctrlPr>
                            <a:rPr lang="en-IN" sz="2000" i="1" smtClean="0">
                              <a:latin typeface="Cambria Math" panose="02040503050406030204" pitchFamily="18" charset="0"/>
                              <a:cs typeface="Times New Roman" panose="02020603050405020304" pitchFamily="18" charset="0"/>
                            </a:rPr>
                          </m:ctrlPr>
                        </m:naryPr>
                        <m:sub/>
                        <m:sup/>
                        <m:e>
                          <m:nary>
                            <m:naryPr>
                              <m:chr m:val="∑"/>
                              <m:subHide m:val="on"/>
                              <m:supHide m:val="on"/>
                              <m:ctrlPr>
                                <a:rPr lang="en-IN" sz="2000" i="1" smtClean="0">
                                  <a:latin typeface="Cambria Math" panose="02040503050406030204" pitchFamily="18" charset="0"/>
                                  <a:cs typeface="Times New Roman" panose="02020603050405020304" pitchFamily="18" charset="0"/>
                                </a:rPr>
                              </m:ctrlPr>
                            </m:naryPr>
                            <m:sub/>
                            <m:sup/>
                            <m:e>
                              <m:acc>
                                <m:accPr>
                                  <m:chr m:val="⃗"/>
                                  <m:ctrlPr>
                                    <a:rPr lang="en-IN" sz="2000" i="1" smtClean="0">
                                      <a:latin typeface="Cambria Math" panose="02040503050406030204" pitchFamily="18" charset="0"/>
                                      <a:cs typeface="Times New Roman" panose="02020603050405020304" pitchFamily="18" charset="0"/>
                                    </a:rPr>
                                  </m:ctrlPr>
                                </m:accPr>
                                <m:e>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𝑀</m:t>
                                      </m:r>
                                    </m:e>
                                    <m:sub>
                                      <m:r>
                                        <a:rPr lang="en-IN" sz="2000" b="0" i="1" smtClean="0">
                                          <a:latin typeface="Cambria Math" panose="02040503050406030204" pitchFamily="18" charset="0"/>
                                          <a:cs typeface="Times New Roman" panose="02020603050405020304" pitchFamily="18" charset="0"/>
                                        </a:rPr>
                                        <m:t>0</m:t>
                                      </m:r>
                                    </m:sub>
                                  </m:sSub>
                                </m:e>
                              </m:acc>
                              <m:r>
                                <m:rPr>
                                  <m:brk/>
                                </m:rPr>
                                <a:rPr lang="en-IN" sz="2000" b="0" i="1" smtClean="0">
                                  <a:latin typeface="Cambria Math" panose="02040503050406030204" pitchFamily="18" charset="0"/>
                                  <a:cs typeface="Times New Roman" panose="02020603050405020304" pitchFamily="18" charset="0"/>
                                </a:rPr>
                                <m:t>𝑑</m:t>
                              </m:r>
                              <m:r>
                                <a:rPr lang="en-IN" sz="2000" b="0" i="1" smtClean="0">
                                  <a:latin typeface="Cambria Math" panose="02040503050406030204" pitchFamily="18" charset="0"/>
                                  <a:cs typeface="Times New Roman" panose="02020603050405020304" pitchFamily="18" charset="0"/>
                                </a:rPr>
                                <m:t>𝑡</m:t>
                              </m:r>
                              <m:r>
                                <a:rPr lang="en-IN" sz="2000" b="0" i="1" smtClean="0">
                                  <a:latin typeface="Cambria Math" panose="02040503050406030204" pitchFamily="18" charset="0"/>
                                  <a:cs typeface="Times New Roman" panose="02020603050405020304" pitchFamily="18" charset="0"/>
                                </a:rPr>
                                <m:t>=</m:t>
                              </m:r>
                              <m:nary>
                                <m:naryPr>
                                  <m:limLoc m:val="undOvr"/>
                                  <m:subHide m:val="on"/>
                                  <m:supHide m:val="on"/>
                                  <m:ctrlPr>
                                    <a:rPr lang="en-IN" sz="2000" b="0" i="1" smtClean="0">
                                      <a:latin typeface="Cambria Math" panose="02040503050406030204" pitchFamily="18" charset="0"/>
                                      <a:cs typeface="Times New Roman" panose="02020603050405020304" pitchFamily="18" charset="0"/>
                                    </a:rPr>
                                  </m:ctrlPr>
                                </m:naryPr>
                                <m:sub/>
                                <m:sup/>
                                <m:e>
                                  <m:r>
                                    <a:rPr lang="en-IN" sz="2000" b="0" i="1" smtClean="0">
                                      <a:latin typeface="Cambria Math" panose="02040503050406030204" pitchFamily="18" charset="0"/>
                                      <a:cs typeface="Times New Roman" panose="02020603050405020304" pitchFamily="18" charset="0"/>
                                    </a:rPr>
                                    <m:t>𝑑</m:t>
                                  </m:r>
                                  <m:acc>
                                    <m:accPr>
                                      <m:chr m:val="⃗"/>
                                      <m:ctrlPr>
                                        <a:rPr lang="en-IN" sz="2000" b="0" i="1" smtClean="0">
                                          <a:latin typeface="Cambria Math" panose="02040503050406030204" pitchFamily="18" charset="0"/>
                                          <a:cs typeface="Times New Roman" panose="02020603050405020304" pitchFamily="18" charset="0"/>
                                        </a:rPr>
                                      </m:ctrlPr>
                                    </m:accPr>
                                    <m:e>
                                      <m:sSub>
                                        <m:sSubPr>
                                          <m:ctrlPr>
                                            <a:rPr lang="en-IN" sz="2000" b="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𝐻</m:t>
                                          </m:r>
                                        </m:e>
                                        <m:sub>
                                          <m:r>
                                            <a:rPr lang="en-IN" sz="2000" b="0" i="1" smtClean="0">
                                              <a:latin typeface="Cambria Math" panose="02040503050406030204" pitchFamily="18" charset="0"/>
                                              <a:cs typeface="Times New Roman" panose="02020603050405020304" pitchFamily="18" charset="0"/>
                                            </a:rPr>
                                            <m:t>0</m:t>
                                          </m:r>
                                        </m:sub>
                                      </m:sSub>
                                    </m:e>
                                  </m:acc>
                                </m:e>
                              </m:nary>
                            </m:e>
                          </m:nary>
                        </m:e>
                      </m:nary>
                    </m:oMath>
                  </m:oMathPara>
                </a14:m>
                <a:endParaRPr lang="en-IN"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have assuming that at </a:t>
                </a:r>
                <a:r>
                  <a:rPr lang="en-US" sz="2000" dirty="0" smtClean="0">
                    <a:latin typeface="Times New Roman" panose="02020603050405020304" pitchFamily="18" charset="0"/>
                    <a:cs typeface="Times New Roman" panose="02020603050405020304" pitchFamily="18" charset="0"/>
                  </a:rPr>
                  <a:t>time </a:t>
                </a:r>
                <a:r>
                  <a:rPr lang="en-US" sz="2000" dirty="0">
                    <a:latin typeface="Times New Roman" panose="02020603050405020304" pitchFamily="18" charset="0"/>
                    <a:cs typeface="Times New Roman" panose="02020603050405020304" pitchFamily="18" charset="0"/>
                  </a:rPr>
                  <a:t>t = </a:t>
                </a:r>
                <a:r>
                  <a:rPr lang="en-US" sz="2000" dirty="0" smtClean="0">
                    <a:latin typeface="Times New Roman" panose="02020603050405020304" pitchFamily="18" charset="0"/>
                    <a:cs typeface="Times New Roman" panose="02020603050405020304" pitchFamily="18" charset="0"/>
                  </a:rPr>
                  <a:t>t1,</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sSub>
                          <m:sSubPr>
                            <m:ctrlPr>
                              <a:rPr lang="en-US"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𝐻</m:t>
                            </m:r>
                          </m:e>
                          <m:sub>
                            <m:r>
                              <a:rPr lang="en-IN" sz="2000" b="0" i="1" smtClean="0">
                                <a:latin typeface="Cambria Math" panose="02040503050406030204" pitchFamily="18" charset="0"/>
                                <a:cs typeface="Times New Roman" panose="02020603050405020304" pitchFamily="18" charset="0"/>
                              </a:rPr>
                              <m:t>0</m:t>
                            </m:r>
                          </m:sub>
                        </m:sSub>
                      </m:e>
                    </m:acc>
                    <m:r>
                      <a:rPr lang="en-IN" sz="2000" b="0" i="1" smtClean="0">
                        <a:latin typeface="Cambria Math" panose="02040503050406030204" pitchFamily="18" charset="0"/>
                        <a:cs typeface="Times New Roman" panose="02020603050405020304" pitchFamily="18" charset="0"/>
                      </a:rPr>
                      <m:t>=</m:t>
                    </m:r>
                    <m:sSub>
                      <m:sSubPr>
                        <m:ctrlPr>
                          <a:rPr lang="en-IN" sz="2000" b="0" i="1" smtClean="0">
                            <a:latin typeface="Cambria Math" panose="02040503050406030204" pitchFamily="18" charset="0"/>
                            <a:cs typeface="Times New Roman" panose="02020603050405020304" pitchFamily="18" charset="0"/>
                          </a:rPr>
                        </m:ctrlPr>
                      </m:sSubPr>
                      <m:e>
                        <m:d>
                          <m:dPr>
                            <m:ctrlPr>
                              <a:rPr lang="en-IN" sz="2000" b="0" i="1" smtClean="0">
                                <a:latin typeface="Cambria Math" panose="02040503050406030204" pitchFamily="18" charset="0"/>
                                <a:cs typeface="Times New Roman" panose="02020603050405020304" pitchFamily="18" charset="0"/>
                              </a:rPr>
                            </m:ctrlPr>
                          </m:dPr>
                          <m:e>
                            <m:acc>
                              <m:accPr>
                                <m:chr m:val="⃗"/>
                                <m:ctrlPr>
                                  <a:rPr lang="en-IN" sz="2000" b="0" i="1" smtClean="0">
                                    <a:latin typeface="Cambria Math" panose="02040503050406030204" pitchFamily="18" charset="0"/>
                                    <a:cs typeface="Times New Roman" panose="02020603050405020304" pitchFamily="18" charset="0"/>
                                  </a:rPr>
                                </m:ctrlPr>
                              </m:accPr>
                              <m:e>
                                <m:sSub>
                                  <m:sSubPr>
                                    <m:ctrlPr>
                                      <a:rPr lang="en-IN" sz="2000" b="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𝐻</m:t>
                                    </m:r>
                                  </m:e>
                                  <m:sub>
                                    <m:r>
                                      <a:rPr lang="en-IN" sz="2000" b="0" i="1" smtClean="0">
                                        <a:latin typeface="Cambria Math" panose="02040503050406030204" pitchFamily="18" charset="0"/>
                                        <a:cs typeface="Times New Roman" panose="02020603050405020304" pitchFamily="18" charset="0"/>
                                      </a:rPr>
                                      <m:t>0</m:t>
                                    </m:r>
                                  </m:sub>
                                </m:sSub>
                              </m:e>
                            </m:acc>
                          </m:e>
                        </m:d>
                      </m:e>
                      <m:sub>
                        <m:r>
                          <a:rPr lang="en-IN" sz="2000" b="0" i="1" smtClean="0">
                            <a:latin typeface="Cambria Math" panose="02040503050406030204" pitchFamily="18" charset="0"/>
                            <a:cs typeface="Times New Roman" panose="02020603050405020304" pitchFamily="18" charset="0"/>
                          </a:rPr>
                          <m:t>1</m:t>
                        </m:r>
                      </m:sub>
                    </m:sSub>
                  </m:oMath>
                </a14:m>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at time t = t2, </a:t>
                </a:r>
                <a14:m>
                  <m:oMath xmlns:m="http://schemas.openxmlformats.org/officeDocument/2006/math">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r>
                      <a:rPr lang="en-IN" sz="2000" i="1">
                        <a:latin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cs typeface="Times New Roman" panose="02020603050405020304" pitchFamily="18" charset="0"/>
                          </a:rPr>
                        </m:ctrlPr>
                      </m:sSubPr>
                      <m:e>
                        <m:d>
                          <m:dPr>
                            <m:ctrlPr>
                              <a:rPr lang="en-IN" sz="2000" i="1">
                                <a:latin typeface="Cambria Math" panose="02040503050406030204" pitchFamily="18" charset="0"/>
                                <a:cs typeface="Times New Roman" panose="02020603050405020304" pitchFamily="18" charset="0"/>
                              </a:rPr>
                            </m:ctrlPr>
                          </m:d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d>
                      </m:e>
                      <m:sub>
                        <m:r>
                          <a:rPr lang="en-IN" sz="2000" b="0" i="1" smtClean="0">
                            <a:latin typeface="Cambria Math" panose="02040503050406030204" pitchFamily="18" charset="0"/>
                            <a:cs typeface="Times New Roman" panose="02020603050405020304" pitchFamily="18" charset="0"/>
                          </a:rPr>
                          <m:t>2</m:t>
                        </m:r>
                      </m:sub>
                    </m:sSub>
                  </m:oMath>
                </a14:m>
                <a:endParaRPr lang="en-IN" sz="20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cs typeface="Times New Roman" panose="02020603050405020304" pitchFamily="18" charset="0"/>
                            </a:rPr>
                          </m:ctrlPr>
                        </m:naryPr>
                        <m:sub/>
                        <m:sup/>
                        <m:e>
                          <m:nary>
                            <m:naryPr>
                              <m:ctrlPr>
                                <a:rPr lang="en-IN" sz="2000" i="1" smtClean="0">
                                  <a:latin typeface="Cambria Math" panose="02040503050406030204" pitchFamily="18" charset="0"/>
                                  <a:cs typeface="Times New Roman" panose="02020603050405020304" pitchFamily="18" charset="0"/>
                                </a:rPr>
                              </m:ctrlPr>
                            </m:naryPr>
                            <m:sub>
                              <m:r>
                                <m:rPr>
                                  <m:brk m:alnAt="23"/>
                                </m:rPr>
                                <a:rPr lang="en-IN" sz="2000" b="0" i="1" smtClean="0">
                                  <a:latin typeface="Cambria Math" panose="02040503050406030204" pitchFamily="18" charset="0"/>
                                  <a:cs typeface="Times New Roman" panose="02020603050405020304" pitchFamily="18" charset="0"/>
                                </a:rPr>
                                <m:t>𝑡</m:t>
                              </m:r>
                              <m:r>
                                <a:rPr lang="en-IN" sz="2000" b="0" i="1" smtClean="0">
                                  <a:latin typeface="Cambria Math" panose="02040503050406030204" pitchFamily="18" charset="0"/>
                                  <a:cs typeface="Times New Roman" panose="02020603050405020304" pitchFamily="18" charset="0"/>
                                </a:rPr>
                                <m:t>1</m:t>
                              </m:r>
                            </m:sub>
                            <m:sup>
                              <m:r>
                                <a:rPr lang="en-IN" sz="2000" b="0" i="1" smtClean="0">
                                  <a:latin typeface="Cambria Math" panose="02040503050406030204" pitchFamily="18" charset="0"/>
                                  <a:cs typeface="Times New Roman" panose="02020603050405020304" pitchFamily="18" charset="0"/>
                                </a:rPr>
                                <m:t>𝑡</m:t>
                              </m:r>
                              <m:r>
                                <a:rPr lang="en-IN" sz="2000" b="0" i="1" smtClean="0">
                                  <a:latin typeface="Cambria Math" panose="02040503050406030204" pitchFamily="18" charset="0"/>
                                  <a:cs typeface="Times New Roman" panose="02020603050405020304" pitchFamily="18" charset="0"/>
                                </a:rPr>
                                <m:t>2</m:t>
                              </m:r>
                            </m:sup>
                            <m:e>
                              <m:acc>
                                <m:accPr>
                                  <m:chr m:val="⃗"/>
                                  <m:ctrlPr>
                                    <a:rPr lang="en-IN" sz="2000" i="1" smtClean="0">
                                      <a:latin typeface="Cambria Math" panose="02040503050406030204" pitchFamily="18" charset="0"/>
                                      <a:cs typeface="Times New Roman" panose="02020603050405020304" pitchFamily="18" charset="0"/>
                                    </a:rPr>
                                  </m:ctrlPr>
                                </m:accPr>
                                <m:e>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𝑀</m:t>
                                      </m:r>
                                    </m:e>
                                    <m:sub>
                                      <m:r>
                                        <a:rPr lang="en-IN" sz="2000" b="0" i="1" smtClean="0">
                                          <a:latin typeface="Cambria Math" panose="02040503050406030204" pitchFamily="18" charset="0"/>
                                          <a:cs typeface="Times New Roman" panose="02020603050405020304" pitchFamily="18" charset="0"/>
                                        </a:rPr>
                                        <m:t>0</m:t>
                                      </m:r>
                                    </m:sub>
                                  </m:sSub>
                                </m:e>
                              </m:acc>
                              <m:r>
                                <a:rPr lang="en-IN" sz="2000" b="0" i="1" smtClean="0">
                                  <a:latin typeface="Cambria Math" panose="02040503050406030204" pitchFamily="18" charset="0"/>
                                  <a:cs typeface="Times New Roman" panose="02020603050405020304" pitchFamily="18" charset="0"/>
                                </a:rPr>
                                <m:t>𝑑𝑡</m:t>
                              </m:r>
                              <m:r>
                                <a:rPr lang="en-IN" sz="2000" b="0" i="1" smtClean="0">
                                  <a:latin typeface="Cambria Math" panose="02040503050406030204" pitchFamily="18" charset="0"/>
                                  <a:cs typeface="Times New Roman" panose="02020603050405020304" pitchFamily="18" charset="0"/>
                                </a:rPr>
                                <m:t>=</m:t>
                              </m:r>
                              <m:sSub>
                                <m:sSubPr>
                                  <m:ctrlPr>
                                    <a:rPr lang="en-IN" sz="2000" b="0" i="1" smtClean="0">
                                      <a:latin typeface="Cambria Math" panose="02040503050406030204" pitchFamily="18" charset="0"/>
                                      <a:cs typeface="Times New Roman" panose="02020603050405020304" pitchFamily="18" charset="0"/>
                                    </a:rPr>
                                  </m:ctrlPr>
                                </m:sSubPr>
                                <m:e>
                                  <m:d>
                                    <m:dPr>
                                      <m:ctrlPr>
                                        <a:rPr lang="en-IN" sz="2000" i="1">
                                          <a:latin typeface="Cambria Math" panose="02040503050406030204" pitchFamily="18" charset="0"/>
                                          <a:cs typeface="Times New Roman" panose="02020603050405020304" pitchFamily="18" charset="0"/>
                                        </a:rPr>
                                      </m:ctrlPr>
                                    </m:d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d>
                                </m:e>
                                <m:sub>
                                  <m:r>
                                    <a:rPr lang="en-IN" sz="2000" b="0" i="1" smtClean="0">
                                      <a:latin typeface="Cambria Math" panose="02040503050406030204" pitchFamily="18" charset="0"/>
                                      <a:cs typeface="Times New Roman" panose="02020603050405020304" pitchFamily="18" charset="0"/>
                                    </a:rPr>
                                    <m:t>2</m:t>
                                  </m:r>
                                </m:sub>
                              </m:sSub>
                              <m:r>
                                <a:rPr lang="en-IN" sz="2000" b="0" i="1" smtClean="0">
                                  <a:latin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cs typeface="Times New Roman" panose="02020603050405020304" pitchFamily="18" charset="0"/>
                                    </a:rPr>
                                  </m:ctrlPr>
                                </m:sSubPr>
                                <m:e>
                                  <m:d>
                                    <m:dPr>
                                      <m:ctrlPr>
                                        <a:rPr lang="en-IN" sz="2000" i="1">
                                          <a:latin typeface="Cambria Math" panose="02040503050406030204" pitchFamily="18" charset="0"/>
                                          <a:cs typeface="Times New Roman" panose="02020603050405020304" pitchFamily="18" charset="0"/>
                                        </a:rPr>
                                      </m:ctrlPr>
                                    </m:d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d>
                                </m:e>
                                <m:sub>
                                  <m:r>
                                    <a:rPr lang="en-IN" sz="2000" b="0" i="1" smtClean="0">
                                      <a:latin typeface="Cambria Math" panose="02040503050406030204" pitchFamily="18" charset="0"/>
                                      <a:cs typeface="Times New Roman" panose="02020603050405020304" pitchFamily="18" charset="0"/>
                                    </a:rPr>
                                    <m:t>1</m:t>
                                  </m:r>
                                </m:sub>
                              </m:sSub>
                            </m:e>
                          </m:nary>
                        </m:e>
                      </m:nary>
                    </m:oMath>
                  </m:oMathPara>
                </a14:m>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This equation is referred to as the principle of angular impulse and momentum.</a:t>
                </a:r>
                <a:endParaRPr lang="en-IN" sz="2000" dirty="0">
                  <a:latin typeface="Times New Roman" panose="02020603050405020304" pitchFamily="18"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768327" y="2784492"/>
                <a:ext cx="7652342" cy="3724930"/>
              </a:xfrm>
              <a:prstGeom prst="rect">
                <a:avLst/>
              </a:prstGeom>
              <a:blipFill rotWithShape="0">
                <a:blip r:embed="rId4"/>
                <a:stretch>
                  <a:fillRect l="-797" t="-982" r="-876" b="-491"/>
                </a:stretch>
              </a:blipFill>
            </p:spPr>
            <p:txBody>
              <a:bodyPr/>
              <a:lstStyle/>
              <a:p>
                <a:r>
                  <a:rPr lang="en-IN">
                    <a:noFill/>
                  </a:rPr>
                  <a:t> </a:t>
                </a:r>
              </a:p>
            </p:txBody>
          </p:sp>
        </mc:Fallback>
      </mc:AlternateContent>
    </p:spTree>
    <p:extLst>
      <p:ext uri="{BB962C8B-B14F-4D97-AF65-F5344CB8AC3E}">
        <p14:creationId xmlns:p14="http://schemas.microsoft.com/office/powerpoint/2010/main" val="2581840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7082" y="432896"/>
            <a:ext cx="5993179"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Angular Impulse and Momentum Principles</a:t>
            </a:r>
          </a:p>
        </p:txBody>
      </p:sp>
      <mc:AlternateContent xmlns:mc="http://schemas.openxmlformats.org/markup-compatibility/2006">
        <mc:Choice xmlns:a14="http://schemas.microsoft.com/office/drawing/2010/main" Requires="a14">
          <p:sp>
            <p:nvSpPr>
              <p:cNvPr id="3" name="Rectangle 2"/>
              <p:cNvSpPr/>
              <p:nvPr/>
            </p:nvSpPr>
            <p:spPr>
              <a:xfrm>
                <a:off x="547082" y="1200708"/>
                <a:ext cx="8228428" cy="4391459"/>
              </a:xfrm>
              <a:prstGeom prst="rect">
                <a:avLst/>
              </a:prstGeom>
            </p:spPr>
            <p:txBody>
              <a:bodyPr wrap="square">
                <a:sp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The initial and final </a:t>
                </a:r>
                <a:r>
                  <a:rPr lang="en-US" sz="2000" dirty="0" smtClean="0">
                    <a:latin typeface="Times New Roman" panose="02020603050405020304" pitchFamily="18" charset="0"/>
                    <a:cs typeface="Times New Roman" panose="02020603050405020304" pitchFamily="18" charset="0"/>
                  </a:rPr>
                  <a:t>angular </a:t>
                </a:r>
                <a:r>
                  <a:rPr lang="en-US" sz="2000" dirty="0" smtClean="0">
                    <a:latin typeface="Times New Roman" panose="02020603050405020304" pitchFamily="18" charset="0"/>
                    <a:cs typeface="Times New Roman" panose="02020603050405020304" pitchFamily="18" charset="0"/>
                  </a:rPr>
                  <a:t>momentum </a:t>
                </a:r>
                <a14:m>
                  <m:oMath xmlns:m="http://schemas.openxmlformats.org/officeDocument/2006/math">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r>
                      <a:rPr lang="en-IN" sz="2000" i="1">
                        <a:latin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cs typeface="Times New Roman" panose="02020603050405020304" pitchFamily="18" charset="0"/>
                          </a:rPr>
                        </m:ctrlPr>
                      </m:sSubPr>
                      <m:e>
                        <m:d>
                          <m:dPr>
                            <m:ctrlPr>
                              <a:rPr lang="en-IN" sz="2000" i="1">
                                <a:latin typeface="Cambria Math" panose="02040503050406030204" pitchFamily="18" charset="0"/>
                                <a:cs typeface="Times New Roman" panose="02020603050405020304" pitchFamily="18" charset="0"/>
                              </a:rPr>
                            </m:ctrlPr>
                          </m:d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d>
                      </m:e>
                      <m:sub>
                        <m:r>
                          <a:rPr lang="en-IN" sz="2000" i="1">
                            <a:latin typeface="Cambria Math" panose="02040503050406030204" pitchFamily="18" charset="0"/>
                            <a:cs typeface="Times New Roman" panose="02020603050405020304" pitchFamily="18" charset="0"/>
                          </a:rPr>
                          <m:t>1</m:t>
                        </m:r>
                      </m:sub>
                    </m:sSub>
                  </m:oMath>
                </a14:m>
                <a:r>
                  <a:rPr lang="en-US" sz="2000" dirty="0" smtClean="0">
                    <a:latin typeface="Times New Roman" panose="02020603050405020304" pitchFamily="18" charset="0"/>
                    <a:cs typeface="Times New Roman" panose="02020603050405020304" pitchFamily="18" charset="0"/>
                  </a:rPr>
                  <a:t>and </a:t>
                </a:r>
                <a14:m>
                  <m:oMath xmlns:m="http://schemas.openxmlformats.org/officeDocument/2006/math">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r>
                      <a:rPr lang="en-IN" sz="2000" i="1">
                        <a:latin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cs typeface="Times New Roman" panose="02020603050405020304" pitchFamily="18" charset="0"/>
                          </a:rPr>
                        </m:ctrlPr>
                      </m:sSubPr>
                      <m:e>
                        <m:d>
                          <m:dPr>
                            <m:ctrlPr>
                              <a:rPr lang="en-IN" sz="2000" i="1">
                                <a:latin typeface="Cambria Math" panose="02040503050406030204" pitchFamily="18" charset="0"/>
                                <a:cs typeface="Times New Roman" panose="02020603050405020304" pitchFamily="18" charset="0"/>
                              </a:rPr>
                            </m:ctrlPr>
                          </m:d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d>
                      </m:e>
                      <m:sub>
                        <m:r>
                          <a:rPr lang="en-IN" sz="2000" i="1">
                            <a:latin typeface="Cambria Math" panose="02040503050406030204" pitchFamily="18" charset="0"/>
                            <a:cs typeface="Times New Roman" panose="02020603050405020304" pitchFamily="18" charset="0"/>
                          </a:rPr>
                          <m:t>2</m:t>
                        </m:r>
                      </m:sub>
                    </m:sSub>
                  </m:oMath>
                </a14:m>
                <a:r>
                  <a:rPr lang="en-US" sz="2000" dirty="0" smtClean="0">
                    <a:latin typeface="Times New Roman" panose="02020603050405020304" pitchFamily="18" charset="0"/>
                    <a:cs typeface="Times New Roman" panose="02020603050405020304" pitchFamily="18" charset="0"/>
                  </a:rPr>
                  <a:t> are </a:t>
                </a:r>
                <a:r>
                  <a:rPr lang="en-US" sz="2000" dirty="0">
                    <a:latin typeface="Times New Roman" panose="02020603050405020304" pitchFamily="18" charset="0"/>
                    <a:cs typeface="Times New Roman" panose="02020603050405020304" pitchFamily="18" charset="0"/>
                  </a:rPr>
                  <a:t>defined as the moment of </a:t>
                </a:r>
                <a:r>
                  <a:rPr lang="en-US" sz="2000" dirty="0" smtClean="0">
                    <a:latin typeface="Times New Roman" panose="02020603050405020304" pitchFamily="18" charset="0"/>
                    <a:cs typeface="Times New Roman" panose="02020603050405020304" pitchFamily="18" charset="0"/>
                  </a:rPr>
                  <a:t>linear </a:t>
                </a:r>
                <a:r>
                  <a:rPr lang="en-US" sz="2000" dirty="0" smtClean="0">
                    <a:latin typeface="Times New Roman" panose="02020603050405020304" pitchFamily="18" charset="0"/>
                    <a:cs typeface="Times New Roman" panose="02020603050405020304" pitchFamily="18" charset="0"/>
                  </a:rPr>
                  <a:t>momentum of </a:t>
                </a:r>
                <a:r>
                  <a:rPr lang="en-US" sz="2000" dirty="0">
                    <a:latin typeface="Times New Roman" panose="02020603050405020304" pitchFamily="18" charset="0"/>
                    <a:cs typeface="Times New Roman" panose="02020603050405020304" pitchFamily="18" charset="0"/>
                  </a:rPr>
                  <a:t>the particle at the instant t1 and t2 respectively</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second term on the left </a:t>
                </a:r>
                <a:r>
                  <a:rPr lang="en-US" sz="2000" dirty="0" smtClean="0">
                    <a:latin typeface="Times New Roman" panose="02020603050405020304" pitchFamily="18" charset="0"/>
                    <a:cs typeface="Times New Roman" panose="02020603050405020304" pitchFamily="18" charset="0"/>
                  </a:rPr>
                  <a:t>side </a:t>
                </a:r>
                <a14:m>
                  <m:oMath xmlns:m="http://schemas.openxmlformats.org/officeDocument/2006/math">
                    <m:nary>
                      <m:naryPr>
                        <m:chr m:val="∑"/>
                        <m:subHide m:val="on"/>
                        <m:supHide m:val="on"/>
                        <m:ctrlPr>
                          <a:rPr lang="en-US" sz="2000" i="1" smtClean="0">
                            <a:latin typeface="Cambria Math" panose="02040503050406030204" pitchFamily="18" charset="0"/>
                            <a:cs typeface="Times New Roman" panose="02020603050405020304" pitchFamily="18" charset="0"/>
                          </a:rPr>
                        </m:ctrlPr>
                      </m:naryPr>
                      <m:sub/>
                      <m:sup/>
                      <m:e>
                        <m:nary>
                          <m:naryPr>
                            <m:ctrlPr>
                              <a:rPr lang="en-US" sz="2000" i="1" smtClean="0">
                                <a:latin typeface="Cambria Math" panose="02040503050406030204" pitchFamily="18" charset="0"/>
                                <a:cs typeface="Times New Roman" panose="02020603050405020304" pitchFamily="18" charset="0"/>
                              </a:rPr>
                            </m:ctrlPr>
                          </m:naryPr>
                          <m:sub>
                            <m:r>
                              <m:rPr>
                                <m:brk m:alnAt="23"/>
                              </m:rPr>
                              <a:rPr lang="en-IN" sz="2000" b="0" i="1" smtClean="0">
                                <a:latin typeface="Cambria Math" panose="02040503050406030204" pitchFamily="18" charset="0"/>
                                <a:cs typeface="Times New Roman" panose="02020603050405020304" pitchFamily="18" charset="0"/>
                              </a:rPr>
                              <m:t>𝑡</m:t>
                            </m:r>
                            <m:r>
                              <a:rPr lang="en-IN" sz="2000" b="0" i="1" smtClean="0">
                                <a:latin typeface="Cambria Math" panose="02040503050406030204" pitchFamily="18" charset="0"/>
                                <a:cs typeface="Times New Roman" panose="02020603050405020304" pitchFamily="18" charset="0"/>
                              </a:rPr>
                              <m:t>1</m:t>
                            </m:r>
                          </m:sub>
                          <m:sup>
                            <m:r>
                              <a:rPr lang="en-IN" sz="2000" b="0" i="1" smtClean="0">
                                <a:latin typeface="Cambria Math" panose="02040503050406030204" pitchFamily="18" charset="0"/>
                                <a:cs typeface="Times New Roman" panose="02020603050405020304" pitchFamily="18" charset="0"/>
                              </a:rPr>
                              <m:t>𝑡</m:t>
                            </m:r>
                            <m:r>
                              <a:rPr lang="en-IN" sz="2000" b="0" i="1" smtClean="0">
                                <a:latin typeface="Cambria Math" panose="02040503050406030204" pitchFamily="18" charset="0"/>
                                <a:cs typeface="Times New Roman" panose="02020603050405020304" pitchFamily="18" charset="0"/>
                              </a:rPr>
                              <m:t>2</m:t>
                            </m:r>
                          </m:sup>
                          <m:e>
                            <m:acc>
                              <m:accPr>
                                <m:chr m:val="⃗"/>
                                <m:ctrlPr>
                                  <a:rPr lang="en-US" sz="2000" i="1" smtClean="0">
                                    <a:latin typeface="Cambria Math" panose="02040503050406030204" pitchFamily="18" charset="0"/>
                                    <a:cs typeface="Times New Roman" panose="02020603050405020304" pitchFamily="18" charset="0"/>
                                  </a:rPr>
                                </m:ctrlPr>
                              </m:accPr>
                              <m:e>
                                <m:sSub>
                                  <m:sSubPr>
                                    <m:ctrlPr>
                                      <a:rPr lang="en-US"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𝑀</m:t>
                                    </m:r>
                                  </m:e>
                                  <m:sub>
                                    <m:r>
                                      <a:rPr lang="en-IN" sz="2000" b="0" i="1" smtClean="0">
                                        <a:latin typeface="Cambria Math" panose="02040503050406030204" pitchFamily="18" charset="0"/>
                                        <a:cs typeface="Times New Roman" panose="02020603050405020304" pitchFamily="18" charset="0"/>
                                      </a:rPr>
                                      <m:t>0</m:t>
                                    </m:r>
                                  </m:sub>
                                </m:sSub>
                              </m:e>
                            </m:acc>
                            <m:r>
                              <a:rPr lang="en-IN" sz="2000" b="0" i="1" smtClean="0">
                                <a:latin typeface="Cambria Math" panose="02040503050406030204" pitchFamily="18" charset="0"/>
                                <a:cs typeface="Times New Roman" panose="02020603050405020304" pitchFamily="18" charset="0"/>
                              </a:rPr>
                              <m:t>𝑑𝑡</m:t>
                            </m:r>
                          </m:e>
                        </m:nary>
                      </m:e>
                    </m:nary>
                  </m:oMath>
                </a14:m>
                <a:r>
                  <a:rPr lang="en-IN"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called the angular impulse</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It is determined by integrating with respect to time, the moments </a:t>
                </a:r>
                <a:r>
                  <a:rPr lang="en-US" sz="2000" dirty="0" smtClean="0">
                    <a:latin typeface="Times New Roman" panose="02020603050405020304" pitchFamily="18" charset="0"/>
                    <a:cs typeface="Times New Roman" panose="02020603050405020304" pitchFamily="18" charset="0"/>
                  </a:rPr>
                  <a:t>of all </a:t>
                </a:r>
                <a:r>
                  <a:rPr lang="en-US" sz="2000" dirty="0">
                    <a:latin typeface="Times New Roman" panose="02020603050405020304" pitchFamily="18" charset="0"/>
                    <a:cs typeface="Times New Roman" panose="02020603050405020304" pitchFamily="18" charset="0"/>
                  </a:rPr>
                  <a:t>the forces acting on the particle over the time period t1 to </a:t>
                </a:r>
                <a:r>
                  <a:rPr lang="en-US" sz="2000" dirty="0" smtClean="0">
                    <a:latin typeface="Times New Roman" panose="02020603050405020304" pitchFamily="18" charset="0"/>
                    <a:cs typeface="Times New Roman" panose="02020603050405020304" pitchFamily="18" charset="0"/>
                  </a:rPr>
                  <a:t>t2</a:t>
                </a:r>
              </a:p>
              <a:p>
                <a:pPr algn="just">
                  <a:lnSpc>
                    <a:spcPct val="150000"/>
                  </a:lnSpc>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anose="02020603050405020304" pitchFamily="18" charset="0"/>
                        </a:rPr>
                        <m:t>𝑎𝑛𝑔𝑢𝑙𝑎𝑟</m:t>
                      </m:r>
                      <m:r>
                        <a:rPr lang="en-IN" sz="2000" b="0" i="1" smtClean="0">
                          <a:latin typeface="Cambria Math" panose="02040503050406030204" pitchFamily="18" charset="0"/>
                          <a:cs typeface="Times New Roman" panose="02020603050405020304" pitchFamily="18" charset="0"/>
                        </a:rPr>
                        <m:t> </m:t>
                      </m:r>
                      <m:r>
                        <a:rPr lang="en-IN" sz="2000" b="0" i="1" smtClean="0">
                          <a:latin typeface="Cambria Math" panose="02040503050406030204" pitchFamily="18" charset="0"/>
                          <a:cs typeface="Times New Roman" panose="02020603050405020304" pitchFamily="18" charset="0"/>
                        </a:rPr>
                        <m:t>𝑖𝑚𝑝𝑙𝑢𝑠𝑒</m:t>
                      </m:r>
                      <m:r>
                        <a:rPr lang="en-IN" sz="2000" b="0" i="1" smtClean="0">
                          <a:latin typeface="Cambria Math" panose="02040503050406030204" pitchFamily="18" charset="0"/>
                          <a:cs typeface="Times New Roman" panose="02020603050405020304" pitchFamily="18" charset="0"/>
                        </a:rPr>
                        <m:t>=</m:t>
                      </m:r>
                      <m:nary>
                        <m:naryPr>
                          <m:chr m:val="∑"/>
                          <m:subHide m:val="on"/>
                          <m:supHide m:val="on"/>
                          <m:ctrlPr>
                            <a:rPr lang="en-US" sz="2000" i="1">
                              <a:latin typeface="Cambria Math" panose="02040503050406030204" pitchFamily="18" charset="0"/>
                              <a:cs typeface="Times New Roman" panose="02020603050405020304" pitchFamily="18" charset="0"/>
                            </a:rPr>
                          </m:ctrlPr>
                        </m:naryPr>
                        <m:sub/>
                        <m:sup/>
                        <m:e>
                          <m:nary>
                            <m:naryPr>
                              <m:ctrlPr>
                                <a:rPr lang="en-US" sz="2000" i="1">
                                  <a:latin typeface="Cambria Math" panose="02040503050406030204" pitchFamily="18" charset="0"/>
                                  <a:cs typeface="Times New Roman" panose="02020603050405020304" pitchFamily="18" charset="0"/>
                                </a:rPr>
                              </m:ctrlPr>
                            </m:naryPr>
                            <m:sub>
                              <m:r>
                                <m:rPr>
                                  <m:brk m:alnAt="23"/>
                                </m:rPr>
                                <a:rPr lang="en-IN" sz="2000" i="1">
                                  <a:latin typeface="Cambria Math" panose="02040503050406030204" pitchFamily="18" charset="0"/>
                                  <a:cs typeface="Times New Roman" panose="02020603050405020304" pitchFamily="18" charset="0"/>
                                </a:rPr>
                                <m:t>𝑡</m:t>
                              </m:r>
                              <m:r>
                                <a:rPr lang="en-IN" sz="2000" i="1">
                                  <a:latin typeface="Cambria Math" panose="02040503050406030204" pitchFamily="18" charset="0"/>
                                  <a:cs typeface="Times New Roman" panose="02020603050405020304" pitchFamily="18" charset="0"/>
                                </a:rPr>
                                <m:t>1</m:t>
                              </m:r>
                            </m:sub>
                            <m:sup>
                              <m:r>
                                <a:rPr lang="en-IN" sz="2000" i="1">
                                  <a:latin typeface="Cambria Math" panose="02040503050406030204" pitchFamily="18" charset="0"/>
                                  <a:cs typeface="Times New Roman" panose="02020603050405020304" pitchFamily="18" charset="0"/>
                                </a:rPr>
                                <m:t>𝑡</m:t>
                              </m:r>
                              <m:r>
                                <a:rPr lang="en-IN" sz="2000" i="1">
                                  <a:latin typeface="Cambria Math" panose="02040503050406030204" pitchFamily="18" charset="0"/>
                                  <a:cs typeface="Times New Roman" panose="02020603050405020304" pitchFamily="18" charset="0"/>
                                </a:rPr>
                                <m:t>2</m:t>
                              </m:r>
                            </m:sup>
                            <m:e>
                              <m:acc>
                                <m:accPr>
                                  <m:chr m:val="⃗"/>
                                  <m:ctrlPr>
                                    <a:rPr lang="en-US" sz="2000" i="1">
                                      <a:latin typeface="Cambria Math" panose="02040503050406030204" pitchFamily="18" charset="0"/>
                                      <a:cs typeface="Times New Roman" panose="02020603050405020304" pitchFamily="18" charset="0"/>
                                    </a:rPr>
                                  </m:ctrlPr>
                                </m:accPr>
                                <m:e>
                                  <m:sSub>
                                    <m:sSubPr>
                                      <m:ctrlPr>
                                        <a:rPr lang="en-US"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𝑀</m:t>
                                      </m:r>
                                    </m:e>
                                    <m:sub>
                                      <m:r>
                                        <a:rPr lang="en-IN" sz="2000" i="1">
                                          <a:latin typeface="Cambria Math" panose="02040503050406030204" pitchFamily="18" charset="0"/>
                                          <a:cs typeface="Times New Roman" panose="02020603050405020304" pitchFamily="18" charset="0"/>
                                        </a:rPr>
                                        <m:t>0</m:t>
                                      </m:r>
                                    </m:sub>
                                  </m:sSub>
                                </m:e>
                              </m:acc>
                              <m:r>
                                <a:rPr lang="en-IN" sz="2000" i="1">
                                  <a:latin typeface="Cambria Math" panose="02040503050406030204" pitchFamily="18" charset="0"/>
                                  <a:cs typeface="Times New Roman" panose="02020603050405020304" pitchFamily="18" charset="0"/>
                                </a:rPr>
                                <m:t>𝑑𝑡</m:t>
                              </m:r>
                            </m:e>
                          </m:nary>
                        </m:e>
                      </m:nary>
                      <m:r>
                        <a:rPr lang="en-IN" sz="2000" b="0" i="1" smtClean="0">
                          <a:latin typeface="Cambria Math" panose="02040503050406030204" pitchFamily="18" charset="0"/>
                          <a:cs typeface="Times New Roman" panose="02020603050405020304" pitchFamily="18" charset="0"/>
                        </a:rPr>
                        <m:t>=</m:t>
                      </m:r>
                      <m:nary>
                        <m:naryPr>
                          <m:ctrlPr>
                            <a:rPr lang="en-IN" sz="2000" b="0" i="1" smtClean="0">
                              <a:latin typeface="Cambria Math" panose="02040503050406030204" pitchFamily="18" charset="0"/>
                              <a:cs typeface="Times New Roman" panose="02020603050405020304" pitchFamily="18" charset="0"/>
                            </a:rPr>
                          </m:ctrlPr>
                        </m:naryPr>
                        <m:sub>
                          <m:r>
                            <m:rPr>
                              <m:brk m:alnAt="23"/>
                            </m:rPr>
                            <a:rPr lang="en-IN" sz="2000" b="0" i="1" smtClean="0">
                              <a:latin typeface="Cambria Math" panose="02040503050406030204" pitchFamily="18" charset="0"/>
                              <a:cs typeface="Times New Roman" panose="02020603050405020304" pitchFamily="18" charset="0"/>
                            </a:rPr>
                            <m:t>𝑡</m:t>
                          </m:r>
                          <m:r>
                            <a:rPr lang="en-IN" sz="2000" b="0" i="1" smtClean="0">
                              <a:latin typeface="Cambria Math" panose="02040503050406030204" pitchFamily="18" charset="0"/>
                              <a:cs typeface="Times New Roman" panose="02020603050405020304" pitchFamily="18" charset="0"/>
                            </a:rPr>
                            <m:t>1</m:t>
                          </m:r>
                        </m:sub>
                        <m:sup>
                          <m:r>
                            <a:rPr lang="en-IN" sz="2000" b="0" i="1" smtClean="0">
                              <a:latin typeface="Cambria Math" panose="02040503050406030204" pitchFamily="18" charset="0"/>
                              <a:cs typeface="Times New Roman" panose="02020603050405020304" pitchFamily="18" charset="0"/>
                            </a:rPr>
                            <m:t>𝑡</m:t>
                          </m:r>
                          <m:r>
                            <a:rPr lang="en-IN" sz="2000" b="0" i="1" smtClean="0">
                              <a:latin typeface="Cambria Math" panose="02040503050406030204" pitchFamily="18" charset="0"/>
                              <a:cs typeface="Times New Roman" panose="02020603050405020304" pitchFamily="18" charset="0"/>
                            </a:rPr>
                            <m:t>2</m:t>
                          </m:r>
                        </m:sup>
                        <m:e>
                          <m:d>
                            <m:dPr>
                              <m:ctrlPr>
                                <a:rPr lang="en-IN" sz="2000" b="0" i="1" smtClean="0">
                                  <a:latin typeface="Cambria Math" panose="02040503050406030204" pitchFamily="18" charset="0"/>
                                  <a:cs typeface="Times New Roman" panose="02020603050405020304" pitchFamily="18" charset="0"/>
                                </a:rPr>
                              </m:ctrlPr>
                            </m:dPr>
                            <m:e>
                              <m:acc>
                                <m:accPr>
                                  <m:chr m:val="⃗"/>
                                  <m:ctrlPr>
                                    <a:rPr lang="en-IN" sz="2000" b="0" i="1" smtClean="0">
                                      <a:latin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cs typeface="Times New Roman" panose="02020603050405020304" pitchFamily="18" charset="0"/>
                                    </a:rPr>
                                    <m:t>𝑟</m:t>
                                  </m:r>
                                </m:e>
                              </m:acc>
                              <m:r>
                                <a:rPr lang="en-IN" sz="2000" b="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sz="20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IN" sz="2000" b="0" i="1" smtClean="0">
                                      <a:latin typeface="Cambria Math" panose="02040503050406030204" pitchFamily="18" charset="0"/>
                                      <a:ea typeface="Cambria Math" panose="02040503050406030204" pitchFamily="18" charset="0"/>
                                      <a:cs typeface="Times New Roman" panose="02020603050405020304" pitchFamily="18" charset="0"/>
                                    </a:rPr>
                                    <m:t>𝐹</m:t>
                                  </m:r>
                                </m:e>
                              </m:acc>
                            </m:e>
                          </m:d>
                          <m:r>
                            <a:rPr lang="en-IN" sz="2000" b="0" i="1" smtClean="0">
                              <a:latin typeface="Cambria Math" panose="02040503050406030204" pitchFamily="18" charset="0"/>
                              <a:cs typeface="Times New Roman" panose="02020603050405020304" pitchFamily="18" charset="0"/>
                            </a:rPr>
                            <m:t>𝑑𝑡</m:t>
                          </m:r>
                        </m:e>
                      </m:nary>
                    </m:oMath>
                  </m:oMathPara>
                </a14:m>
                <a:endParaRPr lang="en-IN" sz="2000" dirty="0">
                  <a:latin typeface="Times New Roman" panose="02020603050405020304" pitchFamily="18"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547082" y="1200708"/>
                <a:ext cx="8228428" cy="4391459"/>
              </a:xfrm>
              <a:prstGeom prst="rect">
                <a:avLst/>
              </a:prstGeom>
              <a:blipFill rotWithShape="0">
                <a:blip r:embed="rId2"/>
                <a:stretch>
                  <a:fillRect l="-815" r="-741"/>
                </a:stretch>
              </a:blipFill>
            </p:spPr>
            <p:txBody>
              <a:bodyPr/>
              <a:lstStyle/>
              <a:p>
                <a:r>
                  <a:rPr lang="en-IN">
                    <a:noFill/>
                  </a:rPr>
                  <a:t> </a:t>
                </a:r>
              </a:p>
            </p:txBody>
          </p:sp>
        </mc:Fallback>
      </mc:AlternateContent>
    </p:spTree>
    <p:extLst>
      <p:ext uri="{BB962C8B-B14F-4D97-AF65-F5344CB8AC3E}">
        <p14:creationId xmlns:p14="http://schemas.microsoft.com/office/powerpoint/2010/main" val="12461009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866" y="637613"/>
            <a:ext cx="5147435"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Conservation of Angular Momentum:</a:t>
            </a:r>
          </a:p>
        </p:txBody>
      </p:sp>
      <mc:AlternateContent xmlns:mc="http://schemas.openxmlformats.org/markup-compatibility/2006" xmlns:a14="http://schemas.microsoft.com/office/drawing/2010/main">
        <mc:Choice Requires="a14">
          <p:sp>
            <p:nvSpPr>
              <p:cNvPr id="3" name="Rectangle 2"/>
              <p:cNvSpPr/>
              <p:nvPr/>
            </p:nvSpPr>
            <p:spPr>
              <a:xfrm>
                <a:off x="532865" y="1356899"/>
                <a:ext cx="8338179" cy="4595104"/>
              </a:xfrm>
              <a:prstGeom prst="rect">
                <a:avLst/>
              </a:prstGeom>
            </p:spPr>
            <p:txBody>
              <a:bodyPr wrap="square">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When the angular impulses acting on a particle are all zero during the time t1 to t2 we have</a:t>
                </a:r>
              </a:p>
              <a:p>
                <a:pPr>
                  <a:lnSpc>
                    <a:spcPct val="150000"/>
                  </a:lnSpc>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cs typeface="Times New Roman" panose="02020603050405020304" pitchFamily="18" charset="0"/>
                            </a:rPr>
                          </m:ctrlPr>
                        </m:sSubPr>
                        <m:e>
                          <m:d>
                            <m:dPr>
                              <m:ctrlPr>
                                <a:rPr lang="en-IN" sz="2000" i="1" smtClean="0">
                                  <a:latin typeface="Cambria Math" panose="02040503050406030204" pitchFamily="18" charset="0"/>
                                  <a:cs typeface="Times New Roman" panose="02020603050405020304" pitchFamily="18" charset="0"/>
                                </a:rPr>
                              </m:ctrlPr>
                            </m:dPr>
                            <m:e>
                              <m:acc>
                                <m:accPr>
                                  <m:chr m:val="⃗"/>
                                  <m:ctrlPr>
                                    <a:rPr lang="en-IN" sz="2000" i="1" smtClean="0">
                                      <a:latin typeface="Cambria Math" panose="02040503050406030204" pitchFamily="18" charset="0"/>
                                      <a:cs typeface="Times New Roman" panose="02020603050405020304" pitchFamily="18" charset="0"/>
                                    </a:rPr>
                                  </m:ctrlPr>
                                </m:accPr>
                                <m:e>
                                  <m:sSub>
                                    <m:sSubPr>
                                      <m:ctrlPr>
                                        <a:rPr lang="en-IN" sz="200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𝐻</m:t>
                                      </m:r>
                                    </m:e>
                                    <m:sub>
                                      <m:r>
                                        <a:rPr lang="en-IN" sz="2000" b="0" i="1" smtClean="0">
                                          <a:latin typeface="Cambria Math" panose="02040503050406030204" pitchFamily="18" charset="0"/>
                                          <a:cs typeface="Times New Roman" panose="02020603050405020304" pitchFamily="18" charset="0"/>
                                        </a:rPr>
                                        <m:t>0</m:t>
                                      </m:r>
                                    </m:sub>
                                  </m:sSub>
                                </m:e>
                              </m:acc>
                            </m:e>
                          </m:d>
                        </m:e>
                        <m:sub>
                          <m:r>
                            <a:rPr lang="en-IN" sz="2000" b="0" i="1" smtClean="0">
                              <a:latin typeface="Cambria Math" panose="02040503050406030204" pitchFamily="18" charset="0"/>
                              <a:cs typeface="Times New Roman" panose="02020603050405020304" pitchFamily="18" charset="0"/>
                            </a:rPr>
                            <m:t>1</m:t>
                          </m:r>
                        </m:sub>
                      </m:sSub>
                      <m:r>
                        <a:rPr lang="en-IN" sz="2000" b="0" i="1" smtClean="0">
                          <a:latin typeface="Cambria Math" panose="02040503050406030204" pitchFamily="18" charset="0"/>
                          <a:cs typeface="Times New Roman" panose="02020603050405020304" pitchFamily="18" charset="0"/>
                        </a:rPr>
                        <m:t>=</m:t>
                      </m:r>
                      <m:sSub>
                        <m:sSubPr>
                          <m:ctrlPr>
                            <a:rPr lang="en-IN" sz="2000" i="1">
                              <a:latin typeface="Cambria Math" panose="02040503050406030204" pitchFamily="18" charset="0"/>
                              <a:cs typeface="Times New Roman" panose="02020603050405020304" pitchFamily="18" charset="0"/>
                            </a:rPr>
                          </m:ctrlPr>
                        </m:sSubPr>
                        <m:e>
                          <m:d>
                            <m:dPr>
                              <m:ctrlPr>
                                <a:rPr lang="en-IN" sz="2000" i="1">
                                  <a:latin typeface="Cambria Math" panose="02040503050406030204" pitchFamily="18" charset="0"/>
                                  <a:cs typeface="Times New Roman" panose="02020603050405020304" pitchFamily="18" charset="0"/>
                                </a:rPr>
                              </m:ctrlPr>
                            </m:d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d>
                        </m:e>
                        <m:sub>
                          <m:r>
                            <a:rPr lang="en-IN" sz="2000" b="0" i="1" smtClean="0">
                              <a:latin typeface="Cambria Math" panose="02040503050406030204" pitchFamily="18" charset="0"/>
                              <a:cs typeface="Times New Roman" panose="02020603050405020304" pitchFamily="18" charset="0"/>
                            </a:rPr>
                            <m:t>2</m:t>
                          </m:r>
                        </m:sub>
                      </m:sSub>
                    </m:oMath>
                  </m:oMathPara>
                </a14:m>
                <a:endParaRPr lang="en-IN" sz="2000" dirty="0" smtClean="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which is known as conservation of angular </a:t>
                </a:r>
                <a:r>
                  <a:rPr lang="en-US" sz="2000" dirty="0" smtClean="0">
                    <a:latin typeface="Times New Roman" panose="02020603050405020304" pitchFamily="18" charset="0"/>
                    <a:cs typeface="Times New Roman" panose="02020603050405020304" pitchFamily="18" charset="0"/>
                  </a:rPr>
                  <a:t>momentum.</a:t>
                </a:r>
              </a:p>
              <a:p>
                <a:pPr algn="just">
                  <a:lnSpc>
                    <a:spcPct val="150000"/>
                  </a:lnSpc>
                </a:pPr>
                <a:r>
                  <a:rPr lang="en-US" sz="2000" dirty="0">
                    <a:latin typeface="Times New Roman" panose="02020603050405020304" pitchFamily="18" charset="0"/>
                    <a:cs typeface="Times New Roman" panose="02020603050405020304" pitchFamily="18" charset="0"/>
                  </a:rPr>
                  <a:t>If no external impulse is applied to the particle, both linear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angular momentum will </a:t>
                </a:r>
                <a:r>
                  <a:rPr lang="en-US" sz="2000" dirty="0" smtClean="0">
                    <a:latin typeface="Times New Roman" panose="02020603050405020304" pitchFamily="18" charset="0"/>
                    <a:cs typeface="Times New Roman" panose="02020603050405020304" pitchFamily="18" charset="0"/>
                  </a:rPr>
                  <a:t>be conserved.</a:t>
                </a:r>
              </a:p>
              <a:p>
                <a:pPr algn="just">
                  <a:lnSpc>
                    <a:spcPct val="150000"/>
                  </a:lnSpc>
                </a:pPr>
                <a:r>
                  <a:rPr lang="en-US" sz="2000" dirty="0">
                    <a:latin typeface="Times New Roman" panose="02020603050405020304" pitchFamily="18" charset="0"/>
                    <a:cs typeface="Times New Roman" panose="02020603050405020304" pitchFamily="18" charset="0"/>
                  </a:rPr>
                  <a:t>Conservation of angular momentum for a system of particles is given </a:t>
                </a:r>
                <a:r>
                  <a:rPr lang="en-US" sz="2000" dirty="0" smtClean="0">
                    <a:latin typeface="Times New Roman" panose="02020603050405020304" pitchFamily="18" charset="0"/>
                    <a:cs typeface="Times New Roman" panose="02020603050405020304" pitchFamily="18" charset="0"/>
                  </a:rPr>
                  <a:t>by</a:t>
                </a:r>
              </a:p>
              <a:p>
                <a:pPr algn="just">
                  <a:lnSpc>
                    <a:spcPct val="150000"/>
                  </a:lnSpc>
                </a:pPr>
                <a14:m>
                  <m:oMathPara xmlns:m="http://schemas.openxmlformats.org/officeDocument/2006/math">
                    <m:oMathParaPr>
                      <m:jc m:val="centerGroup"/>
                    </m:oMathParaPr>
                    <m:oMath xmlns:m="http://schemas.openxmlformats.org/officeDocument/2006/math">
                      <m:nary>
                        <m:naryPr>
                          <m:chr m:val="∑"/>
                          <m:subHide m:val="on"/>
                          <m:supHide m:val="on"/>
                          <m:ctrlPr>
                            <a:rPr lang="en-IN" sz="2000" i="1" smtClean="0">
                              <a:latin typeface="Cambria Math" panose="02040503050406030204" pitchFamily="18" charset="0"/>
                              <a:cs typeface="Times New Roman" panose="02020603050405020304" pitchFamily="18" charset="0"/>
                            </a:rPr>
                          </m:ctrlPr>
                        </m:naryPr>
                        <m:sub/>
                        <m:sup/>
                        <m:e>
                          <m:sSub>
                            <m:sSubPr>
                              <m:ctrlPr>
                                <a:rPr lang="en-IN" sz="2000" i="1">
                                  <a:latin typeface="Cambria Math" panose="02040503050406030204" pitchFamily="18" charset="0"/>
                                  <a:cs typeface="Times New Roman" panose="02020603050405020304" pitchFamily="18" charset="0"/>
                                </a:rPr>
                              </m:ctrlPr>
                            </m:sSubPr>
                            <m:e>
                              <m:d>
                                <m:dPr>
                                  <m:ctrlPr>
                                    <a:rPr lang="en-IN" sz="2000" i="1">
                                      <a:latin typeface="Cambria Math" panose="02040503050406030204" pitchFamily="18" charset="0"/>
                                      <a:cs typeface="Times New Roman" panose="02020603050405020304" pitchFamily="18" charset="0"/>
                                    </a:rPr>
                                  </m:ctrlPr>
                                </m:d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d>
                            </m:e>
                            <m:sub>
                              <m:r>
                                <a:rPr lang="en-IN" sz="2000" i="1">
                                  <a:latin typeface="Cambria Math" panose="02040503050406030204" pitchFamily="18" charset="0"/>
                                  <a:cs typeface="Times New Roman" panose="02020603050405020304" pitchFamily="18" charset="0"/>
                                </a:rPr>
                                <m:t>1</m:t>
                              </m:r>
                            </m:sub>
                          </m:sSub>
                        </m:e>
                      </m:nary>
                      <m:r>
                        <a:rPr lang="en-IN" sz="2000" b="0" i="1" smtClean="0">
                          <a:latin typeface="Cambria Math" panose="02040503050406030204" pitchFamily="18" charset="0"/>
                          <a:cs typeface="Times New Roman" panose="02020603050405020304" pitchFamily="18" charset="0"/>
                        </a:rPr>
                        <m:t>=</m:t>
                      </m:r>
                      <m:nary>
                        <m:naryPr>
                          <m:chr m:val="∑"/>
                          <m:subHide m:val="on"/>
                          <m:supHide m:val="on"/>
                          <m:ctrlPr>
                            <a:rPr lang="en-IN" sz="2000" b="0" i="1" smtClean="0">
                              <a:latin typeface="Cambria Math" panose="02040503050406030204" pitchFamily="18" charset="0"/>
                              <a:cs typeface="Times New Roman" panose="02020603050405020304" pitchFamily="18" charset="0"/>
                            </a:rPr>
                          </m:ctrlPr>
                        </m:naryPr>
                        <m:sub/>
                        <m:sup/>
                        <m:e>
                          <m:sSub>
                            <m:sSubPr>
                              <m:ctrlPr>
                                <a:rPr lang="en-IN" sz="2000" i="1">
                                  <a:latin typeface="Cambria Math" panose="02040503050406030204" pitchFamily="18" charset="0"/>
                                  <a:cs typeface="Times New Roman" panose="02020603050405020304" pitchFamily="18" charset="0"/>
                                </a:rPr>
                              </m:ctrlPr>
                            </m:sSubPr>
                            <m:e>
                              <m:d>
                                <m:dPr>
                                  <m:ctrlPr>
                                    <a:rPr lang="en-IN" sz="2000" i="1">
                                      <a:latin typeface="Cambria Math" panose="02040503050406030204" pitchFamily="18" charset="0"/>
                                      <a:cs typeface="Times New Roman" panose="02020603050405020304" pitchFamily="18" charset="0"/>
                                    </a:rPr>
                                  </m:ctrlPr>
                                </m:dPr>
                                <m:e>
                                  <m:acc>
                                    <m:accPr>
                                      <m:chr m:val="⃗"/>
                                      <m:ctrlPr>
                                        <a:rPr lang="en-IN" sz="2000" i="1">
                                          <a:latin typeface="Cambria Math" panose="02040503050406030204" pitchFamily="18" charset="0"/>
                                          <a:cs typeface="Times New Roman" panose="02020603050405020304" pitchFamily="18" charset="0"/>
                                        </a:rPr>
                                      </m:ctrlPr>
                                    </m:accPr>
                                    <m:e>
                                      <m:sSub>
                                        <m:sSubPr>
                                          <m:ctrlPr>
                                            <a:rPr lang="en-IN" sz="2000" i="1">
                                              <a:latin typeface="Cambria Math" panose="02040503050406030204" pitchFamily="18" charset="0"/>
                                              <a:cs typeface="Times New Roman" panose="02020603050405020304" pitchFamily="18" charset="0"/>
                                            </a:rPr>
                                          </m:ctrlPr>
                                        </m:sSubPr>
                                        <m:e>
                                          <m:r>
                                            <a:rPr lang="en-IN" sz="2000" i="1">
                                              <a:latin typeface="Cambria Math" panose="02040503050406030204" pitchFamily="18" charset="0"/>
                                              <a:cs typeface="Times New Roman" panose="02020603050405020304" pitchFamily="18" charset="0"/>
                                            </a:rPr>
                                            <m:t>𝐻</m:t>
                                          </m:r>
                                        </m:e>
                                        <m:sub>
                                          <m:r>
                                            <a:rPr lang="en-IN" sz="2000" i="1">
                                              <a:latin typeface="Cambria Math" panose="02040503050406030204" pitchFamily="18" charset="0"/>
                                              <a:cs typeface="Times New Roman" panose="02020603050405020304" pitchFamily="18" charset="0"/>
                                            </a:rPr>
                                            <m:t>0</m:t>
                                          </m:r>
                                        </m:sub>
                                      </m:sSub>
                                    </m:e>
                                  </m:acc>
                                </m:e>
                              </m:d>
                            </m:e>
                            <m:sub>
                              <m:r>
                                <a:rPr lang="en-IN" sz="2000" b="0" i="1" smtClean="0">
                                  <a:latin typeface="Cambria Math" panose="02040503050406030204" pitchFamily="18" charset="0"/>
                                  <a:cs typeface="Times New Roman" panose="02020603050405020304" pitchFamily="18" charset="0"/>
                                </a:rPr>
                                <m:t>2</m:t>
                              </m:r>
                            </m:sub>
                          </m:sSub>
                        </m:e>
                      </m:nary>
                    </m:oMath>
                  </m:oMathPara>
                </a14:m>
                <a:endParaRPr lang="en-IN" sz="20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532865" y="1356899"/>
                <a:ext cx="8338179" cy="4595104"/>
              </a:xfrm>
              <a:prstGeom prst="rect">
                <a:avLst/>
              </a:prstGeom>
              <a:blipFill rotWithShape="0">
                <a:blip r:embed="rId2"/>
                <a:stretch>
                  <a:fillRect l="-731" r="-804"/>
                </a:stretch>
              </a:blipFill>
            </p:spPr>
            <p:txBody>
              <a:bodyPr/>
              <a:lstStyle/>
              <a:p>
                <a:r>
                  <a:rPr lang="en-IN">
                    <a:noFill/>
                  </a:rPr>
                  <a:t> </a:t>
                </a:r>
              </a:p>
            </p:txBody>
          </p:sp>
        </mc:Fallback>
      </mc:AlternateContent>
    </p:spTree>
    <p:extLst>
      <p:ext uri="{BB962C8B-B14F-4D97-AF65-F5344CB8AC3E}">
        <p14:creationId xmlns:p14="http://schemas.microsoft.com/office/powerpoint/2010/main" val="25905771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2234" y="1026211"/>
            <a:ext cx="8682680" cy="5333646"/>
          </a:xfrm>
          <a:prstGeom prst="rect">
            <a:avLst/>
          </a:prstGeom>
        </p:spPr>
      </p:pic>
      <p:sp>
        <p:nvSpPr>
          <p:cNvPr id="3" name="Rectangle 2"/>
          <p:cNvSpPr/>
          <p:nvPr/>
        </p:nvSpPr>
        <p:spPr>
          <a:xfrm>
            <a:off x="282234" y="241827"/>
            <a:ext cx="533402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Work of Forces Acting on a Rigid Body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112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895" y="81312"/>
            <a:ext cx="4294765"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Kinetic Energy of a Rigid Body</a:t>
            </a:r>
            <a:endParaRPr lang="en-IN"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43574" y="955442"/>
            <a:ext cx="2465921" cy="2364375"/>
          </a:xfrm>
          <a:prstGeom prst="rect">
            <a:avLst/>
          </a:prstGeom>
        </p:spPr>
      </p:pic>
      <p:sp>
        <p:nvSpPr>
          <p:cNvPr id="4" name="Rectangle 3"/>
          <p:cNvSpPr/>
          <p:nvPr/>
        </p:nvSpPr>
        <p:spPr>
          <a:xfrm>
            <a:off x="3535341" y="738242"/>
            <a:ext cx="4769893" cy="960328"/>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Consider a rigid body rotating about a fixed </a:t>
            </a:r>
            <a:r>
              <a:rPr lang="en-US" sz="2000" dirty="0" smtClean="0">
                <a:latin typeface="Times New Roman" panose="02020603050405020304" pitchFamily="18" charset="0"/>
                <a:cs typeface="Times New Roman" panose="02020603050405020304" pitchFamily="18" charset="0"/>
              </a:rPr>
              <a:t>axis </a:t>
            </a:r>
            <a:r>
              <a:rPr lang="en-IN" sz="2000" dirty="0" smtClean="0">
                <a:latin typeface="Times New Roman" panose="02020603050405020304" pitchFamily="18" charset="0"/>
                <a:cs typeface="Times New Roman" panose="02020603050405020304" pitchFamily="18" charset="0"/>
              </a:rPr>
              <a:t>through </a:t>
            </a:r>
            <a:r>
              <a:rPr lang="en-IN" sz="2000" i="1" dirty="0">
                <a:latin typeface="Times New Roman" panose="02020603050405020304" pitchFamily="18" charset="0"/>
                <a:cs typeface="Times New Roman" panose="02020603050405020304" pitchFamily="18" charset="0"/>
              </a:rPr>
              <a:t>O</a:t>
            </a:r>
            <a:r>
              <a:rPr lang="en-IN" sz="2000" dirty="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3"/>
          <a:stretch>
            <a:fillRect/>
          </a:stretch>
        </p:blipFill>
        <p:spPr>
          <a:xfrm>
            <a:off x="3439805" y="1893835"/>
            <a:ext cx="5335703" cy="1023443"/>
          </a:xfrm>
          <a:prstGeom prst="rect">
            <a:avLst/>
          </a:prstGeom>
        </p:spPr>
      </p:pic>
      <p:pic>
        <p:nvPicPr>
          <p:cNvPr id="6" name="Picture 5"/>
          <p:cNvPicPr>
            <a:picLocks noChangeAspect="1"/>
          </p:cNvPicPr>
          <p:nvPr/>
        </p:nvPicPr>
        <p:blipFill>
          <a:blip r:embed="rId4"/>
          <a:stretch>
            <a:fillRect/>
          </a:stretch>
        </p:blipFill>
        <p:spPr>
          <a:xfrm>
            <a:off x="5158497" y="2056666"/>
            <a:ext cx="219075" cy="161925"/>
          </a:xfrm>
          <a:prstGeom prst="rect">
            <a:avLst/>
          </a:prstGeom>
        </p:spPr>
      </p:pic>
      <p:pic>
        <p:nvPicPr>
          <p:cNvPr id="7" name="Picture 6"/>
          <p:cNvPicPr>
            <a:picLocks noChangeAspect="1"/>
          </p:cNvPicPr>
          <p:nvPr/>
        </p:nvPicPr>
        <p:blipFill>
          <a:blip r:embed="rId4"/>
          <a:stretch>
            <a:fillRect/>
          </a:stretch>
        </p:blipFill>
        <p:spPr>
          <a:xfrm>
            <a:off x="6938779" y="2056666"/>
            <a:ext cx="219075" cy="161925"/>
          </a:xfrm>
          <a:prstGeom prst="rect">
            <a:avLst/>
          </a:prstGeom>
        </p:spPr>
      </p:pic>
      <p:pic>
        <p:nvPicPr>
          <p:cNvPr id="8" name="Picture 7"/>
          <p:cNvPicPr>
            <a:picLocks noChangeAspect="1"/>
          </p:cNvPicPr>
          <p:nvPr/>
        </p:nvPicPr>
        <p:blipFill>
          <a:blip r:embed="rId5"/>
          <a:stretch>
            <a:fillRect/>
          </a:stretch>
        </p:blipFill>
        <p:spPr>
          <a:xfrm>
            <a:off x="743574" y="3425038"/>
            <a:ext cx="2696232" cy="2609438"/>
          </a:xfrm>
          <a:prstGeom prst="rect">
            <a:avLst/>
          </a:prstGeom>
        </p:spPr>
      </p:pic>
      <p:sp>
        <p:nvSpPr>
          <p:cNvPr id="9" name="Rectangle 8"/>
          <p:cNvSpPr/>
          <p:nvPr/>
        </p:nvSpPr>
        <p:spPr>
          <a:xfrm>
            <a:off x="3733233" y="3312146"/>
            <a:ext cx="5192403"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Consider a rigid body of mass </a:t>
            </a:r>
            <a:r>
              <a:rPr lang="en-US" sz="2000" i="1" dirty="0">
                <a:latin typeface="Times New Roman" panose="02020603050405020304" pitchFamily="18" charset="0"/>
                <a:cs typeface="Times New Roman" panose="02020603050405020304" pitchFamily="18" charset="0"/>
              </a:rPr>
              <a:t>m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plane motion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6"/>
          <a:stretch>
            <a:fillRect/>
          </a:stretch>
        </p:blipFill>
        <p:spPr>
          <a:xfrm>
            <a:off x="4147341" y="4128663"/>
            <a:ext cx="3545892" cy="1671635"/>
          </a:xfrm>
          <a:prstGeom prst="rect">
            <a:avLst/>
          </a:prstGeom>
        </p:spPr>
      </p:pic>
    </p:spTree>
    <p:extLst>
      <p:ext uri="{BB962C8B-B14F-4D97-AF65-F5344CB8AC3E}">
        <p14:creationId xmlns:p14="http://schemas.microsoft.com/office/powerpoint/2010/main" val="358168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281781" y="23050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Work of a Force</a:t>
            </a:r>
          </a:p>
        </p:txBody>
      </p:sp>
      <p:grpSp>
        <p:nvGrpSpPr>
          <p:cNvPr id="3" name="Group 16"/>
          <p:cNvGrpSpPr>
            <a:grpSpLocks/>
          </p:cNvGrpSpPr>
          <p:nvPr/>
        </p:nvGrpSpPr>
        <p:grpSpPr bwMode="auto">
          <a:xfrm>
            <a:off x="416718" y="829670"/>
            <a:ext cx="8593137" cy="2687638"/>
            <a:chOff x="297" y="600"/>
            <a:chExt cx="5413" cy="1693"/>
          </a:xfrm>
        </p:grpSpPr>
        <p:pic>
          <p:nvPicPr>
            <p:cNvPr id="4" name="Picture 3" descr="C:\DOCUME~1\WALTOL~1\LOCALS~1\Temp\\msotw9_tem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 y="695"/>
              <a:ext cx="1692"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3"/>
            <p:cNvGrpSpPr>
              <a:grpSpLocks/>
            </p:cNvGrpSpPr>
            <p:nvPr/>
          </p:nvGrpSpPr>
          <p:grpSpPr bwMode="auto">
            <a:xfrm>
              <a:off x="2239" y="600"/>
              <a:ext cx="3471" cy="875"/>
              <a:chOff x="2239" y="600"/>
              <a:chExt cx="3471" cy="875"/>
            </a:xfrm>
          </p:grpSpPr>
          <p:sp>
            <p:nvSpPr>
              <p:cNvPr id="6" name="Text Box 6"/>
              <p:cNvSpPr txBox="1">
                <a:spLocks noChangeArrowheads="1"/>
              </p:cNvSpPr>
              <p:nvPr/>
            </p:nvSpPr>
            <p:spPr bwMode="auto">
              <a:xfrm>
                <a:off x="2239" y="600"/>
                <a:ext cx="34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Magnitude of the force exerted by a spring is proportional to deflection,</a:t>
                </a:r>
              </a:p>
            </p:txBody>
          </p:sp>
          <p:graphicFrame>
            <p:nvGraphicFramePr>
              <p:cNvPr id="7" name="Object 4"/>
              <p:cNvGraphicFramePr>
                <a:graphicFrameLocks noChangeAspect="1"/>
              </p:cNvGraphicFramePr>
              <p:nvPr/>
            </p:nvGraphicFramePr>
            <p:xfrm>
              <a:off x="2683" y="1043"/>
              <a:ext cx="2216" cy="432"/>
            </p:xfrm>
            <a:graphic>
              <a:graphicData uri="http://schemas.openxmlformats.org/presentationml/2006/ole">
                <mc:AlternateContent xmlns:mc="http://schemas.openxmlformats.org/markup-compatibility/2006">
                  <mc:Choice xmlns:v="urn:schemas-microsoft-com:vml" Requires="v">
                    <p:oleObj spid="_x0000_s4464" name="Equation" r:id="rId4" imgW="3517900" imgH="685800" progId="Equation.3">
                      <p:embed/>
                    </p:oleObj>
                  </mc:Choice>
                  <mc:Fallback>
                    <p:oleObj name="Equation" r:id="rId4" imgW="35179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3" y="1043"/>
                            <a:ext cx="221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14"/>
          <p:cNvGrpSpPr>
            <a:grpSpLocks/>
          </p:cNvGrpSpPr>
          <p:nvPr/>
        </p:nvGrpSpPr>
        <p:grpSpPr bwMode="auto">
          <a:xfrm>
            <a:off x="3663595" y="2248895"/>
            <a:ext cx="4287837" cy="1681162"/>
            <a:chOff x="2239" y="1509"/>
            <a:chExt cx="2701" cy="1059"/>
          </a:xfrm>
        </p:grpSpPr>
        <p:sp>
          <p:nvSpPr>
            <p:cNvPr id="9" name="Text Box 8"/>
            <p:cNvSpPr txBox="1">
              <a:spLocks noChangeArrowheads="1"/>
            </p:cNvSpPr>
            <p:nvPr/>
          </p:nvSpPr>
          <p:spPr bwMode="auto">
            <a:xfrm>
              <a:off x="2239" y="1509"/>
              <a:ext cx="27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Work </a:t>
              </a:r>
              <a:r>
                <a:rPr lang="en-US" altLang="es-CO" i="1"/>
                <a:t>of the force exerted by spring</a:t>
              </a:r>
              <a:r>
                <a:rPr lang="en-US" altLang="es-CO"/>
                <a:t>,</a:t>
              </a:r>
            </a:p>
          </p:txBody>
        </p:sp>
        <p:graphicFrame>
          <p:nvGraphicFramePr>
            <p:cNvPr id="10" name="Object 3"/>
            <p:cNvGraphicFramePr>
              <a:graphicFrameLocks noChangeAspect="1"/>
            </p:cNvGraphicFramePr>
            <p:nvPr/>
          </p:nvGraphicFramePr>
          <p:xfrm>
            <a:off x="2683" y="1800"/>
            <a:ext cx="2080" cy="768"/>
          </p:xfrm>
          <a:graphic>
            <a:graphicData uri="http://schemas.openxmlformats.org/presentationml/2006/ole">
              <mc:AlternateContent xmlns:mc="http://schemas.openxmlformats.org/markup-compatibility/2006">
                <mc:Choice xmlns:v="urn:schemas-microsoft-com:vml" Requires="v">
                  <p:oleObj spid="_x0000_s4465" name="Equation" r:id="rId6" imgW="3302000" imgH="1219200" progId="Equation.3">
                    <p:embed/>
                  </p:oleObj>
                </mc:Choice>
                <mc:Fallback>
                  <p:oleObj name="Equation" r:id="rId6" imgW="3302000" imgH="1219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3" y="1800"/>
                          <a:ext cx="2080"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5" name="Picture 4" descr="C:\DOCUME~1\WALTOL~1\LOCALS~1\Temp\\msotw9_temp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6718" y="3810086"/>
            <a:ext cx="2019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0"/>
          <p:cNvSpPr txBox="1">
            <a:spLocks noChangeArrowheads="1"/>
          </p:cNvSpPr>
          <p:nvPr/>
        </p:nvSpPr>
        <p:spPr bwMode="auto">
          <a:xfrm>
            <a:off x="3499643" y="4175211"/>
            <a:ext cx="552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a:t>
            </a:r>
            <a:r>
              <a:rPr lang="en-US" altLang="es-CO" i="1" dirty="0"/>
              <a:t>of the force exerted by spring</a:t>
            </a:r>
            <a:r>
              <a:rPr lang="en-US" altLang="es-CO" dirty="0"/>
              <a:t> is positive when </a:t>
            </a:r>
            <a:r>
              <a:rPr lang="en-US" altLang="es-CO" i="1" dirty="0"/>
              <a:t>x</a:t>
            </a:r>
            <a:r>
              <a:rPr lang="en-US" altLang="es-CO" baseline="-25000" dirty="0"/>
              <a:t>2 </a:t>
            </a:r>
            <a:r>
              <a:rPr lang="en-US" altLang="es-CO" dirty="0"/>
              <a:t>&lt; </a:t>
            </a:r>
            <a:r>
              <a:rPr lang="en-US" altLang="es-CO" i="1" dirty="0"/>
              <a:t>x</a:t>
            </a:r>
            <a:r>
              <a:rPr lang="en-US" altLang="es-CO" baseline="-25000" dirty="0"/>
              <a:t>1</a:t>
            </a:r>
            <a:r>
              <a:rPr lang="en-US" altLang="es-CO" dirty="0"/>
              <a:t>, i.e., when the spring is returning to its </a:t>
            </a:r>
            <a:r>
              <a:rPr lang="en-US" altLang="es-CO" dirty="0" err="1"/>
              <a:t>undeformed</a:t>
            </a:r>
            <a:r>
              <a:rPr lang="en-US" altLang="es-CO" dirty="0"/>
              <a:t> position.</a:t>
            </a:r>
          </a:p>
        </p:txBody>
      </p:sp>
      <p:sp>
        <p:nvSpPr>
          <p:cNvPr id="17" name="Text Box 11"/>
          <p:cNvSpPr txBox="1">
            <a:spLocks noChangeArrowheads="1"/>
          </p:cNvSpPr>
          <p:nvPr/>
        </p:nvSpPr>
        <p:spPr bwMode="auto">
          <a:xfrm>
            <a:off x="3554413" y="5280026"/>
            <a:ext cx="558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dirty="0"/>
              <a:t>Work of the force exerted by the spring is equal to negative of area under curve of </a:t>
            </a:r>
            <a:r>
              <a:rPr lang="en-US" altLang="es-CO" i="1" dirty="0"/>
              <a:t>F </a:t>
            </a:r>
            <a:r>
              <a:rPr lang="en-US" altLang="es-CO" dirty="0"/>
              <a:t>plotted against </a:t>
            </a:r>
            <a:r>
              <a:rPr lang="en-US" altLang="es-CO" i="1" dirty="0"/>
              <a:t>x</a:t>
            </a:r>
            <a:r>
              <a:rPr lang="en-US" altLang="es-CO" dirty="0"/>
              <a:t>,</a:t>
            </a:r>
          </a:p>
        </p:txBody>
      </p:sp>
      <p:graphicFrame>
        <p:nvGraphicFramePr>
          <p:cNvPr id="18" name="Object 2"/>
          <p:cNvGraphicFramePr>
            <a:graphicFrameLocks noChangeAspect="1"/>
          </p:cNvGraphicFramePr>
          <p:nvPr>
            <p:extLst>
              <p:ext uri="{D42A27DB-BD31-4B8C-83A1-F6EECF244321}">
                <p14:modId xmlns:p14="http://schemas.microsoft.com/office/powerpoint/2010/main" val="2499614982"/>
              </p:ext>
            </p:extLst>
          </p:nvPr>
        </p:nvGraphicFramePr>
        <p:xfrm>
          <a:off x="4463979" y="6080041"/>
          <a:ext cx="2476500" cy="431800"/>
        </p:xfrm>
        <a:graphic>
          <a:graphicData uri="http://schemas.openxmlformats.org/presentationml/2006/ole">
            <mc:AlternateContent xmlns:mc="http://schemas.openxmlformats.org/markup-compatibility/2006">
              <mc:Choice xmlns:v="urn:schemas-microsoft-com:vml" Requires="v">
                <p:oleObj spid="_x0000_s4466" name="Equation" r:id="rId9" imgW="2476500" imgH="431800" progId="Equation.3">
                  <p:embed/>
                </p:oleObj>
              </mc:Choice>
              <mc:Fallback>
                <p:oleObj name="Equation" r:id="rId9" imgW="24765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3979" y="6080041"/>
                        <a:ext cx="2476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2" name="Straight Connector 11"/>
          <p:cNvCxnSpPr/>
          <p:nvPr/>
        </p:nvCxnSpPr>
        <p:spPr>
          <a:xfrm>
            <a:off x="1228299" y="5280026"/>
            <a:ext cx="53226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69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987" y="719724"/>
            <a:ext cx="8671944" cy="1015663"/>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An ice skater starts her spin with arms outstretched, rotating at 1.5 rev/s. Estimate her rotational speed (in rev/s) when she brings her arms back against her body.</a:t>
            </a:r>
            <a:endParaRPr lang="en-IN" sz="2000"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Problem#11</a:t>
            </a:r>
          </a:p>
        </p:txBody>
      </p:sp>
      <p:sp>
        <p:nvSpPr>
          <p:cNvPr id="4" name="Rectangle 3"/>
          <p:cNvSpPr/>
          <p:nvPr/>
        </p:nvSpPr>
        <p:spPr>
          <a:xfrm>
            <a:off x="1201003" y="1867926"/>
            <a:ext cx="6292221" cy="1015663"/>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Ice skater </a:t>
            </a:r>
            <a:r>
              <a:rPr lang="en-US" sz="2000" dirty="0">
                <a:latin typeface="Times New Roman" panose="02020603050405020304" pitchFamily="18" charset="0"/>
                <a:cs typeface="Times New Roman" panose="02020603050405020304" pitchFamily="18" charset="0"/>
              </a:rPr>
              <a:t>body is a cylinder ( r ≈ 0.2 m, Mb ≈ 50 kg).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 arm is a thin rod ( ℓ ≈ 1 m, Ma ≈ 5 kg, </a:t>
            </a:r>
            <a:r>
              <a:rPr lang="en-US" sz="2000" dirty="0" err="1" smtClean="0">
                <a:latin typeface="Times New Roman" panose="02020603050405020304" pitchFamily="18" charset="0"/>
                <a:cs typeface="Times New Roman" panose="02020603050405020304" pitchFamily="18" charset="0"/>
              </a:rPr>
              <a:t>rh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0.01 </a:t>
            </a:r>
            <a:r>
              <a:rPr lang="en-US" sz="2000" dirty="0" smtClean="0">
                <a:latin typeface="Times New Roman" panose="02020603050405020304" pitchFamily="18" charset="0"/>
                <a:cs typeface="Times New Roman" panose="02020603050405020304" pitchFamily="18" charset="0"/>
              </a:rPr>
              <a:t>m).</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96084" y="3377963"/>
            <a:ext cx="3567670" cy="2081141"/>
          </a:xfrm>
          <a:prstGeom prst="rect">
            <a:avLst/>
          </a:prstGeom>
        </p:spPr>
      </p:pic>
    </p:spTree>
    <p:extLst>
      <p:ext uri="{BB962C8B-B14F-4D97-AF65-F5344CB8AC3E}">
        <p14:creationId xmlns:p14="http://schemas.microsoft.com/office/powerpoint/2010/main" val="26234280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987" y="690181"/>
            <a:ext cx="8099947"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This is a conservation of angular momentum problem</a:t>
            </a:r>
            <a:endParaRPr lang="en-IN" sz="2000"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Problem#11</a:t>
            </a:r>
          </a:p>
        </p:txBody>
      </p:sp>
      <mc:AlternateContent xmlns:mc="http://schemas.openxmlformats.org/markup-compatibility/2006" xmlns:a14="http://schemas.microsoft.com/office/drawing/2010/main">
        <mc:Choice Requires="a14">
          <p:sp>
            <p:nvSpPr>
              <p:cNvPr id="4" name="TextBox 3"/>
              <p:cNvSpPr txBox="1"/>
              <p:nvPr/>
            </p:nvSpPr>
            <p:spPr>
              <a:xfrm>
                <a:off x="3315829" y="1337480"/>
                <a:ext cx="139666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1</m:t>
                          </m:r>
                        </m:sub>
                      </m:sSub>
                      <m:sSub>
                        <m:sSubPr>
                          <m:ctrlPr>
                            <a:rPr lang="en-IN" sz="2000" i="1" smtClean="0">
                              <a:latin typeface="Cambria Math" panose="02040503050406030204" pitchFamily="18" charset="0"/>
                            </a:rPr>
                          </m:ctrlPr>
                        </m:sSubPr>
                        <m:e>
                          <m:r>
                            <a:rPr lang="en-IN" sz="2000" i="1" smtClean="0">
                              <a:latin typeface="Cambria Math" panose="02040503050406030204" pitchFamily="18" charset="0"/>
                              <a:ea typeface="Cambria Math" panose="02040503050406030204" pitchFamily="18" charset="0"/>
                            </a:rPr>
                            <m:t>𝜔</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𝐼</m:t>
                          </m:r>
                        </m:e>
                        <m:sub>
                          <m:r>
                            <a:rPr lang="en-IN" sz="2000" b="0" i="1" smtClean="0">
                              <a:latin typeface="Cambria Math" panose="02040503050406030204" pitchFamily="18" charset="0"/>
                            </a:rPr>
                            <m:t>2</m:t>
                          </m:r>
                        </m:sub>
                      </m:sSub>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𝜔</m:t>
                          </m:r>
                        </m:e>
                        <m:sub>
                          <m:r>
                            <a:rPr lang="en-IN" sz="2000" b="0" i="1" smtClean="0">
                              <a:latin typeface="Cambria Math" panose="02040503050406030204" pitchFamily="18" charset="0"/>
                            </a:rPr>
                            <m:t>2</m:t>
                          </m:r>
                        </m:sub>
                      </m:sSub>
                    </m:oMath>
                  </m:oMathPara>
                </a14:m>
                <a:endParaRPr lang="en-IN"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3315829" y="1337480"/>
                <a:ext cx="1396664" cy="307777"/>
              </a:xfrm>
              <a:prstGeom prst="rect">
                <a:avLst/>
              </a:prstGeom>
              <a:blipFill rotWithShape="0">
                <a:blip r:embed="rId2"/>
                <a:stretch>
                  <a:fillRect l="-3930" r="-1310" b="-15686"/>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1179405" y="1892446"/>
            <a:ext cx="7066176" cy="4440115"/>
          </a:xfrm>
          <a:prstGeom prst="rect">
            <a:avLst/>
          </a:prstGeom>
        </p:spPr>
      </p:pic>
    </p:spTree>
    <p:extLst>
      <p:ext uri="{BB962C8B-B14F-4D97-AF65-F5344CB8AC3E}">
        <p14:creationId xmlns:p14="http://schemas.microsoft.com/office/powerpoint/2010/main" val="125053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91269" y="945864"/>
            <a:ext cx="2175813" cy="2891813"/>
          </a:xfrm>
          <a:prstGeom prst="rect">
            <a:avLst/>
          </a:prstGeom>
        </p:spPr>
      </p:pic>
      <p:sp>
        <p:nvSpPr>
          <p:cNvPr id="3"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Problem#12</a:t>
            </a:r>
            <a:endPar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 name="Rectangle 3"/>
          <p:cNvSpPr/>
          <p:nvPr/>
        </p:nvSpPr>
        <p:spPr>
          <a:xfrm>
            <a:off x="3910084" y="945864"/>
            <a:ext cx="4988256" cy="3323987"/>
          </a:xfrm>
          <a:prstGeom prst="rect">
            <a:avLst/>
          </a:prstGeom>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For the drum and </a:t>
            </a:r>
            <a:r>
              <a:rPr lang="en-US" sz="2000" dirty="0" smtClean="0">
                <a:latin typeface="Times New Roman" panose="02020603050405020304" pitchFamily="18" charset="0"/>
                <a:cs typeface="Times New Roman" panose="02020603050405020304" pitchFamily="18" charset="0"/>
              </a:rPr>
              <a:t>flywheel,</a:t>
            </a:r>
            <a:r>
              <a:rPr lang="en-IN" sz="2000" i="1" dirty="0">
                <a:latin typeface="Times New Roman" panose="02020603050405020304" pitchFamily="18" charset="0"/>
                <a:cs typeface="Times New Roman" panose="02020603050405020304" pitchFamily="18" charset="0"/>
              </a:rPr>
              <a:t> I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10.5 </a:t>
            </a:r>
            <a:r>
              <a:rPr lang="en-IN" sz="2000" dirty="0" err="1" smtClean="0">
                <a:latin typeface="Times New Roman" panose="02020603050405020304" pitchFamily="18" charset="0"/>
                <a:cs typeface="Times New Roman" panose="02020603050405020304" pitchFamily="18" charset="0"/>
              </a:rPr>
              <a:t>lb</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ft</a:t>
            </a:r>
            <a:r>
              <a:rPr lang="en-IN" sz="2000" dirty="0">
                <a:latin typeface="Times New Roman" panose="02020603050405020304" pitchFamily="18" charset="0"/>
                <a:cs typeface="Times New Roman" panose="02020603050405020304" pitchFamily="18" charset="0"/>
              </a:rPr>
              <a:t> ⋅s2.</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bearing friction is equivalent to </a:t>
            </a:r>
            <a:r>
              <a:rPr lang="en-US" sz="2000" dirty="0" smtClean="0">
                <a:latin typeface="Times New Roman" panose="02020603050405020304" pitchFamily="18" charset="0"/>
                <a:cs typeface="Times New Roman" panose="02020603050405020304" pitchFamily="18" charset="0"/>
              </a:rPr>
              <a:t>a couple of </a:t>
            </a:r>
            <a:r>
              <a:rPr lang="en-IN" sz="2000" dirty="0" smtClean="0">
                <a:latin typeface="Times New Roman" panose="02020603050405020304" pitchFamily="18" charset="0"/>
                <a:cs typeface="Times New Roman" panose="02020603050405020304" pitchFamily="18" charset="0"/>
              </a:rPr>
              <a:t>60 </a:t>
            </a:r>
            <a:r>
              <a:rPr lang="en-IN" sz="2000" dirty="0" err="1" smtClean="0">
                <a:latin typeface="Times New Roman" panose="02020603050405020304" pitchFamily="18" charset="0"/>
                <a:cs typeface="Times New Roman" panose="02020603050405020304" pitchFamily="18" charset="0"/>
              </a:rPr>
              <a:t>lb</a:t>
            </a:r>
            <a:r>
              <a:rPr lang="en-IN" sz="2000" dirty="0">
                <a:latin typeface="Times New Roman" panose="02020603050405020304" pitchFamily="18" charset="0"/>
                <a:cs typeface="Times New Roman" panose="02020603050405020304" pitchFamily="18" charset="0"/>
              </a:rPr>
              <a:t>⋅ ft.</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the instant </a:t>
            </a:r>
            <a:r>
              <a:rPr lang="en-US" sz="2000" dirty="0" smtClean="0">
                <a:latin typeface="Times New Roman" panose="02020603050405020304" pitchFamily="18" charset="0"/>
                <a:cs typeface="Times New Roman" panose="02020603050405020304" pitchFamily="18" charset="0"/>
              </a:rPr>
              <a:t>shown, the </a:t>
            </a:r>
            <a:r>
              <a:rPr lang="en-US" sz="2000" dirty="0">
                <a:latin typeface="Times New Roman" panose="02020603050405020304" pitchFamily="18" charset="0"/>
                <a:cs typeface="Times New Roman" panose="02020603050405020304" pitchFamily="18" charset="0"/>
              </a:rPr>
              <a:t>block is moving downward at 6 </a:t>
            </a:r>
            <a:r>
              <a:rPr lang="en-US" sz="2000" dirty="0" err="1">
                <a:latin typeface="Times New Roman" panose="02020603050405020304" pitchFamily="18" charset="0"/>
                <a:cs typeface="Times New Roman" panose="02020603050405020304" pitchFamily="18" charset="0"/>
              </a:rPr>
              <a:t>ft</a:t>
            </a:r>
            <a:r>
              <a:rPr lang="en-US" sz="2000" dirty="0">
                <a:latin typeface="Times New Roman" panose="02020603050405020304" pitchFamily="18" charset="0"/>
                <a:cs typeface="Times New Roman" panose="02020603050405020304" pitchFamily="18" charset="0"/>
              </a:rPr>
              <a:t>/s.</a:t>
            </a:r>
          </a:p>
          <a:p>
            <a:pPr>
              <a:lnSpc>
                <a:spcPct val="150000"/>
              </a:lnSpc>
            </a:pPr>
            <a:r>
              <a:rPr lang="en-US" sz="2000" dirty="0" smtClean="0">
                <a:latin typeface="Times New Roman" panose="02020603050405020304" pitchFamily="18" charset="0"/>
                <a:cs typeface="Times New Roman" panose="02020603050405020304" pitchFamily="18" charset="0"/>
              </a:rPr>
              <a:t>Determine </a:t>
            </a:r>
            <a:r>
              <a:rPr lang="en-US" sz="2000" dirty="0">
                <a:latin typeface="Times New Roman" panose="02020603050405020304" pitchFamily="18" charset="0"/>
                <a:cs typeface="Times New Roman" panose="02020603050405020304" pitchFamily="18" charset="0"/>
              </a:rPr>
              <a:t>the velocity of the block after it</a:t>
            </a:r>
          </a:p>
          <a:p>
            <a:pPr>
              <a:lnSpc>
                <a:spcPct val="150000"/>
              </a:lnSpc>
            </a:pPr>
            <a:r>
              <a:rPr lang="en-US" sz="2000" dirty="0">
                <a:latin typeface="Times New Roman" panose="02020603050405020304" pitchFamily="18" charset="0"/>
                <a:cs typeface="Times New Roman" panose="02020603050405020304" pitchFamily="18" charset="0"/>
              </a:rPr>
              <a:t>has moved 4 </a:t>
            </a:r>
            <a:r>
              <a:rPr lang="en-US" sz="2000" dirty="0" err="1">
                <a:latin typeface="Times New Roman" panose="02020603050405020304" pitchFamily="18" charset="0"/>
                <a:cs typeface="Times New Roman" panose="02020603050405020304" pitchFamily="18" charset="0"/>
              </a:rPr>
              <a:t>ft</a:t>
            </a:r>
            <a:r>
              <a:rPr lang="en-US" sz="2000" dirty="0">
                <a:latin typeface="Times New Roman" panose="02020603050405020304" pitchFamily="18" charset="0"/>
                <a:cs typeface="Times New Roman" panose="02020603050405020304" pitchFamily="18" charset="0"/>
              </a:rPr>
              <a:t> downward.</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76971" y="4085185"/>
            <a:ext cx="142859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SOLUTION:</a:t>
            </a:r>
          </a:p>
        </p:txBody>
      </p:sp>
      <p:sp>
        <p:nvSpPr>
          <p:cNvPr id="6" name="Rectangle 5"/>
          <p:cNvSpPr/>
          <p:nvPr/>
        </p:nvSpPr>
        <p:spPr>
          <a:xfrm>
            <a:off x="280986" y="4454517"/>
            <a:ext cx="8863013" cy="216982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Consider the system of </a:t>
            </a:r>
            <a:r>
              <a:rPr lang="en-US" dirty="0" smtClean="0">
                <a:latin typeface="Times New Roman" panose="02020603050405020304" pitchFamily="18" charset="0"/>
                <a:cs typeface="Times New Roman" panose="02020603050405020304" pitchFamily="18" charset="0"/>
              </a:rPr>
              <a:t>the flywheel </a:t>
            </a:r>
            <a:r>
              <a:rPr lang="en-US" dirty="0">
                <a:latin typeface="Times New Roman" panose="02020603050405020304" pitchFamily="18" charset="0"/>
                <a:cs typeface="Times New Roman" panose="02020603050405020304" pitchFamily="18" charset="0"/>
              </a:rPr>
              <a:t>and block. The </a:t>
            </a:r>
            <a:r>
              <a:rPr lang="en-US" dirty="0" smtClean="0">
                <a:latin typeface="Times New Roman" panose="02020603050405020304" pitchFamily="18" charset="0"/>
                <a:cs typeface="Times New Roman" panose="02020603050405020304" pitchFamily="18" charset="0"/>
              </a:rPr>
              <a:t>work done </a:t>
            </a:r>
            <a:r>
              <a:rPr lang="en-US" dirty="0">
                <a:latin typeface="Times New Roman" panose="02020603050405020304" pitchFamily="18" charset="0"/>
                <a:cs typeface="Times New Roman" panose="02020603050405020304" pitchFamily="18" charset="0"/>
              </a:rPr>
              <a:t>by the internal forces </a:t>
            </a:r>
            <a:r>
              <a:rPr lang="en-US" dirty="0" smtClean="0">
                <a:latin typeface="Times New Roman" panose="02020603050405020304" pitchFamily="18" charset="0"/>
                <a:cs typeface="Times New Roman" panose="02020603050405020304" pitchFamily="18" charset="0"/>
              </a:rPr>
              <a:t>exerted </a:t>
            </a:r>
            <a:r>
              <a:rPr lang="en-IN" dirty="0" smtClean="0">
                <a:latin typeface="Times New Roman" panose="02020603050405020304" pitchFamily="18" charset="0"/>
                <a:cs typeface="Times New Roman" panose="02020603050405020304" pitchFamily="18" charset="0"/>
              </a:rPr>
              <a:t>by </a:t>
            </a:r>
            <a:r>
              <a:rPr lang="en-IN" dirty="0">
                <a:latin typeface="Times New Roman" panose="02020603050405020304" pitchFamily="18" charset="0"/>
                <a:cs typeface="Times New Roman" panose="02020603050405020304" pitchFamily="18" charset="0"/>
              </a:rPr>
              <a:t>the cable cancels</a:t>
            </a:r>
            <a:r>
              <a:rPr lang="en-IN"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Note that the velocity of the </a:t>
            </a:r>
            <a:r>
              <a:rPr lang="en-US" dirty="0" smtClean="0">
                <a:latin typeface="Times New Roman" panose="02020603050405020304" pitchFamily="18" charset="0"/>
                <a:cs typeface="Times New Roman" panose="02020603050405020304" pitchFamily="18" charset="0"/>
              </a:rPr>
              <a:t>block and </a:t>
            </a:r>
            <a:r>
              <a:rPr lang="en-US" dirty="0">
                <a:latin typeface="Times New Roman" panose="02020603050405020304" pitchFamily="18" charset="0"/>
                <a:cs typeface="Times New Roman" panose="02020603050405020304" pitchFamily="18" charset="0"/>
              </a:rPr>
              <a:t>the angular velocity of </a:t>
            </a:r>
            <a:r>
              <a:rPr lang="en-US" dirty="0" smtClean="0">
                <a:latin typeface="Times New Roman" panose="02020603050405020304" pitchFamily="18" charset="0"/>
                <a:cs typeface="Times New Roman" panose="02020603050405020304" pitchFamily="18" charset="0"/>
              </a:rPr>
              <a:t>the drum </a:t>
            </a:r>
            <a:r>
              <a:rPr lang="en-US" dirty="0">
                <a:latin typeface="Times New Roman" panose="02020603050405020304" pitchFamily="18" charset="0"/>
                <a:cs typeface="Times New Roman" panose="02020603050405020304" pitchFamily="18" charset="0"/>
              </a:rPr>
              <a:t>and flywheel are related </a:t>
            </a:r>
            <a:r>
              <a:rPr lang="en-US" dirty="0" smtClean="0">
                <a:latin typeface="Times New Roman" panose="02020603050405020304" pitchFamily="18" charset="0"/>
                <a:cs typeface="Times New Roman" panose="02020603050405020304" pitchFamily="18" charset="0"/>
              </a:rPr>
              <a:t>by v </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rω</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Apply the principle of work </a:t>
            </a:r>
            <a:r>
              <a:rPr lang="en-US" dirty="0" smtClean="0">
                <a:latin typeface="Times New Roman" panose="02020603050405020304" pitchFamily="18" charset="0"/>
                <a:cs typeface="Times New Roman" panose="02020603050405020304" pitchFamily="18" charset="0"/>
              </a:rPr>
              <a:t>and kinetic </a:t>
            </a:r>
            <a:r>
              <a:rPr lang="en-US" dirty="0">
                <a:latin typeface="Times New Roman" panose="02020603050405020304" pitchFamily="18" charset="0"/>
                <a:cs typeface="Times New Roman" panose="02020603050405020304" pitchFamily="18" charset="0"/>
              </a:rPr>
              <a:t>energy to develop </a:t>
            </a:r>
            <a:r>
              <a:rPr lang="en-US" dirty="0" smtClean="0">
                <a:latin typeface="Times New Roman" panose="02020603050405020304" pitchFamily="18" charset="0"/>
                <a:cs typeface="Times New Roman" panose="02020603050405020304" pitchFamily="18" charset="0"/>
              </a:rPr>
              <a:t>an expression </a:t>
            </a:r>
            <a:r>
              <a:rPr lang="en-US" dirty="0">
                <a:latin typeface="Times New Roman" panose="02020603050405020304" pitchFamily="18" charset="0"/>
                <a:cs typeface="Times New Roman" panose="02020603050405020304" pitchFamily="18" charset="0"/>
              </a:rPr>
              <a:t>for the final velocity.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483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861" y="757023"/>
            <a:ext cx="8831830" cy="5712015"/>
          </a:xfrm>
          <a:prstGeom prst="rect">
            <a:avLst/>
          </a:prstGeom>
        </p:spPr>
      </p:pic>
      <p:sp>
        <p:nvSpPr>
          <p:cNvPr id="3"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Problem#11</a:t>
            </a:r>
          </a:p>
        </p:txBody>
      </p:sp>
    </p:spTree>
    <p:extLst>
      <p:ext uri="{BB962C8B-B14F-4D97-AF65-F5344CB8AC3E}">
        <p14:creationId xmlns:p14="http://schemas.microsoft.com/office/powerpoint/2010/main" val="39135076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8157" y="587185"/>
            <a:ext cx="8803643" cy="5663490"/>
          </a:xfrm>
          <a:prstGeom prst="rect">
            <a:avLst/>
          </a:prstGeom>
        </p:spPr>
      </p:pic>
      <p:sp>
        <p:nvSpPr>
          <p:cNvPr id="4"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Problem#11</a:t>
            </a:r>
          </a:p>
        </p:txBody>
      </p:sp>
    </p:spTree>
    <p:extLst>
      <p:ext uri="{BB962C8B-B14F-4D97-AF65-F5344CB8AC3E}">
        <p14:creationId xmlns:p14="http://schemas.microsoft.com/office/powerpoint/2010/main" val="1083066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05" y="587185"/>
            <a:ext cx="3700286" cy="3151282"/>
          </a:xfrm>
          <a:prstGeom prst="rect">
            <a:avLst/>
          </a:prstGeom>
        </p:spPr>
      </p:pic>
      <p:sp>
        <p:nvSpPr>
          <p:cNvPr id="3"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Problem#12</a:t>
            </a:r>
          </a:p>
        </p:txBody>
      </p:sp>
      <p:sp>
        <p:nvSpPr>
          <p:cNvPr id="4" name="Rectangle 3"/>
          <p:cNvSpPr/>
          <p:nvPr/>
        </p:nvSpPr>
        <p:spPr>
          <a:xfrm>
            <a:off x="3981273" y="489005"/>
            <a:ext cx="4960961" cy="286232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system is at rest when a </a:t>
            </a:r>
            <a:r>
              <a:rPr lang="en-US" sz="2000" dirty="0" smtClean="0">
                <a:latin typeface="Times New Roman" panose="02020603050405020304" pitchFamily="18" charset="0"/>
                <a:cs typeface="Times New Roman" panose="02020603050405020304" pitchFamily="18" charset="0"/>
              </a:rPr>
              <a:t>moment of </a:t>
            </a:r>
            <a:r>
              <a:rPr lang="en-US" sz="2000" dirty="0">
                <a:latin typeface="Times New Roman" panose="02020603050405020304" pitchFamily="18" charset="0"/>
                <a:cs typeface="Times New Roman" panose="02020603050405020304" pitchFamily="18" charset="0"/>
              </a:rPr>
              <a:t>M = </a:t>
            </a:r>
            <a:r>
              <a:rPr lang="en-US" sz="2000" dirty="0" smtClean="0">
                <a:latin typeface="Times New Roman" panose="02020603050405020304" pitchFamily="18" charset="0"/>
                <a:cs typeface="Times New Roman" panose="02020603050405020304" pitchFamily="18" charset="0"/>
              </a:rPr>
              <a:t>6 </a:t>
            </a:r>
            <a:r>
              <a:rPr lang="en-US" sz="2000" dirty="0" err="1" smtClean="0">
                <a:latin typeface="Times New Roman" panose="02020603050405020304" pitchFamily="18" charset="0"/>
                <a:cs typeface="Times New Roman" panose="02020603050405020304" pitchFamily="18" charset="0"/>
              </a:rPr>
              <a:t>N</a:t>
            </a:r>
            <a:r>
              <a:rPr lang="en-US" sz="2000" dirty="0" err="1">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 is </a:t>
            </a:r>
            <a:r>
              <a:rPr lang="en-US" sz="2000" dirty="0">
                <a:latin typeface="Times New Roman" panose="02020603050405020304" pitchFamily="18" charset="0"/>
                <a:cs typeface="Times New Roman" panose="02020603050405020304" pitchFamily="18" charset="0"/>
              </a:rPr>
              <a:t>applied to gear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Neglecting friction,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determine </a:t>
            </a:r>
            <a:r>
              <a:rPr lang="en-US" sz="2000" dirty="0" smtClean="0">
                <a:latin typeface="Times New Roman" panose="02020603050405020304" pitchFamily="18" charset="0"/>
                <a:cs typeface="Times New Roman" panose="02020603050405020304" pitchFamily="18" charset="0"/>
              </a:rPr>
              <a:t>the number </a:t>
            </a:r>
            <a:r>
              <a:rPr lang="en-US" sz="2000" dirty="0">
                <a:latin typeface="Times New Roman" panose="02020603050405020304" pitchFamily="18" charset="0"/>
                <a:cs typeface="Times New Roman" panose="02020603050405020304" pitchFamily="18" charset="0"/>
              </a:rPr>
              <a:t>of revolutions of gear </a:t>
            </a:r>
            <a:r>
              <a:rPr lang="en-US" sz="2000" i="1" dirty="0">
                <a:latin typeface="Times New Roman" panose="02020603050405020304" pitchFamily="18" charset="0"/>
                <a:cs typeface="Times New Roman" panose="02020603050405020304" pitchFamily="18" charset="0"/>
              </a:rPr>
              <a:t>B </a:t>
            </a:r>
            <a:r>
              <a:rPr lang="en-US" sz="2000" dirty="0" smtClean="0">
                <a:latin typeface="Times New Roman" panose="02020603050405020304" pitchFamily="18" charset="0"/>
                <a:cs typeface="Times New Roman" panose="02020603050405020304" pitchFamily="18" charset="0"/>
              </a:rPr>
              <a:t>before its </a:t>
            </a:r>
            <a:r>
              <a:rPr lang="en-US" sz="2000" dirty="0">
                <a:latin typeface="Times New Roman" panose="02020603050405020304" pitchFamily="18" charset="0"/>
                <a:cs typeface="Times New Roman" panose="02020603050405020304" pitchFamily="18" charset="0"/>
              </a:rPr>
              <a:t>angular velocity reaches 600 </a:t>
            </a:r>
            <a:r>
              <a:rPr lang="en-US" sz="2000" dirty="0" smtClean="0">
                <a:latin typeface="Times New Roman" panose="02020603050405020304" pitchFamily="18" charset="0"/>
                <a:cs typeface="Times New Roman" panose="02020603050405020304" pitchFamily="18" charset="0"/>
              </a:rPr>
              <a:t>rpm, and </a:t>
            </a:r>
            <a:r>
              <a:rPr lang="en-US" sz="2000" i="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tangential force exerted by </a:t>
            </a:r>
            <a:r>
              <a:rPr lang="en-US" sz="2000" dirty="0" smtClean="0">
                <a:latin typeface="Times New Roman" panose="02020603050405020304" pitchFamily="18" charset="0"/>
                <a:cs typeface="Times New Roman" panose="02020603050405020304" pitchFamily="18" charset="0"/>
              </a:rPr>
              <a:t>gear </a:t>
            </a:r>
            <a:r>
              <a:rPr lang="en-IN" sz="2000" i="1" dirty="0" smtClean="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on gear </a:t>
            </a:r>
            <a:r>
              <a:rPr lang="en-IN" sz="2000" i="1"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a:t>
            </a:r>
          </a:p>
        </p:txBody>
      </p:sp>
      <p:sp>
        <p:nvSpPr>
          <p:cNvPr id="5" name="Rectangle 4"/>
          <p:cNvSpPr/>
          <p:nvPr/>
        </p:nvSpPr>
        <p:spPr>
          <a:xfrm>
            <a:off x="171805" y="3658737"/>
            <a:ext cx="1428596" cy="369332"/>
          </a:xfrm>
          <a:prstGeom prst="rect">
            <a:avLst/>
          </a:prstGeom>
        </p:spPr>
        <p:txBody>
          <a:bodyPr wrap="none">
            <a:spAutoFit/>
          </a:bodyPr>
          <a:lstStyle/>
          <a:p>
            <a:r>
              <a:rPr lang="en-IN" dirty="0">
                <a:latin typeface="TimesNewRomanPSMT"/>
              </a:rPr>
              <a:t>SOLUTION:</a:t>
            </a:r>
            <a:endParaRPr lang="en-IN" dirty="0"/>
          </a:p>
        </p:txBody>
      </p:sp>
      <p:sp>
        <p:nvSpPr>
          <p:cNvPr id="6" name="Rectangle 5"/>
          <p:cNvSpPr/>
          <p:nvPr/>
        </p:nvSpPr>
        <p:spPr>
          <a:xfrm>
            <a:off x="215700" y="4028069"/>
            <a:ext cx="8726534" cy="255454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Consider a system consisting of the </a:t>
            </a:r>
            <a:r>
              <a:rPr lang="en-US" sz="2000" dirty="0" smtClean="0">
                <a:latin typeface="Times New Roman" panose="02020603050405020304" pitchFamily="18" charset="0"/>
                <a:cs typeface="Times New Roman" panose="02020603050405020304" pitchFamily="18" charset="0"/>
              </a:rPr>
              <a:t>two gears</a:t>
            </a:r>
            <a:r>
              <a:rPr lang="en-US" sz="2000" dirty="0">
                <a:latin typeface="Times New Roman" panose="02020603050405020304" pitchFamily="18" charset="0"/>
                <a:cs typeface="Times New Roman" panose="02020603050405020304" pitchFamily="18" charset="0"/>
              </a:rPr>
              <a:t>. Noting that the gear </a:t>
            </a:r>
            <a:r>
              <a:rPr lang="en-US" sz="2000" dirty="0" smtClean="0">
                <a:latin typeface="Times New Roman" panose="02020603050405020304" pitchFamily="18" charset="0"/>
                <a:cs typeface="Times New Roman" panose="02020603050405020304" pitchFamily="18" charset="0"/>
              </a:rPr>
              <a:t>rotational speeds </a:t>
            </a:r>
            <a:r>
              <a:rPr lang="en-US" sz="2000" dirty="0">
                <a:latin typeface="Times New Roman" panose="02020603050405020304" pitchFamily="18" charset="0"/>
                <a:cs typeface="Times New Roman" panose="02020603050405020304" pitchFamily="18" charset="0"/>
              </a:rPr>
              <a:t>are related, evaluate the </a:t>
            </a:r>
            <a:r>
              <a:rPr lang="en-US" sz="2000" dirty="0" smtClean="0">
                <a:latin typeface="Times New Roman" panose="02020603050405020304" pitchFamily="18" charset="0"/>
                <a:cs typeface="Times New Roman" panose="02020603050405020304" pitchFamily="18" charset="0"/>
              </a:rPr>
              <a:t>final kinetic </a:t>
            </a:r>
            <a:r>
              <a:rPr lang="en-US" sz="2000" dirty="0">
                <a:latin typeface="Times New Roman" panose="02020603050405020304" pitchFamily="18" charset="0"/>
                <a:cs typeface="Times New Roman" panose="02020603050405020304" pitchFamily="18" charset="0"/>
              </a:rPr>
              <a:t>energy of the system.</a:t>
            </a:r>
          </a:p>
          <a:p>
            <a:pPr algn="just"/>
            <a:r>
              <a:rPr lang="en-US" sz="2000" dirty="0" smtClean="0">
                <a:latin typeface="Times New Roman" panose="02020603050405020304" pitchFamily="18" charset="0"/>
                <a:cs typeface="Times New Roman" panose="02020603050405020304" pitchFamily="18" charset="0"/>
              </a:rPr>
              <a:t>Apply </a:t>
            </a:r>
            <a:r>
              <a:rPr lang="en-US" sz="2000" dirty="0">
                <a:latin typeface="Times New Roman" panose="02020603050405020304" pitchFamily="18" charset="0"/>
                <a:cs typeface="Times New Roman" panose="02020603050405020304" pitchFamily="18" charset="0"/>
              </a:rPr>
              <a:t>the principle of work and </a:t>
            </a:r>
            <a:r>
              <a:rPr lang="en-US" sz="2000" dirty="0" smtClean="0">
                <a:latin typeface="Times New Roman" panose="02020603050405020304" pitchFamily="18" charset="0"/>
                <a:cs typeface="Times New Roman" panose="02020603050405020304" pitchFamily="18" charset="0"/>
              </a:rPr>
              <a:t>energy. Calculate </a:t>
            </a:r>
            <a:r>
              <a:rPr lang="en-US" sz="2000" dirty="0">
                <a:latin typeface="Times New Roman" panose="02020603050405020304" pitchFamily="18" charset="0"/>
                <a:cs typeface="Times New Roman" panose="02020603050405020304" pitchFamily="18" charset="0"/>
              </a:rPr>
              <a:t>the number of </a:t>
            </a:r>
            <a:r>
              <a:rPr lang="en-US" sz="2000" dirty="0" smtClean="0">
                <a:latin typeface="Times New Roman" panose="02020603050405020304" pitchFamily="18" charset="0"/>
                <a:cs typeface="Times New Roman" panose="02020603050405020304" pitchFamily="18" charset="0"/>
              </a:rPr>
              <a:t>revolutions required </a:t>
            </a:r>
            <a:r>
              <a:rPr lang="en-US" sz="2000" dirty="0">
                <a:latin typeface="Times New Roman" panose="02020603050405020304" pitchFamily="18" charset="0"/>
                <a:cs typeface="Times New Roman" panose="02020603050405020304" pitchFamily="18" charset="0"/>
              </a:rPr>
              <a:t>for the work of the </a:t>
            </a:r>
            <a:r>
              <a:rPr lang="en-US" sz="2000" dirty="0" smtClean="0">
                <a:latin typeface="Times New Roman" panose="02020603050405020304" pitchFamily="18" charset="0"/>
                <a:cs typeface="Times New Roman" panose="02020603050405020304" pitchFamily="18" charset="0"/>
              </a:rPr>
              <a:t>applied moment </a:t>
            </a:r>
            <a:r>
              <a:rPr lang="en-US" sz="2000" dirty="0">
                <a:latin typeface="Times New Roman" panose="02020603050405020304" pitchFamily="18" charset="0"/>
                <a:cs typeface="Times New Roman" panose="02020603050405020304" pitchFamily="18" charset="0"/>
              </a:rPr>
              <a:t>to equal the final kinetic </a:t>
            </a:r>
            <a:r>
              <a:rPr lang="en-US" sz="2000" dirty="0" smtClean="0">
                <a:latin typeface="Times New Roman" panose="02020603050405020304" pitchFamily="18" charset="0"/>
                <a:cs typeface="Times New Roman" panose="02020603050405020304" pitchFamily="18" charset="0"/>
              </a:rPr>
              <a:t>energy </a:t>
            </a:r>
            <a:r>
              <a:rPr lang="en-IN" sz="2000" dirty="0" smtClean="0">
                <a:latin typeface="Times New Roman" panose="02020603050405020304" pitchFamily="18" charset="0"/>
                <a:cs typeface="Times New Roman" panose="02020603050405020304" pitchFamily="18" charset="0"/>
              </a:rPr>
              <a:t>of </a:t>
            </a:r>
            <a:r>
              <a:rPr lang="en-IN" sz="2000" dirty="0">
                <a:latin typeface="Times New Roman" panose="02020603050405020304" pitchFamily="18" charset="0"/>
                <a:cs typeface="Times New Roman" panose="02020603050405020304" pitchFamily="18" charset="0"/>
              </a:rPr>
              <a:t>the system.</a:t>
            </a:r>
          </a:p>
          <a:p>
            <a:pPr algn="just"/>
            <a:r>
              <a:rPr lang="en-US" sz="2000" dirty="0" smtClean="0">
                <a:latin typeface="Times New Roman" panose="02020603050405020304" pitchFamily="18" charset="0"/>
                <a:cs typeface="Times New Roman" panose="02020603050405020304" pitchFamily="18" charset="0"/>
              </a:rPr>
              <a:t>Apply </a:t>
            </a:r>
            <a:r>
              <a:rPr lang="en-US" sz="2000" dirty="0">
                <a:latin typeface="Times New Roman" panose="02020603050405020304" pitchFamily="18" charset="0"/>
                <a:cs typeface="Times New Roman" panose="02020603050405020304" pitchFamily="18" charset="0"/>
              </a:rPr>
              <a:t>the principle of work and energy </a:t>
            </a:r>
            <a:r>
              <a:rPr lang="en-US" sz="2000" dirty="0" smtClean="0">
                <a:latin typeface="Times New Roman" panose="02020603050405020304" pitchFamily="18" charset="0"/>
                <a:cs typeface="Times New Roman" panose="02020603050405020304" pitchFamily="18" charset="0"/>
              </a:rPr>
              <a:t>to a </a:t>
            </a:r>
            <a:r>
              <a:rPr lang="en-US" sz="2000" dirty="0">
                <a:latin typeface="Times New Roman" panose="02020603050405020304" pitchFamily="18" charset="0"/>
                <a:cs typeface="Times New Roman" panose="02020603050405020304" pitchFamily="18" charset="0"/>
              </a:rPr>
              <a:t>system consisting of gear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With the</a:t>
            </a:r>
          </a:p>
          <a:p>
            <a:pPr algn="just"/>
            <a:r>
              <a:rPr lang="en-US" sz="2000" dirty="0">
                <a:latin typeface="Times New Roman" panose="02020603050405020304" pitchFamily="18" charset="0"/>
                <a:cs typeface="Times New Roman" panose="02020603050405020304" pitchFamily="18" charset="0"/>
              </a:rPr>
              <a:t>final kinetic energy and number </a:t>
            </a:r>
            <a:r>
              <a:rPr lang="en-US" sz="2000" dirty="0" smtClean="0">
                <a:latin typeface="Times New Roman" panose="02020603050405020304" pitchFamily="18" charset="0"/>
                <a:cs typeface="Times New Roman" panose="02020603050405020304" pitchFamily="18" charset="0"/>
              </a:rPr>
              <a:t>of revolutions </a:t>
            </a:r>
            <a:r>
              <a:rPr lang="en-US" sz="2000" dirty="0">
                <a:latin typeface="Times New Roman" panose="02020603050405020304" pitchFamily="18" charset="0"/>
                <a:cs typeface="Times New Roman" panose="02020603050405020304" pitchFamily="18" charset="0"/>
              </a:rPr>
              <a:t>known, calculate the </a:t>
            </a:r>
            <a:r>
              <a:rPr lang="en-US" sz="2000" dirty="0" smtClean="0">
                <a:latin typeface="Times New Roman" panose="02020603050405020304" pitchFamily="18" charset="0"/>
                <a:cs typeface="Times New Roman" panose="02020603050405020304" pitchFamily="18" charset="0"/>
              </a:rPr>
              <a:t>moment and </a:t>
            </a:r>
            <a:r>
              <a:rPr lang="en-US" sz="2000" dirty="0">
                <a:latin typeface="Times New Roman" panose="02020603050405020304" pitchFamily="18" charset="0"/>
                <a:cs typeface="Times New Roman" panose="02020603050405020304" pitchFamily="18" charset="0"/>
              </a:rPr>
              <a:t>tangential force required for </a:t>
            </a:r>
            <a:r>
              <a:rPr lang="en-US" sz="2000" dirty="0" smtClean="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indicated </a:t>
            </a:r>
            <a:r>
              <a:rPr lang="en-IN" sz="2000" dirty="0">
                <a:latin typeface="Times New Roman" panose="02020603050405020304" pitchFamily="18" charset="0"/>
                <a:cs typeface="Times New Roman" panose="02020603050405020304" pitchFamily="18" charset="0"/>
              </a:rPr>
              <a:t>work.</a:t>
            </a:r>
          </a:p>
        </p:txBody>
      </p:sp>
      <p:cxnSp>
        <p:nvCxnSpPr>
          <p:cNvPr id="8" name="Straight Arrow Connector 7"/>
          <p:cNvCxnSpPr/>
          <p:nvPr/>
        </p:nvCxnSpPr>
        <p:spPr>
          <a:xfrm flipH="1">
            <a:off x="1924334" y="2224585"/>
            <a:ext cx="586854" cy="709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920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05" y="682720"/>
            <a:ext cx="8855917" cy="5431478"/>
          </a:xfrm>
          <a:prstGeom prst="rect">
            <a:avLst/>
          </a:prstGeom>
        </p:spPr>
      </p:pic>
      <p:sp>
        <p:nvSpPr>
          <p:cNvPr id="3"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Problem#12</a:t>
            </a:r>
          </a:p>
        </p:txBody>
      </p:sp>
      <mc:AlternateContent xmlns:mc="http://schemas.openxmlformats.org/markup-compatibility/2006">
        <mc:Choice xmlns:a14="http://schemas.microsoft.com/office/drawing/2010/main" Requires="a14">
          <p:sp>
            <p:nvSpPr>
              <p:cNvPr id="4" name="TextBox 3"/>
              <p:cNvSpPr txBox="1"/>
              <p:nvPr/>
            </p:nvSpPr>
            <p:spPr>
              <a:xfrm>
                <a:off x="5834418" y="181507"/>
                <a:ext cx="964495" cy="5186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𝜔</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𝜋</m:t>
                          </m:r>
                          <m:r>
                            <a:rPr lang="en-IN" b="0" i="1" smtClean="0">
                              <a:latin typeface="Cambria Math" panose="02040503050406030204" pitchFamily="18" charset="0"/>
                              <a:ea typeface="Cambria Math" panose="02040503050406030204" pitchFamily="18" charset="0"/>
                            </a:rPr>
                            <m:t>𝑁</m:t>
                          </m:r>
                        </m:num>
                        <m:den>
                          <m:r>
                            <a:rPr lang="en-IN" b="0" i="1" smtClean="0">
                              <a:latin typeface="Cambria Math" panose="02040503050406030204" pitchFamily="18" charset="0"/>
                              <a:ea typeface="Cambria Math" panose="02040503050406030204" pitchFamily="18" charset="0"/>
                            </a:rPr>
                            <m:t>60</m:t>
                          </m:r>
                        </m:den>
                      </m:f>
                    </m:oMath>
                  </m:oMathPara>
                </a14:m>
                <a:endParaRPr lang="en-IN" dirty="0"/>
              </a:p>
            </p:txBody>
          </p:sp>
        </mc:Choice>
        <mc:Fallback>
          <p:sp>
            <p:nvSpPr>
              <p:cNvPr id="4" name="TextBox 3"/>
              <p:cNvSpPr txBox="1">
                <a:spLocks noRot="1" noChangeAspect="1" noMove="1" noResize="1" noEditPoints="1" noAdjustHandles="1" noChangeArrowheads="1" noChangeShapeType="1" noTextEdit="1"/>
              </p:cNvSpPr>
              <p:nvPr/>
            </p:nvSpPr>
            <p:spPr>
              <a:xfrm>
                <a:off x="5834418" y="181507"/>
                <a:ext cx="964495" cy="518604"/>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11134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987" y="725605"/>
            <a:ext cx="8734367" cy="5497774"/>
          </a:xfrm>
          <a:prstGeom prst="rect">
            <a:avLst/>
          </a:prstGeom>
        </p:spPr>
      </p:pic>
      <p:sp>
        <p:nvSpPr>
          <p:cNvPr id="3" name="Rectangle 2"/>
          <p:cNvSpPr txBox="1">
            <a:spLocks noChangeArrowheads="1"/>
          </p:cNvSpPr>
          <p:nvPr/>
        </p:nvSpPr>
        <p:spPr>
          <a:xfrm>
            <a:off x="280987" y="12998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Problem#12</a:t>
            </a:r>
          </a:p>
        </p:txBody>
      </p:sp>
    </p:spTree>
    <p:extLst>
      <p:ext uri="{BB962C8B-B14F-4D97-AF65-F5344CB8AC3E}">
        <p14:creationId xmlns:p14="http://schemas.microsoft.com/office/powerpoint/2010/main" val="16058787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0987" y="307406"/>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Motion Under a Conservative Central Force</a:t>
            </a:r>
          </a:p>
        </p:txBody>
      </p:sp>
      <p:grpSp>
        <p:nvGrpSpPr>
          <p:cNvPr id="3" name="Group 11"/>
          <p:cNvGrpSpPr>
            <a:grpSpLocks/>
          </p:cNvGrpSpPr>
          <p:nvPr/>
        </p:nvGrpSpPr>
        <p:grpSpPr bwMode="auto">
          <a:xfrm>
            <a:off x="487363" y="976313"/>
            <a:ext cx="8655050" cy="4060825"/>
            <a:chOff x="307" y="615"/>
            <a:chExt cx="5452" cy="2558"/>
          </a:xfrm>
        </p:grpSpPr>
        <p:pic>
          <p:nvPicPr>
            <p:cNvPr id="4" name="Picture 3" descr="C:\DOCUME~1\WALTOL~1\LOCALS~1\Temp\\msotw9_tem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 y="615"/>
              <a:ext cx="1346" cy="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p:nvSpPr>
          <p:spPr bwMode="auto">
            <a:xfrm>
              <a:off x="1990" y="2923"/>
              <a:ext cx="37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Given </a:t>
              </a:r>
              <a:r>
                <a:rPr lang="en-US" altLang="es-CO" i="1"/>
                <a:t>r</a:t>
              </a:r>
              <a:r>
                <a:rPr lang="en-US" altLang="es-CO"/>
                <a:t>, the equations may be solved for </a:t>
              </a:r>
              <a:r>
                <a:rPr lang="en-US" altLang="es-CO" i="1"/>
                <a:t>v</a:t>
              </a:r>
              <a:r>
                <a:rPr lang="en-US" altLang="es-CO"/>
                <a:t> and </a:t>
              </a:r>
              <a:r>
                <a:rPr lang="en-US" altLang="es-CO" i="1">
                  <a:latin typeface="Symbol" panose="05050102010706020507" pitchFamily="18" charset="2"/>
                </a:rPr>
                <a:t>j.</a:t>
              </a:r>
              <a:endParaRPr lang="en-US" altLang="es-CO">
                <a:latin typeface="Symbol" panose="05050102010706020507" pitchFamily="18" charset="2"/>
              </a:endParaRPr>
            </a:p>
          </p:txBody>
        </p:sp>
      </p:grpSp>
      <p:grpSp>
        <p:nvGrpSpPr>
          <p:cNvPr id="6" name="Group 10"/>
          <p:cNvGrpSpPr>
            <a:grpSpLocks/>
          </p:cNvGrpSpPr>
          <p:nvPr/>
        </p:nvGrpSpPr>
        <p:grpSpPr bwMode="auto">
          <a:xfrm>
            <a:off x="3159125" y="949325"/>
            <a:ext cx="5935663" cy="3444875"/>
            <a:chOff x="1990" y="598"/>
            <a:chExt cx="3739" cy="2170"/>
          </a:xfrm>
        </p:grpSpPr>
        <p:sp>
          <p:nvSpPr>
            <p:cNvPr id="7" name="Text Box 5"/>
            <p:cNvSpPr txBox="1">
              <a:spLocks noChangeArrowheads="1"/>
            </p:cNvSpPr>
            <p:nvPr/>
          </p:nvSpPr>
          <p:spPr bwMode="auto">
            <a:xfrm>
              <a:off x="1990" y="598"/>
              <a:ext cx="3739" cy="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When a particle moves under a conservative central force, both the principle of conservation of angular momentum </a:t>
              </a:r>
              <a:br>
                <a:rPr lang="en-US" altLang="es-CO"/>
              </a:br>
              <a:r>
                <a:rPr lang="en-US" altLang="es-CO"/>
                <a:t/>
              </a:r>
              <a:br>
                <a:rPr lang="en-US" altLang="es-CO"/>
              </a:br>
              <a:r>
                <a:rPr lang="en-US" altLang="es-CO"/>
                <a:t/>
              </a:r>
              <a:br>
                <a:rPr lang="en-US" altLang="es-CO"/>
              </a:br>
              <a:r>
                <a:rPr lang="en-US" altLang="es-CO"/>
                <a:t>and the principle of conservation of energy </a:t>
              </a:r>
              <a:br>
                <a:rPr lang="en-US" altLang="es-CO"/>
              </a:br>
              <a:r>
                <a:rPr lang="en-US" altLang="es-CO"/>
                <a:t/>
              </a:r>
              <a:br>
                <a:rPr lang="en-US" altLang="es-CO"/>
              </a:br>
              <a:r>
                <a:rPr lang="en-US" altLang="es-CO"/>
                <a:t/>
              </a:r>
              <a:br>
                <a:rPr lang="en-US" altLang="es-CO"/>
              </a:br>
              <a:r>
                <a:rPr lang="en-US" altLang="es-CO"/>
                <a:t/>
              </a:r>
              <a:br>
                <a:rPr lang="en-US" altLang="es-CO"/>
              </a:br>
              <a:r>
                <a:rPr lang="en-US" altLang="es-CO"/>
                <a:t/>
              </a:r>
              <a:br>
                <a:rPr lang="en-US" altLang="es-CO"/>
              </a:br>
              <a:r>
                <a:rPr lang="en-US" altLang="es-CO"/>
                <a:t>may be applied.</a:t>
              </a:r>
            </a:p>
          </p:txBody>
        </p:sp>
        <p:graphicFrame>
          <p:nvGraphicFramePr>
            <p:cNvPr id="8" name="Object 2"/>
            <p:cNvGraphicFramePr>
              <a:graphicFrameLocks noChangeAspect="1"/>
            </p:cNvGraphicFramePr>
            <p:nvPr/>
          </p:nvGraphicFramePr>
          <p:xfrm>
            <a:off x="2586" y="1299"/>
            <a:ext cx="1544" cy="208"/>
          </p:xfrm>
          <a:graphic>
            <a:graphicData uri="http://schemas.openxmlformats.org/presentationml/2006/ole">
              <mc:AlternateContent xmlns:mc="http://schemas.openxmlformats.org/markup-compatibility/2006">
                <mc:Choice xmlns:v="urn:schemas-microsoft-com:vml" Requires="v">
                  <p:oleObj spid="_x0000_s43048" name="Equation" r:id="rId4" imgW="2451100" imgH="330200" progId="Equation.3">
                    <p:embed/>
                  </p:oleObj>
                </mc:Choice>
                <mc:Fallback>
                  <p:oleObj name="Equation" r:id="rId4" imgW="2451100" imgH="330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 y="1299"/>
                          <a:ext cx="154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p:cNvGraphicFramePr>
              <a:graphicFrameLocks noChangeAspect="1"/>
            </p:cNvGraphicFramePr>
            <p:nvPr/>
          </p:nvGraphicFramePr>
          <p:xfrm>
            <a:off x="2460" y="1840"/>
            <a:ext cx="1992" cy="672"/>
          </p:xfrm>
          <a:graphic>
            <a:graphicData uri="http://schemas.openxmlformats.org/presentationml/2006/ole">
              <mc:AlternateContent xmlns:mc="http://schemas.openxmlformats.org/markup-compatibility/2006">
                <mc:Choice xmlns:v="urn:schemas-microsoft-com:vml" Requires="v">
                  <p:oleObj spid="_x0000_s43049" name="Equation" r:id="rId6" imgW="3162300" imgH="1066800" progId="Equation.3">
                    <p:embed/>
                  </p:oleObj>
                </mc:Choice>
                <mc:Fallback>
                  <p:oleObj name="Equation" r:id="rId6" imgW="3162300" imgH="1066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0" y="1840"/>
                          <a:ext cx="1992"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12"/>
          <p:cNvGrpSpPr>
            <a:grpSpLocks/>
          </p:cNvGrpSpPr>
          <p:nvPr/>
        </p:nvGrpSpPr>
        <p:grpSpPr bwMode="auto">
          <a:xfrm>
            <a:off x="390525" y="3887788"/>
            <a:ext cx="8656638" cy="2516187"/>
            <a:chOff x="246" y="2449"/>
            <a:chExt cx="5453" cy="1585"/>
          </a:xfrm>
        </p:grpSpPr>
        <p:pic>
          <p:nvPicPr>
            <p:cNvPr id="11" name="Picture 4" descr="C:\DOCUME~1\WALTOL~1\LOCALS~1\Temp\\msotw9_temp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6" y="2449"/>
              <a:ext cx="1553" cy="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9"/>
            <p:cNvSpPr txBox="1">
              <a:spLocks noChangeArrowheads="1"/>
            </p:cNvSpPr>
            <p:nvPr/>
          </p:nvSpPr>
          <p:spPr bwMode="auto">
            <a:xfrm>
              <a:off x="1990" y="3329"/>
              <a:ext cx="3709"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At minimum and maximum </a:t>
              </a:r>
              <a:r>
                <a:rPr lang="en-US" altLang="es-CO" i="1"/>
                <a:t>r</a:t>
              </a:r>
              <a:r>
                <a:rPr lang="en-US" altLang="es-CO"/>
                <a:t>, </a:t>
              </a:r>
              <a:r>
                <a:rPr lang="en-US" altLang="es-CO" i="1">
                  <a:latin typeface="Symbol" panose="05050102010706020507" pitchFamily="18" charset="2"/>
                </a:rPr>
                <a:t>j = </a:t>
              </a:r>
              <a:r>
                <a:rPr lang="en-US" altLang="es-CO"/>
                <a:t>90</a:t>
              </a:r>
              <a:r>
                <a:rPr lang="en-US" altLang="es-CO" baseline="30000"/>
                <a:t>o</a:t>
              </a:r>
              <a:r>
                <a:rPr lang="en-US" altLang="es-CO"/>
                <a:t>.  Given the launch conditions, the equations may be solved for</a:t>
              </a:r>
              <a:r>
                <a:rPr lang="en-US" altLang="es-CO" i="1"/>
                <a:t> r</a:t>
              </a:r>
              <a:r>
                <a:rPr lang="en-US" altLang="es-CO" i="1" baseline="-25000"/>
                <a:t>min</a:t>
              </a:r>
              <a:r>
                <a:rPr lang="en-US" altLang="es-CO" i="1"/>
                <a:t>, r</a:t>
              </a:r>
              <a:r>
                <a:rPr lang="en-US" altLang="es-CO" i="1" baseline="-25000"/>
                <a:t>max</a:t>
              </a:r>
              <a:r>
                <a:rPr lang="en-US" altLang="es-CO" i="1"/>
                <a:t>, v</a:t>
              </a:r>
              <a:r>
                <a:rPr lang="en-US" altLang="es-CO" i="1" baseline="-25000"/>
                <a:t>min</a:t>
              </a:r>
              <a:r>
                <a:rPr lang="en-US" altLang="es-CO"/>
                <a:t>, and </a:t>
              </a:r>
              <a:r>
                <a:rPr lang="en-US" altLang="es-CO" i="1"/>
                <a:t>v</a:t>
              </a:r>
              <a:r>
                <a:rPr lang="en-US" altLang="es-CO" i="1" baseline="-25000"/>
                <a:t>max</a:t>
              </a:r>
              <a:r>
                <a:rPr lang="en-US" altLang="es-CO"/>
                <a:t>.</a:t>
              </a:r>
            </a:p>
          </p:txBody>
        </p:sp>
      </p:grpSp>
    </p:spTree>
    <p:extLst>
      <p:ext uri="{BB962C8B-B14F-4D97-AF65-F5344CB8AC3E}">
        <p14:creationId xmlns:p14="http://schemas.microsoft.com/office/powerpoint/2010/main" val="5239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166" y="296910"/>
            <a:ext cx="3155950"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80987" y="68310"/>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Problem#</a:t>
            </a:r>
          </a:p>
        </p:txBody>
      </p:sp>
      <p:sp>
        <p:nvSpPr>
          <p:cNvPr id="4" name="Text Box 6"/>
          <p:cNvSpPr txBox="1">
            <a:spLocks noChangeArrowheads="1"/>
          </p:cNvSpPr>
          <p:nvPr/>
        </p:nvSpPr>
        <p:spPr bwMode="auto">
          <a:xfrm>
            <a:off x="280988" y="2263822"/>
            <a:ext cx="864964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just" eaLnBrk="1" hangingPunct="1">
              <a:spcBef>
                <a:spcPct val="50000"/>
              </a:spcBef>
            </a:pPr>
            <a:r>
              <a:rPr lang="en-US" altLang="es-CO" dirty="0"/>
              <a:t>A satellite is launched in a direction parallel to the surface of the earth with a velocity of 36900 km/h from an altitude of 500 km.  </a:t>
            </a:r>
          </a:p>
          <a:p>
            <a:pPr algn="just" eaLnBrk="1" hangingPunct="1">
              <a:spcBef>
                <a:spcPct val="50000"/>
              </a:spcBef>
            </a:pPr>
            <a:r>
              <a:rPr lang="en-US" altLang="es-CO" dirty="0"/>
              <a:t>Determine </a:t>
            </a:r>
            <a:r>
              <a:rPr lang="en-US" altLang="es-CO" i="1" dirty="0"/>
              <a:t>(a)</a:t>
            </a:r>
            <a:r>
              <a:rPr lang="en-US" altLang="es-CO" dirty="0"/>
              <a:t> the maximum altitude reached by the satellite, and </a:t>
            </a:r>
            <a:r>
              <a:rPr lang="en-US" altLang="es-CO" i="1" dirty="0"/>
              <a:t>(b)</a:t>
            </a:r>
            <a:r>
              <a:rPr lang="en-US" altLang="es-CO" dirty="0"/>
              <a:t> the maximum allowable error in the direction of launching if the satellite is to come no closer than 200 km to the surface of the earth</a:t>
            </a:r>
          </a:p>
        </p:txBody>
      </p:sp>
      <p:sp>
        <p:nvSpPr>
          <p:cNvPr id="5" name="Text Box 7"/>
          <p:cNvSpPr txBox="1">
            <a:spLocks noChangeArrowheads="1"/>
          </p:cNvSpPr>
          <p:nvPr/>
        </p:nvSpPr>
        <p:spPr bwMode="auto">
          <a:xfrm>
            <a:off x="280987" y="4093209"/>
            <a:ext cx="8748836"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u="sng" dirty="0"/>
              <a:t>SOLUTION</a:t>
            </a:r>
            <a:r>
              <a:rPr lang="en-US" altLang="es-CO" dirty="0"/>
              <a:t>:</a:t>
            </a:r>
          </a:p>
          <a:p>
            <a:pPr eaLnBrk="1" hangingPunct="1">
              <a:spcBef>
                <a:spcPct val="50000"/>
              </a:spcBef>
              <a:buFontTx/>
              <a:buChar char="•"/>
            </a:pPr>
            <a:r>
              <a:rPr lang="en-US" altLang="es-CO" dirty="0"/>
              <a:t>For motion under a conservative central force, the principles of conservation of energy and conservation of angular momentum may be applied simultaneously</a:t>
            </a:r>
            <a:r>
              <a:rPr lang="en-US" altLang="es-CO" dirty="0" smtClean="0"/>
              <a:t>.</a:t>
            </a:r>
          </a:p>
          <a:p>
            <a:pPr>
              <a:spcBef>
                <a:spcPct val="50000"/>
              </a:spcBef>
              <a:buFontTx/>
              <a:buChar char="•"/>
            </a:pPr>
            <a:r>
              <a:rPr lang="en-US" altLang="es-CO" dirty="0"/>
              <a:t>Apply the principles to the points of minimum and maximum altitude to determine the maximum altitude.</a:t>
            </a:r>
          </a:p>
          <a:p>
            <a:pPr>
              <a:spcBef>
                <a:spcPct val="50000"/>
              </a:spcBef>
              <a:buFontTx/>
              <a:buChar char="•"/>
            </a:pPr>
            <a:r>
              <a:rPr lang="en-US" altLang="es-CO" dirty="0"/>
              <a:t>Apply the principles to the orbit insertion point and the point of minimum altitude to determine maximum allowable orbit insertion angle error.</a:t>
            </a:r>
          </a:p>
          <a:p>
            <a:pPr eaLnBrk="1" hangingPunct="1">
              <a:spcBef>
                <a:spcPct val="50000"/>
              </a:spcBef>
              <a:buFontTx/>
              <a:buChar char="•"/>
            </a:pPr>
            <a:endParaRPr lang="en-US" altLang="es-CO" dirty="0"/>
          </a:p>
        </p:txBody>
      </p:sp>
    </p:spTree>
    <p:extLst>
      <p:ext uri="{BB962C8B-B14F-4D97-AF65-F5344CB8AC3E}">
        <p14:creationId xmlns:p14="http://schemas.microsoft.com/office/powerpoint/2010/main" val="185750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281781" y="23050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Work of a Force</a:t>
            </a:r>
          </a:p>
        </p:txBody>
      </p:sp>
      <p:grpSp>
        <p:nvGrpSpPr>
          <p:cNvPr id="3" name="Group 7"/>
          <p:cNvGrpSpPr>
            <a:grpSpLocks/>
          </p:cNvGrpSpPr>
          <p:nvPr/>
        </p:nvGrpSpPr>
        <p:grpSpPr bwMode="auto">
          <a:xfrm>
            <a:off x="333375" y="1420813"/>
            <a:ext cx="8809038" cy="3349625"/>
            <a:chOff x="210" y="663"/>
            <a:chExt cx="5549" cy="2110"/>
          </a:xfrm>
        </p:grpSpPr>
        <p:pic>
          <p:nvPicPr>
            <p:cNvPr id="4"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 y="663"/>
              <a:ext cx="1679"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a:spLocks noChangeArrowheads="1"/>
            </p:cNvSpPr>
            <p:nvPr/>
          </p:nvSpPr>
          <p:spPr bwMode="auto">
            <a:xfrm>
              <a:off x="1948" y="665"/>
              <a:ext cx="3811"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50000"/>
                </a:lnSpc>
                <a:spcBef>
                  <a:spcPct val="50000"/>
                </a:spcBef>
              </a:pPr>
              <a:r>
                <a:rPr lang="en-US" altLang="es-CO" dirty="0"/>
                <a:t>Work of a gravitational force (assume particle </a:t>
              </a:r>
              <a:r>
                <a:rPr lang="en-US" altLang="es-CO" i="1" dirty="0"/>
                <a:t>M</a:t>
              </a:r>
              <a:r>
                <a:rPr lang="en-US" altLang="es-CO" dirty="0"/>
                <a:t> occupies fixed position </a:t>
              </a:r>
              <a:r>
                <a:rPr lang="en-US" altLang="es-CO" i="1" dirty="0"/>
                <a:t>O</a:t>
              </a:r>
              <a:r>
                <a:rPr lang="en-US" altLang="es-CO" dirty="0"/>
                <a:t> while particle </a:t>
              </a:r>
              <a:r>
                <a:rPr lang="en-US" altLang="es-CO" i="1" dirty="0"/>
                <a:t>m</a:t>
              </a:r>
              <a:r>
                <a:rPr lang="en-US" altLang="es-CO" dirty="0"/>
                <a:t> follows path shown),</a:t>
              </a:r>
            </a:p>
          </p:txBody>
        </p:sp>
        <p:graphicFrame>
          <p:nvGraphicFramePr>
            <p:cNvPr id="6" name="Object 2"/>
            <p:cNvGraphicFramePr>
              <a:graphicFrameLocks noChangeAspect="1"/>
            </p:cNvGraphicFramePr>
            <p:nvPr>
              <p:extLst>
                <p:ext uri="{D42A27DB-BD31-4B8C-83A1-F6EECF244321}">
                  <p14:modId xmlns:p14="http://schemas.microsoft.com/office/powerpoint/2010/main" val="1651720231"/>
                </p:ext>
              </p:extLst>
            </p:nvPr>
          </p:nvGraphicFramePr>
          <p:xfrm>
            <a:off x="2454" y="1718"/>
            <a:ext cx="2456" cy="992"/>
          </p:xfrm>
          <a:graphic>
            <a:graphicData uri="http://schemas.openxmlformats.org/presentationml/2006/ole">
              <mc:AlternateContent xmlns:mc="http://schemas.openxmlformats.org/markup-compatibility/2006">
                <mc:Choice xmlns:v="urn:schemas-microsoft-com:vml" Requires="v">
                  <p:oleObj spid="_x0000_s5241" name="Equation" r:id="rId4" imgW="3898900" imgH="1574800" progId="Equation.3">
                    <p:embed/>
                  </p:oleObj>
                </mc:Choice>
                <mc:Fallback>
                  <p:oleObj name="Equation" r:id="rId4" imgW="3898900" imgH="1574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 y="1718"/>
                          <a:ext cx="2456" cy="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439207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17600"/>
            <a:ext cx="2674938"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9"/>
          <p:cNvGrpSpPr>
            <a:grpSpLocks/>
          </p:cNvGrpSpPr>
          <p:nvPr/>
        </p:nvGrpSpPr>
        <p:grpSpPr bwMode="auto">
          <a:xfrm>
            <a:off x="2987675" y="942975"/>
            <a:ext cx="6110288" cy="1808163"/>
            <a:chOff x="1882" y="594"/>
            <a:chExt cx="3849" cy="1139"/>
          </a:xfrm>
        </p:grpSpPr>
        <p:sp>
          <p:nvSpPr>
            <p:cNvPr id="4" name="Text Box 6"/>
            <p:cNvSpPr txBox="1">
              <a:spLocks noChangeArrowheads="1"/>
            </p:cNvSpPr>
            <p:nvPr/>
          </p:nvSpPr>
          <p:spPr bwMode="auto">
            <a:xfrm>
              <a:off x="1882" y="594"/>
              <a:ext cx="384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sz="1800" dirty="0"/>
                <a:t>Apply the principles of conservation of energy and conservation of angular momentum to the points of minimum and maximum altitude to determine the maximum altitude.</a:t>
              </a:r>
            </a:p>
          </p:txBody>
        </p:sp>
        <p:grpSp>
          <p:nvGrpSpPr>
            <p:cNvPr id="5" name="Group 15"/>
            <p:cNvGrpSpPr>
              <a:grpSpLocks/>
            </p:cNvGrpSpPr>
            <p:nvPr/>
          </p:nvGrpSpPr>
          <p:grpSpPr bwMode="auto">
            <a:xfrm>
              <a:off x="1882" y="1182"/>
              <a:ext cx="3513" cy="551"/>
              <a:chOff x="1882" y="1137"/>
              <a:chExt cx="3513" cy="551"/>
            </a:xfrm>
          </p:grpSpPr>
          <p:sp>
            <p:nvSpPr>
              <p:cNvPr id="6" name="Text Box 7"/>
              <p:cNvSpPr txBox="1">
                <a:spLocks noChangeArrowheads="1"/>
              </p:cNvSpPr>
              <p:nvPr/>
            </p:nvSpPr>
            <p:spPr bwMode="auto">
              <a:xfrm>
                <a:off x="1882" y="1137"/>
                <a:ext cx="20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	Conservation of energy:</a:t>
                </a:r>
              </a:p>
            </p:txBody>
          </p:sp>
          <p:graphicFrame>
            <p:nvGraphicFramePr>
              <p:cNvPr id="7" name="Object 6"/>
              <p:cNvGraphicFramePr>
                <a:graphicFrameLocks noChangeAspect="1"/>
              </p:cNvGraphicFramePr>
              <p:nvPr/>
            </p:nvGraphicFramePr>
            <p:xfrm>
              <a:off x="2235" y="1304"/>
              <a:ext cx="3160" cy="384"/>
            </p:xfrm>
            <a:graphic>
              <a:graphicData uri="http://schemas.openxmlformats.org/presentationml/2006/ole">
                <mc:AlternateContent xmlns:mc="http://schemas.openxmlformats.org/markup-compatibility/2006">
                  <mc:Choice xmlns:v="urn:schemas-microsoft-com:vml" Requires="v">
                    <p:oleObj spid="_x0000_s41112" name="Equation" r:id="rId4" imgW="5016500" imgH="609600" progId="Equation.3">
                      <p:embed/>
                    </p:oleObj>
                  </mc:Choice>
                  <mc:Fallback>
                    <p:oleObj name="Equation" r:id="rId4" imgW="5016500" imgH="609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5" y="1304"/>
                            <a:ext cx="316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16"/>
          <p:cNvGrpSpPr>
            <a:grpSpLocks/>
          </p:cNvGrpSpPr>
          <p:nvPr/>
        </p:nvGrpSpPr>
        <p:grpSpPr bwMode="auto">
          <a:xfrm>
            <a:off x="2987675" y="2768600"/>
            <a:ext cx="4062413" cy="871538"/>
            <a:chOff x="1882" y="1704"/>
            <a:chExt cx="2559" cy="549"/>
          </a:xfrm>
        </p:grpSpPr>
        <p:sp>
          <p:nvSpPr>
            <p:cNvPr id="9" name="Text Box 9"/>
            <p:cNvSpPr txBox="1">
              <a:spLocks noChangeArrowheads="1"/>
            </p:cNvSpPr>
            <p:nvPr/>
          </p:nvSpPr>
          <p:spPr bwMode="auto">
            <a:xfrm>
              <a:off x="1882" y="1704"/>
              <a:ext cx="25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	Conservation of angular momentum:</a:t>
              </a:r>
            </a:p>
          </p:txBody>
        </p:sp>
        <p:graphicFrame>
          <p:nvGraphicFramePr>
            <p:cNvPr id="10" name="Object 5"/>
            <p:cNvGraphicFramePr>
              <a:graphicFrameLocks noChangeAspect="1"/>
            </p:cNvGraphicFramePr>
            <p:nvPr/>
          </p:nvGraphicFramePr>
          <p:xfrm>
            <a:off x="2235" y="1869"/>
            <a:ext cx="1608" cy="384"/>
          </p:xfrm>
          <a:graphic>
            <a:graphicData uri="http://schemas.openxmlformats.org/presentationml/2006/ole">
              <mc:AlternateContent xmlns:mc="http://schemas.openxmlformats.org/markup-compatibility/2006">
                <mc:Choice xmlns:v="urn:schemas-microsoft-com:vml" Requires="v">
                  <p:oleObj spid="_x0000_s41113" name="Equation" r:id="rId6" imgW="2552700" imgH="609600" progId="Equation.3">
                    <p:embed/>
                  </p:oleObj>
                </mc:Choice>
                <mc:Fallback>
                  <p:oleObj name="Equation" r:id="rId6" imgW="2552700" imgH="609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5" y="1869"/>
                          <a:ext cx="16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17"/>
          <p:cNvGrpSpPr>
            <a:grpSpLocks/>
          </p:cNvGrpSpPr>
          <p:nvPr/>
        </p:nvGrpSpPr>
        <p:grpSpPr bwMode="auto">
          <a:xfrm>
            <a:off x="2987675" y="3657600"/>
            <a:ext cx="4776788" cy="1093788"/>
            <a:chOff x="1882" y="2236"/>
            <a:chExt cx="3009" cy="689"/>
          </a:xfrm>
        </p:grpSpPr>
        <p:sp>
          <p:nvSpPr>
            <p:cNvPr id="12" name="Text Box 11"/>
            <p:cNvSpPr txBox="1">
              <a:spLocks noChangeArrowheads="1"/>
            </p:cNvSpPr>
            <p:nvPr/>
          </p:nvSpPr>
          <p:spPr bwMode="auto">
            <a:xfrm>
              <a:off x="1882" y="2236"/>
              <a:ext cx="14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	Combining,</a:t>
              </a:r>
            </a:p>
          </p:txBody>
        </p:sp>
        <p:graphicFrame>
          <p:nvGraphicFramePr>
            <p:cNvPr id="13" name="Object 4"/>
            <p:cNvGraphicFramePr>
              <a:graphicFrameLocks noChangeAspect="1"/>
            </p:cNvGraphicFramePr>
            <p:nvPr/>
          </p:nvGraphicFramePr>
          <p:xfrm>
            <a:off x="2235" y="2469"/>
            <a:ext cx="2656" cy="456"/>
          </p:xfrm>
          <a:graphic>
            <a:graphicData uri="http://schemas.openxmlformats.org/presentationml/2006/ole">
              <mc:AlternateContent xmlns:mc="http://schemas.openxmlformats.org/markup-compatibility/2006">
                <mc:Choice xmlns:v="urn:schemas-microsoft-com:vml" Requires="v">
                  <p:oleObj spid="_x0000_s41114" name="Equation" r:id="rId8" imgW="4216400" imgH="723900" progId="Equation.3">
                    <p:embed/>
                  </p:oleObj>
                </mc:Choice>
                <mc:Fallback>
                  <p:oleObj name="Equation" r:id="rId8" imgW="4216400" imgH="723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5" y="2469"/>
                          <a:ext cx="2656"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18"/>
          <p:cNvGrpSpPr>
            <a:grpSpLocks/>
          </p:cNvGrpSpPr>
          <p:nvPr/>
        </p:nvGrpSpPr>
        <p:grpSpPr bwMode="auto">
          <a:xfrm>
            <a:off x="3548063" y="4768850"/>
            <a:ext cx="5562600" cy="1735138"/>
            <a:chOff x="2235" y="3004"/>
            <a:chExt cx="3504" cy="1093"/>
          </a:xfrm>
        </p:grpSpPr>
        <p:graphicFrame>
          <p:nvGraphicFramePr>
            <p:cNvPr id="15" name="Object 2"/>
            <p:cNvGraphicFramePr>
              <a:graphicFrameLocks noChangeAspect="1"/>
            </p:cNvGraphicFramePr>
            <p:nvPr/>
          </p:nvGraphicFramePr>
          <p:xfrm>
            <a:off x="2347" y="3004"/>
            <a:ext cx="3392" cy="752"/>
          </p:xfrm>
          <a:graphic>
            <a:graphicData uri="http://schemas.openxmlformats.org/presentationml/2006/ole">
              <mc:AlternateContent xmlns:mc="http://schemas.openxmlformats.org/markup-compatibility/2006">
                <mc:Choice xmlns:v="urn:schemas-microsoft-com:vml" Requires="v">
                  <p:oleObj spid="_x0000_s41115" name="Equation" r:id="rId10" imgW="5384800" imgH="1193800" progId="Equation.3">
                    <p:embed/>
                  </p:oleObj>
                </mc:Choice>
                <mc:Fallback>
                  <p:oleObj name="Equation" r:id="rId10" imgW="5384800" imgH="119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47" y="3004"/>
                          <a:ext cx="3392" cy="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
            <p:cNvGraphicFramePr>
              <a:graphicFrameLocks noChangeAspect="1"/>
            </p:cNvGraphicFramePr>
            <p:nvPr/>
          </p:nvGraphicFramePr>
          <p:xfrm>
            <a:off x="2235" y="3873"/>
            <a:ext cx="1672" cy="224"/>
          </p:xfrm>
          <a:graphic>
            <a:graphicData uri="http://schemas.openxmlformats.org/presentationml/2006/ole">
              <mc:AlternateContent xmlns:mc="http://schemas.openxmlformats.org/markup-compatibility/2006">
                <mc:Choice xmlns:v="urn:schemas-microsoft-com:vml" Requires="v">
                  <p:oleObj spid="_x0000_s41116" name="Equation" r:id="rId12" imgW="2654300" imgH="355600" progId="Equation.3">
                    <p:embed/>
                  </p:oleObj>
                </mc:Choice>
                <mc:Fallback>
                  <p:oleObj name="Equation" r:id="rId12" imgW="2654300" imgH="355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35" y="3873"/>
                          <a:ext cx="1672" cy="22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7" name="Picture 4" descr="C:\DOCUME~1\WALTOL~1\LOCALS~1\Temp\\msotw9_temp0.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450" y="3838575"/>
            <a:ext cx="27051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381000" y="365859"/>
            <a:ext cx="1810111" cy="461665"/>
          </a:xfrm>
          <a:prstGeom prst="rect">
            <a:avLst/>
          </a:prstGeom>
        </p:spPr>
        <p:txBody>
          <a:bodyPr wrap="none">
            <a:spAutoFit/>
          </a:bodyPr>
          <a:lstStyle/>
          <a:p>
            <a:r>
              <a:rPr lang="en-US" altLang="es-CO" sz="2400" b="1" dirty="0">
                <a:latin typeface="Times New Roman" panose="02020603050405020304" pitchFamily="18" charset="0"/>
                <a:cs typeface="Times New Roman" panose="02020603050405020304" pitchFamily="18" charset="0"/>
              </a:rPr>
              <a:t>SOLUTION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2984500" y="949325"/>
            <a:ext cx="6138863" cy="1778000"/>
            <a:chOff x="1880" y="598"/>
            <a:chExt cx="3867" cy="1120"/>
          </a:xfrm>
        </p:grpSpPr>
        <p:sp>
          <p:nvSpPr>
            <p:cNvPr id="3" name="Text Box 6"/>
            <p:cNvSpPr txBox="1">
              <a:spLocks noChangeArrowheads="1"/>
            </p:cNvSpPr>
            <p:nvPr/>
          </p:nvSpPr>
          <p:spPr bwMode="auto">
            <a:xfrm>
              <a:off x="1880" y="598"/>
              <a:ext cx="386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sz="1800" dirty="0"/>
                <a:t>Apply the principles to the orbit insertion point and the point of minimum altitude to determine maximum allowable orbit insertion angle error.</a:t>
              </a:r>
            </a:p>
          </p:txBody>
        </p:sp>
        <p:sp>
          <p:nvSpPr>
            <p:cNvPr id="4" name="Text Box 10"/>
            <p:cNvSpPr txBox="1">
              <a:spLocks noChangeArrowheads="1"/>
            </p:cNvSpPr>
            <p:nvPr/>
          </p:nvSpPr>
          <p:spPr bwMode="auto">
            <a:xfrm>
              <a:off x="1880" y="1175"/>
              <a:ext cx="20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	Conservation of energy:</a:t>
              </a:r>
            </a:p>
          </p:txBody>
        </p:sp>
        <p:graphicFrame>
          <p:nvGraphicFramePr>
            <p:cNvPr id="5" name="Object 5"/>
            <p:cNvGraphicFramePr>
              <a:graphicFrameLocks noChangeAspect="1"/>
            </p:cNvGraphicFramePr>
            <p:nvPr/>
          </p:nvGraphicFramePr>
          <p:xfrm>
            <a:off x="2188" y="1334"/>
            <a:ext cx="3200" cy="384"/>
          </p:xfrm>
          <a:graphic>
            <a:graphicData uri="http://schemas.openxmlformats.org/presentationml/2006/ole">
              <mc:AlternateContent xmlns:mc="http://schemas.openxmlformats.org/markup-compatibility/2006">
                <mc:Choice xmlns:v="urn:schemas-microsoft-com:vml" Requires="v">
                  <p:oleObj spid="_x0000_s42106" name="Equation" r:id="rId3" imgW="5080000" imgH="609600" progId="Equation.3">
                    <p:embed/>
                  </p:oleObj>
                </mc:Choice>
                <mc:Fallback>
                  <p:oleObj name="Equation" r:id="rId3" imgW="5080000" imgH="60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8" y="1334"/>
                          <a:ext cx="320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6" name="Picture 3"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00" y="1046163"/>
            <a:ext cx="2674938"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9"/>
          <p:cNvGrpSpPr>
            <a:grpSpLocks/>
          </p:cNvGrpSpPr>
          <p:nvPr/>
        </p:nvGrpSpPr>
        <p:grpSpPr bwMode="auto">
          <a:xfrm>
            <a:off x="2984500" y="2874963"/>
            <a:ext cx="5048250" cy="871537"/>
            <a:chOff x="1880" y="1752"/>
            <a:chExt cx="3180" cy="549"/>
          </a:xfrm>
        </p:grpSpPr>
        <p:sp>
          <p:nvSpPr>
            <p:cNvPr id="8" name="Text Box 13"/>
            <p:cNvSpPr txBox="1">
              <a:spLocks noChangeArrowheads="1"/>
            </p:cNvSpPr>
            <p:nvPr/>
          </p:nvSpPr>
          <p:spPr bwMode="auto">
            <a:xfrm>
              <a:off x="1880" y="1752"/>
              <a:ext cx="25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	Conservation of angular momentum:</a:t>
              </a:r>
            </a:p>
          </p:txBody>
        </p:sp>
        <p:graphicFrame>
          <p:nvGraphicFramePr>
            <p:cNvPr id="9" name="Object 4"/>
            <p:cNvGraphicFramePr>
              <a:graphicFrameLocks noChangeAspect="1"/>
            </p:cNvGraphicFramePr>
            <p:nvPr/>
          </p:nvGraphicFramePr>
          <p:xfrm>
            <a:off x="2188" y="1917"/>
            <a:ext cx="2872" cy="384"/>
          </p:xfrm>
          <a:graphic>
            <a:graphicData uri="http://schemas.openxmlformats.org/presentationml/2006/ole">
              <mc:AlternateContent xmlns:mc="http://schemas.openxmlformats.org/markup-compatibility/2006">
                <mc:Choice xmlns:v="urn:schemas-microsoft-com:vml" Requires="v">
                  <p:oleObj spid="_x0000_s42107" name="Equation" r:id="rId6" imgW="4559300" imgH="609600" progId="Equation.3">
                    <p:embed/>
                  </p:oleObj>
                </mc:Choice>
                <mc:Fallback>
                  <p:oleObj name="Equation" r:id="rId6" imgW="4559300" imgH="609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8" y="1917"/>
                          <a:ext cx="2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18"/>
          <p:cNvGrpSpPr>
            <a:grpSpLocks/>
          </p:cNvGrpSpPr>
          <p:nvPr/>
        </p:nvGrpSpPr>
        <p:grpSpPr bwMode="auto">
          <a:xfrm>
            <a:off x="2984500" y="3895725"/>
            <a:ext cx="5829300" cy="1079500"/>
            <a:chOff x="1880" y="2454"/>
            <a:chExt cx="3672" cy="680"/>
          </a:xfrm>
        </p:grpSpPr>
        <p:sp>
          <p:nvSpPr>
            <p:cNvPr id="11" name="Text Box 15"/>
            <p:cNvSpPr txBox="1">
              <a:spLocks noChangeArrowheads="1"/>
            </p:cNvSpPr>
            <p:nvPr/>
          </p:nvSpPr>
          <p:spPr bwMode="auto">
            <a:xfrm>
              <a:off x="1880" y="2454"/>
              <a:ext cx="3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sz="1800"/>
                <a:t>	Combining and solving for sin</a:t>
              </a:r>
              <a:r>
                <a:rPr lang="en-US" altLang="es-CO" sz="1800" i="1">
                  <a:latin typeface="Symbol" panose="05050102010706020507" pitchFamily="18" charset="2"/>
                </a:rPr>
                <a:t> j</a:t>
              </a:r>
              <a:r>
                <a:rPr lang="en-US" altLang="es-CO" sz="1800" baseline="-25000">
                  <a:latin typeface="Symbol" panose="05050102010706020507" pitchFamily="18" charset="2"/>
                </a:rPr>
                <a:t>0</a:t>
              </a:r>
              <a:r>
                <a:rPr lang="en-US" altLang="es-CO" sz="1800"/>
                <a:t>,</a:t>
              </a:r>
            </a:p>
          </p:txBody>
        </p:sp>
        <p:graphicFrame>
          <p:nvGraphicFramePr>
            <p:cNvPr id="12" name="Object 2"/>
            <p:cNvGraphicFramePr>
              <a:graphicFrameLocks noChangeAspect="1"/>
            </p:cNvGraphicFramePr>
            <p:nvPr/>
          </p:nvGraphicFramePr>
          <p:xfrm>
            <a:off x="2188" y="2726"/>
            <a:ext cx="952" cy="408"/>
          </p:xfrm>
          <a:graphic>
            <a:graphicData uri="http://schemas.openxmlformats.org/presentationml/2006/ole">
              <mc:AlternateContent xmlns:mc="http://schemas.openxmlformats.org/markup-compatibility/2006">
                <mc:Choice xmlns:v="urn:schemas-microsoft-com:vml" Requires="v">
                  <p:oleObj spid="_x0000_s42108" name="Equation" r:id="rId8" imgW="1511300" imgH="647700" progId="Equation.3">
                    <p:embed/>
                  </p:oleObj>
                </mc:Choice>
                <mc:Fallback>
                  <p:oleObj name="Equation" r:id="rId8" imgW="1511300" imgH="647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8" y="2726"/>
                          <a:ext cx="95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
            <p:cNvGraphicFramePr>
              <a:graphicFrameLocks noChangeAspect="1"/>
            </p:cNvGraphicFramePr>
            <p:nvPr/>
          </p:nvGraphicFramePr>
          <p:xfrm>
            <a:off x="4128" y="2940"/>
            <a:ext cx="1424" cy="144"/>
          </p:xfrm>
          <a:graphic>
            <a:graphicData uri="http://schemas.openxmlformats.org/presentationml/2006/ole">
              <mc:AlternateContent xmlns:mc="http://schemas.openxmlformats.org/markup-compatibility/2006">
                <mc:Choice xmlns:v="urn:schemas-microsoft-com:vml" Requires="v">
                  <p:oleObj spid="_x0000_s42109" name="Equation" r:id="rId10" imgW="2260600" imgH="228600" progId="Equation.3">
                    <p:embed/>
                  </p:oleObj>
                </mc:Choice>
                <mc:Fallback>
                  <p:oleObj name="Equation" r:id="rId10" imgW="22606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8" y="2940"/>
                          <a:ext cx="1424" cy="14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4" name="Picture 5" descr="C:\DOCUME~1\WALTOL~1\LOCALS~1\Temp\\msotw9_temp0.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3225" y="3629025"/>
            <a:ext cx="2176463"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81000" y="365859"/>
            <a:ext cx="1810111" cy="461665"/>
          </a:xfrm>
          <a:prstGeom prst="rect">
            <a:avLst/>
          </a:prstGeom>
        </p:spPr>
        <p:txBody>
          <a:bodyPr wrap="none">
            <a:spAutoFit/>
          </a:bodyPr>
          <a:lstStyle/>
          <a:p>
            <a:r>
              <a:rPr lang="en-US" altLang="es-CO" sz="2400" b="1" dirty="0">
                <a:latin typeface="Times New Roman" panose="02020603050405020304" pitchFamily="18" charset="0"/>
                <a:cs typeface="Times New Roman" panose="02020603050405020304" pitchFamily="18" charset="0"/>
              </a:rPr>
              <a:t>SOLUTION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89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281781" y="230505"/>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Work of a Force</a:t>
            </a:r>
          </a:p>
        </p:txBody>
      </p:sp>
      <p:sp>
        <p:nvSpPr>
          <p:cNvPr id="3" name="Text Box 7"/>
          <p:cNvSpPr txBox="1">
            <a:spLocks noChangeArrowheads="1"/>
          </p:cNvSpPr>
          <p:nvPr/>
        </p:nvSpPr>
        <p:spPr bwMode="auto">
          <a:xfrm>
            <a:off x="1633538" y="1178877"/>
            <a:ext cx="6051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s-CO" dirty="0"/>
              <a:t>Forces which </a:t>
            </a:r>
            <a:r>
              <a:rPr lang="en-US" altLang="es-CO" i="1" dirty="0"/>
              <a:t>do not</a:t>
            </a:r>
            <a:r>
              <a:rPr lang="en-US" altLang="es-CO" dirty="0"/>
              <a:t> do work </a:t>
            </a:r>
            <a:r>
              <a:rPr lang="en-US" altLang="es-CO" i="1" dirty="0"/>
              <a:t>(ds</a:t>
            </a:r>
            <a:r>
              <a:rPr lang="en-US" altLang="es-CO" dirty="0"/>
              <a:t> = 0 or </a:t>
            </a:r>
            <a:r>
              <a:rPr lang="en-US" altLang="es-CO" dirty="0" err="1"/>
              <a:t>cos</a:t>
            </a:r>
            <a:r>
              <a:rPr lang="en-US" altLang="es-CO" dirty="0"/>
              <a:t> </a:t>
            </a:r>
            <a:r>
              <a:rPr lang="en-US" altLang="es-CO" i="1" dirty="0">
                <a:latin typeface="Symbol" panose="05050102010706020507" pitchFamily="18" charset="2"/>
              </a:rPr>
              <a:t>a</a:t>
            </a:r>
            <a:r>
              <a:rPr lang="en-US" altLang="es-CO" dirty="0">
                <a:latin typeface="Symbol" panose="05050102010706020507" pitchFamily="18" charset="2"/>
              </a:rPr>
              <a:t> = 0)</a:t>
            </a:r>
            <a:r>
              <a:rPr lang="en-US" altLang="es-CO" dirty="0"/>
              <a:t>:</a:t>
            </a:r>
          </a:p>
        </p:txBody>
      </p:sp>
      <p:sp>
        <p:nvSpPr>
          <p:cNvPr id="4" name="Rectangle 8"/>
          <p:cNvSpPr>
            <a:spLocks noChangeArrowheads="1"/>
          </p:cNvSpPr>
          <p:nvPr/>
        </p:nvSpPr>
        <p:spPr bwMode="auto">
          <a:xfrm>
            <a:off x="1872581" y="4069314"/>
            <a:ext cx="58324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50000"/>
              </a:lnSpc>
              <a:spcBef>
                <a:spcPct val="20000"/>
              </a:spcBef>
              <a:buFontTx/>
              <a:buChar char="•"/>
            </a:pPr>
            <a:r>
              <a:rPr lang="en-US" altLang="es-CO" dirty="0"/>
              <a:t>weight of a body when its center of gravity moves horizontally.</a:t>
            </a:r>
          </a:p>
        </p:txBody>
      </p:sp>
      <p:sp>
        <p:nvSpPr>
          <p:cNvPr id="5" name="Rectangle 9"/>
          <p:cNvSpPr>
            <a:spLocks noChangeArrowheads="1"/>
          </p:cNvSpPr>
          <p:nvPr/>
        </p:nvSpPr>
        <p:spPr bwMode="auto">
          <a:xfrm>
            <a:off x="1852613" y="3435350"/>
            <a:ext cx="51398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50000"/>
              </a:lnSpc>
              <a:spcBef>
                <a:spcPct val="20000"/>
              </a:spcBef>
              <a:buFontTx/>
              <a:buChar char="•"/>
            </a:pPr>
            <a:r>
              <a:rPr lang="en-US" altLang="es-CO" dirty="0"/>
              <a:t>reaction at a roller moving along its track, and</a:t>
            </a:r>
          </a:p>
        </p:txBody>
      </p:sp>
      <p:sp>
        <p:nvSpPr>
          <p:cNvPr id="6" name="Rectangle 10"/>
          <p:cNvSpPr>
            <a:spLocks noChangeArrowheads="1"/>
          </p:cNvSpPr>
          <p:nvPr/>
        </p:nvSpPr>
        <p:spPr bwMode="auto">
          <a:xfrm>
            <a:off x="1872581" y="2403541"/>
            <a:ext cx="5759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50000"/>
              </a:lnSpc>
              <a:spcBef>
                <a:spcPct val="20000"/>
              </a:spcBef>
              <a:buFontTx/>
              <a:buChar char="•"/>
            </a:pPr>
            <a:r>
              <a:rPr lang="en-US" altLang="es-CO" dirty="0"/>
              <a:t>reaction at frictionless surface when body in contact moves along surface,</a:t>
            </a:r>
          </a:p>
        </p:txBody>
      </p:sp>
      <p:sp>
        <p:nvSpPr>
          <p:cNvPr id="7" name="Rectangle 11"/>
          <p:cNvSpPr>
            <a:spLocks noChangeArrowheads="1"/>
          </p:cNvSpPr>
          <p:nvPr/>
        </p:nvSpPr>
        <p:spPr bwMode="auto">
          <a:xfrm>
            <a:off x="1872581" y="1789925"/>
            <a:ext cx="57195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50000"/>
              </a:lnSpc>
              <a:spcBef>
                <a:spcPct val="20000"/>
              </a:spcBef>
              <a:buFontTx/>
              <a:buChar char="•"/>
            </a:pPr>
            <a:r>
              <a:rPr lang="en-US" altLang="es-CO" dirty="0"/>
              <a:t>reaction at frictionless pin supporting rotating body,</a:t>
            </a:r>
          </a:p>
        </p:txBody>
      </p:sp>
      <p:cxnSp>
        <p:nvCxnSpPr>
          <p:cNvPr id="9" name="Straight Arrow Connector 8"/>
          <p:cNvCxnSpPr/>
          <p:nvPr/>
        </p:nvCxnSpPr>
        <p:spPr>
          <a:xfrm flipH="1">
            <a:off x="5923128" y="230505"/>
            <a:ext cx="1" cy="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22627" y="687705"/>
            <a:ext cx="1569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12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77030" y="273988"/>
            <a:ext cx="8863013" cy="457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s-CO" sz="2800" b="1" dirty="0" smtClean="0">
                <a:latin typeface="Times New Roman" panose="02020603050405020304" pitchFamily="18" charset="0"/>
                <a:ea typeface="ＭＳ Ｐゴシック" panose="020B0600070205080204" pitchFamily="34" charset="-128"/>
                <a:cs typeface="Times New Roman" panose="02020603050405020304" pitchFamily="18" charset="0"/>
              </a:rPr>
              <a:t>Particle Kinetic Energy: Principle of Work &amp; Energy</a:t>
            </a:r>
          </a:p>
        </p:txBody>
      </p:sp>
      <p:pic>
        <p:nvPicPr>
          <p:cNvPr id="3"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 y="1423372"/>
            <a:ext cx="2935287"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6"/>
          <p:cNvGrpSpPr>
            <a:grpSpLocks/>
          </p:cNvGrpSpPr>
          <p:nvPr/>
        </p:nvGrpSpPr>
        <p:grpSpPr bwMode="auto">
          <a:xfrm>
            <a:off x="3252788" y="938213"/>
            <a:ext cx="5889625" cy="1992312"/>
            <a:chOff x="2042" y="591"/>
            <a:chExt cx="3710" cy="1255"/>
          </a:xfrm>
        </p:grpSpPr>
        <p:graphicFrame>
          <p:nvGraphicFramePr>
            <p:cNvPr id="5" name="Object 5"/>
            <p:cNvGraphicFramePr>
              <a:graphicFrameLocks noChangeAspect="1"/>
            </p:cNvGraphicFramePr>
            <p:nvPr/>
          </p:nvGraphicFramePr>
          <p:xfrm>
            <a:off x="2385" y="782"/>
            <a:ext cx="1584" cy="1064"/>
          </p:xfrm>
          <a:graphic>
            <a:graphicData uri="http://schemas.openxmlformats.org/presentationml/2006/ole">
              <mc:AlternateContent xmlns:mc="http://schemas.openxmlformats.org/markup-compatibility/2006">
                <mc:Choice xmlns:v="urn:schemas-microsoft-com:vml" Requires="v">
                  <p:oleObj spid="_x0000_s6726" name="Equation" r:id="rId4" imgW="2514600" imgH="1689100" progId="Equation.3">
                    <p:embed/>
                  </p:oleObj>
                </mc:Choice>
                <mc:Fallback>
                  <p:oleObj name="Equation" r:id="rId4" imgW="2514600" imgH="168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5" y="782"/>
                          <a:ext cx="1584" cy="1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7"/>
            <p:cNvGrpSpPr>
              <a:grpSpLocks/>
            </p:cNvGrpSpPr>
            <p:nvPr/>
          </p:nvGrpSpPr>
          <p:grpSpPr bwMode="auto">
            <a:xfrm>
              <a:off x="2042" y="591"/>
              <a:ext cx="3710" cy="250"/>
              <a:chOff x="1923" y="696"/>
              <a:chExt cx="3710" cy="250"/>
            </a:xfrm>
          </p:grpSpPr>
          <p:sp>
            <p:nvSpPr>
              <p:cNvPr id="7" name="Text Box 4"/>
              <p:cNvSpPr txBox="1">
                <a:spLocks noChangeArrowheads="1"/>
              </p:cNvSpPr>
              <p:nvPr/>
            </p:nvSpPr>
            <p:spPr bwMode="auto">
              <a:xfrm>
                <a:off x="1923" y="696"/>
                <a:ext cx="37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Consider a particle of mass </a:t>
                </a:r>
                <a:r>
                  <a:rPr lang="en-US" altLang="es-CO" i="1"/>
                  <a:t>m </a:t>
                </a:r>
                <a:r>
                  <a:rPr lang="en-US" altLang="es-CO"/>
                  <a:t>acted upon by force </a:t>
                </a:r>
              </a:p>
            </p:txBody>
          </p:sp>
          <p:graphicFrame>
            <p:nvGraphicFramePr>
              <p:cNvPr id="8" name="Object 6"/>
              <p:cNvGraphicFramePr>
                <a:graphicFrameLocks noChangeAspect="1"/>
              </p:cNvGraphicFramePr>
              <p:nvPr/>
            </p:nvGraphicFramePr>
            <p:xfrm>
              <a:off x="5344" y="717"/>
              <a:ext cx="144" cy="176"/>
            </p:xfrm>
            <a:graphic>
              <a:graphicData uri="http://schemas.openxmlformats.org/presentationml/2006/ole">
                <mc:AlternateContent xmlns:mc="http://schemas.openxmlformats.org/markup-compatibility/2006">
                  <mc:Choice xmlns:v="urn:schemas-microsoft-com:vml" Requires="v">
                    <p:oleObj spid="_x0000_s6727" name="Equation" r:id="rId6" imgW="228600" imgH="279400" progId="Equation.3">
                      <p:embed/>
                    </p:oleObj>
                  </mc:Choice>
                  <mc:Fallback>
                    <p:oleObj name="Equation" r:id="rId6" imgW="228600" imgH="279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4" y="717"/>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 name="Group 17"/>
          <p:cNvGrpSpPr>
            <a:grpSpLocks/>
          </p:cNvGrpSpPr>
          <p:nvPr/>
        </p:nvGrpSpPr>
        <p:grpSpPr bwMode="auto">
          <a:xfrm>
            <a:off x="3241675" y="3003550"/>
            <a:ext cx="5408613" cy="1677988"/>
            <a:chOff x="2042" y="1885"/>
            <a:chExt cx="3407" cy="1057"/>
          </a:xfrm>
        </p:grpSpPr>
        <p:sp>
          <p:nvSpPr>
            <p:cNvPr id="10" name="Text Box 8"/>
            <p:cNvSpPr txBox="1">
              <a:spLocks noChangeArrowheads="1"/>
            </p:cNvSpPr>
            <p:nvPr/>
          </p:nvSpPr>
          <p:spPr bwMode="auto">
            <a:xfrm>
              <a:off x="2042" y="1885"/>
              <a:ext cx="19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Integrating from </a:t>
              </a:r>
              <a:r>
                <a:rPr lang="en-US" altLang="es-CO" i="1"/>
                <a:t>A</a:t>
              </a:r>
              <a:r>
                <a:rPr lang="en-US" altLang="es-CO" i="1" baseline="-25000"/>
                <a:t>1</a:t>
              </a:r>
              <a:r>
                <a:rPr lang="en-US" altLang="es-CO"/>
                <a:t> to </a:t>
              </a:r>
              <a:r>
                <a:rPr lang="en-US" altLang="es-CO" i="1"/>
                <a:t>A</a:t>
              </a:r>
              <a:r>
                <a:rPr lang="en-US" altLang="es-CO" i="1" baseline="-25000"/>
                <a:t>2</a:t>
              </a:r>
              <a:r>
                <a:rPr lang="en-US" altLang="es-CO"/>
                <a:t> ,</a:t>
              </a:r>
            </a:p>
          </p:txBody>
        </p:sp>
        <p:graphicFrame>
          <p:nvGraphicFramePr>
            <p:cNvPr id="11" name="Object 4"/>
            <p:cNvGraphicFramePr>
              <a:graphicFrameLocks noChangeAspect="1"/>
            </p:cNvGraphicFramePr>
            <p:nvPr/>
          </p:nvGraphicFramePr>
          <p:xfrm>
            <a:off x="2385" y="2078"/>
            <a:ext cx="3064" cy="864"/>
          </p:xfrm>
          <a:graphic>
            <a:graphicData uri="http://schemas.openxmlformats.org/presentationml/2006/ole">
              <mc:AlternateContent xmlns:mc="http://schemas.openxmlformats.org/markup-compatibility/2006">
                <mc:Choice xmlns:v="urn:schemas-microsoft-com:vml" Requires="v">
                  <p:oleObj spid="_x0000_s6728" name="Equation" r:id="rId8" imgW="4864100" imgH="1371600" progId="Equation.3">
                    <p:embed/>
                  </p:oleObj>
                </mc:Choice>
                <mc:Fallback>
                  <p:oleObj name="Equation" r:id="rId8" imgW="4864100" imgH="1371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5" y="2078"/>
                          <a:ext cx="3064" cy="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12"/>
          <p:cNvGrpSpPr>
            <a:grpSpLocks/>
          </p:cNvGrpSpPr>
          <p:nvPr/>
        </p:nvGrpSpPr>
        <p:grpSpPr bwMode="auto">
          <a:xfrm>
            <a:off x="3241675" y="4756150"/>
            <a:ext cx="5851525" cy="701675"/>
            <a:chOff x="2073" y="3397"/>
            <a:chExt cx="3686" cy="442"/>
          </a:xfrm>
        </p:grpSpPr>
        <p:sp>
          <p:nvSpPr>
            <p:cNvPr id="13" name="Text Box 10"/>
            <p:cNvSpPr txBox="1">
              <a:spLocks noChangeArrowheads="1"/>
            </p:cNvSpPr>
            <p:nvPr/>
          </p:nvSpPr>
          <p:spPr bwMode="auto">
            <a:xfrm>
              <a:off x="2073" y="3397"/>
              <a:ext cx="36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i="1" dirty="0"/>
                <a:t>The work of the force      is equal to the change in kinetic energy of the particle</a:t>
              </a:r>
              <a:r>
                <a:rPr lang="en-US" altLang="es-CO" dirty="0"/>
                <a:t>.</a:t>
              </a:r>
            </a:p>
          </p:txBody>
        </p:sp>
        <p:graphicFrame>
          <p:nvGraphicFramePr>
            <p:cNvPr id="14" name="Object 3"/>
            <p:cNvGraphicFramePr>
              <a:graphicFrameLocks noChangeAspect="1"/>
            </p:cNvGraphicFramePr>
            <p:nvPr/>
          </p:nvGraphicFramePr>
          <p:xfrm>
            <a:off x="3700" y="3419"/>
            <a:ext cx="144" cy="176"/>
          </p:xfrm>
          <a:graphic>
            <a:graphicData uri="http://schemas.openxmlformats.org/presentationml/2006/ole">
              <mc:AlternateContent xmlns:mc="http://schemas.openxmlformats.org/markup-compatibility/2006">
                <mc:Choice xmlns:v="urn:schemas-microsoft-com:vml" Requires="v">
                  <p:oleObj spid="_x0000_s6729" name="Equation" r:id="rId10" imgW="228600" imgH="279400" progId="Equation.3">
                    <p:embed/>
                  </p:oleObj>
                </mc:Choice>
                <mc:Fallback>
                  <p:oleObj name="Equation" r:id="rId10" imgW="228600" imgH="279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0" y="3419"/>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18"/>
          <p:cNvGrpSpPr>
            <a:grpSpLocks/>
          </p:cNvGrpSpPr>
          <p:nvPr/>
        </p:nvGrpSpPr>
        <p:grpSpPr bwMode="auto">
          <a:xfrm>
            <a:off x="3241675" y="5651477"/>
            <a:ext cx="5829300" cy="1044575"/>
            <a:chOff x="2042" y="3485"/>
            <a:chExt cx="3672" cy="658"/>
          </a:xfrm>
        </p:grpSpPr>
        <p:sp>
          <p:nvSpPr>
            <p:cNvPr id="16" name="Text Box 14"/>
            <p:cNvSpPr txBox="1">
              <a:spLocks noChangeArrowheads="1"/>
            </p:cNvSpPr>
            <p:nvPr/>
          </p:nvSpPr>
          <p:spPr bwMode="auto">
            <a:xfrm>
              <a:off x="2042" y="3485"/>
              <a:ext cx="3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a:defRPr sz="2000">
                  <a:solidFill>
                    <a:schemeClr val="tx1"/>
                  </a:solidFill>
                  <a:latin typeface="Times New Roman" panose="02020603050405020304" pitchFamily="18" charset="0"/>
                  <a:ea typeface="ＭＳ Ｐゴシック" panose="020B0600070205080204" pitchFamily="34" charset="-128"/>
                </a:defRPr>
              </a:lvl1pPr>
              <a:lvl2pPr marL="742950" indent="-285750">
                <a:defRPr sz="2000">
                  <a:solidFill>
                    <a:schemeClr val="tx1"/>
                  </a:solidFill>
                  <a:latin typeface="Times New Roman" panose="02020603050405020304" pitchFamily="18" charset="0"/>
                  <a:ea typeface="ＭＳ Ｐゴシック" panose="020B0600070205080204" pitchFamily="34" charset="-128"/>
                </a:defRPr>
              </a:lvl2pPr>
              <a:lvl3pPr marL="1143000" indent="-228600">
                <a:defRPr sz="2000">
                  <a:solidFill>
                    <a:schemeClr val="tx1"/>
                  </a:solidFill>
                  <a:latin typeface="Times New Roman" panose="02020603050405020304" pitchFamily="18" charset="0"/>
                  <a:ea typeface="ＭＳ Ｐゴシック" panose="020B0600070205080204" pitchFamily="34" charset="-128"/>
                </a:defRPr>
              </a:lvl3pPr>
              <a:lvl4pPr marL="1600200" indent="-228600">
                <a:defRPr sz="2000">
                  <a:solidFill>
                    <a:schemeClr val="tx1"/>
                  </a:solidFill>
                  <a:latin typeface="Times New Roman" panose="02020603050405020304" pitchFamily="18" charset="0"/>
                  <a:ea typeface="ＭＳ Ｐゴシック" panose="020B0600070205080204" pitchFamily="34" charset="-128"/>
                </a:defRPr>
              </a:lvl4pPr>
              <a:lvl5pPr marL="2057400" indent="-228600">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buFontTx/>
                <a:buChar char="•"/>
              </a:pPr>
              <a:r>
                <a:rPr lang="en-US" altLang="es-CO"/>
                <a:t>Units of work and kinetic energy are the same:</a:t>
              </a:r>
            </a:p>
          </p:txBody>
        </p:sp>
        <p:graphicFrame>
          <p:nvGraphicFramePr>
            <p:cNvPr id="17" name="Object 2"/>
            <p:cNvGraphicFramePr>
              <a:graphicFrameLocks noChangeAspect="1"/>
            </p:cNvGraphicFramePr>
            <p:nvPr/>
          </p:nvGraphicFramePr>
          <p:xfrm>
            <a:off x="2385" y="3663"/>
            <a:ext cx="2920" cy="480"/>
          </p:xfrm>
          <a:graphic>
            <a:graphicData uri="http://schemas.openxmlformats.org/presentationml/2006/ole">
              <mc:AlternateContent xmlns:mc="http://schemas.openxmlformats.org/markup-compatibility/2006">
                <mc:Choice xmlns:v="urn:schemas-microsoft-com:vml" Requires="v">
                  <p:oleObj spid="_x0000_s6730" name="Equation" r:id="rId12" imgW="4635500" imgH="762000" progId="Equation.3">
                    <p:embed/>
                  </p:oleObj>
                </mc:Choice>
                <mc:Fallback>
                  <p:oleObj name="Equation" r:id="rId12" imgW="4635500" imgH="762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5" y="3663"/>
                          <a:ext cx="292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3340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3038</TotalTime>
  <Words>3572</Words>
  <Application>Microsoft Office PowerPoint</Application>
  <PresentationFormat>On-screen Show (4:3)</PresentationFormat>
  <Paragraphs>358</Paragraphs>
  <Slides>71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3" baseType="lpstr">
      <vt:lpstr>ＭＳ Ｐゴシック</vt:lpstr>
      <vt:lpstr>Arial</vt:lpstr>
      <vt:lpstr>Calibri</vt:lpstr>
      <vt:lpstr>Calibri Light</vt:lpstr>
      <vt:lpstr>Cambria Math</vt:lpstr>
      <vt:lpstr>Symbol</vt:lpstr>
      <vt:lpstr>Times New Roman</vt:lpstr>
      <vt:lpstr>TimesNewRomanPSMT</vt:lpstr>
      <vt:lpstr>Office Theme</vt:lpstr>
      <vt:lpstr>Equation</vt:lpstr>
      <vt:lpstr>Bitmap Image</vt:lpstr>
      <vt:lpstr>Ecuación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Prosun Mandal</dc:creator>
  <cp:lastModifiedBy>Prosun Mandal</cp:lastModifiedBy>
  <cp:revision>169</cp:revision>
  <dcterms:created xsi:type="dcterms:W3CDTF">2021-06-20T15:54:32Z</dcterms:created>
  <dcterms:modified xsi:type="dcterms:W3CDTF">2021-07-08T06:53:58Z</dcterms:modified>
</cp:coreProperties>
</file>