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67" r:id="rId5"/>
    <p:sldId id="258" r:id="rId6"/>
    <p:sldId id="268" r:id="rId7"/>
    <p:sldId id="259" r:id="rId8"/>
    <p:sldId id="263" r:id="rId9"/>
    <p:sldId id="264" r:id="rId10"/>
    <p:sldId id="269" r:id="rId11"/>
    <p:sldId id="265" r:id="rId12"/>
    <p:sldId id="266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975E-0A75-4B69-AA34-4C620621A84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B5AB-E735-4279-A63B-F396E8F8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3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208D-9829-4E8D-BF64-F3B67707B4DC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4EF-60B4-436D-B2A3-2C8B008F38D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13-EA89-422B-A57C-1BE61159B99A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6C73-10CD-4FEB-9669-11B93E31D7A5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ADE4-C2E7-438D-A85C-C439D2E808A6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3B3C-B8FF-43EC-91C6-9FA4F829BA6F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6F7-FEFA-487E-BE7B-0ACC141AD72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1EAD-6D4B-481F-B363-E40A9839740B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ABDC-8007-41CA-B1DF-440BFF91686D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F7D-6BBB-4D19-A3B4-706B3BAC5D28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642-59F2-41F3-B8E5-C254D25F3F1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C9F-B95C-4351-8E31-FE84524D683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878-F96A-4D4D-8F75-0A0F15455C59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B0EA-853B-4A06-BB7A-DD1790F92DAB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431-9FDC-4949-B555-6CD741D349FE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42D0-EF6E-4C04-A51C-BE6E73D5B29A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C307-6448-4079-B519-A0FB467782FF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of global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wine </a:t>
            </a:r>
            <a:r>
              <a:rPr lang="en-US" dirty="0"/>
              <a:t>market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664" y="4369810"/>
            <a:ext cx="9048307" cy="109689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W</a:t>
            </a:r>
            <a:r>
              <a:rPr lang="en-US" sz="3200" dirty="0" err="1" smtClean="0">
                <a:solidFill>
                  <a:srgbClr val="FF0000"/>
                </a:solidFill>
              </a:rPr>
              <a:t>iWino</a:t>
            </a:r>
            <a:r>
              <a:rPr lang="en-US" sz="3200" dirty="0" smtClean="0">
                <a:solidFill>
                  <a:srgbClr val="FF0000"/>
                </a:solidFill>
              </a:rPr>
              <a:t> Data Analysis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27" y="719795"/>
            <a:ext cx="6996223" cy="54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589" y="495658"/>
            <a:ext cx="7744637" cy="64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85748"/>
              </p:ext>
            </p:extLst>
          </p:nvPr>
        </p:nvGraphicFramePr>
        <p:xfrm>
          <a:off x="423863" y="166370"/>
          <a:ext cx="8596312" cy="669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37">
                  <a:extLst>
                    <a:ext uri="{9D8B030D-6E8A-4147-A177-3AD203B41FA5}">
                      <a16:colId xmlns:a16="http://schemas.microsoft.com/office/drawing/2014/main" val="1394047716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191087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43969035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1807052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country_code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Award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previous_rank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479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Málaga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710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Singapore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322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Italy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047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Córdoba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868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Ireland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565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New Mexico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71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Tennessee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6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Yukon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07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British Columbia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26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Germany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009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Italy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583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Burgos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398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Setúbal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496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Monaco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46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United Kingdom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34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Bestsellers in Gipuzkoa (Guipúzcoa)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225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1" y="653791"/>
            <a:ext cx="8267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“In wine there is wisdom, in beer there is freedom, in water there is bacteria</a:t>
            </a:r>
            <a:r>
              <a:rPr lang="en-US" sz="2800" b="1" dirty="0" smtClean="0">
                <a:solidFill>
                  <a:srgbClr val="FF0000"/>
                </a:solidFill>
              </a:rPr>
              <a:t>.”</a:t>
            </a:r>
          </a:p>
          <a:p>
            <a:pPr marL="0" indent="0" algn="r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Benjamin </a:t>
            </a:r>
            <a:r>
              <a:rPr lang="en-US" sz="2800" b="1" dirty="0">
                <a:solidFill>
                  <a:srgbClr val="FF0000"/>
                </a:solidFill>
              </a:rPr>
              <a:t>Franklin </a:t>
            </a:r>
            <a:endParaRPr lang="en-IN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6" name="Picture 2" descr="Wineries – Oliver Osoyoos Wine Coun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1" y="4294131"/>
            <a:ext cx="2906602" cy="21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 market research analysis </a:t>
            </a:r>
            <a:r>
              <a:rPr lang="en-US" dirty="0" smtClean="0"/>
              <a:t>with: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Countries-17</a:t>
            </a:r>
          </a:p>
          <a:p>
            <a:r>
              <a:rPr lang="en-US" sz="2400" dirty="0" smtClean="0"/>
              <a:t>Regions - 261</a:t>
            </a:r>
            <a:endParaRPr lang="en-IN" sz="2400" dirty="0"/>
          </a:p>
          <a:p>
            <a:r>
              <a:rPr lang="en-US" sz="2400" dirty="0" smtClean="0"/>
              <a:t>Wineries -</a:t>
            </a:r>
            <a:r>
              <a:rPr lang="en-US" sz="2400" dirty="0"/>
              <a:t> 1020</a:t>
            </a:r>
            <a:endParaRPr lang="en-US" sz="2400" dirty="0" smtClean="0"/>
          </a:p>
          <a:p>
            <a:r>
              <a:rPr lang="en-US" sz="2400" dirty="0" smtClean="0"/>
              <a:t>Varieties </a:t>
            </a:r>
            <a:r>
              <a:rPr lang="en-US" sz="2400" dirty="0"/>
              <a:t>of grapes-21</a:t>
            </a:r>
          </a:p>
          <a:p>
            <a:r>
              <a:rPr lang="en-US" sz="2400" dirty="0" smtClean="0"/>
              <a:t>Flavor </a:t>
            </a:r>
            <a:r>
              <a:rPr lang="en-US" sz="2400" dirty="0"/>
              <a:t>groups -13</a:t>
            </a:r>
          </a:p>
          <a:p>
            <a:r>
              <a:rPr lang="en-US" sz="2400" dirty="0" smtClean="0"/>
              <a:t>Taste/aroma - 450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8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20675"/>
            <a:ext cx="91821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</a:t>
            </a:r>
            <a:r>
              <a:rPr lang="en-US" dirty="0"/>
              <a:t>to </a:t>
            </a:r>
            <a:r>
              <a:rPr lang="en-US" dirty="0" smtClean="0"/>
              <a:t>priorities </a:t>
            </a:r>
            <a:r>
              <a:rPr lang="en-US" dirty="0"/>
              <a:t>for promotion with limited budget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806640"/>
              </p:ext>
            </p:extLst>
          </p:nvPr>
        </p:nvGraphicFramePr>
        <p:xfrm>
          <a:off x="677863" y="2160588"/>
          <a:ext cx="8596310" cy="339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9266295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8171309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01255768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64410902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22149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  <a:r>
                        <a:rPr lang="en-IN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r>
                        <a:rPr lang="en-IN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Wineries</a:t>
                      </a:r>
                      <a:r>
                        <a:rPr lang="en-IN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10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États-Unis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12273684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261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5973301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923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4270717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04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Allemagne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2549989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810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Espagne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2264396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375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2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85762"/>
            <a:ext cx="80581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est </a:t>
            </a:r>
            <a:r>
              <a:rPr lang="en-IN" dirty="0"/>
              <a:t>three wineries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744718"/>
              </p:ext>
            </p:extLst>
          </p:nvPr>
        </p:nvGraphicFramePr>
        <p:xfrm>
          <a:off x="677863" y="2160588"/>
          <a:ext cx="9135989" cy="305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93">
                  <a:extLst>
                    <a:ext uri="{9D8B030D-6E8A-4147-A177-3AD203B41FA5}">
                      <a16:colId xmlns:a16="http://schemas.microsoft.com/office/drawing/2014/main" val="3728010968"/>
                    </a:ext>
                  </a:extLst>
                </a:gridCol>
                <a:gridCol w="3388665">
                  <a:extLst>
                    <a:ext uri="{9D8B030D-6E8A-4147-A177-3AD203B41FA5}">
                      <a16:colId xmlns:a16="http://schemas.microsoft.com/office/drawing/2014/main" val="366508291"/>
                    </a:ext>
                  </a:extLst>
                </a:gridCol>
                <a:gridCol w="1541721">
                  <a:extLst>
                    <a:ext uri="{9D8B030D-6E8A-4147-A177-3AD203B41FA5}">
                      <a16:colId xmlns:a16="http://schemas.microsoft.com/office/drawing/2014/main" val="3943130513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2965917386"/>
                    </a:ext>
                  </a:extLst>
                </a:gridCol>
                <a:gridCol w="1605517">
                  <a:extLst>
                    <a:ext uri="{9D8B030D-6E8A-4147-A177-3AD203B41FA5}">
                      <a16:colId xmlns:a16="http://schemas.microsoft.com/office/drawing/2014/main" val="2201871997"/>
                    </a:ext>
                  </a:extLst>
                </a:gridCol>
              </a:tblGrid>
              <a:tr h="10170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Wineries Name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Ratings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Ratings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6874980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Cabernet Sauvignon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1323895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3976688"/>
                  </a:ext>
                </a:extLst>
              </a:tr>
              <a:tr h="10170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Château Margaux </a:t>
                      </a:r>
                      <a:endParaRPr lang="fr-FR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fr-F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Grand Cru Classé)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010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Wines related with the aroma </a:t>
            </a:r>
            <a:r>
              <a:rPr lang="en-US" dirty="0" smtClean="0"/>
              <a:t>of: </a:t>
            </a:r>
            <a:r>
              <a:rPr lang="en-US" i="1" dirty="0" smtClean="0"/>
              <a:t>coffee</a:t>
            </a:r>
            <a:r>
              <a:rPr lang="en-US" dirty="0" smtClean="0"/>
              <a:t>, </a:t>
            </a:r>
            <a:r>
              <a:rPr lang="en-US" i="1" dirty="0" smtClean="0"/>
              <a:t>toast</a:t>
            </a:r>
            <a:r>
              <a:rPr lang="en-US" dirty="0" smtClean="0"/>
              <a:t>, </a:t>
            </a:r>
            <a:r>
              <a:rPr lang="en-US" i="1" dirty="0" smtClean="0"/>
              <a:t>green apple</a:t>
            </a:r>
            <a:r>
              <a:rPr lang="en-US" dirty="0" smtClean="0"/>
              <a:t>, </a:t>
            </a:r>
            <a:r>
              <a:rPr lang="en-US" i="1" dirty="0" smtClean="0"/>
              <a:t>cream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i="1" dirty="0" smtClean="0"/>
              <a:t>citrus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158832"/>
              </p:ext>
            </p:extLst>
          </p:nvPr>
        </p:nvGraphicFramePr>
        <p:xfrm>
          <a:off x="677863" y="1816100"/>
          <a:ext cx="8694736" cy="439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46">
                  <a:extLst>
                    <a:ext uri="{9D8B030D-6E8A-4147-A177-3AD203B41FA5}">
                      <a16:colId xmlns:a16="http://schemas.microsoft.com/office/drawing/2014/main" val="1889838457"/>
                    </a:ext>
                  </a:extLst>
                </a:gridCol>
                <a:gridCol w="1701210">
                  <a:extLst>
                    <a:ext uri="{9D8B030D-6E8A-4147-A177-3AD203B41FA5}">
                      <a16:colId xmlns:a16="http://schemas.microsoft.com/office/drawing/2014/main" val="2769522070"/>
                    </a:ext>
                  </a:extLst>
                </a:gridCol>
                <a:gridCol w="1995339">
                  <a:extLst>
                    <a:ext uri="{9D8B030D-6E8A-4147-A177-3AD203B41FA5}">
                      <a16:colId xmlns:a16="http://schemas.microsoft.com/office/drawing/2014/main" val="2789722399"/>
                    </a:ext>
                  </a:extLst>
                </a:gridCol>
                <a:gridCol w="1061288">
                  <a:extLst>
                    <a:ext uri="{9D8B030D-6E8A-4147-A177-3AD203B41FA5}">
                      <a16:colId xmlns:a16="http://schemas.microsoft.com/office/drawing/2014/main" val="1778166134"/>
                    </a:ext>
                  </a:extLst>
                </a:gridCol>
                <a:gridCol w="1541953">
                  <a:extLst>
                    <a:ext uri="{9D8B030D-6E8A-4147-A177-3AD203B41FA5}">
                      <a16:colId xmlns:a16="http://schemas.microsoft.com/office/drawing/2014/main" val="328920388"/>
                    </a:ext>
                  </a:extLst>
                </a:gridCol>
              </a:tblGrid>
              <a:tr h="8962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Aroma_frequency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8591577"/>
                  </a:ext>
                </a:extLst>
              </a:tr>
              <a:tr h="5395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 Santo di Montepulciano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non_oak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4270717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0950770"/>
                  </a:ext>
                </a:extLst>
              </a:tr>
              <a:tr h="5395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Henri Shiraz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toast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1022965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4783554"/>
                  </a:ext>
                </a:extLst>
              </a:tr>
              <a:tr h="5395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 Santo di Montepulciano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4270717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4102285"/>
                  </a:ext>
                </a:extLst>
              </a:tr>
              <a:tr h="5395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 Santo di Montepulciano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citrus_fruit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4270717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584163"/>
                  </a:ext>
                </a:extLst>
              </a:tr>
              <a:tr h="5395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Tignanello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apple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tree_fruit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4270717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38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409" y="774405"/>
            <a:ext cx="6255764" cy="4968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7711" y="5518297"/>
            <a:ext cx="1020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The customers who love these aromas are called “Breakfast enthusiast”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</a:t>
            </a:r>
            <a:r>
              <a:rPr lang="en-US" b="1" dirty="0"/>
              <a:t>3 most common `grape`s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985895"/>
              </p:ext>
            </p:extLst>
          </p:nvPr>
        </p:nvGraphicFramePr>
        <p:xfrm>
          <a:off x="677863" y="2160588"/>
          <a:ext cx="9252946" cy="228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18">
                  <a:extLst>
                    <a:ext uri="{9D8B030D-6E8A-4147-A177-3AD203B41FA5}">
                      <a16:colId xmlns:a16="http://schemas.microsoft.com/office/drawing/2014/main" val="2337661319"/>
                    </a:ext>
                  </a:extLst>
                </a:gridCol>
                <a:gridCol w="3124411">
                  <a:extLst>
                    <a:ext uri="{9D8B030D-6E8A-4147-A177-3AD203B41FA5}">
                      <a16:colId xmlns:a16="http://schemas.microsoft.com/office/drawing/2014/main" val="2675482729"/>
                    </a:ext>
                  </a:extLst>
                </a:gridCol>
                <a:gridCol w="2175880">
                  <a:extLst>
                    <a:ext uri="{9D8B030D-6E8A-4147-A177-3AD203B41FA5}">
                      <a16:colId xmlns:a16="http://schemas.microsoft.com/office/drawing/2014/main" val="2663439101"/>
                    </a:ext>
                  </a:extLst>
                </a:gridCol>
                <a:gridCol w="2313237">
                  <a:extLst>
                    <a:ext uri="{9D8B030D-6E8A-4147-A177-3AD203B41FA5}">
                      <a16:colId xmlns:a16="http://schemas.microsoft.com/office/drawing/2014/main" val="2464937167"/>
                    </a:ext>
                  </a:extLst>
                </a:gridCol>
              </a:tblGrid>
              <a:tr h="570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wines</a:t>
                      </a:r>
                      <a:r>
                        <a:rPr lang="en-IN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2523852"/>
                  </a:ext>
                </a:extLst>
              </a:tr>
              <a:tr h="570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Cabernet Sauvignon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9621012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4601874"/>
                  </a:ext>
                </a:extLst>
              </a:tr>
              <a:tr h="570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Merlot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6233909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0744599"/>
                  </a:ext>
                </a:extLst>
              </a:tr>
              <a:tr h="570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Chardonnay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3625248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371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331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Analysis of global  wine market </vt:lpstr>
      <vt:lpstr>A market research analysis with: </vt:lpstr>
      <vt:lpstr>PowerPoint Presentation</vt:lpstr>
      <vt:lpstr>Countries to priorities for promotion with limited budget</vt:lpstr>
      <vt:lpstr>PowerPoint Presentation</vt:lpstr>
      <vt:lpstr>Best three wineries </vt:lpstr>
      <vt:lpstr>Wines related with the aroma of: coffee, toast, green apple, cream, and citrus</vt:lpstr>
      <vt:lpstr>PowerPoint Presentation</vt:lpstr>
      <vt:lpstr>Top 3 most common `grape`s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global  wine market</dc:title>
  <dc:creator>admin</dc:creator>
  <cp:lastModifiedBy>admin</cp:lastModifiedBy>
  <cp:revision>12</cp:revision>
  <dcterms:created xsi:type="dcterms:W3CDTF">2024-03-30T10:51:40Z</dcterms:created>
  <dcterms:modified xsi:type="dcterms:W3CDTF">2024-03-30T15:37:25Z</dcterms:modified>
</cp:coreProperties>
</file>