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hMy509TVgNK3fHyPh82n0T107d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fcd3e3583f_1_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fcd3e3583f_1_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2fcd3e3583f_1_3: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728da20fc_0_3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728da20fc_0_3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8728da20fc_0_35: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8728da20fc_0_3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8728da20fc_0_3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28728da20fc_0_30: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4"/>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7"/>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7"/>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7"/>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3"/>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10.png"/><Relationship Id="rId5" Type="http://schemas.openxmlformats.org/officeDocument/2006/relationships/hyperlink" Target="https://www.shopify.com/blog/target-audienc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hyperlink" Target="https://www.collinsdictionary.com/dictionary/english/turntable" TargetMode="External"/><Relationship Id="rId11" Type="http://schemas.openxmlformats.org/officeDocument/2006/relationships/hyperlink" Target="https://www.collinsdictionary.com/dictionary/english/fill" TargetMode="External"/><Relationship Id="rId10" Type="http://schemas.openxmlformats.org/officeDocument/2006/relationships/hyperlink" Target="https://www.collinsdictionary.com/dictionary/english/performance" TargetMode="External"/><Relationship Id="rId13" Type="http://schemas.openxmlformats.org/officeDocument/2006/relationships/hyperlink" Target="https://www.collinsdictionary.com/dictionary/english/variation" TargetMode="External"/><Relationship Id="rId12" Type="http://schemas.openxmlformats.org/officeDocument/2006/relationships/hyperlink" Target="https://www.collinsdictionary.com/dictionary/english/slow"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log.collinsdictionary.com/cefr-labels-explained/" TargetMode="External"/><Relationship Id="rId4" Type="http://schemas.openxmlformats.org/officeDocument/2006/relationships/hyperlink" Target="https://www.collinsdictionary.com/dictionary/english/say" TargetMode="External"/><Relationship Id="rId9" Type="http://schemas.openxmlformats.org/officeDocument/2006/relationships/hyperlink" Target="https://www.collinsdictionary.com/dictionary/english/impressive" TargetMode="External"/><Relationship Id="rId15" Type="http://schemas.openxmlformats.org/officeDocument/2006/relationships/hyperlink" Target="https://www.collinsdictionary.com/dictionary/english/pitch" TargetMode="External"/><Relationship Id="rId14" Type="http://schemas.openxmlformats.org/officeDocument/2006/relationships/hyperlink" Target="https://www.collinsdictionary.com/dictionary/english/distortion" TargetMode="External"/><Relationship Id="rId17" Type="http://schemas.openxmlformats.org/officeDocument/2006/relationships/hyperlink" Target="https://www.collinsdictionary.com/dictionary/english/frequency" TargetMode="External"/><Relationship Id="rId16" Type="http://schemas.openxmlformats.org/officeDocument/2006/relationships/hyperlink" Target="https://www.collinsdictionary.com/dictionary/english/audio" TargetMode="External"/><Relationship Id="rId5" Type="http://schemas.openxmlformats.org/officeDocument/2006/relationships/hyperlink" Target="https://www.collinsdictionary.com/dictionary/english/wow" TargetMode="External"/><Relationship Id="rId19" Type="http://schemas.openxmlformats.org/officeDocument/2006/relationships/hyperlink" Target="https://www.collinsdictionary.com/dictionary/english/speed" TargetMode="External"/><Relationship Id="rId6" Type="http://schemas.openxmlformats.org/officeDocument/2006/relationships/hyperlink" Target="https://www.collinsdictionary.com/dictionary/english/impress" TargetMode="External"/><Relationship Id="rId18" Type="http://schemas.openxmlformats.org/officeDocument/2006/relationships/hyperlink" Target="https://www.collinsdictionary.com/dictionary/english/due" TargetMode="External"/><Relationship Id="rId7" Type="http://schemas.openxmlformats.org/officeDocument/2006/relationships/hyperlink" Target="https://www.collinsdictionary.com/dictionary/english/surprise" TargetMode="External"/><Relationship Id="rId8" Type="http://schemas.openxmlformats.org/officeDocument/2006/relationships/hyperlink" Target="https://www.collinsdictionary.com/dictionary/english/pleas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828675" y="30401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u="sng">
                <a:solidFill>
                  <a:srgbClr val="0F0F0F"/>
                </a:solidFill>
                <a:latin typeface="Times New Roman"/>
                <a:ea typeface="Times New Roman"/>
                <a:cs typeface="Times New Roman"/>
                <a:sym typeface="Times New Roman"/>
              </a:rPr>
              <a:t>Employee Data Analysis using Excel</a:t>
            </a:r>
            <a:r>
              <a:rPr b="1" i="0" lang="en-US" u="sng">
                <a:solidFill>
                  <a:srgbClr val="0F0F0F"/>
                </a:solidFill>
                <a:latin typeface="Times New Roman"/>
                <a:ea typeface="Times New Roman"/>
                <a:cs typeface="Times New Roman"/>
                <a:sym typeface="Times New Roman"/>
              </a:rPr>
              <a:t> </a:t>
            </a:r>
            <a:br>
              <a:rPr b="1" i="0" lang="en-US" u="sng">
                <a:solidFill>
                  <a:srgbClr val="0F0F0F"/>
                </a:solidFill>
                <a:latin typeface="Roboto"/>
                <a:ea typeface="Roboto"/>
                <a:cs typeface="Roboto"/>
                <a:sym typeface="Roboto"/>
              </a:rPr>
            </a:br>
            <a:endParaRPr u="sng"/>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1"/>
          <p:cNvSpPr txBox="1"/>
          <p:nvPr/>
        </p:nvSpPr>
        <p:spPr>
          <a:xfrm>
            <a:off x="1061817" y="3058250"/>
            <a:ext cx="86106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STUDENT NAME: K.ARCHANA</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REGISTER NO: 122204380</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DEPARTMENT:B.COM( CS )</a:t>
            </a:r>
            <a:endParaRPr b="1"/>
          </a:p>
          <a:p>
            <a:pPr indent="0" lvl="0" marL="0" marR="0" rtl="0" algn="l">
              <a:spcBef>
                <a:spcPts val="0"/>
              </a:spcBef>
              <a:spcAft>
                <a:spcPts val="0"/>
              </a:spcAft>
              <a:buNone/>
            </a:pPr>
            <a:r>
              <a:rPr b="1" lang="en-US" sz="2400">
                <a:solidFill>
                  <a:schemeClr val="dk1"/>
                </a:solidFill>
                <a:latin typeface="Calibri"/>
                <a:ea typeface="Calibri"/>
                <a:cs typeface="Calibri"/>
                <a:sym typeface="Calibri"/>
              </a:rPr>
              <a:t>COLLEGE: GASCP</a:t>
            </a:r>
            <a:endParaRPr b="1"/>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2fcd3e3583f_1_3"/>
          <p:cNvSpPr txBox="1"/>
          <p:nvPr>
            <p:ph type="title"/>
          </p:nvPr>
        </p:nvSpPr>
        <p:spPr>
          <a:xfrm>
            <a:off x="755332" y="385444"/>
            <a:ext cx="10681200" cy="738900"/>
          </a:xfrm>
          <a:prstGeom prst="rect">
            <a:avLst/>
          </a:prstGeom>
        </p:spPr>
        <p:txBody>
          <a:bodyPr anchorCtr="0" anchor="t" bIns="0" lIns="0" spcFirstLastPara="1" rIns="0" wrap="square" tIns="0">
            <a:spAutoFit/>
          </a:bodyPr>
          <a:lstStyle/>
          <a:p>
            <a:pPr indent="0" lvl="0" marL="12700" rtl="0" algn="l">
              <a:spcBef>
                <a:spcPts val="0"/>
              </a:spcBef>
              <a:spcAft>
                <a:spcPts val="0"/>
              </a:spcAft>
              <a:buClr>
                <a:schemeClr val="dk1"/>
              </a:buClr>
              <a:buFont typeface="Arial"/>
              <a:buNone/>
            </a:pPr>
            <a:r>
              <a:rPr lang="en-US"/>
              <a:t>MODELLING</a:t>
            </a:r>
            <a:endParaRPr/>
          </a:p>
        </p:txBody>
      </p:sp>
      <p:sp>
        <p:nvSpPr>
          <p:cNvPr id="211" name="Google Shape;211;g2fcd3e3583f_1_3"/>
          <p:cNvSpPr txBox="1"/>
          <p:nvPr/>
        </p:nvSpPr>
        <p:spPr>
          <a:xfrm>
            <a:off x="893300" y="1124350"/>
            <a:ext cx="858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alibri"/>
                <a:ea typeface="Calibri"/>
                <a:cs typeface="Calibri"/>
                <a:sym typeface="Calibri"/>
              </a:rPr>
              <a:t>MEANING :</a:t>
            </a:r>
            <a:endParaRPr b="1" sz="2800">
              <a:latin typeface="Calibri"/>
              <a:ea typeface="Calibri"/>
              <a:cs typeface="Calibri"/>
              <a:sym typeface="Calibri"/>
            </a:endParaRPr>
          </a:p>
        </p:txBody>
      </p:sp>
      <p:sp>
        <p:nvSpPr>
          <p:cNvPr id="212" name="Google Shape;212;g2fcd3e3583f_1_3"/>
          <p:cNvSpPr txBox="1"/>
          <p:nvPr/>
        </p:nvSpPr>
        <p:spPr>
          <a:xfrm>
            <a:off x="1370425" y="1739950"/>
            <a:ext cx="85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1900">
                <a:solidFill>
                  <a:srgbClr val="040C28"/>
                </a:solidFill>
                <a:highlight>
                  <a:srgbClr val="FFFFFF"/>
                </a:highlight>
              </a:rPr>
              <a:t>He job of wearing clothes, jewellery, etc.</a:t>
            </a:r>
            <a:r>
              <a:rPr i="1" lang="en-US" sz="1900">
                <a:solidFill>
                  <a:srgbClr val="1F1F1F"/>
                </a:solidFill>
                <a:highlight>
                  <a:srgbClr val="FFFFFF"/>
                </a:highlight>
              </a:rPr>
              <a:t> </a:t>
            </a:r>
            <a:r>
              <a:rPr i="1" lang="en-US" sz="1900">
                <a:solidFill>
                  <a:srgbClr val="040C28"/>
                </a:solidFill>
                <a:highlight>
                  <a:srgbClr val="FFFFFF"/>
                </a:highlight>
              </a:rPr>
              <a:t>in order to advertise them</a:t>
            </a:r>
            <a:r>
              <a:rPr i="1" lang="en-US" sz="1900">
                <a:solidFill>
                  <a:srgbClr val="1F1F1F"/>
                </a:solidFill>
                <a:highlight>
                  <a:srgbClr val="FFFFFF"/>
                </a:highlight>
              </a:rPr>
              <a:t>: Ashley's always wanted to go into modelling. a modelling contract.</a:t>
            </a:r>
            <a:endParaRPr sz="1800">
              <a:latin typeface="Calibri"/>
              <a:ea typeface="Calibri"/>
              <a:cs typeface="Calibri"/>
              <a:sym typeface="Calibri"/>
            </a:endParaRPr>
          </a:p>
        </p:txBody>
      </p:sp>
      <p:sp>
        <p:nvSpPr>
          <p:cNvPr id="213" name="Google Shape;213;g2fcd3e3583f_1_3"/>
          <p:cNvSpPr txBox="1"/>
          <p:nvPr/>
        </p:nvSpPr>
        <p:spPr>
          <a:xfrm>
            <a:off x="951300" y="2362975"/>
            <a:ext cx="858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DEFINITION :</a:t>
            </a:r>
            <a:endParaRPr b="1" sz="2400">
              <a:solidFill>
                <a:schemeClr val="dk1"/>
              </a:solidFill>
              <a:latin typeface="Calibri"/>
              <a:ea typeface="Calibri"/>
              <a:cs typeface="Calibri"/>
              <a:sym typeface="Calibri"/>
            </a:endParaRPr>
          </a:p>
        </p:txBody>
      </p:sp>
      <p:sp>
        <p:nvSpPr>
          <p:cNvPr id="214" name="Google Shape;214;g2fcd3e3583f_1_3"/>
          <p:cNvSpPr txBox="1"/>
          <p:nvPr/>
        </p:nvSpPr>
        <p:spPr>
          <a:xfrm>
            <a:off x="1337275" y="2840875"/>
            <a:ext cx="8587500" cy="163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1900">
                <a:solidFill>
                  <a:srgbClr val="474747"/>
                </a:solidFill>
                <a:highlight>
                  <a:srgbClr val="FFFFFF"/>
                </a:highlight>
              </a:rPr>
              <a:t>Modeling involves </a:t>
            </a:r>
            <a:r>
              <a:rPr i="1" lang="en-US" sz="1900">
                <a:solidFill>
                  <a:srgbClr val="040C28"/>
                </a:solidFill>
                <a:highlight>
                  <a:srgbClr val="D3E3FD"/>
                </a:highlight>
              </a:rPr>
              <a:t>making a representation of something</a:t>
            </a:r>
            <a:r>
              <a:rPr i="1" lang="en-US" sz="1900">
                <a:solidFill>
                  <a:srgbClr val="474747"/>
                </a:solidFill>
                <a:highlight>
                  <a:srgbClr val="FFFFFF"/>
                </a:highlight>
              </a:rPr>
              <a:t>. Creating a tiny, functioning volcano is an example of modeling. Teachers use modeling when they have a class election that represents a larger one, like a presidential election. </a:t>
            </a:r>
            <a:endParaRPr i="1" sz="25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2" name="Google Shape;222;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3" name="Google Shape;223;p11"/>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24" name="Google Shape;224;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25" name="Google Shape;225;p11"/>
          <p:cNvSpPr txBox="1"/>
          <p:nvPr/>
        </p:nvSpPr>
        <p:spPr>
          <a:xfrm>
            <a:off x="947025" y="1143625"/>
            <a:ext cx="85875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chemeClr val="dk1"/>
                </a:solidFill>
                <a:latin typeface="Calibri"/>
                <a:ea typeface="Calibri"/>
                <a:cs typeface="Calibri"/>
                <a:sym typeface="Calibri"/>
              </a:rPr>
              <a:t>MEANING :</a:t>
            </a:r>
            <a:endParaRPr b="1" sz="25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226" name="Google Shape;226;p11"/>
          <p:cNvSpPr txBox="1"/>
          <p:nvPr/>
        </p:nvSpPr>
        <p:spPr>
          <a:xfrm>
            <a:off x="1116950" y="1599325"/>
            <a:ext cx="8587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1800">
                <a:solidFill>
                  <a:srgbClr val="474747"/>
                </a:solidFill>
                <a:highlight>
                  <a:srgbClr val="FFFFFF"/>
                </a:highlight>
              </a:rPr>
              <a:t>"As a result" </a:t>
            </a:r>
            <a:r>
              <a:rPr i="1" lang="en-US" sz="1800">
                <a:solidFill>
                  <a:srgbClr val="040C28"/>
                </a:solidFill>
                <a:highlight>
                  <a:srgbClr val="D3E3FD"/>
                </a:highlight>
              </a:rPr>
              <a:t>introduces the conclusion of an action or event which was previously mentioned</a:t>
            </a:r>
            <a:r>
              <a:rPr i="1" lang="en-US" sz="1800">
                <a:solidFill>
                  <a:srgbClr val="474747"/>
                </a:solidFill>
                <a:highlight>
                  <a:srgbClr val="FFFFFF"/>
                </a:highlight>
              </a:rPr>
              <a:t>. "As a result of" is used to introduce the cause or origin of an action. (My flight was delayed) as the result of (a snow storm): (My flight was delayed) because of, due to, as a consequence of (a snow storm)</a:t>
            </a:r>
            <a:endParaRPr sz="1800">
              <a:latin typeface="Calibri"/>
              <a:ea typeface="Calibri"/>
              <a:cs typeface="Calibri"/>
              <a:sym typeface="Calibri"/>
            </a:endParaRPr>
          </a:p>
        </p:txBody>
      </p:sp>
      <p:sp>
        <p:nvSpPr>
          <p:cNvPr id="227" name="Google Shape;227;p11"/>
          <p:cNvSpPr txBox="1"/>
          <p:nvPr/>
        </p:nvSpPr>
        <p:spPr>
          <a:xfrm>
            <a:off x="1040750" y="2816125"/>
            <a:ext cx="8587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chemeClr val="dk1"/>
                </a:solidFill>
                <a:latin typeface="Calibri"/>
                <a:ea typeface="Calibri"/>
                <a:cs typeface="Calibri"/>
                <a:sym typeface="Calibri"/>
              </a:rPr>
              <a:t>DEFINITION :</a:t>
            </a:r>
            <a:endParaRPr sz="1800">
              <a:latin typeface="Calibri"/>
              <a:ea typeface="Calibri"/>
              <a:cs typeface="Calibri"/>
              <a:sym typeface="Calibri"/>
            </a:endParaRPr>
          </a:p>
        </p:txBody>
      </p:sp>
      <p:sp>
        <p:nvSpPr>
          <p:cNvPr id="228" name="Google Shape;228;p11"/>
          <p:cNvSpPr txBox="1"/>
          <p:nvPr/>
        </p:nvSpPr>
        <p:spPr>
          <a:xfrm>
            <a:off x="1223250" y="3295838"/>
            <a:ext cx="85875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US" sz="1850">
                <a:solidFill>
                  <a:srgbClr val="3C4043"/>
                </a:solidFill>
                <a:highlight>
                  <a:srgbClr val="FFFFFF"/>
                </a:highlight>
              </a:rPr>
              <a:t>Uncover the factors that lead to employee attrition and explore important questions such as ‘show me a breakdown of distance from home by job role and attrition’ or ‘compare average monthly income by education and attrition’. This is a fictional data set created by IBM data scientists.</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4" name="Google Shape;234;p12"/>
          <p:cNvSpPr txBox="1"/>
          <p:nvPr/>
        </p:nvSpPr>
        <p:spPr>
          <a:xfrm>
            <a:off x="1232925" y="1597675"/>
            <a:ext cx="85875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900">
                <a:solidFill>
                  <a:schemeClr val="dk1"/>
                </a:solidFill>
                <a:highlight>
                  <a:srgbClr val="FFFFFF"/>
                </a:highlight>
              </a:rPr>
              <a:t>Employee engagement is attracting a great deal of interest from employers across numerous sectors. In some respects it is a very old aspiration – the desire by employers to find ways to increase employee motivation and to win more commitment to the job and the organisation. In some ways it is ‘new’ in that the context within which engagement is being sought is different. </a:t>
            </a:r>
            <a:endParaRPr i="1" sz="2500">
              <a:latin typeface="Calibri"/>
              <a:ea typeface="Calibri"/>
              <a:cs typeface="Calibri"/>
              <a:sym typeface="Calibri"/>
            </a:endParaRPr>
          </a:p>
        </p:txBody>
      </p:sp>
      <p:sp>
        <p:nvSpPr>
          <p:cNvPr id="235" name="Google Shape;235;p12"/>
          <p:cNvSpPr txBox="1"/>
          <p:nvPr/>
        </p:nvSpPr>
        <p:spPr>
          <a:xfrm>
            <a:off x="906575" y="1143625"/>
            <a:ext cx="858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MEANING :</a:t>
            </a:r>
            <a:endParaRPr b="1" sz="2400">
              <a:latin typeface="Calibri"/>
              <a:ea typeface="Calibri"/>
              <a:cs typeface="Calibri"/>
              <a:sym typeface="Calibri"/>
            </a:endParaRPr>
          </a:p>
        </p:txBody>
      </p:sp>
      <p:sp>
        <p:nvSpPr>
          <p:cNvPr id="236" name="Google Shape;236;p12"/>
          <p:cNvSpPr txBox="1"/>
          <p:nvPr/>
        </p:nvSpPr>
        <p:spPr>
          <a:xfrm>
            <a:off x="1232925" y="4061075"/>
            <a:ext cx="8587500" cy="16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50">
                <a:solidFill>
                  <a:srgbClr val="69727A"/>
                </a:solidFill>
                <a:highlight>
                  <a:srgbClr val="FFFFFF"/>
                </a:highlight>
              </a:rPr>
              <a:t>Job analysis is a process that involves gathering and analyzing information about the various duties, responsibilities, and requirements of any specific job. The underlying motive behind this process is to clearly understand the individual needs of every job so that HRs can make informed decisions on recruitment, selection, training, and performance evaluation.</a:t>
            </a:r>
            <a:endParaRPr i="1" sz="2300">
              <a:latin typeface="Calibri"/>
              <a:ea typeface="Calibri"/>
              <a:cs typeface="Calibri"/>
              <a:sym typeface="Calibri"/>
            </a:endParaRPr>
          </a:p>
        </p:txBody>
      </p:sp>
      <p:sp>
        <p:nvSpPr>
          <p:cNvPr id="237" name="Google Shape;237;p12"/>
          <p:cNvSpPr txBox="1"/>
          <p:nvPr/>
        </p:nvSpPr>
        <p:spPr>
          <a:xfrm>
            <a:off x="983925" y="3503825"/>
            <a:ext cx="8587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 :</a:t>
            </a:r>
            <a:endParaRPr b="1"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u="sng"/>
              <a:t>PROJECT TITLE</a:t>
            </a:r>
            <a:endParaRPr sz="4250" u="sng"/>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2"/>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3"/>
          <p:cNvGrpSpPr/>
          <p:nvPr/>
        </p:nvGrpSpPr>
        <p:grpSpPr>
          <a:xfrm>
            <a:off x="7448612" y="0"/>
            <a:ext cx="4743796" cy="6858466"/>
            <a:chOff x="7448612" y="0"/>
            <a:chExt cx="4743796" cy="6858466"/>
          </a:xfrm>
        </p:grpSpPr>
        <p:sp>
          <p:nvSpPr>
            <p:cNvPr id="98" name="Google Shape;98;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3"/>
          <p:cNvGrpSpPr/>
          <p:nvPr/>
        </p:nvGrpSpPr>
        <p:grpSpPr>
          <a:xfrm>
            <a:off x="47625" y="3819523"/>
            <a:ext cx="4124325" cy="3009898"/>
            <a:chOff x="47625" y="3819523"/>
            <a:chExt cx="4124325" cy="3009898"/>
          </a:xfrm>
        </p:grpSpPr>
        <p:pic>
          <p:nvPicPr>
            <p:cNvPr id="113" name="Google Shape;113;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3"/>
          <p:cNvSpPr txBox="1"/>
          <p:nvPr>
            <p:ph type="title"/>
          </p:nvPr>
        </p:nvSpPr>
        <p:spPr>
          <a:xfrm>
            <a:off x="739775" y="445388"/>
            <a:ext cx="23571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u="sng"/>
              <a:t>AGENDA</a:t>
            </a:r>
            <a:endParaRPr u="sng"/>
          </a:p>
        </p:txBody>
      </p:sp>
      <p:sp>
        <p:nvSpPr>
          <p:cNvPr id="116" name="Google Shape;116;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3"/>
          <p:cNvSpPr txBox="1"/>
          <p:nvPr/>
        </p:nvSpPr>
        <p:spPr>
          <a:xfrm>
            <a:off x="2509807" y="1041533"/>
            <a:ext cx="5029200" cy="4402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Problem Statement</a:t>
            </a:r>
            <a:endParaRPr i="1"/>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Project Overview</a:t>
            </a:r>
            <a:endParaRPr i="1"/>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End Users</a:t>
            </a:r>
            <a:endParaRPr i="1"/>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Our Solution and Proposition</a:t>
            </a:r>
            <a:endParaRPr i="1"/>
          </a:p>
          <a:p>
            <a:pPr indent="-177800" lvl="0" marL="0" marR="0" rtl="0" algn="l">
              <a:spcBef>
                <a:spcPts val="0"/>
              </a:spcBef>
              <a:spcAft>
                <a:spcPts val="0"/>
              </a:spcAft>
              <a:buClr>
                <a:srgbClr val="0D0D0D"/>
              </a:buClr>
              <a:buSzPts val="2800"/>
              <a:buFont typeface="Calibri"/>
              <a:buAutoNum type="arabicPeriod"/>
            </a:pPr>
            <a:r>
              <a:rPr i="1" lang="en-US" sz="2800">
                <a:solidFill>
                  <a:srgbClr val="0D0D0D"/>
                </a:solidFill>
                <a:latin typeface="Times New Roman"/>
                <a:ea typeface="Times New Roman"/>
                <a:cs typeface="Times New Roman"/>
                <a:sym typeface="Times New Roman"/>
              </a:rPr>
              <a:t>Dataset Description</a:t>
            </a:r>
            <a:endParaRPr b="0" i="1"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Modelling Approach</a:t>
            </a:r>
            <a:endParaRPr i="1"/>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Results and </a:t>
            </a:r>
            <a:r>
              <a:rPr i="1" lang="en-US" sz="2800">
                <a:solidFill>
                  <a:srgbClr val="0D0D0D"/>
                </a:solidFill>
                <a:latin typeface="Times New Roman"/>
                <a:ea typeface="Times New Roman"/>
                <a:cs typeface="Times New Roman"/>
                <a:sym typeface="Times New Roman"/>
              </a:rPr>
              <a:t>Discussion</a:t>
            </a:r>
            <a:endParaRPr b="0" i="1"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1" lang="en-US" sz="2800">
                <a:solidFill>
                  <a:srgbClr val="0D0D0D"/>
                </a:solidFill>
                <a:latin typeface="Times New Roman"/>
                <a:ea typeface="Times New Roman"/>
                <a:cs typeface="Times New Roman"/>
                <a:sym typeface="Times New Roman"/>
              </a:rPr>
              <a:t>Conclusion</a:t>
            </a:r>
            <a:endParaRPr i="1"/>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4"/>
          <p:cNvGrpSpPr/>
          <p:nvPr/>
        </p:nvGrpSpPr>
        <p:grpSpPr>
          <a:xfrm>
            <a:off x="7991475" y="2933700"/>
            <a:ext cx="2762250" cy="3257550"/>
            <a:chOff x="7991475" y="2933700"/>
            <a:chExt cx="2762250" cy="3257550"/>
          </a:xfrm>
        </p:grpSpPr>
        <p:sp>
          <p:nvSpPr>
            <p:cNvPr id="123" name="Google Shape;123;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u="sng"/>
              <a:t>PROBLEM	STATEMENT</a:t>
            </a:r>
            <a:endParaRPr sz="4250" u="sng"/>
          </a:p>
        </p:txBody>
      </p:sp>
      <p:pic>
        <p:nvPicPr>
          <p:cNvPr id="128" name="Google Shape;128;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4"/>
          <p:cNvSpPr txBox="1"/>
          <p:nvPr/>
        </p:nvSpPr>
        <p:spPr>
          <a:xfrm>
            <a:off x="1810175" y="2009950"/>
            <a:ext cx="907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31" name="Google Shape;131;p4"/>
          <p:cNvSpPr txBox="1"/>
          <p:nvPr/>
        </p:nvSpPr>
        <p:spPr>
          <a:xfrm>
            <a:off x="1363400" y="1684138"/>
            <a:ext cx="8188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latin typeface="Calibri"/>
                <a:ea typeface="Calibri"/>
                <a:cs typeface="Calibri"/>
                <a:sym typeface="Calibri"/>
              </a:rPr>
              <a:t>A problem statement is a clear and description of the</a:t>
            </a:r>
            <a:endParaRPr i="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 problem or issue a team aims to address in a project.</a:t>
            </a:r>
            <a:endParaRPr i="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A problem statement identifies a problems current</a:t>
            </a:r>
            <a:endParaRPr i="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state , and the gaps that lie </a:t>
            </a:r>
            <a:r>
              <a:rPr i="1" lang="en-US" sz="1800">
                <a:latin typeface="Calibri"/>
                <a:ea typeface="Calibri"/>
                <a:cs typeface="Calibri"/>
                <a:sym typeface="Calibri"/>
              </a:rPr>
              <a:t>between</a:t>
            </a:r>
            <a:r>
              <a:rPr i="1" lang="en-US" sz="1800">
                <a:latin typeface="Calibri"/>
                <a:ea typeface="Calibri"/>
                <a:cs typeface="Calibri"/>
                <a:sym typeface="Calibri"/>
              </a:rPr>
              <a:t> the two.</a:t>
            </a:r>
            <a:endParaRPr i="1" sz="1800">
              <a:latin typeface="Calibri"/>
              <a:ea typeface="Calibri"/>
              <a:cs typeface="Calibri"/>
              <a:sym typeface="Calibri"/>
            </a:endParaRPr>
          </a:p>
        </p:txBody>
      </p:sp>
      <p:sp>
        <p:nvSpPr>
          <p:cNvPr id="132" name="Google Shape;132;p4"/>
          <p:cNvSpPr txBox="1"/>
          <p:nvPr/>
        </p:nvSpPr>
        <p:spPr>
          <a:xfrm>
            <a:off x="834075" y="1305525"/>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MEANING:</a:t>
            </a:r>
            <a:endParaRPr b="1" sz="1800">
              <a:latin typeface="Calibri"/>
              <a:ea typeface="Calibri"/>
              <a:cs typeface="Calibri"/>
              <a:sym typeface="Calibri"/>
            </a:endParaRPr>
          </a:p>
        </p:txBody>
      </p:sp>
      <p:sp>
        <p:nvSpPr>
          <p:cNvPr id="133" name="Google Shape;133;p4"/>
          <p:cNvSpPr txBox="1"/>
          <p:nvPr/>
        </p:nvSpPr>
        <p:spPr>
          <a:xfrm>
            <a:off x="1363400" y="3415438"/>
            <a:ext cx="6440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650">
                <a:solidFill>
                  <a:schemeClr val="dk1"/>
                </a:solidFill>
                <a:highlight>
                  <a:srgbClr val="FFFFFF"/>
                </a:highlight>
              </a:rPr>
              <a:t>A problem statement is a short, clear explanation of an issue or challenge that sums up what you want to change. It helps you, team members, and other stakeholders to focus on the problem, why it’s important, and who it impacts. </a:t>
            </a:r>
            <a:endParaRPr i="1" sz="1800">
              <a:latin typeface="Calibri"/>
              <a:ea typeface="Calibri"/>
              <a:cs typeface="Calibri"/>
              <a:sym typeface="Calibri"/>
            </a:endParaRPr>
          </a:p>
        </p:txBody>
      </p:sp>
      <p:sp>
        <p:nvSpPr>
          <p:cNvPr id="134" name="Google Shape;134;p4"/>
          <p:cNvSpPr txBox="1"/>
          <p:nvPr/>
        </p:nvSpPr>
        <p:spPr>
          <a:xfrm>
            <a:off x="834075" y="2977150"/>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DEFINITION:</a:t>
            </a:r>
            <a:endParaRPr b="1"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5"/>
          <p:cNvGrpSpPr/>
          <p:nvPr/>
        </p:nvGrpSpPr>
        <p:grpSpPr>
          <a:xfrm>
            <a:off x="8658225" y="2647950"/>
            <a:ext cx="3533775" cy="3810000"/>
            <a:chOff x="8658225" y="2647950"/>
            <a:chExt cx="3533775" cy="3810000"/>
          </a:xfrm>
        </p:grpSpPr>
        <p:sp>
          <p:nvSpPr>
            <p:cNvPr id="140" name="Google Shape;14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2" name="Google Shape;142;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3" name="Google Shape;143;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5"/>
          <p:cNvSpPr txBox="1"/>
          <p:nvPr>
            <p:ph type="title"/>
          </p:nvPr>
        </p:nvSpPr>
        <p:spPr>
          <a:xfrm>
            <a:off x="739775" y="829627"/>
            <a:ext cx="52635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u="sng"/>
              <a:t>PROJECT OVERVIEW</a:t>
            </a:r>
            <a:endParaRPr sz="4250" u="sng"/>
          </a:p>
        </p:txBody>
      </p:sp>
      <p:pic>
        <p:nvPicPr>
          <p:cNvPr id="145" name="Google Shape;145;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6" name="Google Shape;146;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7" name="Google Shape;147;p5"/>
          <p:cNvSpPr txBox="1"/>
          <p:nvPr/>
        </p:nvSpPr>
        <p:spPr>
          <a:xfrm>
            <a:off x="739775" y="1786050"/>
            <a:ext cx="79248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t/>
            </a:r>
            <a:endParaRPr/>
          </a:p>
        </p:txBody>
      </p:sp>
      <p:sp>
        <p:nvSpPr>
          <p:cNvPr id="148" name="Google Shape;148;p5"/>
          <p:cNvSpPr txBox="1"/>
          <p:nvPr/>
        </p:nvSpPr>
        <p:spPr>
          <a:xfrm>
            <a:off x="1043550" y="3844650"/>
            <a:ext cx="8188800" cy="14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650">
                <a:solidFill>
                  <a:schemeClr val="dk1"/>
                </a:solidFill>
                <a:highlight>
                  <a:srgbClr val="FFFFFF"/>
                </a:highlight>
              </a:rPr>
              <a:t>This blog will decode the essence of a project overview, guide you through crafting an effective one, and illustrate this with detailed examples. Explicitly targeted in the Indian professional context, where project dynamics can vary significantly across industries, this post seeks to empower project managers and teams with the knowledge to initiate projects confidently and competently.</a:t>
            </a:r>
            <a:endParaRPr i="1" sz="2400">
              <a:latin typeface="Calibri"/>
              <a:ea typeface="Calibri"/>
              <a:cs typeface="Calibri"/>
              <a:sym typeface="Calibri"/>
            </a:endParaRPr>
          </a:p>
        </p:txBody>
      </p:sp>
      <p:sp>
        <p:nvSpPr>
          <p:cNvPr id="149" name="Google Shape;149;p5"/>
          <p:cNvSpPr txBox="1"/>
          <p:nvPr/>
        </p:nvSpPr>
        <p:spPr>
          <a:xfrm>
            <a:off x="1043550" y="2168875"/>
            <a:ext cx="78189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latin typeface="Calibri"/>
                <a:ea typeface="Calibri"/>
                <a:cs typeface="Calibri"/>
                <a:sym typeface="Calibri"/>
              </a:rPr>
              <a:t>A project </a:t>
            </a:r>
            <a:r>
              <a:rPr i="1" lang="en-US" sz="1800">
                <a:latin typeface="Calibri"/>
                <a:ea typeface="Calibri"/>
                <a:cs typeface="Calibri"/>
                <a:sym typeface="Calibri"/>
              </a:rPr>
              <a:t>overview</a:t>
            </a:r>
            <a:r>
              <a:rPr i="1" lang="en-US" sz="1800">
                <a:latin typeface="Calibri"/>
                <a:ea typeface="Calibri"/>
                <a:cs typeface="Calibri"/>
                <a:sym typeface="Calibri"/>
              </a:rPr>
              <a:t> is a detailed description of a projects goals and objectives,</a:t>
            </a:r>
            <a:endParaRPr i="1" sz="1800">
              <a:latin typeface="Calibri"/>
              <a:ea typeface="Calibri"/>
              <a:cs typeface="Calibri"/>
              <a:sym typeface="Calibri"/>
            </a:endParaRPr>
          </a:p>
          <a:p>
            <a:pPr indent="0" lvl="0" marL="0" rtl="0" algn="l">
              <a:spcBef>
                <a:spcPts val="0"/>
              </a:spcBef>
              <a:spcAft>
                <a:spcPts val="0"/>
              </a:spcAft>
              <a:buNone/>
            </a:pPr>
            <a:r>
              <a:rPr i="1" lang="en-US" sz="1800">
                <a:latin typeface="Calibri"/>
                <a:ea typeface="Calibri"/>
                <a:cs typeface="Calibri"/>
                <a:sym typeface="Calibri"/>
              </a:rPr>
              <a:t>the steps to achieve these goals, and the expected outcomes . In addition, a project overview enables you to outline the project schedule, budget, nesources, and status.</a:t>
            </a:r>
            <a:endParaRPr i="1" sz="1800">
              <a:latin typeface="Calibri"/>
              <a:ea typeface="Calibri"/>
              <a:cs typeface="Calibri"/>
              <a:sym typeface="Calibri"/>
            </a:endParaRPr>
          </a:p>
        </p:txBody>
      </p:sp>
      <p:sp>
        <p:nvSpPr>
          <p:cNvPr id="150" name="Google Shape;150;p5"/>
          <p:cNvSpPr txBox="1"/>
          <p:nvPr/>
        </p:nvSpPr>
        <p:spPr>
          <a:xfrm>
            <a:off x="739775" y="1695450"/>
            <a:ext cx="818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alibri"/>
                <a:ea typeface="Calibri"/>
                <a:cs typeface="Calibri"/>
                <a:sym typeface="Calibri"/>
              </a:rPr>
              <a:t> MEANING :</a:t>
            </a:r>
            <a:endParaRPr b="1" sz="2800">
              <a:latin typeface="Calibri"/>
              <a:ea typeface="Calibri"/>
              <a:cs typeface="Calibri"/>
              <a:sym typeface="Calibri"/>
            </a:endParaRPr>
          </a:p>
        </p:txBody>
      </p:sp>
      <p:sp>
        <p:nvSpPr>
          <p:cNvPr id="151" name="Google Shape;151;p5"/>
          <p:cNvSpPr txBox="1"/>
          <p:nvPr/>
        </p:nvSpPr>
        <p:spPr>
          <a:xfrm>
            <a:off x="801725" y="3292888"/>
            <a:ext cx="8188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latin typeface="Calibri"/>
                <a:ea typeface="Calibri"/>
                <a:cs typeface="Calibri"/>
                <a:sym typeface="Calibri"/>
              </a:rPr>
              <a:t>DEFINITION :</a:t>
            </a:r>
            <a:endParaRPr b="1" sz="2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6"/>
          <p:cNvSpPr txBox="1"/>
          <p:nvPr>
            <p:ph type="title"/>
          </p:nvPr>
        </p:nvSpPr>
        <p:spPr>
          <a:xfrm>
            <a:off x="813177" y="948643"/>
            <a:ext cx="5014500" cy="1001700"/>
          </a:xfrm>
          <a:prstGeom prst="rect">
            <a:avLst/>
          </a:prstGeom>
          <a:noFill/>
          <a:ln>
            <a:noFill/>
          </a:ln>
        </p:spPr>
        <p:txBody>
          <a:bodyPr anchorCtr="0" anchor="t" bIns="0" lIns="0" spcFirstLastPara="1" rIns="0" wrap="square" tIns="16500">
            <a:spAutoFit/>
          </a:bodyPr>
          <a:lstStyle/>
          <a:p>
            <a:pPr indent="0" lvl="0" marL="12700" rtl="0" algn="l">
              <a:spcBef>
                <a:spcPts val="0"/>
              </a:spcBef>
              <a:spcAft>
                <a:spcPts val="0"/>
              </a:spcAft>
              <a:buClr>
                <a:schemeClr val="dk1"/>
              </a:buClr>
              <a:buFont typeface="Arial"/>
              <a:buNone/>
            </a:pPr>
            <a:r>
              <a:rPr lang="en-US" sz="3200"/>
              <a:t>WHO ARE THE END USERS? </a:t>
            </a:r>
            <a:endParaRPr sz="3200"/>
          </a:p>
        </p:txBody>
      </p:sp>
      <p:pic>
        <p:nvPicPr>
          <p:cNvPr id="160" name="Google Shape;16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1" name="Google Shape;161;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2" name="Google Shape;162;p6"/>
          <p:cNvSpPr txBox="1"/>
          <p:nvPr/>
        </p:nvSpPr>
        <p:spPr>
          <a:xfrm>
            <a:off x="979775" y="2559525"/>
            <a:ext cx="8188800" cy="1293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highlight>
                  <a:schemeClr val="lt1"/>
                </a:highlight>
                <a:latin typeface="Calibri"/>
                <a:ea typeface="Calibri"/>
                <a:cs typeface="Calibri"/>
                <a:sym typeface="Calibri"/>
              </a:rPr>
              <a:t>An end user is a person or other entity that consumes or make use of the goods or </a:t>
            </a:r>
            <a:endParaRPr i="1" sz="1800">
              <a:highlight>
                <a:schemeClr val="lt1"/>
              </a:highlight>
              <a:latin typeface="Calibri"/>
              <a:ea typeface="Calibri"/>
              <a:cs typeface="Calibri"/>
              <a:sym typeface="Calibri"/>
            </a:endParaRPr>
          </a:p>
          <a:p>
            <a:pPr indent="0" lvl="0" marL="0" rtl="0" algn="l">
              <a:spcBef>
                <a:spcPts val="0"/>
              </a:spcBef>
              <a:spcAft>
                <a:spcPts val="0"/>
              </a:spcAft>
              <a:buNone/>
            </a:pPr>
            <a:r>
              <a:rPr i="1" lang="en-US" sz="1800">
                <a:highlight>
                  <a:schemeClr val="lt1"/>
                </a:highlight>
                <a:latin typeface="Calibri"/>
                <a:ea typeface="Calibri"/>
                <a:cs typeface="Calibri"/>
                <a:sym typeface="Calibri"/>
              </a:rPr>
              <a:t>services produced by businesses. In this way, an end user may differ from a customer</a:t>
            </a:r>
            <a:endParaRPr i="1" sz="1800">
              <a:highlight>
                <a:schemeClr val="lt1"/>
              </a:highlight>
              <a:latin typeface="Calibri"/>
              <a:ea typeface="Calibri"/>
              <a:cs typeface="Calibri"/>
              <a:sym typeface="Calibri"/>
            </a:endParaRPr>
          </a:p>
          <a:p>
            <a:pPr indent="0" lvl="0" marL="0" rtl="0" algn="l">
              <a:spcBef>
                <a:spcPts val="0"/>
              </a:spcBef>
              <a:spcAft>
                <a:spcPts val="0"/>
              </a:spcAft>
              <a:buNone/>
            </a:pPr>
            <a:r>
              <a:rPr i="1" lang="en-US" sz="1800">
                <a:highlight>
                  <a:schemeClr val="lt1"/>
                </a:highlight>
                <a:latin typeface="Calibri"/>
                <a:ea typeface="Calibri"/>
                <a:cs typeface="Calibri"/>
                <a:sym typeface="Calibri"/>
              </a:rPr>
              <a:t>since the entity or person that buys a product or service may not be the one who</a:t>
            </a:r>
            <a:endParaRPr i="1" sz="1800">
              <a:highlight>
                <a:schemeClr val="lt1"/>
              </a:highlight>
              <a:latin typeface="Calibri"/>
              <a:ea typeface="Calibri"/>
              <a:cs typeface="Calibri"/>
              <a:sym typeface="Calibri"/>
            </a:endParaRPr>
          </a:p>
          <a:p>
            <a:pPr indent="0" lvl="0" marL="0" rtl="0" algn="l">
              <a:spcBef>
                <a:spcPts val="0"/>
              </a:spcBef>
              <a:spcAft>
                <a:spcPts val="0"/>
              </a:spcAft>
              <a:buNone/>
            </a:pPr>
            <a:r>
              <a:rPr i="1" lang="en-US" sz="1800">
                <a:highlight>
                  <a:schemeClr val="lt1"/>
                </a:highlight>
                <a:latin typeface="Calibri"/>
                <a:ea typeface="Calibri"/>
                <a:cs typeface="Calibri"/>
                <a:sym typeface="Calibri"/>
              </a:rPr>
              <a:t>actually uses it.</a:t>
            </a:r>
            <a:endParaRPr i="1" sz="1800">
              <a:highlight>
                <a:schemeClr val="lt1"/>
              </a:highlight>
              <a:latin typeface="Calibri"/>
              <a:ea typeface="Calibri"/>
              <a:cs typeface="Calibri"/>
              <a:sym typeface="Calibri"/>
            </a:endParaRPr>
          </a:p>
        </p:txBody>
      </p:sp>
      <p:sp>
        <p:nvSpPr>
          <p:cNvPr id="163" name="Google Shape;163;p6"/>
          <p:cNvSpPr txBox="1"/>
          <p:nvPr/>
        </p:nvSpPr>
        <p:spPr>
          <a:xfrm>
            <a:off x="2344425" y="3425613"/>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64" name="Google Shape;164;p6"/>
          <p:cNvSpPr txBox="1"/>
          <p:nvPr/>
        </p:nvSpPr>
        <p:spPr>
          <a:xfrm>
            <a:off x="553125" y="2120938"/>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MEANING :</a:t>
            </a:r>
            <a:endParaRPr b="1" sz="2600">
              <a:latin typeface="Calibri"/>
              <a:ea typeface="Calibri"/>
              <a:cs typeface="Calibri"/>
              <a:sym typeface="Calibri"/>
            </a:endParaRPr>
          </a:p>
        </p:txBody>
      </p:sp>
      <p:sp>
        <p:nvSpPr>
          <p:cNvPr id="165" name="Google Shape;165;p6"/>
          <p:cNvSpPr txBox="1"/>
          <p:nvPr/>
        </p:nvSpPr>
        <p:spPr>
          <a:xfrm>
            <a:off x="553125" y="3784225"/>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a:t>
            </a:r>
            <a:endParaRPr b="1" sz="2400">
              <a:latin typeface="Calibri"/>
              <a:ea typeface="Calibri"/>
              <a:cs typeface="Calibri"/>
              <a:sym typeface="Calibri"/>
            </a:endParaRPr>
          </a:p>
        </p:txBody>
      </p:sp>
      <p:sp>
        <p:nvSpPr>
          <p:cNvPr id="166" name="Google Shape;166;p6"/>
          <p:cNvSpPr txBox="1"/>
          <p:nvPr/>
        </p:nvSpPr>
        <p:spPr>
          <a:xfrm>
            <a:off x="979775" y="4207138"/>
            <a:ext cx="7705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rgbClr val="2D2D2D"/>
                </a:solidFill>
              </a:rPr>
              <a:t>I</a:t>
            </a:r>
            <a:r>
              <a:rPr i="1" lang="en-US" sz="1800">
                <a:solidFill>
                  <a:srgbClr val="2D2D2D"/>
                </a:solidFill>
              </a:rPr>
              <a:t>n this article, we define end users, explain how they're different from customers and provide tips and example scenarios to help you identify them.</a:t>
            </a:r>
            <a:endParaRPr i="1" sz="21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72" name="Google Shape;172;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7"/>
          <p:cNvSpPr txBox="1"/>
          <p:nvPr>
            <p:ph type="title"/>
          </p:nvPr>
        </p:nvSpPr>
        <p:spPr>
          <a:xfrm>
            <a:off x="676275" y="559875"/>
            <a:ext cx="9763200" cy="4443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800"/>
              <a:t>OUR SOLUTION AND ITS VALUE PROPOSITION</a:t>
            </a:r>
            <a:endParaRPr sz="4000"/>
          </a:p>
        </p:txBody>
      </p:sp>
      <p:pic>
        <p:nvPicPr>
          <p:cNvPr id="176" name="Google Shape;176;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77" name="Google Shape;177;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78" name="Google Shape;178;p7"/>
          <p:cNvSpPr txBox="1"/>
          <p:nvPr/>
        </p:nvSpPr>
        <p:spPr>
          <a:xfrm>
            <a:off x="3563400" y="1455300"/>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latin typeface="Calibri"/>
              <a:ea typeface="Calibri"/>
              <a:cs typeface="Calibri"/>
              <a:sym typeface="Calibri"/>
            </a:endParaRPr>
          </a:p>
        </p:txBody>
      </p:sp>
      <p:sp>
        <p:nvSpPr>
          <p:cNvPr id="179" name="Google Shape;179;p7"/>
          <p:cNvSpPr txBox="1"/>
          <p:nvPr/>
        </p:nvSpPr>
        <p:spPr>
          <a:xfrm>
            <a:off x="2758838" y="1278525"/>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MEANING :</a:t>
            </a:r>
            <a:endParaRPr b="1" sz="2400">
              <a:latin typeface="Calibri"/>
              <a:ea typeface="Calibri"/>
              <a:cs typeface="Calibri"/>
              <a:sym typeface="Calibri"/>
            </a:endParaRPr>
          </a:p>
        </p:txBody>
      </p:sp>
      <p:sp>
        <p:nvSpPr>
          <p:cNvPr id="180" name="Google Shape;180;p7"/>
          <p:cNvSpPr txBox="1"/>
          <p:nvPr/>
        </p:nvSpPr>
        <p:spPr>
          <a:xfrm>
            <a:off x="2586200" y="1832625"/>
            <a:ext cx="818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81" name="Google Shape;181;p7"/>
          <p:cNvSpPr txBox="1"/>
          <p:nvPr/>
        </p:nvSpPr>
        <p:spPr>
          <a:xfrm>
            <a:off x="2961575" y="1832625"/>
            <a:ext cx="8188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100">
                <a:latin typeface="Calibri"/>
                <a:ea typeface="Calibri"/>
                <a:cs typeface="Calibri"/>
                <a:sym typeface="Calibri"/>
              </a:rPr>
              <a:t>A value proposition is a short statement that communicates </a:t>
            </a:r>
            <a:endParaRPr i="1" sz="2100">
              <a:latin typeface="Calibri"/>
              <a:ea typeface="Calibri"/>
              <a:cs typeface="Calibri"/>
              <a:sym typeface="Calibri"/>
            </a:endParaRPr>
          </a:p>
          <a:p>
            <a:pPr indent="0" lvl="0" marL="0" rtl="0" algn="l">
              <a:spcBef>
                <a:spcPts val="0"/>
              </a:spcBef>
              <a:spcAft>
                <a:spcPts val="0"/>
              </a:spcAft>
              <a:buNone/>
            </a:pPr>
            <a:r>
              <a:rPr i="1" lang="en-US" sz="2100">
                <a:latin typeface="Calibri"/>
                <a:ea typeface="Calibri"/>
                <a:cs typeface="Calibri"/>
                <a:sym typeface="Calibri"/>
              </a:rPr>
              <a:t>why buyers should choose your product or services.</a:t>
            </a:r>
            <a:endParaRPr i="1" sz="2100">
              <a:latin typeface="Calibri"/>
              <a:ea typeface="Calibri"/>
              <a:cs typeface="Calibri"/>
              <a:sym typeface="Calibri"/>
            </a:endParaRPr>
          </a:p>
        </p:txBody>
      </p:sp>
      <p:sp>
        <p:nvSpPr>
          <p:cNvPr id="182" name="Google Shape;182;p7"/>
          <p:cNvSpPr txBox="1"/>
          <p:nvPr/>
        </p:nvSpPr>
        <p:spPr>
          <a:xfrm>
            <a:off x="2695575" y="2663925"/>
            <a:ext cx="809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 :</a:t>
            </a:r>
            <a:endParaRPr b="1" sz="3000">
              <a:latin typeface="Calibri"/>
              <a:ea typeface="Calibri"/>
              <a:cs typeface="Calibri"/>
              <a:sym typeface="Calibri"/>
            </a:endParaRPr>
          </a:p>
        </p:txBody>
      </p:sp>
      <p:sp>
        <p:nvSpPr>
          <p:cNvPr id="183" name="Google Shape;183;p7"/>
          <p:cNvSpPr txBox="1"/>
          <p:nvPr/>
        </p:nvSpPr>
        <p:spPr>
          <a:xfrm>
            <a:off x="2961575" y="3181950"/>
            <a:ext cx="69201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rgbClr val="3F3F46"/>
                </a:solidFill>
                <a:highlight>
                  <a:schemeClr val="lt1"/>
                </a:highlight>
              </a:rPr>
              <a:t>A value proposition is a concise statement that communicates the unique benefits and value a product or service offers to its </a:t>
            </a:r>
            <a:r>
              <a:rPr i="1" lang="en-US" sz="1800" u="sng">
                <a:solidFill>
                  <a:schemeClr val="hlink"/>
                </a:solidFill>
                <a:highlight>
                  <a:schemeClr val="lt1"/>
                </a:highlight>
                <a:hlinkClick r:id="rId5"/>
              </a:rPr>
              <a:t>target audience</a:t>
            </a:r>
            <a:r>
              <a:rPr i="1" lang="en-US" sz="1800">
                <a:solidFill>
                  <a:srgbClr val="3F3F46"/>
                </a:solidFill>
                <a:highlight>
                  <a:schemeClr val="lt1"/>
                </a:highlight>
              </a:rPr>
              <a:t>. It highlights the specific problem it solves, the advantages it provides, and why it is superior to its competitors.</a:t>
            </a:r>
            <a:endParaRPr i="1" sz="2400">
              <a:highlight>
                <a:schemeClr val="lt1"/>
              </a:highlight>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8728da20fc_0_35"/>
          <p:cNvSpPr txBox="1"/>
          <p:nvPr>
            <p:ph type="title"/>
          </p:nvPr>
        </p:nvSpPr>
        <p:spPr>
          <a:xfrm>
            <a:off x="243532" y="484969"/>
            <a:ext cx="10681200" cy="7389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US"/>
              <a:t>Dataset Description</a:t>
            </a:r>
            <a:endParaRPr/>
          </a:p>
        </p:txBody>
      </p:sp>
      <p:sp>
        <p:nvSpPr>
          <p:cNvPr id="190" name="Google Shape;190;g28728da20fc_0_35"/>
          <p:cNvSpPr txBox="1"/>
          <p:nvPr/>
        </p:nvSpPr>
        <p:spPr>
          <a:xfrm>
            <a:off x="652800" y="23178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8728da20fc_0_35"/>
          <p:cNvSpPr txBox="1"/>
          <p:nvPr/>
        </p:nvSpPr>
        <p:spPr>
          <a:xfrm>
            <a:off x="652800" y="1777975"/>
            <a:ext cx="7749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latin typeface="Calibri"/>
                <a:ea typeface="Calibri"/>
                <a:cs typeface="Calibri"/>
                <a:sym typeface="Calibri"/>
              </a:rPr>
              <a:t>A dataset is a set or collection of data. This set is normally presented in a tabular pattern.Every column describe a particular variable. And each row corresponds to given member of the data set as per the given questions. This the part of data management.</a:t>
            </a:r>
            <a:endParaRPr i="1" sz="1800">
              <a:latin typeface="Calibri"/>
              <a:ea typeface="Calibri"/>
              <a:cs typeface="Calibri"/>
              <a:sym typeface="Calibri"/>
            </a:endParaRPr>
          </a:p>
        </p:txBody>
      </p:sp>
      <p:sp>
        <p:nvSpPr>
          <p:cNvPr id="192" name="Google Shape;192;g28728da20fc_0_35"/>
          <p:cNvSpPr txBox="1"/>
          <p:nvPr/>
        </p:nvSpPr>
        <p:spPr>
          <a:xfrm>
            <a:off x="213000" y="1223875"/>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MEANING :</a:t>
            </a:r>
            <a:endParaRPr b="1" sz="2400">
              <a:latin typeface="Calibri"/>
              <a:ea typeface="Calibri"/>
              <a:cs typeface="Calibri"/>
              <a:sym typeface="Calibri"/>
            </a:endParaRPr>
          </a:p>
        </p:txBody>
      </p:sp>
      <p:sp>
        <p:nvSpPr>
          <p:cNvPr id="193" name="Google Shape;193;g28728da20fc_0_35"/>
          <p:cNvSpPr txBox="1"/>
          <p:nvPr/>
        </p:nvSpPr>
        <p:spPr>
          <a:xfrm>
            <a:off x="243525" y="3070975"/>
            <a:ext cx="818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 :</a:t>
            </a:r>
            <a:endParaRPr b="1" sz="2400">
              <a:latin typeface="Calibri"/>
              <a:ea typeface="Calibri"/>
              <a:cs typeface="Calibri"/>
              <a:sym typeface="Calibri"/>
            </a:endParaRPr>
          </a:p>
        </p:txBody>
      </p:sp>
      <p:sp>
        <p:nvSpPr>
          <p:cNvPr id="194" name="Google Shape;194;g28728da20fc_0_35"/>
          <p:cNvSpPr txBox="1"/>
          <p:nvPr/>
        </p:nvSpPr>
        <p:spPr>
          <a:xfrm>
            <a:off x="652800" y="3625075"/>
            <a:ext cx="8188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rgbClr val="444444"/>
                </a:solidFill>
                <a:highlight>
                  <a:srgbClr val="FFFFFF"/>
                </a:highlight>
              </a:rPr>
              <a:t> Data sets describe values for each variable for unknown quantities such as height, weight, temperature, volume, etc., of an object or values of random numbers. The values in this set are known as a </a:t>
            </a:r>
            <a:r>
              <a:rPr b="1" i="1" lang="en-US" sz="1800">
                <a:solidFill>
                  <a:srgbClr val="444444"/>
                </a:solidFill>
                <a:highlight>
                  <a:srgbClr val="FFFFFF"/>
                </a:highlight>
              </a:rPr>
              <a:t>datum</a:t>
            </a:r>
            <a:r>
              <a:rPr i="1" lang="en-US" sz="1800">
                <a:solidFill>
                  <a:srgbClr val="444444"/>
                </a:solidFill>
                <a:highlight>
                  <a:srgbClr val="FFFFFF"/>
                </a:highlight>
              </a:rPr>
              <a:t>.</a:t>
            </a:r>
            <a:endParaRPr i="1"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8728da20fc_0_30"/>
          <p:cNvSpPr txBox="1"/>
          <p:nvPr>
            <p:ph type="title"/>
          </p:nvPr>
        </p:nvSpPr>
        <p:spPr>
          <a:xfrm>
            <a:off x="725575" y="1592975"/>
            <a:ext cx="9113100" cy="3564000"/>
          </a:xfrm>
          <a:prstGeom prst="rect">
            <a:avLst/>
          </a:prstGeom>
        </p:spPr>
        <p:txBody>
          <a:bodyPr anchorCtr="0" anchor="t" bIns="0" lIns="0" spcFirstLastPara="1" rIns="0" wrap="square" tIns="0">
            <a:spAutoFit/>
          </a:bodyPr>
          <a:lstStyle/>
          <a:p>
            <a:pPr indent="0" lvl="0" marL="215900" rtl="0" algn="l">
              <a:lnSpc>
                <a:spcPct val="115000"/>
              </a:lnSpc>
              <a:spcBef>
                <a:spcPts val="0"/>
              </a:spcBef>
              <a:spcAft>
                <a:spcPts val="0"/>
              </a:spcAft>
              <a:buClr>
                <a:schemeClr val="dk1"/>
              </a:buClr>
              <a:buSzPts val="1100"/>
              <a:buFont typeface="Arial"/>
              <a:buNone/>
            </a:pPr>
            <a:r>
              <a:rPr i="1" lang="en-US" sz="1700">
                <a:highlight>
                  <a:srgbClr val="FFFFFF"/>
                </a:highlight>
                <a:latin typeface="Arial"/>
                <a:ea typeface="Arial"/>
                <a:cs typeface="Arial"/>
                <a:sym typeface="Arial"/>
              </a:rPr>
              <a:t>1. </a:t>
            </a:r>
            <a:r>
              <a:rPr i="1" lang="en-US" sz="1750">
                <a:solidFill>
                  <a:srgbClr val="0073E6"/>
                </a:solidFill>
                <a:highlight>
                  <a:srgbClr val="FFFFFF"/>
                </a:highlight>
                <a:latin typeface="Arial"/>
                <a:ea typeface="Arial"/>
                <a:cs typeface="Arial"/>
                <a:sym typeface="Arial"/>
              </a:rPr>
              <a:t>exclamation</a:t>
            </a:r>
            <a:r>
              <a:rPr b="0" i="1" lang="en-US" sz="1600">
                <a:highlight>
                  <a:srgbClr val="FFFFFF"/>
                </a:highlight>
                <a:latin typeface="Arial"/>
                <a:ea typeface="Arial"/>
                <a:cs typeface="Arial"/>
                <a:sym typeface="Arial"/>
              </a:rPr>
              <a:t> </a:t>
            </a:r>
            <a:r>
              <a:rPr i="1" lang="en-US" sz="1400">
                <a:solidFill>
                  <a:schemeClr val="hlink"/>
                </a:solidFill>
                <a:highlight>
                  <a:srgbClr val="0073E6"/>
                </a:highlight>
                <a:uFill>
                  <a:noFill/>
                </a:uFill>
                <a:latin typeface="Arial"/>
                <a:ea typeface="Arial"/>
                <a:cs typeface="Arial"/>
                <a:sym typeface="Arial"/>
                <a:hlinkClick r:id="rId3"/>
              </a:rPr>
              <a:t>A2</a:t>
            </a:r>
            <a:endParaRPr i="1" sz="1400">
              <a:solidFill>
                <a:schemeClr val="hlink"/>
              </a:solidFill>
              <a:highlight>
                <a:srgbClr val="0073E6"/>
              </a:highlight>
              <a:latin typeface="Arial"/>
              <a:ea typeface="Arial"/>
              <a:cs typeface="Arial"/>
              <a:sym typeface="Arial"/>
            </a:endParaRPr>
          </a:p>
          <a:p>
            <a:pPr indent="0" lvl="0" marL="444500" rtl="0" algn="l">
              <a:lnSpc>
                <a:spcPct val="150000"/>
              </a:lnSpc>
              <a:spcBef>
                <a:spcPts val="600"/>
              </a:spcBef>
              <a:spcAft>
                <a:spcPts val="0"/>
              </a:spcAft>
              <a:buClr>
                <a:schemeClr val="dk1"/>
              </a:buClr>
              <a:buSzPts val="1100"/>
              <a:buFont typeface="Arial"/>
              <a:buNone/>
            </a:pPr>
            <a:r>
              <a:rPr b="0" i="1" lang="en-US" sz="1600">
                <a:highlight>
                  <a:srgbClr val="FFFFFF"/>
                </a:highlight>
                <a:latin typeface="Arial"/>
                <a:ea typeface="Arial"/>
                <a:cs typeface="Arial"/>
                <a:sym typeface="Arial"/>
              </a:rPr>
              <a:t>You can </a:t>
            </a:r>
            <a:r>
              <a:rPr b="0" i="1" lang="en-US" sz="1600">
                <a:solidFill>
                  <a:schemeClr val="hlink"/>
                </a:solidFill>
                <a:highlight>
                  <a:srgbClr val="FFFFFF"/>
                </a:highlight>
                <a:uFill>
                  <a:noFill/>
                </a:uFill>
                <a:latin typeface="Arial"/>
                <a:ea typeface="Arial"/>
                <a:cs typeface="Arial"/>
                <a:sym typeface="Arial"/>
                <a:hlinkClick r:id="rId4"/>
              </a:rPr>
              <a:t>say</a:t>
            </a:r>
            <a:r>
              <a:rPr b="0" i="1" lang="en-US" sz="1600">
                <a:highlight>
                  <a:srgbClr val="FFFFFF"/>
                </a:highlight>
                <a:latin typeface="Arial"/>
                <a:ea typeface="Arial"/>
                <a:cs typeface="Arial"/>
                <a:sym typeface="Arial"/>
              </a:rPr>
              <a:t> ' </a:t>
            </a:r>
            <a:r>
              <a:rPr i="1" lang="en-US" sz="1600">
                <a:solidFill>
                  <a:srgbClr val="0073E6"/>
                </a:solidFill>
                <a:highlight>
                  <a:srgbClr val="FFFFFF"/>
                </a:highlight>
                <a:uFill>
                  <a:noFill/>
                </a:uFill>
                <a:latin typeface="Arial"/>
                <a:ea typeface="Arial"/>
                <a:cs typeface="Arial"/>
                <a:sym typeface="Arial"/>
                <a:hlinkClick r:id="rId5">
                  <a:extLst>
                    <a:ext uri="{A12FA001-AC4F-418D-AE19-62706E023703}">
                      <ahyp:hlinkClr val="tx"/>
                    </a:ext>
                  </a:extLst>
                </a:hlinkClick>
              </a:rPr>
              <a:t>wow</a:t>
            </a:r>
            <a:r>
              <a:rPr b="0" i="1" lang="en-US" sz="1600">
                <a:highlight>
                  <a:srgbClr val="FFFFFF"/>
                </a:highlight>
                <a:latin typeface="Arial"/>
                <a:ea typeface="Arial"/>
                <a:cs typeface="Arial"/>
                <a:sym typeface="Arial"/>
              </a:rPr>
              <a:t>' when you are very </a:t>
            </a:r>
            <a:r>
              <a:rPr b="0" i="1" lang="en-US" sz="1600">
                <a:solidFill>
                  <a:schemeClr val="hlink"/>
                </a:solidFill>
                <a:highlight>
                  <a:srgbClr val="FFFFFF"/>
                </a:highlight>
                <a:uFill>
                  <a:noFill/>
                </a:uFill>
                <a:latin typeface="Arial"/>
                <a:ea typeface="Arial"/>
                <a:cs typeface="Arial"/>
                <a:sym typeface="Arial"/>
                <a:hlinkClick r:id="rId6"/>
              </a:rPr>
              <a:t>impressed</a:t>
            </a:r>
            <a:r>
              <a:rPr b="0" i="1" lang="en-US" sz="1600">
                <a:highlight>
                  <a:srgbClr val="FFFFFF"/>
                </a:highlight>
                <a:latin typeface="Arial"/>
                <a:ea typeface="Arial"/>
                <a:cs typeface="Arial"/>
                <a:sym typeface="Arial"/>
              </a:rPr>
              <a:t>, </a:t>
            </a:r>
            <a:r>
              <a:rPr b="0" i="1" lang="en-US" sz="1600">
                <a:solidFill>
                  <a:schemeClr val="hlink"/>
                </a:solidFill>
                <a:highlight>
                  <a:srgbClr val="FFFFFF"/>
                </a:highlight>
                <a:uFill>
                  <a:noFill/>
                </a:uFill>
                <a:latin typeface="Arial"/>
                <a:ea typeface="Arial"/>
                <a:cs typeface="Arial"/>
                <a:sym typeface="Arial"/>
                <a:hlinkClick r:id="rId7"/>
              </a:rPr>
              <a:t>surprised</a:t>
            </a:r>
            <a:r>
              <a:rPr b="0" i="1" lang="en-US" sz="1600">
                <a:highlight>
                  <a:srgbClr val="FFFFFF"/>
                </a:highlight>
                <a:latin typeface="Arial"/>
                <a:ea typeface="Arial"/>
                <a:cs typeface="Arial"/>
                <a:sym typeface="Arial"/>
              </a:rPr>
              <a:t>, or </a:t>
            </a:r>
            <a:r>
              <a:rPr b="0" i="1" lang="en-US" sz="1600">
                <a:solidFill>
                  <a:schemeClr val="hlink"/>
                </a:solidFill>
                <a:highlight>
                  <a:srgbClr val="FFFFFF"/>
                </a:highlight>
                <a:uFill>
                  <a:noFill/>
                </a:uFill>
                <a:latin typeface="Arial"/>
                <a:ea typeface="Arial"/>
                <a:cs typeface="Arial"/>
                <a:sym typeface="Arial"/>
                <a:hlinkClick r:id="rId8"/>
              </a:rPr>
              <a:t>pleased</a:t>
            </a:r>
            <a:r>
              <a:rPr b="0" i="1" lang="en-US" sz="1600">
                <a:highlight>
                  <a:srgbClr val="FFFFFF"/>
                </a:highlight>
                <a:latin typeface="Arial"/>
                <a:ea typeface="Arial"/>
                <a:cs typeface="Arial"/>
                <a:sym typeface="Arial"/>
              </a:rPr>
              <a:t>.</a:t>
            </a:r>
            <a:endParaRPr b="0" i="1" sz="1600">
              <a:highlight>
                <a:srgbClr val="FFFFFF"/>
              </a:highlight>
              <a:latin typeface="Arial"/>
              <a:ea typeface="Arial"/>
              <a:cs typeface="Arial"/>
              <a:sym typeface="Arial"/>
            </a:endParaRPr>
          </a:p>
          <a:p>
            <a:pPr indent="0" lvl="0" marL="444500" rtl="0" algn="l">
              <a:lnSpc>
                <a:spcPct val="115000"/>
              </a:lnSpc>
              <a:spcBef>
                <a:spcPts val="1200"/>
              </a:spcBef>
              <a:spcAft>
                <a:spcPts val="0"/>
              </a:spcAft>
              <a:buClr>
                <a:schemeClr val="dk1"/>
              </a:buClr>
              <a:buSzPts val="1100"/>
              <a:buFont typeface="Arial"/>
              <a:buNone/>
            </a:pPr>
            <a:r>
              <a:rPr b="0" i="1" lang="en-US" sz="1600">
                <a:highlight>
                  <a:srgbClr val="FFFFFF"/>
                </a:highlight>
                <a:latin typeface="Arial"/>
                <a:ea typeface="Arial"/>
                <a:cs typeface="Arial"/>
                <a:sym typeface="Arial"/>
              </a:rPr>
              <a:t>[informal, feelings]</a:t>
            </a:r>
            <a:endParaRPr b="0" i="1" sz="1600">
              <a:highlight>
                <a:srgbClr val="FFFFFF"/>
              </a:highlight>
              <a:latin typeface="Arial"/>
              <a:ea typeface="Arial"/>
              <a:cs typeface="Arial"/>
              <a:sym typeface="Arial"/>
            </a:endParaRPr>
          </a:p>
          <a:p>
            <a:pPr indent="0" lvl="0" marL="444500" rtl="0" algn="l">
              <a:lnSpc>
                <a:spcPct val="115000"/>
              </a:lnSpc>
              <a:spcBef>
                <a:spcPts val="600"/>
              </a:spcBef>
              <a:spcAft>
                <a:spcPts val="0"/>
              </a:spcAft>
              <a:buClr>
                <a:schemeClr val="dk1"/>
              </a:buClr>
              <a:buSzPts val="1100"/>
              <a:buFont typeface="Arial"/>
              <a:buNone/>
            </a:pPr>
            <a:r>
              <a:rPr b="0" i="1" lang="en-US" sz="1600">
                <a:highlight>
                  <a:srgbClr val="FFFFFF"/>
                </a:highlight>
                <a:latin typeface="Arial"/>
                <a:ea typeface="Arial"/>
                <a:cs typeface="Arial"/>
                <a:sym typeface="Arial"/>
              </a:rPr>
              <a:t>I thought, 'Wow, what a good idea.' </a:t>
            </a:r>
            <a:endParaRPr b="0" i="1" sz="1600">
              <a:highlight>
                <a:srgbClr val="FFFFFF"/>
              </a:highlight>
              <a:latin typeface="Arial"/>
              <a:ea typeface="Arial"/>
              <a:cs typeface="Arial"/>
              <a:sym typeface="Arial"/>
            </a:endParaRPr>
          </a:p>
          <a:p>
            <a:pPr indent="0" lvl="0" marL="215900" rtl="0" algn="l">
              <a:lnSpc>
                <a:spcPct val="115000"/>
              </a:lnSpc>
              <a:spcBef>
                <a:spcPts val="600"/>
              </a:spcBef>
              <a:spcAft>
                <a:spcPts val="0"/>
              </a:spcAft>
              <a:buClr>
                <a:schemeClr val="dk1"/>
              </a:buClr>
              <a:buSzPts val="1100"/>
              <a:buFont typeface="Arial"/>
              <a:buNone/>
            </a:pPr>
            <a:r>
              <a:rPr i="1" lang="en-US" sz="1700">
                <a:highlight>
                  <a:srgbClr val="FFFFFF"/>
                </a:highlight>
                <a:latin typeface="Arial"/>
                <a:ea typeface="Arial"/>
                <a:cs typeface="Arial"/>
                <a:sym typeface="Arial"/>
              </a:rPr>
              <a:t>2. </a:t>
            </a:r>
            <a:r>
              <a:rPr i="1" lang="en-US" sz="1750">
                <a:solidFill>
                  <a:srgbClr val="0073E6"/>
                </a:solidFill>
                <a:highlight>
                  <a:srgbClr val="FFFFFF"/>
                </a:highlight>
                <a:latin typeface="Arial"/>
                <a:ea typeface="Arial"/>
                <a:cs typeface="Arial"/>
                <a:sym typeface="Arial"/>
              </a:rPr>
              <a:t>verb</a:t>
            </a:r>
            <a:endParaRPr i="1" sz="1750">
              <a:solidFill>
                <a:srgbClr val="0073E6"/>
              </a:solidFill>
              <a:highlight>
                <a:srgbClr val="FFFFFF"/>
              </a:highlight>
              <a:latin typeface="Arial"/>
              <a:ea typeface="Arial"/>
              <a:cs typeface="Arial"/>
              <a:sym typeface="Arial"/>
            </a:endParaRPr>
          </a:p>
          <a:p>
            <a:pPr indent="0" lvl="0" marL="444500" rtl="0" algn="l">
              <a:lnSpc>
                <a:spcPct val="150000"/>
              </a:lnSpc>
              <a:spcBef>
                <a:spcPts val="600"/>
              </a:spcBef>
              <a:spcAft>
                <a:spcPts val="0"/>
              </a:spcAft>
              <a:buClr>
                <a:schemeClr val="dk1"/>
              </a:buClr>
              <a:buSzPts val="1100"/>
              <a:buFont typeface="Arial"/>
              <a:buNone/>
            </a:pPr>
            <a:r>
              <a:rPr b="0" i="1" lang="en-US" sz="1600">
                <a:highlight>
                  <a:srgbClr val="FFFFFF"/>
                </a:highlight>
                <a:latin typeface="Arial"/>
                <a:ea typeface="Arial"/>
                <a:cs typeface="Arial"/>
                <a:sym typeface="Arial"/>
              </a:rPr>
              <a:t>You say that someone </a:t>
            </a:r>
            <a:r>
              <a:rPr i="1" lang="en-US" sz="1600">
                <a:solidFill>
                  <a:srgbClr val="0073E6"/>
                </a:solidFill>
                <a:highlight>
                  <a:srgbClr val="FFFFFF"/>
                </a:highlight>
                <a:latin typeface="Arial"/>
                <a:ea typeface="Arial"/>
                <a:cs typeface="Arial"/>
                <a:sym typeface="Arial"/>
              </a:rPr>
              <a:t>wows</a:t>
            </a:r>
            <a:r>
              <a:rPr b="0" i="1" lang="en-US" sz="1600">
                <a:highlight>
                  <a:srgbClr val="FFFFFF"/>
                </a:highlight>
                <a:latin typeface="Arial"/>
                <a:ea typeface="Arial"/>
                <a:cs typeface="Arial"/>
                <a:sym typeface="Arial"/>
              </a:rPr>
              <a:t> people when they give an </a:t>
            </a:r>
            <a:r>
              <a:rPr b="0" i="1" lang="en-US" sz="1600">
                <a:solidFill>
                  <a:schemeClr val="hlink"/>
                </a:solidFill>
                <a:highlight>
                  <a:srgbClr val="FFFFFF"/>
                </a:highlight>
                <a:uFill>
                  <a:noFill/>
                </a:uFill>
                <a:latin typeface="Arial"/>
                <a:ea typeface="Arial"/>
                <a:cs typeface="Arial"/>
                <a:sym typeface="Arial"/>
                <a:hlinkClick r:id="rId9"/>
              </a:rPr>
              <a:t>impressive</a:t>
            </a:r>
            <a:r>
              <a:rPr b="0" i="1" lang="en-US" sz="1600">
                <a:highlight>
                  <a:srgbClr val="FFFFFF"/>
                </a:highlight>
                <a:latin typeface="Arial"/>
                <a:ea typeface="Arial"/>
                <a:cs typeface="Arial"/>
                <a:sym typeface="Arial"/>
              </a:rPr>
              <a:t> </a:t>
            </a:r>
            <a:r>
              <a:rPr b="0" i="1" lang="en-US" sz="1600">
                <a:solidFill>
                  <a:schemeClr val="hlink"/>
                </a:solidFill>
                <a:highlight>
                  <a:srgbClr val="FFFFFF"/>
                </a:highlight>
                <a:uFill>
                  <a:noFill/>
                </a:uFill>
                <a:latin typeface="Arial"/>
                <a:ea typeface="Arial"/>
                <a:cs typeface="Arial"/>
                <a:sym typeface="Arial"/>
                <a:hlinkClick r:id="rId10"/>
              </a:rPr>
              <a:t>performance</a:t>
            </a:r>
            <a:r>
              <a:rPr b="0" i="1" lang="en-US" sz="1600">
                <a:highlight>
                  <a:srgbClr val="FFFFFF"/>
                </a:highlight>
                <a:latin typeface="Arial"/>
                <a:ea typeface="Arial"/>
                <a:cs typeface="Arial"/>
                <a:sym typeface="Arial"/>
              </a:rPr>
              <a:t> and </a:t>
            </a:r>
            <a:r>
              <a:rPr b="0" i="1" lang="en-US" sz="1600">
                <a:solidFill>
                  <a:schemeClr val="hlink"/>
                </a:solidFill>
                <a:highlight>
                  <a:srgbClr val="FFFFFF"/>
                </a:highlight>
                <a:uFill>
                  <a:noFill/>
                </a:uFill>
                <a:latin typeface="Arial"/>
                <a:ea typeface="Arial"/>
                <a:cs typeface="Arial"/>
                <a:sym typeface="Arial"/>
                <a:hlinkClick r:id="rId11"/>
              </a:rPr>
              <a:t>fill</a:t>
            </a:r>
            <a:r>
              <a:rPr b="0" i="1" lang="en-US" sz="1600">
                <a:highlight>
                  <a:srgbClr val="FFFFFF"/>
                </a:highlight>
                <a:latin typeface="Arial"/>
                <a:ea typeface="Arial"/>
                <a:cs typeface="Arial"/>
                <a:sym typeface="Arial"/>
              </a:rPr>
              <a:t> people with enthusiasm and admiration.</a:t>
            </a:r>
            <a:endParaRPr b="0" i="1" sz="1600">
              <a:highlight>
                <a:srgbClr val="FFFFFF"/>
              </a:highlight>
              <a:latin typeface="Arial"/>
              <a:ea typeface="Arial"/>
              <a:cs typeface="Arial"/>
              <a:sym typeface="Arial"/>
            </a:endParaRPr>
          </a:p>
          <a:p>
            <a:pPr indent="0" lvl="0" marL="12700" rtl="0" algn="l">
              <a:spcBef>
                <a:spcPts val="1200"/>
              </a:spcBef>
              <a:spcAft>
                <a:spcPts val="0"/>
              </a:spcAft>
              <a:buClr>
                <a:schemeClr val="dk1"/>
              </a:buClr>
              <a:buFont typeface="Arial"/>
              <a:buNone/>
            </a:pPr>
            <a:r>
              <a:t/>
            </a:r>
            <a:endParaRPr sz="4250"/>
          </a:p>
        </p:txBody>
      </p:sp>
      <p:sp>
        <p:nvSpPr>
          <p:cNvPr id="201" name="Google Shape;201;g28728da20fc_0_30"/>
          <p:cNvSpPr txBox="1"/>
          <p:nvPr/>
        </p:nvSpPr>
        <p:spPr>
          <a:xfrm>
            <a:off x="282050" y="292350"/>
            <a:ext cx="8111400" cy="838800"/>
          </a:xfrm>
          <a:prstGeom prst="rect">
            <a:avLst/>
          </a:prstGeom>
          <a:noFill/>
          <a:ln>
            <a:noFill/>
          </a:ln>
        </p:spPr>
        <p:txBody>
          <a:bodyPr anchorCtr="0" anchor="t" bIns="91425" lIns="91425" spcFirstLastPara="1" rIns="91425" wrap="square" tIns="91425">
            <a:spAutoFit/>
          </a:bodyPr>
          <a:lstStyle/>
          <a:p>
            <a:pPr indent="0" lvl="0" marL="12700" rtl="0" algn="l">
              <a:spcBef>
                <a:spcPts val="0"/>
              </a:spcBef>
              <a:spcAft>
                <a:spcPts val="0"/>
              </a:spcAft>
              <a:buClr>
                <a:schemeClr val="dk1"/>
              </a:buClr>
              <a:buFont typeface="Arial"/>
              <a:buNone/>
            </a:pPr>
            <a:r>
              <a:rPr b="1" lang="en-US" sz="4250">
                <a:solidFill>
                  <a:schemeClr val="dk1"/>
                </a:solidFill>
                <a:latin typeface="Trebuchet MS"/>
                <a:ea typeface="Trebuchet MS"/>
                <a:cs typeface="Trebuchet MS"/>
                <a:sym typeface="Trebuchet MS"/>
              </a:rPr>
              <a:t>THE "WOW" IN OUR SOLUTION</a:t>
            </a:r>
            <a:endParaRPr sz="1800">
              <a:latin typeface="Calibri"/>
              <a:ea typeface="Calibri"/>
              <a:cs typeface="Calibri"/>
              <a:sym typeface="Calibri"/>
            </a:endParaRPr>
          </a:p>
        </p:txBody>
      </p:sp>
      <p:sp>
        <p:nvSpPr>
          <p:cNvPr id="202" name="Google Shape;202;g28728da20fc_0_30"/>
          <p:cNvSpPr txBox="1"/>
          <p:nvPr/>
        </p:nvSpPr>
        <p:spPr>
          <a:xfrm>
            <a:off x="401325" y="1007975"/>
            <a:ext cx="8587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Calibri"/>
                <a:ea typeface="Calibri"/>
                <a:cs typeface="Calibri"/>
                <a:sym typeface="Calibri"/>
              </a:rPr>
              <a:t>MEANING :</a:t>
            </a:r>
            <a:endParaRPr b="1" sz="2600">
              <a:latin typeface="Calibri"/>
              <a:ea typeface="Calibri"/>
              <a:cs typeface="Calibri"/>
              <a:sym typeface="Calibri"/>
            </a:endParaRPr>
          </a:p>
        </p:txBody>
      </p:sp>
      <p:sp>
        <p:nvSpPr>
          <p:cNvPr id="203" name="Google Shape;203;g28728da20fc_0_30"/>
          <p:cNvSpPr txBox="1"/>
          <p:nvPr/>
        </p:nvSpPr>
        <p:spPr>
          <a:xfrm>
            <a:off x="1100425" y="4714450"/>
            <a:ext cx="8587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700">
                <a:solidFill>
                  <a:schemeClr val="dk1"/>
                </a:solidFill>
                <a:highlight>
                  <a:srgbClr val="FFFFFF"/>
                </a:highlight>
              </a:rPr>
              <a:t>A </a:t>
            </a:r>
            <a:r>
              <a:rPr i="1" lang="en-US" sz="1700">
                <a:solidFill>
                  <a:schemeClr val="hlink"/>
                </a:solidFill>
                <a:highlight>
                  <a:srgbClr val="FFFFFF"/>
                </a:highlight>
                <a:uFill>
                  <a:noFill/>
                </a:uFill>
                <a:hlinkClick r:id="rId12"/>
              </a:rPr>
              <a:t>slow</a:t>
            </a:r>
            <a:r>
              <a:rPr i="1" lang="en-US" sz="1700">
                <a:solidFill>
                  <a:schemeClr val="dk1"/>
                </a:solidFill>
                <a:highlight>
                  <a:srgbClr val="FFFFFF"/>
                </a:highlight>
              </a:rPr>
              <a:t> </a:t>
            </a:r>
            <a:r>
              <a:rPr i="1" lang="en-US" sz="1700">
                <a:solidFill>
                  <a:schemeClr val="hlink"/>
                </a:solidFill>
                <a:highlight>
                  <a:srgbClr val="FFFFFF"/>
                </a:highlight>
                <a:uFill>
                  <a:noFill/>
                </a:uFill>
                <a:hlinkClick r:id="rId13"/>
              </a:rPr>
              <a:t>variation</a:t>
            </a:r>
            <a:r>
              <a:rPr i="1" lang="en-US" sz="1700">
                <a:solidFill>
                  <a:schemeClr val="dk1"/>
                </a:solidFill>
                <a:highlight>
                  <a:srgbClr val="FFFFFF"/>
                </a:highlight>
              </a:rPr>
              <a:t> or </a:t>
            </a:r>
            <a:r>
              <a:rPr i="1" lang="en-US" sz="1700">
                <a:solidFill>
                  <a:schemeClr val="hlink"/>
                </a:solidFill>
                <a:highlight>
                  <a:srgbClr val="FFFFFF"/>
                </a:highlight>
                <a:uFill>
                  <a:noFill/>
                </a:uFill>
                <a:hlinkClick r:id="rId14"/>
              </a:rPr>
              <a:t>distortion</a:t>
            </a:r>
            <a:r>
              <a:rPr i="1" lang="en-US" sz="1700">
                <a:solidFill>
                  <a:schemeClr val="dk1"/>
                </a:solidFill>
                <a:highlight>
                  <a:srgbClr val="FFFFFF"/>
                </a:highlight>
              </a:rPr>
              <a:t> in </a:t>
            </a:r>
            <a:r>
              <a:rPr i="1" lang="en-US" sz="1700">
                <a:solidFill>
                  <a:schemeClr val="hlink"/>
                </a:solidFill>
                <a:highlight>
                  <a:srgbClr val="FFFFFF"/>
                </a:highlight>
                <a:uFill>
                  <a:noFill/>
                </a:uFill>
                <a:hlinkClick r:id="rId15"/>
              </a:rPr>
              <a:t>pitch</a:t>
            </a:r>
            <a:r>
              <a:rPr i="1" lang="en-US" sz="1700">
                <a:solidFill>
                  <a:schemeClr val="dk1"/>
                </a:solidFill>
                <a:highlight>
                  <a:srgbClr val="FFFFFF"/>
                </a:highlight>
              </a:rPr>
              <a:t> that occurs at very low </a:t>
            </a:r>
            <a:r>
              <a:rPr i="1" lang="en-US" sz="1700">
                <a:solidFill>
                  <a:schemeClr val="hlink"/>
                </a:solidFill>
                <a:highlight>
                  <a:srgbClr val="FFFFFF"/>
                </a:highlight>
                <a:uFill>
                  <a:noFill/>
                </a:uFill>
                <a:hlinkClick r:id="rId16"/>
              </a:rPr>
              <a:t>audio</a:t>
            </a:r>
            <a:r>
              <a:rPr i="1" lang="en-US" sz="1700">
                <a:solidFill>
                  <a:schemeClr val="dk1"/>
                </a:solidFill>
                <a:highlight>
                  <a:srgbClr val="FFFFFF"/>
                </a:highlight>
              </a:rPr>
              <a:t> </a:t>
            </a:r>
            <a:r>
              <a:rPr i="1" lang="en-US" sz="1700">
                <a:solidFill>
                  <a:schemeClr val="hlink"/>
                </a:solidFill>
                <a:highlight>
                  <a:srgbClr val="FFFFFF"/>
                </a:highlight>
                <a:uFill>
                  <a:noFill/>
                </a:uFill>
                <a:hlinkClick r:id="rId17"/>
              </a:rPr>
              <a:t>frequencies</a:t>
            </a:r>
            <a:r>
              <a:rPr i="1" lang="en-US" sz="1700">
                <a:solidFill>
                  <a:schemeClr val="dk1"/>
                </a:solidFill>
                <a:highlight>
                  <a:srgbClr val="FFFFFF"/>
                </a:highlight>
              </a:rPr>
              <a:t> in sound-reproducing systems, such as a record player, usually </a:t>
            </a:r>
            <a:r>
              <a:rPr i="1" lang="en-US" sz="1700">
                <a:solidFill>
                  <a:schemeClr val="hlink"/>
                </a:solidFill>
                <a:highlight>
                  <a:srgbClr val="FFFFFF"/>
                </a:highlight>
                <a:uFill>
                  <a:noFill/>
                </a:uFill>
                <a:hlinkClick r:id="rId18"/>
              </a:rPr>
              <a:t>due</a:t>
            </a:r>
            <a:r>
              <a:rPr i="1" lang="en-US" sz="1700">
                <a:solidFill>
                  <a:schemeClr val="dk1"/>
                </a:solidFill>
                <a:highlight>
                  <a:srgbClr val="FFFFFF"/>
                </a:highlight>
              </a:rPr>
              <a:t> to variation in </a:t>
            </a:r>
            <a:r>
              <a:rPr i="1" lang="en-US" sz="1700">
                <a:solidFill>
                  <a:schemeClr val="hlink"/>
                </a:solidFill>
                <a:highlight>
                  <a:srgbClr val="FFFFFF"/>
                </a:highlight>
                <a:uFill>
                  <a:noFill/>
                </a:uFill>
                <a:hlinkClick r:id="rId19"/>
              </a:rPr>
              <a:t>speed</a:t>
            </a:r>
            <a:r>
              <a:rPr i="1" lang="en-US" sz="1700">
                <a:solidFill>
                  <a:schemeClr val="dk1"/>
                </a:solidFill>
                <a:highlight>
                  <a:srgbClr val="FFFFFF"/>
                </a:highlight>
              </a:rPr>
              <a:t> of the </a:t>
            </a:r>
            <a:r>
              <a:rPr i="1" lang="en-US" sz="1700">
                <a:solidFill>
                  <a:schemeClr val="hlink"/>
                </a:solidFill>
                <a:highlight>
                  <a:srgbClr val="FFFFFF"/>
                </a:highlight>
                <a:uFill>
                  <a:noFill/>
                </a:uFill>
                <a:hlinkClick r:id="rId20"/>
              </a:rPr>
              <a:t>turntable</a:t>
            </a:r>
            <a:r>
              <a:rPr i="1" lang="en-US" sz="1700">
                <a:solidFill>
                  <a:schemeClr val="dk1"/>
                </a:solidFill>
                <a:highlight>
                  <a:srgbClr val="FFFFFF"/>
                </a:highlight>
              </a:rPr>
              <a:t>, etc</a:t>
            </a:r>
            <a:endParaRPr i="1" sz="2300">
              <a:latin typeface="Calibri"/>
              <a:ea typeface="Calibri"/>
              <a:cs typeface="Calibri"/>
              <a:sym typeface="Calibri"/>
            </a:endParaRPr>
          </a:p>
        </p:txBody>
      </p:sp>
      <p:sp>
        <p:nvSpPr>
          <p:cNvPr id="204" name="Google Shape;204;g28728da20fc_0_30"/>
          <p:cNvSpPr txBox="1"/>
          <p:nvPr/>
        </p:nvSpPr>
        <p:spPr>
          <a:xfrm>
            <a:off x="725575" y="4226600"/>
            <a:ext cx="8230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Calibri"/>
                <a:ea typeface="Calibri"/>
                <a:cs typeface="Calibri"/>
                <a:sym typeface="Calibri"/>
              </a:rPr>
              <a:t>DEFINITION :</a:t>
            </a:r>
            <a:endParaRPr b="1"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