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1" r:id="rId2"/>
    <p:sldId id="256" r:id="rId3"/>
    <p:sldId id="257" r:id="rId4"/>
    <p:sldId id="258" r:id="rId5"/>
    <p:sldId id="259" r:id="rId6"/>
    <p:sldId id="260" r:id="rId7"/>
    <p:sldId id="262" r:id="rId8"/>
    <p:sldId id="263" r:id="rId9"/>
    <p:sldId id="265"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1/17/2024</a:t>
            </a:fld>
            <a:endParaRPr lang="en-US" dirty="0"/>
          </a:p>
        </p:txBody>
      </p:sp>
      <p:sp>
        <p:nvSpPr>
          <p:cNvPr id="9" name="Slide Number Placeholder 8"/>
          <p:cNvSpPr>
            <a:spLocks noGrp="1"/>
          </p:cNvSpPr>
          <p:nvPr>
            <p:ph type="sldNum" sz="quarter" idx="11"/>
          </p:nvPr>
        </p:nvSpPr>
        <p:spPr/>
        <p:txBody>
          <a:bodyPr/>
          <a:lstStyle/>
          <a:p>
            <a:fld id="{2C6B1FF6-39B9-40F5-8B67-33C6354A3D4F}" type="slidenum">
              <a:rPr kumimoji="0" lang="en-US" smtClean="0"/>
              <a:pPr eaLnBrk="1" latinLnBrk="0" hangingPunct="1"/>
              <a:t>‹#›</a:t>
            </a:fld>
            <a:endParaRPr kumimoji="0" lang="en-US" dirty="0"/>
          </a:p>
        </p:txBody>
      </p:sp>
      <p:sp>
        <p:nvSpPr>
          <p:cNvPr id="10" name="Footer Placeholder 9"/>
          <p:cNvSpPr>
            <a:spLocks noGrp="1"/>
          </p:cNvSpPr>
          <p:nvPr>
            <p:ph type="ftr" sz="quarter" idx="12"/>
          </p:nvPr>
        </p:nvSpPr>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l" eaLnBrk="1" latinLnBrk="0" hangingPunct="1"/>
            <a:endParaRPr kumimoji="0" lang="en-US" dirty="0">
              <a:solidFill>
                <a:srgbClr val="FFFFFF"/>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lgn="r" eaLnBrk="1" latinLnBrk="0" hangingPunct="1"/>
            <a:fld id="{9D21D778-B565-4D7E-94D7-64010A445B68}" type="datetimeFigureOut">
              <a:rPr lang="en-US" smtClean="0"/>
              <a:pPr algn="r" eaLnBrk="1" latinLnBrk="0" hangingPunct="1"/>
              <a:t>1/17/2024</a:t>
            </a:fld>
            <a:endParaRPr lang="en-US" sz="14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014" y="3383894"/>
            <a:ext cx="5638800" cy="2514600"/>
          </a:xfrm>
        </p:spPr>
        <p:txBody>
          <a:bodyPr/>
          <a:lstStyle/>
          <a:p>
            <a:br>
              <a:rPr lang="en-US" dirty="0"/>
            </a:br>
            <a:br>
              <a:rPr lang="en-US"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304800" y="5246132"/>
            <a:ext cx="4343400" cy="1828800"/>
          </a:xfrm>
        </p:spPr>
        <p:txBody>
          <a:bodyPr>
            <a:normAutofit/>
          </a:bodyPr>
          <a:lstStyle/>
          <a:p>
            <a:r>
              <a:rPr lang="en-US" sz="1800" b="1" dirty="0"/>
              <a:t>Project by:-</a:t>
            </a:r>
          </a:p>
          <a:p>
            <a:pPr marL="114300" indent="0">
              <a:buNone/>
            </a:pPr>
            <a:r>
              <a:rPr lang="en-US" sz="1800" dirty="0"/>
              <a:t>         Smart Defenders</a:t>
            </a:r>
          </a:p>
          <a:p>
            <a:pPr marL="114300" indent="0">
              <a:buNone/>
            </a:pPr>
            <a:r>
              <a:rPr lang="en-US" sz="1800" dirty="0"/>
              <a:t>                       (</a:t>
            </a:r>
            <a:r>
              <a:rPr lang="en-US" sz="1800" dirty="0" err="1"/>
              <a:t>Archana</a:t>
            </a:r>
            <a:r>
              <a:rPr lang="en-US" sz="1800" dirty="0"/>
              <a:t> Kumari)</a:t>
            </a:r>
          </a:p>
          <a:p>
            <a:pPr marL="114300" indent="0">
              <a:buNone/>
            </a:pPr>
            <a:r>
              <a:rPr lang="en-US" dirty="0"/>
              <a:t>              </a:t>
            </a:r>
          </a:p>
        </p:txBody>
      </p:sp>
      <p:sp>
        <p:nvSpPr>
          <p:cNvPr id="4" name="TextBox 3"/>
          <p:cNvSpPr txBox="1"/>
          <p:nvPr/>
        </p:nvSpPr>
        <p:spPr>
          <a:xfrm>
            <a:off x="5410200" y="5791200"/>
            <a:ext cx="2569614" cy="369332"/>
          </a:xfrm>
          <a:prstGeom prst="rect">
            <a:avLst/>
          </a:prstGeom>
          <a:noFill/>
        </p:spPr>
        <p:txBody>
          <a:bodyPr wrap="none" rtlCol="0">
            <a:spAutoFit/>
          </a:bodyPr>
          <a:lstStyle/>
          <a:p>
            <a:r>
              <a:rPr lang="en-US" b="1" dirty="0"/>
              <a:t>Guide  by</a:t>
            </a:r>
            <a:r>
              <a:rPr lang="en-US" dirty="0"/>
              <a:t>:-</a:t>
            </a:r>
            <a:r>
              <a:rPr lang="en-US" dirty="0" err="1"/>
              <a:t>Ms</a:t>
            </a:r>
            <a:r>
              <a:rPr lang="en-US" dirty="0"/>
              <a:t>  </a:t>
            </a:r>
            <a:r>
              <a:rPr lang="en-US" dirty="0" err="1"/>
              <a:t>Arpita</a:t>
            </a:r>
            <a:r>
              <a:rPr lang="en-US" dirty="0"/>
              <a:t> Roy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55319"/>
            <a:ext cx="4106352" cy="2757488"/>
          </a:xfrm>
          <a:prstGeom prst="rect">
            <a:avLst/>
          </a:prstGeom>
        </p:spPr>
      </p:pic>
      <p:sp>
        <p:nvSpPr>
          <p:cNvPr id="8" name="TextBox 7">
            <a:extLst>
              <a:ext uri="{FF2B5EF4-FFF2-40B4-BE49-F238E27FC236}">
                <a16:creationId xmlns:a16="http://schemas.microsoft.com/office/drawing/2014/main" id="{479EFEA9-4771-D40E-6D79-C17941ACF1AB}"/>
              </a:ext>
            </a:extLst>
          </p:cNvPr>
          <p:cNvSpPr txBox="1"/>
          <p:nvPr/>
        </p:nvSpPr>
        <p:spPr>
          <a:xfrm>
            <a:off x="3429000" y="483141"/>
            <a:ext cx="5029200" cy="1131400"/>
          </a:xfrm>
          <a:prstGeom prst="rect">
            <a:avLst/>
          </a:prstGeom>
          <a:noFill/>
        </p:spPr>
        <p:txBody>
          <a:bodyPr wrap="square">
            <a:spAutoFit/>
          </a:bodyPr>
          <a:lstStyle/>
          <a:p>
            <a:pPr marL="0" marR="0" algn="ctr" fontAlgn="base">
              <a:lnSpc>
                <a:spcPct val="115000"/>
              </a:lnSpc>
              <a:spcBef>
                <a:spcPts val="0"/>
              </a:spcBef>
              <a:spcAft>
                <a:spcPts val="0"/>
              </a:spcAft>
            </a:pPr>
            <a:r>
              <a:rPr lang="en-US" sz="2000" b="1" dirty="0">
                <a:solidFill>
                  <a:srgbClr val="365F91"/>
                </a:solidFill>
                <a:effectLst/>
                <a:latin typeface="Cambria" panose="02040503050406030204" pitchFamily="18" charset="0"/>
                <a:ea typeface="Times New Roman" panose="02020603050405020304" pitchFamily="18" charset="0"/>
                <a:cs typeface="Segoe UI" panose="020B0502040204020203" pitchFamily="34" charset="0"/>
              </a:rPr>
              <a:t>IBM Cloud using Watson Studio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fontAlgn="base">
              <a:lnSpc>
                <a:spcPct val="115000"/>
              </a:lnSpc>
              <a:spcBef>
                <a:spcPts val="0"/>
              </a:spcBef>
              <a:spcAft>
                <a:spcPts val="0"/>
              </a:spcAft>
            </a:pPr>
            <a:r>
              <a:rPr lang="en-US" sz="2000" b="1" dirty="0">
                <a:solidFill>
                  <a:srgbClr val="365F91"/>
                </a:solidFill>
                <a:effectLst/>
                <a:latin typeface="Cambria" panose="02040503050406030204" pitchFamily="18" charset="0"/>
                <a:ea typeface="Times New Roman" panose="02020603050405020304" pitchFamily="18" charset="0"/>
                <a:cs typeface="Segoe UI" panose="020B0502040204020203" pitchFamily="34" charset="0"/>
              </a:rPr>
              <a:t>Upload </a:t>
            </a:r>
            <a:r>
              <a:rPr lang="en-US" sz="2000" b="1" dirty="0">
                <a:effectLst/>
                <a:latin typeface="Cambria" panose="02040503050406030204" pitchFamily="18" charset="0"/>
                <a:ea typeface="Times New Roman" panose="02020603050405020304" pitchFamily="18" charset="0"/>
                <a:cs typeface="Segoe UI" panose="020B0502040204020203" pitchFamily="34" charset="0"/>
              </a:rPr>
              <a:t>Road Accident </a:t>
            </a:r>
            <a:r>
              <a:rPr lang="en-US" sz="2000" b="1" dirty="0">
                <a:solidFill>
                  <a:srgbClr val="365F91"/>
                </a:solidFill>
                <a:effectLst/>
                <a:latin typeface="Cambria" panose="02040503050406030204" pitchFamily="18" charset="0"/>
                <a:ea typeface="Times New Roman" panose="02020603050405020304" pitchFamily="18" charset="0"/>
                <a:cs typeface="Segoe UI" panose="020B0502040204020203" pitchFamily="34" charset="0"/>
              </a:rPr>
              <a:t>data to </a:t>
            </a:r>
            <a:r>
              <a:rPr lang="en-US" sz="2000" b="1" dirty="0" err="1">
                <a:solidFill>
                  <a:srgbClr val="365F91"/>
                </a:solidFill>
                <a:effectLst/>
                <a:latin typeface="Cambria" panose="02040503050406030204" pitchFamily="18" charset="0"/>
                <a:ea typeface="Times New Roman" panose="02020603050405020304" pitchFamily="18" charset="0"/>
                <a:cs typeface="Segoe UI" panose="020B0502040204020203" pitchFamily="34" charset="0"/>
              </a:rPr>
              <a:t>Jupyter</a:t>
            </a:r>
            <a:r>
              <a:rPr lang="en-US" sz="2000" b="1" dirty="0">
                <a:solidFill>
                  <a:srgbClr val="365F91"/>
                </a:solidFill>
                <a:effectLst/>
                <a:latin typeface="Cambria" panose="02040503050406030204" pitchFamily="18" charset="0"/>
                <a:ea typeface="Times New Roman" panose="02020603050405020304" pitchFamily="18" charset="0"/>
                <a:cs typeface="Segoe UI" panose="020B0502040204020203" pitchFamily="34" charset="0"/>
              </a:rPr>
              <a:t> Notebook in and create a dashboard.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72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588818"/>
          </a:xfrm>
        </p:spPr>
        <p:txBody>
          <a:bodyPr/>
          <a:lstStyle/>
          <a:p>
            <a:pPr algn="ctr"/>
            <a:r>
              <a:rPr lang="en-IN" dirty="0"/>
              <a:t>Result</a:t>
            </a:r>
            <a:endParaRPr lang="en-US" dirty="0"/>
          </a:p>
        </p:txBody>
      </p:sp>
      <p:sp>
        <p:nvSpPr>
          <p:cNvPr id="3" name="Content Placeholder 2"/>
          <p:cNvSpPr>
            <a:spLocks noGrp="1"/>
          </p:cNvSpPr>
          <p:nvPr>
            <p:ph idx="1"/>
          </p:nvPr>
        </p:nvSpPr>
        <p:spPr>
          <a:xfrm>
            <a:off x="381000" y="914400"/>
            <a:ext cx="7696200" cy="5943600"/>
          </a:xfrm>
        </p:spPr>
        <p:txBody>
          <a:bodyPr/>
          <a:lstStyle/>
          <a:p>
            <a:pPr marL="114300" indent="0" algn="just">
              <a:buNone/>
            </a:pPr>
            <a:r>
              <a:rPr lang="en-US" sz="1800" dirty="0"/>
              <a:t>Successfully integrated IBM Cloud and Watson Studio to upload road accident data into </a:t>
            </a:r>
            <a:r>
              <a:rPr lang="en-US" sz="1800" dirty="0" err="1"/>
              <a:t>Jupyter</a:t>
            </a:r>
            <a:r>
              <a:rPr lang="en-US" sz="1800" dirty="0"/>
              <a:t> Notebook, creating an insightful dashboard for </a:t>
            </a:r>
            <a:r>
              <a:rPr lang="en-US" sz="1800" dirty="0" err="1"/>
              <a:t>analysis.The</a:t>
            </a:r>
            <a:r>
              <a:rPr lang="en-US" sz="1800" dirty="0"/>
              <a:t> provided code generates a line plot to visually analyze the trend in the number of persons killed in road accidents across different states from 2017 to 2020. The plot displays how the number of fatalities has changed over these years, with each year represented by a different line. The x-axis shows the states, and the y-axis represents the number of persons killed. The legend helps identify the year associated with each line. This visualization aids in assessing and comparing the road accident data trends for different states over the specified time period.</a:t>
            </a:r>
          </a:p>
        </p:txBody>
      </p:sp>
      <p:pic>
        <p:nvPicPr>
          <p:cNvPr id="4" name="Picture 3">
            <a:extLst>
              <a:ext uri="{FF2B5EF4-FFF2-40B4-BE49-F238E27FC236}">
                <a16:creationId xmlns:a16="http://schemas.microsoft.com/office/drawing/2014/main" id="{72D903AB-F6A9-60A5-BF3E-C189D5FE87B3}"/>
              </a:ext>
            </a:extLst>
          </p:cNvPr>
          <p:cNvPicPr>
            <a:picLocks noChangeAspect="1"/>
          </p:cNvPicPr>
          <p:nvPr/>
        </p:nvPicPr>
        <p:blipFill>
          <a:blip r:embed="rId2"/>
          <a:stretch>
            <a:fillRect/>
          </a:stretch>
        </p:blipFill>
        <p:spPr>
          <a:xfrm>
            <a:off x="1600200" y="3866271"/>
            <a:ext cx="5943600" cy="2927985"/>
          </a:xfrm>
          <a:prstGeom prst="rect">
            <a:avLst/>
          </a:prstGeom>
        </p:spPr>
      </p:pic>
    </p:spTree>
    <p:extLst>
      <p:ext uri="{BB962C8B-B14F-4D97-AF65-F5344CB8AC3E}">
        <p14:creationId xmlns:p14="http://schemas.microsoft.com/office/powerpoint/2010/main" val="357019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US" dirty="0"/>
              <a:t> </a:t>
            </a:r>
            <a:endParaRPr lang="en-US" b="1" dirty="0"/>
          </a:p>
        </p:txBody>
      </p:sp>
      <p:sp>
        <p:nvSpPr>
          <p:cNvPr id="5" name="Rectangle 4"/>
          <p:cNvSpPr/>
          <p:nvPr/>
        </p:nvSpPr>
        <p:spPr>
          <a:xfrm>
            <a:off x="2743200" y="2209800"/>
            <a:ext cx="4876800" cy="2123658"/>
          </a:xfrm>
          <a:prstGeom prst="rect">
            <a:avLst/>
          </a:prstGeom>
        </p:spPr>
        <p:txBody>
          <a:bodyPr wrap="square">
            <a:spAutoFit/>
          </a:bodyPr>
          <a:lstStyle/>
          <a:p>
            <a:r>
              <a:rPr lang="en-IN" sz="6600" dirty="0"/>
              <a:t>Thank </a:t>
            </a:r>
          </a:p>
          <a:p>
            <a:r>
              <a:rPr lang="en-IN" sz="6600" dirty="0"/>
              <a:t>  you</a:t>
            </a:r>
          </a:p>
        </p:txBody>
      </p:sp>
    </p:spTree>
    <p:extLst>
      <p:ext uri="{BB962C8B-B14F-4D97-AF65-F5344CB8AC3E}">
        <p14:creationId xmlns:p14="http://schemas.microsoft.com/office/powerpoint/2010/main" val="149342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1"/>
            <a:ext cx="7620000" cy="990600"/>
          </a:xfrm>
        </p:spPr>
        <p:txBody>
          <a:bodyPr/>
          <a:lstStyle/>
          <a:p>
            <a:pPr algn="ctr"/>
            <a:r>
              <a:rPr lang="en-US" sz="4000" dirty="0"/>
              <a:t>CONTENT</a:t>
            </a:r>
          </a:p>
        </p:txBody>
      </p:sp>
      <p:sp>
        <p:nvSpPr>
          <p:cNvPr id="2" name="Subtitle 1"/>
          <p:cNvSpPr>
            <a:spLocks noGrp="1"/>
          </p:cNvSpPr>
          <p:nvPr>
            <p:ph type="subTitle" idx="1"/>
          </p:nvPr>
        </p:nvSpPr>
        <p:spPr>
          <a:xfrm>
            <a:off x="0" y="2057400"/>
            <a:ext cx="6934200" cy="4343400"/>
          </a:xfrm>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05598191"/>
              </p:ext>
            </p:extLst>
          </p:nvPr>
        </p:nvGraphicFramePr>
        <p:xfrm>
          <a:off x="1143000" y="1828800"/>
          <a:ext cx="6096000" cy="3337560"/>
        </p:xfrm>
        <a:graphic>
          <a:graphicData uri="http://schemas.openxmlformats.org/drawingml/2006/table">
            <a:tbl>
              <a:tblPr firstRow="1" bandRow="1">
                <a:tableStyleId>{073A0DAA-6AF3-43AB-8588-CEC1D06C72B9}</a:tableStyleId>
              </a:tblPr>
              <a:tblGrid>
                <a:gridCol w="13716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a:t>           Title</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Problem Statement</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Project Overview</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Why  We </a:t>
                      </a:r>
                      <a:r>
                        <a:rPr lang="en-US" baseline="0" dirty="0"/>
                        <a:t> need  this?</a:t>
                      </a:r>
                      <a:endParaRPr lang="en-US" dirty="0"/>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How it will help people?</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Solution</a:t>
                      </a:r>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r>
                        <a:rPr lang="en-US" dirty="0"/>
                        <a:t>How it’s unique</a:t>
                      </a:r>
                    </a:p>
                  </a:txBody>
                  <a:tcPr/>
                </a:tc>
                <a:extLst>
                  <a:ext uri="{0D108BD9-81ED-4DB2-BD59-A6C34878D82A}">
                    <a16:rowId xmlns:a16="http://schemas.microsoft.com/office/drawing/2014/main" val="10006"/>
                  </a:ext>
                </a:extLst>
              </a:tr>
              <a:tr h="370840">
                <a:tc>
                  <a:txBody>
                    <a:bodyPr/>
                    <a:lstStyle/>
                    <a:p>
                      <a:pPr algn="ctr"/>
                      <a:r>
                        <a:rPr lang="en-US" dirty="0"/>
                        <a:t>7</a:t>
                      </a:r>
                    </a:p>
                  </a:txBody>
                  <a:tcPr/>
                </a:tc>
                <a:tc>
                  <a:txBody>
                    <a:bodyPr/>
                    <a:lstStyle/>
                    <a:p>
                      <a:r>
                        <a:rPr lang="en-US" dirty="0"/>
                        <a:t>Modeling</a:t>
                      </a:r>
                    </a:p>
                  </a:txBody>
                  <a:tcPr/>
                </a:tc>
                <a:extLst>
                  <a:ext uri="{0D108BD9-81ED-4DB2-BD59-A6C34878D82A}">
                    <a16:rowId xmlns:a16="http://schemas.microsoft.com/office/drawing/2014/main" val="10007"/>
                  </a:ext>
                </a:extLst>
              </a:tr>
              <a:tr h="370840">
                <a:tc>
                  <a:txBody>
                    <a:bodyPr/>
                    <a:lstStyle/>
                    <a:p>
                      <a:pPr algn="ctr"/>
                      <a:r>
                        <a:rPr lang="en-US" dirty="0"/>
                        <a:t>8</a:t>
                      </a:r>
                    </a:p>
                  </a:txBody>
                  <a:tcPr/>
                </a:tc>
                <a:tc>
                  <a:txBody>
                    <a:bodyPr/>
                    <a:lstStyle/>
                    <a:p>
                      <a:r>
                        <a:rPr lang="en-US" dirty="0"/>
                        <a:t>Result(Prediction </a:t>
                      </a:r>
                      <a:r>
                        <a:rPr lang="en-US" baseline="0" dirty="0"/>
                        <a:t> Model)</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6890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endParaRPr lang="en-US" dirty="0"/>
          </a:p>
        </p:txBody>
      </p:sp>
      <p:sp>
        <p:nvSpPr>
          <p:cNvPr id="3" name="Content Placeholder 2"/>
          <p:cNvSpPr>
            <a:spLocks noGrp="1"/>
          </p:cNvSpPr>
          <p:nvPr>
            <p:ph idx="1"/>
          </p:nvPr>
        </p:nvSpPr>
        <p:spPr>
          <a:xfrm>
            <a:off x="762000" y="1600200"/>
            <a:ext cx="7620000" cy="4800600"/>
          </a:xfrm>
        </p:spPr>
        <p:txBody>
          <a:bodyPr/>
          <a:lstStyle/>
          <a:p>
            <a:pPr marL="114300" indent="0" algn="just">
              <a:buNone/>
            </a:pPr>
            <a:r>
              <a:rPr lang="en-US" sz="1800" dirty="0"/>
              <a:t>Address the challenge of road safety by leveraging IBM Cloud with Watson Studio to upload accident data into a </a:t>
            </a:r>
            <a:r>
              <a:rPr lang="en-US" sz="1800" dirty="0" err="1"/>
              <a:t>Jupyter</a:t>
            </a:r>
            <a:r>
              <a:rPr lang="en-US" sz="1800" dirty="0"/>
              <a:t> Notebook, creating an insightful dashboard for analysis.</a:t>
            </a:r>
          </a:p>
          <a:p>
            <a:pPr marL="114300" indent="0" algn="just">
              <a:buNone/>
            </a:pPr>
            <a:endParaRPr lang="en-US" sz="1800" dirty="0"/>
          </a:p>
          <a:p>
            <a:pPr marL="114300" indent="0" algn="just">
              <a:buNone/>
            </a:pPr>
            <a:r>
              <a:rPr lang="en-US" sz="1800" dirty="0"/>
              <a:t> accidents have been a major concern from 2017 to 2022,</a:t>
            </a:r>
          </a:p>
          <a:p>
            <a:pPr marL="114300" indent="0" algn="just">
              <a:buNone/>
            </a:pPr>
            <a:r>
              <a:rPr lang="en-US" sz="1800" dirty="0"/>
              <a:t> causing harm and damage. To make our roads safer, we need</a:t>
            </a:r>
          </a:p>
          <a:p>
            <a:pPr marL="114300" indent="0" algn="just">
              <a:buNone/>
            </a:pPr>
            <a:r>
              <a:rPr lang="en-US" sz="1800" dirty="0"/>
              <a:t> to analyze the accident data during these years. By </a:t>
            </a:r>
          </a:p>
          <a:p>
            <a:pPr marL="114300" indent="0" algn="just">
              <a:buNone/>
            </a:pPr>
            <a:r>
              <a:rPr lang="en-US" sz="1800" dirty="0"/>
              <a:t>studying the patterns and reasons behind these accidents,</a:t>
            </a:r>
          </a:p>
          <a:p>
            <a:pPr marL="114300" indent="0" algn="just">
              <a:buNone/>
            </a:pPr>
            <a:r>
              <a:rPr lang="en-US" sz="1800" dirty="0"/>
              <a:t> we aim to find ways to prevent them and enhance safety </a:t>
            </a:r>
          </a:p>
          <a:p>
            <a:pPr marL="114300" indent="0" algn="just">
              <a:buNone/>
            </a:pPr>
            <a:r>
              <a:rPr lang="en-US" sz="1800" dirty="0"/>
              <a:t>measures for everyone on the road.</a:t>
            </a:r>
            <a:endParaRPr lang="en-IN" sz="1800" dirty="0"/>
          </a:p>
          <a:p>
            <a:pPr algn="just"/>
            <a:endParaRPr lang="en-US" dirty="0"/>
          </a:p>
        </p:txBody>
      </p:sp>
    </p:spTree>
    <p:extLst>
      <p:ext uri="{BB962C8B-B14F-4D97-AF65-F5344CB8AC3E}">
        <p14:creationId xmlns:p14="http://schemas.microsoft.com/office/powerpoint/2010/main" val="19296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620000" cy="1143000"/>
          </a:xfrm>
        </p:spPr>
        <p:txBody>
          <a:bodyPr/>
          <a:lstStyle/>
          <a:p>
            <a:pPr algn="ctr"/>
            <a:r>
              <a:rPr lang="en-IN" dirty="0"/>
              <a:t>Project overview</a:t>
            </a:r>
            <a:endParaRPr lang="en-US" dirty="0"/>
          </a:p>
        </p:txBody>
      </p:sp>
      <p:sp>
        <p:nvSpPr>
          <p:cNvPr id="3" name="Content Placeholder 2"/>
          <p:cNvSpPr>
            <a:spLocks noGrp="1"/>
          </p:cNvSpPr>
          <p:nvPr>
            <p:ph idx="1"/>
          </p:nvPr>
        </p:nvSpPr>
        <p:spPr>
          <a:xfrm>
            <a:off x="685800" y="2286000"/>
            <a:ext cx="7620000" cy="5105400"/>
          </a:xfrm>
        </p:spPr>
        <p:txBody>
          <a:bodyPr>
            <a:normAutofit/>
          </a:bodyPr>
          <a:lstStyle/>
          <a:p>
            <a:pPr algn="just"/>
            <a:r>
              <a:rPr lang="en-IN" sz="1800" dirty="0"/>
              <a:t>Our goal is to create a platform that would evaluate and predict the  data of Road accident , so we started with Jupiter notebook  and gathered data, filtered it, then moved on to visualisation, and eventually created a prediction model for this data set</a:t>
            </a:r>
          </a:p>
          <a:p>
            <a:pPr algn="just"/>
            <a:endParaRPr lang="en-IN" sz="1800" dirty="0"/>
          </a:p>
          <a:p>
            <a:pPr algn="just"/>
            <a:r>
              <a:rPr lang="en-US" sz="1800" dirty="0"/>
              <a:t>Improve road safety insights by uploading accident data to </a:t>
            </a:r>
            <a:r>
              <a:rPr lang="en-US" sz="1800" dirty="0" err="1"/>
              <a:t>Jupyter</a:t>
            </a:r>
            <a:r>
              <a:rPr lang="en-US" sz="1800" dirty="0"/>
              <a:t> Notebook using IBM Cloud with Watson Studio and creating a dashboard for efficient analysis.</a:t>
            </a:r>
            <a:endParaRPr lang="en-IN" sz="1800" dirty="0"/>
          </a:p>
          <a:p>
            <a:endParaRPr lang="en-IN" dirty="0"/>
          </a:p>
          <a:p>
            <a:endParaRPr lang="en-US" dirty="0"/>
          </a:p>
        </p:txBody>
      </p:sp>
    </p:spTree>
    <p:extLst>
      <p:ext uri="{BB962C8B-B14F-4D97-AF65-F5344CB8AC3E}">
        <p14:creationId xmlns:p14="http://schemas.microsoft.com/office/powerpoint/2010/main" val="282315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Why we need this?</a:t>
            </a:r>
            <a:endParaRPr lang="en-US" dirty="0"/>
          </a:p>
        </p:txBody>
      </p:sp>
      <p:sp>
        <p:nvSpPr>
          <p:cNvPr id="3" name="Content Placeholder 2"/>
          <p:cNvSpPr>
            <a:spLocks noGrp="1"/>
          </p:cNvSpPr>
          <p:nvPr>
            <p:ph idx="1"/>
          </p:nvPr>
        </p:nvSpPr>
        <p:spPr/>
        <p:txBody>
          <a:bodyPr>
            <a:normAutofit/>
          </a:bodyPr>
          <a:lstStyle/>
          <a:p>
            <a:pPr marL="285750" indent="-285750" algn="just">
              <a:buFont typeface="Wingdings" panose="05000000000000000000" pitchFamily="2" charset="2"/>
              <a:buChar char="Ø"/>
            </a:pPr>
            <a:r>
              <a:rPr lang="en-US" sz="1900" dirty="0"/>
              <a:t>Preventing Future Accidents</a:t>
            </a:r>
          </a:p>
          <a:p>
            <a:pPr marL="285750" indent="-285750" algn="just">
              <a:buFont typeface="Wingdings" panose="05000000000000000000" pitchFamily="2" charset="2"/>
              <a:buChar char="Ø"/>
            </a:pPr>
            <a:r>
              <a:rPr lang="en-US" sz="1900" dirty="0"/>
              <a:t>Policy Improvements</a:t>
            </a:r>
          </a:p>
          <a:p>
            <a:pPr marL="285750" indent="-285750" algn="just">
              <a:buFont typeface="Wingdings" panose="05000000000000000000" pitchFamily="2" charset="2"/>
              <a:buChar char="Ø"/>
            </a:pPr>
            <a:r>
              <a:rPr lang="en-US" sz="1900" dirty="0"/>
              <a:t>Saving Lives</a:t>
            </a:r>
          </a:p>
          <a:p>
            <a:pPr marL="285750" indent="-285750" algn="just">
              <a:buFont typeface="Wingdings" panose="05000000000000000000" pitchFamily="2" charset="2"/>
              <a:buChar char="Ø"/>
            </a:pPr>
            <a:r>
              <a:rPr lang="en-US" sz="1900" dirty="0"/>
              <a:t>Public Awareness</a:t>
            </a:r>
          </a:p>
          <a:p>
            <a:pPr marL="285750" indent="-285750" algn="just">
              <a:buFont typeface="Wingdings" panose="05000000000000000000" pitchFamily="2" charset="2"/>
              <a:buChar char="Ø"/>
            </a:pPr>
            <a:r>
              <a:rPr lang="en-US" sz="1900" dirty="0"/>
              <a:t> Infrastructure Enhancement</a:t>
            </a:r>
          </a:p>
          <a:p>
            <a:pPr marL="285750" indent="-285750" algn="just">
              <a:buFont typeface="Wingdings" panose="05000000000000000000" pitchFamily="2" charset="2"/>
              <a:buChar char="Ø"/>
            </a:pPr>
            <a:r>
              <a:rPr lang="en-US" sz="1900" dirty="0"/>
              <a:t> Continuous Improvement</a:t>
            </a:r>
            <a:endParaRPr lang="en-US" dirty="0"/>
          </a:p>
        </p:txBody>
      </p:sp>
    </p:spTree>
    <p:extLst>
      <p:ext uri="{BB962C8B-B14F-4D97-AF65-F5344CB8AC3E}">
        <p14:creationId xmlns:p14="http://schemas.microsoft.com/office/powerpoint/2010/main" val="106125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7620000" cy="1143000"/>
          </a:xfrm>
        </p:spPr>
        <p:txBody>
          <a:bodyPr/>
          <a:lstStyle/>
          <a:p>
            <a:pPr algn="ctr"/>
            <a:r>
              <a:rPr lang="en-IN" dirty="0"/>
              <a:t>How it will help people?</a:t>
            </a:r>
            <a:endParaRPr lang="en-US" dirty="0"/>
          </a:p>
        </p:txBody>
      </p:sp>
      <p:sp>
        <p:nvSpPr>
          <p:cNvPr id="3" name="Content Placeholder 2"/>
          <p:cNvSpPr>
            <a:spLocks noGrp="1"/>
          </p:cNvSpPr>
          <p:nvPr>
            <p:ph idx="1"/>
          </p:nvPr>
        </p:nvSpPr>
        <p:spPr>
          <a:xfrm>
            <a:off x="990600" y="2209800"/>
            <a:ext cx="7620000" cy="4800600"/>
          </a:xfrm>
        </p:spPr>
        <p:txBody>
          <a:bodyPr>
            <a:normAutofit/>
          </a:bodyPr>
          <a:lstStyle/>
          <a:p>
            <a:pPr marL="114300" indent="0" algn="just">
              <a:buNone/>
            </a:pPr>
            <a:r>
              <a:rPr lang="en-US" sz="1800" dirty="0"/>
              <a:t>Improves road safety by leveraging IBM Cloud with Watson Studio to </a:t>
            </a:r>
          </a:p>
          <a:p>
            <a:pPr marL="114300" indent="0" algn="just">
              <a:buNone/>
            </a:pPr>
            <a:r>
              <a:rPr lang="en-US" sz="1800" dirty="0"/>
              <a:t>analyze and visualize accident data in a </a:t>
            </a:r>
            <a:r>
              <a:rPr lang="en-US" sz="1800" dirty="0" err="1"/>
              <a:t>Jupyter</a:t>
            </a:r>
            <a:r>
              <a:rPr lang="en-US" sz="1800" dirty="0"/>
              <a:t> Notebook dashboard</a:t>
            </a:r>
          </a:p>
          <a:p>
            <a:pPr marL="114300" indent="0" algn="just">
              <a:buNone/>
            </a:pPr>
            <a:r>
              <a:rPr lang="en-US" sz="1800" dirty="0"/>
              <a:t> aiding informed decision-making.</a:t>
            </a:r>
          </a:p>
          <a:p>
            <a:pPr marL="114300" indent="0" algn="just">
              <a:buNone/>
            </a:pPr>
            <a:endParaRPr lang="en-US" sz="1800" dirty="0"/>
          </a:p>
          <a:p>
            <a:pPr marL="114300" indent="0" algn="just">
              <a:buNone/>
            </a:pPr>
            <a:r>
              <a:rPr lang="en-US" sz="1800" dirty="0"/>
              <a:t>Road accident data analytics aids in prevention, </a:t>
            </a:r>
          </a:p>
          <a:p>
            <a:pPr marL="114300" indent="0" algn="just">
              <a:buNone/>
            </a:pPr>
            <a:r>
              <a:rPr lang="en-US" sz="1800" dirty="0"/>
              <a:t>response, and policymaking, enhancing road safety by </a:t>
            </a:r>
          </a:p>
          <a:p>
            <a:pPr marL="114300" indent="0" algn="just">
              <a:buNone/>
            </a:pPr>
            <a:r>
              <a:rPr lang="en-US" sz="1800" dirty="0"/>
              <a:t>identifying high-risk areas, improving emergency services, </a:t>
            </a:r>
          </a:p>
          <a:p>
            <a:pPr marL="114300" indent="0" algn="just">
              <a:buNone/>
            </a:pPr>
            <a:r>
              <a:rPr lang="en-US" sz="1800" dirty="0"/>
              <a:t>shaping effective policies, and promoting </a:t>
            </a:r>
          </a:p>
          <a:p>
            <a:pPr marL="114300" indent="0" algn="just">
              <a:buNone/>
            </a:pPr>
            <a:r>
              <a:rPr lang="en-US" sz="1800" dirty="0"/>
              <a:t>awareness, ultimately reducing accidents and saving lives.</a:t>
            </a:r>
          </a:p>
        </p:txBody>
      </p:sp>
    </p:spTree>
    <p:extLst>
      <p:ext uri="{BB962C8B-B14F-4D97-AF65-F5344CB8AC3E}">
        <p14:creationId xmlns:p14="http://schemas.microsoft.com/office/powerpoint/2010/main" val="261538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2564"/>
            <a:ext cx="7620000" cy="1143000"/>
          </a:xfrm>
        </p:spPr>
        <p:txBody>
          <a:bodyPr/>
          <a:lstStyle/>
          <a:p>
            <a:pPr algn="ctr"/>
            <a:r>
              <a:rPr lang="en-IN" dirty="0"/>
              <a:t>Our solution to analyse data </a:t>
            </a:r>
            <a:endParaRPr lang="en-US" dirty="0"/>
          </a:p>
        </p:txBody>
      </p:sp>
      <p:sp>
        <p:nvSpPr>
          <p:cNvPr id="3" name="Content Placeholder 2"/>
          <p:cNvSpPr>
            <a:spLocks noGrp="1"/>
          </p:cNvSpPr>
          <p:nvPr>
            <p:ph idx="1"/>
          </p:nvPr>
        </p:nvSpPr>
        <p:spPr>
          <a:xfrm>
            <a:off x="457200" y="1981200"/>
            <a:ext cx="7620000" cy="4419600"/>
          </a:xfrm>
        </p:spPr>
        <p:txBody>
          <a:bodyPr/>
          <a:lstStyle/>
          <a:p>
            <a:pPr marL="114300" indent="0" algn="just">
              <a:buNone/>
            </a:pPr>
            <a:r>
              <a:rPr lang="en-US" sz="1800" dirty="0"/>
              <a:t>Utilizes IBM Cloud with Watson Studio to upload road accident data into </a:t>
            </a:r>
            <a:r>
              <a:rPr lang="en-US" sz="1800" dirty="0" err="1"/>
              <a:t>Jupyter</a:t>
            </a:r>
            <a:r>
              <a:rPr lang="en-US" sz="1800" dirty="0"/>
              <a:t> Notebook, creating a dashboard for streamlined data analysis.</a:t>
            </a:r>
          </a:p>
          <a:p>
            <a:pPr marL="114300" indent="0" algn="just">
              <a:buNone/>
            </a:pPr>
            <a:endParaRPr lang="en-US" sz="1800" dirty="0"/>
          </a:p>
          <a:p>
            <a:pPr marL="114300" indent="0" algn="just">
              <a:buNone/>
            </a:pPr>
            <a:r>
              <a:rPr lang="en-US" sz="1800" dirty="0"/>
              <a:t>Utilize advanced analytics and machine learning to analyze road accident data.</a:t>
            </a:r>
          </a:p>
          <a:p>
            <a:pPr marL="114300" indent="0" algn="just">
              <a:buNone/>
            </a:pPr>
            <a:r>
              <a:rPr lang="en-US" sz="1800" dirty="0"/>
              <a:t>Implement predictive analytics using machine learning algorithms on road accident data to identify patterns, assess risk factors, and develop proactive measures for road safety</a:t>
            </a:r>
            <a:r>
              <a:rPr lang="en-IN" sz="1800" dirty="0"/>
              <a:t>  </a:t>
            </a:r>
          </a:p>
          <a:p>
            <a:pPr marL="114300" indent="0" algn="just">
              <a:buNone/>
            </a:pPr>
            <a:endParaRPr lang="en-IN" sz="1800" dirty="0"/>
          </a:p>
          <a:p>
            <a:pPr marL="114300" indent="0" algn="just">
              <a:buNone/>
            </a:pPr>
            <a:r>
              <a:rPr lang="en-US" sz="1800" dirty="0"/>
              <a:t>Implement preventive measures, improve road infrastructure, and enhance public awareness for targeted road safety</a:t>
            </a:r>
            <a:endParaRPr lang="en-IN" sz="1800" dirty="0"/>
          </a:p>
          <a:p>
            <a:pPr marL="114300" indent="0">
              <a:buNone/>
            </a:pPr>
            <a:endParaRPr lang="en-IN" sz="1800" dirty="0"/>
          </a:p>
        </p:txBody>
      </p:sp>
      <p:sp>
        <p:nvSpPr>
          <p:cNvPr id="7" name="Rectangle 6"/>
          <p:cNvSpPr/>
          <p:nvPr/>
        </p:nvSpPr>
        <p:spPr>
          <a:xfrm>
            <a:off x="457200" y="1600200"/>
            <a:ext cx="7848600" cy="646331"/>
          </a:xfrm>
          <a:prstGeom prst="rect">
            <a:avLst/>
          </a:prstGeom>
        </p:spPr>
        <p:txBody>
          <a:bodyPr wrap="square">
            <a:spAutoFit/>
          </a:bodyPr>
          <a:lstStyle/>
          <a:p>
            <a:endParaRPr lang="en-US" dirty="0"/>
          </a:p>
          <a:p>
            <a:pPr algn="just"/>
            <a:r>
              <a:rPr lang="en-US" dirty="0"/>
              <a:t>.</a:t>
            </a:r>
            <a:endParaRPr lang="en-IN" dirty="0"/>
          </a:p>
        </p:txBody>
      </p:sp>
    </p:spTree>
    <p:extLst>
      <p:ext uri="{BB962C8B-B14F-4D97-AF65-F5344CB8AC3E}">
        <p14:creationId xmlns:p14="http://schemas.microsoft.com/office/powerpoint/2010/main" val="206746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1143000"/>
          </a:xfrm>
        </p:spPr>
        <p:txBody>
          <a:bodyPr/>
          <a:lstStyle/>
          <a:p>
            <a:pPr algn="ctr"/>
            <a:r>
              <a:rPr lang="en-IN" dirty="0"/>
              <a:t>Our solution to analyse data (</a:t>
            </a:r>
            <a:r>
              <a:rPr lang="en-IN" dirty="0" err="1"/>
              <a:t>contd</a:t>
            </a:r>
            <a:r>
              <a:rPr lang="en-IN" dirty="0"/>
              <a:t>)</a:t>
            </a:r>
            <a:endParaRPr lang="en-US" dirty="0"/>
          </a:p>
        </p:txBody>
      </p:sp>
      <p:pic>
        <p:nvPicPr>
          <p:cNvPr id="6" name="Content Placeholder 5">
            <a:extLst>
              <a:ext uri="{FF2B5EF4-FFF2-40B4-BE49-F238E27FC236}">
                <a16:creationId xmlns:a16="http://schemas.microsoft.com/office/drawing/2014/main" id="{50C4F2B6-05B3-3A13-6B6C-DFDC01B149C4}"/>
              </a:ext>
            </a:extLst>
          </p:cNvPr>
          <p:cNvPicPr>
            <a:picLocks noGrp="1" noChangeAspect="1"/>
          </p:cNvPicPr>
          <p:nvPr>
            <p:ph idx="1"/>
          </p:nvPr>
        </p:nvPicPr>
        <p:blipFill>
          <a:blip r:embed="rId2"/>
          <a:stretch>
            <a:fillRect/>
          </a:stretch>
        </p:blipFill>
        <p:spPr>
          <a:xfrm>
            <a:off x="457200" y="2265888"/>
            <a:ext cx="7620000" cy="3906312"/>
          </a:xfrm>
          <a:prstGeom prst="rect">
            <a:avLst/>
          </a:prstGeom>
        </p:spPr>
      </p:pic>
    </p:spTree>
    <p:extLst>
      <p:ext uri="{BB962C8B-B14F-4D97-AF65-F5344CB8AC3E}">
        <p14:creationId xmlns:p14="http://schemas.microsoft.com/office/powerpoint/2010/main" val="18380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Modeling</a:t>
            </a:r>
            <a:r>
              <a:rPr lang="en-IN" dirty="0"/>
              <a:t>(Analysis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19200"/>
            <a:ext cx="5715000" cy="5434854"/>
          </a:xfrm>
        </p:spPr>
      </p:pic>
    </p:spTree>
    <p:extLst>
      <p:ext uri="{BB962C8B-B14F-4D97-AF65-F5344CB8AC3E}">
        <p14:creationId xmlns:p14="http://schemas.microsoft.com/office/powerpoint/2010/main" val="3036768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664</TotalTime>
  <Words>564</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vt:lpstr>
      <vt:lpstr>Adjacency</vt:lpstr>
      <vt:lpstr>      </vt:lpstr>
      <vt:lpstr>CONTENT</vt:lpstr>
      <vt:lpstr>Problem Statement</vt:lpstr>
      <vt:lpstr>Project overview</vt:lpstr>
      <vt:lpstr>Why we need this?</vt:lpstr>
      <vt:lpstr>How it will help people?</vt:lpstr>
      <vt:lpstr>Our solution to analyse data </vt:lpstr>
      <vt:lpstr>Our solution to analyse data (contd)</vt:lpstr>
      <vt:lpstr>Modeling(Analysis model)</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abcde</dc:creator>
  <cp:lastModifiedBy>Archana kumari</cp:lastModifiedBy>
  <cp:revision>21</cp:revision>
  <dcterms:created xsi:type="dcterms:W3CDTF">2023-11-01T12:19:27Z</dcterms:created>
  <dcterms:modified xsi:type="dcterms:W3CDTF">2024-01-17T16:18:42Z</dcterms:modified>
</cp:coreProperties>
</file>