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67" r:id="rId2"/>
    <p:sldId id="256" r:id="rId3"/>
    <p:sldId id="257" r:id="rId4"/>
    <p:sldId id="259" r:id="rId5"/>
    <p:sldId id="260" r:id="rId6"/>
    <p:sldId id="264" r:id="rId7"/>
    <p:sldId id="266" r:id="rId8"/>
    <p:sldId id="261" r:id="rId9"/>
    <p:sldId id="263" r:id="rId10"/>
    <p:sldId id="262"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2" d="100"/>
          <a:sy n="82" d="100"/>
        </p:scale>
        <p:origin x="67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C03C55-6C5B-42AB-84C4-C6C10225550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7894EDF-66B9-4A69-A6C2-AFB7346203D4}">
      <dgm:prSet phldrT="[Text]"/>
      <dgm:spPr/>
      <dgm:t>
        <a:bodyPr/>
        <a:lstStyle/>
        <a:p>
          <a:r>
            <a:rPr lang="en-US" b="1" dirty="0">
              <a:latin typeface="+mn-lt"/>
            </a:rPr>
            <a:t>Scalability</a:t>
          </a:r>
          <a:r>
            <a:rPr lang="en-US" b="1" dirty="0">
              <a:latin typeface="Algerian" pitchFamily="82" charset="0"/>
            </a:rPr>
            <a:t>:</a:t>
          </a:r>
        </a:p>
      </dgm:t>
    </dgm:pt>
    <dgm:pt modelId="{831FD99F-EDC1-4A90-A3F6-7CB62A50F15A}" type="parTrans" cxnId="{B0EF3743-5811-4CC3-B60E-B6EB42E559F6}">
      <dgm:prSet/>
      <dgm:spPr/>
      <dgm:t>
        <a:bodyPr/>
        <a:lstStyle/>
        <a:p>
          <a:endParaRPr lang="en-US"/>
        </a:p>
      </dgm:t>
    </dgm:pt>
    <dgm:pt modelId="{93D0ED23-93C7-48EE-A8E2-5E515ED5E655}" type="sibTrans" cxnId="{B0EF3743-5811-4CC3-B60E-B6EB42E559F6}">
      <dgm:prSet/>
      <dgm:spPr/>
      <dgm:t>
        <a:bodyPr/>
        <a:lstStyle/>
        <a:p>
          <a:endParaRPr lang="en-US"/>
        </a:p>
      </dgm:t>
    </dgm:pt>
    <dgm:pt modelId="{B0945C9B-951C-4A11-8F65-7F2AD77416D3}">
      <dgm:prSet phldrT="[Text]"/>
      <dgm:spPr/>
      <dgm:t>
        <a:bodyPr/>
        <a:lstStyle/>
        <a:p>
          <a:r>
            <a:rPr lang="en-US" i="1" dirty="0"/>
            <a:t>Expanding the system to other flood-prone regions.</a:t>
          </a:r>
        </a:p>
      </dgm:t>
    </dgm:pt>
    <dgm:pt modelId="{39D8F4EB-06E9-4903-A14B-01FB0CA6A861}" type="parTrans" cxnId="{F1A7F560-AAA2-4A50-AB66-2602401967E8}">
      <dgm:prSet/>
      <dgm:spPr/>
      <dgm:t>
        <a:bodyPr/>
        <a:lstStyle/>
        <a:p>
          <a:endParaRPr lang="en-US"/>
        </a:p>
      </dgm:t>
    </dgm:pt>
    <dgm:pt modelId="{45F63736-8AD1-4F3B-B430-C8F046A73750}" type="sibTrans" cxnId="{F1A7F560-AAA2-4A50-AB66-2602401967E8}">
      <dgm:prSet/>
      <dgm:spPr/>
      <dgm:t>
        <a:bodyPr/>
        <a:lstStyle/>
        <a:p>
          <a:endParaRPr lang="en-US"/>
        </a:p>
      </dgm:t>
    </dgm:pt>
    <dgm:pt modelId="{CCD75A43-3793-4FE4-8D49-1FDF43B2AD42}">
      <dgm:prSet phldrT="[Text]"/>
      <dgm:spPr/>
      <dgm:t>
        <a:bodyPr/>
        <a:lstStyle/>
        <a:p>
          <a:r>
            <a:rPr lang="en-US" b="1" dirty="0">
              <a:latin typeface="+mn-lt"/>
            </a:rPr>
            <a:t>Continuous Improvement:</a:t>
          </a:r>
        </a:p>
      </dgm:t>
    </dgm:pt>
    <dgm:pt modelId="{59A74593-1185-4DE5-B69A-C1CBE89F9AC9}" type="parTrans" cxnId="{893F5CFC-7204-48B8-9ADB-E389FEACF12B}">
      <dgm:prSet/>
      <dgm:spPr/>
      <dgm:t>
        <a:bodyPr/>
        <a:lstStyle/>
        <a:p>
          <a:endParaRPr lang="en-US"/>
        </a:p>
      </dgm:t>
    </dgm:pt>
    <dgm:pt modelId="{0E085890-EE34-4F4A-BD89-E57B42CEF33A}" type="sibTrans" cxnId="{893F5CFC-7204-48B8-9ADB-E389FEACF12B}">
      <dgm:prSet/>
      <dgm:spPr/>
      <dgm:t>
        <a:bodyPr/>
        <a:lstStyle/>
        <a:p>
          <a:endParaRPr lang="en-US"/>
        </a:p>
      </dgm:t>
    </dgm:pt>
    <dgm:pt modelId="{C8D391A3-6958-4579-A3B9-7B8DCE83173A}">
      <dgm:prSet phldrT="[Text]"/>
      <dgm:spPr/>
      <dgm:t>
        <a:bodyPr/>
        <a:lstStyle/>
        <a:p>
          <a:r>
            <a:rPr lang="en-US" i="1" dirty="0"/>
            <a:t>Leveraging more advanced machine learning techniques and incorporating additional data sources for improved accuracy.</a:t>
          </a:r>
        </a:p>
      </dgm:t>
    </dgm:pt>
    <dgm:pt modelId="{1D185D1E-CBF4-496C-9B4D-95022989335F}" type="parTrans" cxnId="{AF31C57E-70AD-433B-84FC-6A00AEDDE669}">
      <dgm:prSet/>
      <dgm:spPr/>
      <dgm:t>
        <a:bodyPr/>
        <a:lstStyle/>
        <a:p>
          <a:endParaRPr lang="en-US"/>
        </a:p>
      </dgm:t>
    </dgm:pt>
    <dgm:pt modelId="{1D21E484-DBB2-4C22-95D6-C73C455B6EDF}" type="sibTrans" cxnId="{AF31C57E-70AD-433B-84FC-6A00AEDDE669}">
      <dgm:prSet/>
      <dgm:spPr/>
      <dgm:t>
        <a:bodyPr/>
        <a:lstStyle/>
        <a:p>
          <a:endParaRPr lang="en-US"/>
        </a:p>
      </dgm:t>
    </dgm:pt>
    <dgm:pt modelId="{5410BDFD-8BA3-4E12-8607-F4F82286AB1A}">
      <dgm:prSet phldrT="[Text]"/>
      <dgm:spPr/>
      <dgm:t>
        <a:bodyPr/>
        <a:lstStyle/>
        <a:p>
          <a:r>
            <a:rPr lang="en-US" b="1" dirty="0"/>
            <a:t>Community Engagement: </a:t>
          </a:r>
        </a:p>
      </dgm:t>
    </dgm:pt>
    <dgm:pt modelId="{72434ADD-E0B7-4773-B0EE-D296493473C1}" type="parTrans" cxnId="{03D61B68-9130-489C-AB03-D5962B3BFFB2}">
      <dgm:prSet/>
      <dgm:spPr/>
      <dgm:t>
        <a:bodyPr/>
        <a:lstStyle/>
        <a:p>
          <a:endParaRPr lang="en-US"/>
        </a:p>
      </dgm:t>
    </dgm:pt>
    <dgm:pt modelId="{ED1607A4-606B-4D58-8D53-369C5E10C899}" type="sibTrans" cxnId="{03D61B68-9130-489C-AB03-D5962B3BFFB2}">
      <dgm:prSet/>
      <dgm:spPr/>
      <dgm:t>
        <a:bodyPr/>
        <a:lstStyle/>
        <a:p>
          <a:endParaRPr lang="en-US"/>
        </a:p>
      </dgm:t>
    </dgm:pt>
    <dgm:pt modelId="{22174B1C-24E5-4855-B005-097A2FB48BC6}">
      <dgm:prSet phldrT="[Text]"/>
      <dgm:spPr/>
      <dgm:t>
        <a:bodyPr/>
        <a:lstStyle/>
        <a:p>
          <a:r>
            <a:rPr lang="en-US" i="1" dirty="0"/>
            <a:t>Involving the community in data collection and response strategies, fostering a culture of preparedness and resilience</a:t>
          </a:r>
          <a:r>
            <a:rPr lang="en-US" dirty="0"/>
            <a:t>.</a:t>
          </a:r>
        </a:p>
      </dgm:t>
    </dgm:pt>
    <dgm:pt modelId="{1BAA99D8-8345-461A-B12B-E991E28395A3}" type="parTrans" cxnId="{D319B8FC-A165-4DD3-AE39-05D3CE190BF8}">
      <dgm:prSet/>
      <dgm:spPr/>
      <dgm:t>
        <a:bodyPr/>
        <a:lstStyle/>
        <a:p>
          <a:endParaRPr lang="en-US"/>
        </a:p>
      </dgm:t>
    </dgm:pt>
    <dgm:pt modelId="{50AD90E5-9AAD-400C-ACF5-12264DDC8D96}" type="sibTrans" cxnId="{D319B8FC-A165-4DD3-AE39-05D3CE190BF8}">
      <dgm:prSet/>
      <dgm:spPr/>
      <dgm:t>
        <a:bodyPr/>
        <a:lstStyle/>
        <a:p>
          <a:endParaRPr lang="en-US"/>
        </a:p>
      </dgm:t>
    </dgm:pt>
    <dgm:pt modelId="{901538EA-656A-46D6-A91D-008D43B6348E}" type="pres">
      <dgm:prSet presAssocID="{E6C03C55-6C5B-42AB-84C4-C6C102255504}" presName="linearFlow" presStyleCnt="0">
        <dgm:presLayoutVars>
          <dgm:dir/>
          <dgm:animLvl val="lvl"/>
          <dgm:resizeHandles val="exact"/>
        </dgm:presLayoutVars>
      </dgm:prSet>
      <dgm:spPr/>
    </dgm:pt>
    <dgm:pt modelId="{85E8E20C-82E2-4A29-A23E-9D91DECA15D9}" type="pres">
      <dgm:prSet presAssocID="{47894EDF-66B9-4A69-A6C2-AFB7346203D4}" presName="composite" presStyleCnt="0"/>
      <dgm:spPr/>
    </dgm:pt>
    <dgm:pt modelId="{A1EAEBD1-EAD0-4A33-B24A-95AB701C435D}" type="pres">
      <dgm:prSet presAssocID="{47894EDF-66B9-4A69-A6C2-AFB7346203D4}" presName="parentText" presStyleLbl="alignNode1" presStyleIdx="0" presStyleCnt="3">
        <dgm:presLayoutVars>
          <dgm:chMax val="1"/>
          <dgm:bulletEnabled val="1"/>
        </dgm:presLayoutVars>
      </dgm:prSet>
      <dgm:spPr/>
    </dgm:pt>
    <dgm:pt modelId="{726E6D2C-A498-40D2-BC42-30C4F0BF57E8}" type="pres">
      <dgm:prSet presAssocID="{47894EDF-66B9-4A69-A6C2-AFB7346203D4}" presName="descendantText" presStyleLbl="alignAcc1" presStyleIdx="0" presStyleCnt="3">
        <dgm:presLayoutVars>
          <dgm:bulletEnabled val="1"/>
        </dgm:presLayoutVars>
      </dgm:prSet>
      <dgm:spPr/>
    </dgm:pt>
    <dgm:pt modelId="{31B91279-0C6F-4B0C-BA2A-FE01BBC7F1EE}" type="pres">
      <dgm:prSet presAssocID="{93D0ED23-93C7-48EE-A8E2-5E515ED5E655}" presName="sp" presStyleCnt="0"/>
      <dgm:spPr/>
    </dgm:pt>
    <dgm:pt modelId="{7E346495-8C17-46F2-9671-182AB1784BB6}" type="pres">
      <dgm:prSet presAssocID="{CCD75A43-3793-4FE4-8D49-1FDF43B2AD42}" presName="composite" presStyleCnt="0"/>
      <dgm:spPr/>
    </dgm:pt>
    <dgm:pt modelId="{243269BE-FC16-4A70-8072-DB8E5E53BA83}" type="pres">
      <dgm:prSet presAssocID="{CCD75A43-3793-4FE4-8D49-1FDF43B2AD42}" presName="parentText" presStyleLbl="alignNode1" presStyleIdx="1" presStyleCnt="3">
        <dgm:presLayoutVars>
          <dgm:chMax val="1"/>
          <dgm:bulletEnabled val="1"/>
        </dgm:presLayoutVars>
      </dgm:prSet>
      <dgm:spPr/>
    </dgm:pt>
    <dgm:pt modelId="{C4383A66-790A-4F6F-A77A-898BCA2B9725}" type="pres">
      <dgm:prSet presAssocID="{CCD75A43-3793-4FE4-8D49-1FDF43B2AD42}" presName="descendantText" presStyleLbl="alignAcc1" presStyleIdx="1" presStyleCnt="3">
        <dgm:presLayoutVars>
          <dgm:bulletEnabled val="1"/>
        </dgm:presLayoutVars>
      </dgm:prSet>
      <dgm:spPr/>
    </dgm:pt>
    <dgm:pt modelId="{9CDE607A-1B3F-4248-97AE-3C3CF6C312A2}" type="pres">
      <dgm:prSet presAssocID="{0E085890-EE34-4F4A-BD89-E57B42CEF33A}" presName="sp" presStyleCnt="0"/>
      <dgm:spPr/>
    </dgm:pt>
    <dgm:pt modelId="{EE4B2218-5948-4423-BAFE-F55BFDD17E55}" type="pres">
      <dgm:prSet presAssocID="{5410BDFD-8BA3-4E12-8607-F4F82286AB1A}" presName="composite" presStyleCnt="0"/>
      <dgm:spPr/>
    </dgm:pt>
    <dgm:pt modelId="{DFF00403-5CEC-462D-A61E-393DC7AAAF4D}" type="pres">
      <dgm:prSet presAssocID="{5410BDFD-8BA3-4E12-8607-F4F82286AB1A}" presName="parentText" presStyleLbl="alignNode1" presStyleIdx="2" presStyleCnt="3">
        <dgm:presLayoutVars>
          <dgm:chMax val="1"/>
          <dgm:bulletEnabled val="1"/>
        </dgm:presLayoutVars>
      </dgm:prSet>
      <dgm:spPr/>
    </dgm:pt>
    <dgm:pt modelId="{B07D06DB-86D1-43E1-8494-6BC431F38B60}" type="pres">
      <dgm:prSet presAssocID="{5410BDFD-8BA3-4E12-8607-F4F82286AB1A}" presName="descendantText" presStyleLbl="alignAcc1" presStyleIdx="2" presStyleCnt="3">
        <dgm:presLayoutVars>
          <dgm:bulletEnabled val="1"/>
        </dgm:presLayoutVars>
      </dgm:prSet>
      <dgm:spPr/>
    </dgm:pt>
  </dgm:ptLst>
  <dgm:cxnLst>
    <dgm:cxn modelId="{91ECFE36-7D57-4700-894D-B61C41B062DF}" type="presOf" srcId="{5410BDFD-8BA3-4E12-8607-F4F82286AB1A}" destId="{DFF00403-5CEC-462D-A61E-393DC7AAAF4D}" srcOrd="0" destOrd="0" presId="urn:microsoft.com/office/officeart/2005/8/layout/chevron2"/>
    <dgm:cxn modelId="{F1A7F560-AAA2-4A50-AB66-2602401967E8}" srcId="{47894EDF-66B9-4A69-A6C2-AFB7346203D4}" destId="{B0945C9B-951C-4A11-8F65-7F2AD77416D3}" srcOrd="0" destOrd="0" parTransId="{39D8F4EB-06E9-4903-A14B-01FB0CA6A861}" sibTransId="{45F63736-8AD1-4F3B-B430-C8F046A73750}"/>
    <dgm:cxn modelId="{B0EF3743-5811-4CC3-B60E-B6EB42E559F6}" srcId="{E6C03C55-6C5B-42AB-84C4-C6C102255504}" destId="{47894EDF-66B9-4A69-A6C2-AFB7346203D4}" srcOrd="0" destOrd="0" parTransId="{831FD99F-EDC1-4A90-A3F6-7CB62A50F15A}" sibTransId="{93D0ED23-93C7-48EE-A8E2-5E515ED5E655}"/>
    <dgm:cxn modelId="{03D61B68-9130-489C-AB03-D5962B3BFFB2}" srcId="{E6C03C55-6C5B-42AB-84C4-C6C102255504}" destId="{5410BDFD-8BA3-4E12-8607-F4F82286AB1A}" srcOrd="2" destOrd="0" parTransId="{72434ADD-E0B7-4773-B0EE-D296493473C1}" sibTransId="{ED1607A4-606B-4D58-8D53-369C5E10C899}"/>
    <dgm:cxn modelId="{9BA00B51-F25D-470E-9FDD-B7701A98B0FD}" type="presOf" srcId="{B0945C9B-951C-4A11-8F65-7F2AD77416D3}" destId="{726E6D2C-A498-40D2-BC42-30C4F0BF57E8}" srcOrd="0" destOrd="0" presId="urn:microsoft.com/office/officeart/2005/8/layout/chevron2"/>
    <dgm:cxn modelId="{AF31C57E-70AD-433B-84FC-6A00AEDDE669}" srcId="{CCD75A43-3793-4FE4-8D49-1FDF43B2AD42}" destId="{C8D391A3-6958-4579-A3B9-7B8DCE83173A}" srcOrd="0" destOrd="0" parTransId="{1D185D1E-CBF4-496C-9B4D-95022989335F}" sibTransId="{1D21E484-DBB2-4C22-95D6-C73C455B6EDF}"/>
    <dgm:cxn modelId="{3D5283B4-B7A1-45B2-B240-FC52E65BD8EA}" type="presOf" srcId="{CCD75A43-3793-4FE4-8D49-1FDF43B2AD42}" destId="{243269BE-FC16-4A70-8072-DB8E5E53BA83}" srcOrd="0" destOrd="0" presId="urn:microsoft.com/office/officeart/2005/8/layout/chevron2"/>
    <dgm:cxn modelId="{F831C4C0-AC7A-41C7-AEB2-E0C85AF71E09}" type="presOf" srcId="{22174B1C-24E5-4855-B005-097A2FB48BC6}" destId="{B07D06DB-86D1-43E1-8494-6BC431F38B60}" srcOrd="0" destOrd="0" presId="urn:microsoft.com/office/officeart/2005/8/layout/chevron2"/>
    <dgm:cxn modelId="{32F541CF-45CF-496B-AB84-EA578D279A17}" type="presOf" srcId="{E6C03C55-6C5B-42AB-84C4-C6C102255504}" destId="{901538EA-656A-46D6-A91D-008D43B6348E}" srcOrd="0" destOrd="0" presId="urn:microsoft.com/office/officeart/2005/8/layout/chevron2"/>
    <dgm:cxn modelId="{B732BEEC-354D-4AA0-AD34-B93CF6847407}" type="presOf" srcId="{47894EDF-66B9-4A69-A6C2-AFB7346203D4}" destId="{A1EAEBD1-EAD0-4A33-B24A-95AB701C435D}" srcOrd="0" destOrd="0" presId="urn:microsoft.com/office/officeart/2005/8/layout/chevron2"/>
    <dgm:cxn modelId="{893F5CFC-7204-48B8-9ADB-E389FEACF12B}" srcId="{E6C03C55-6C5B-42AB-84C4-C6C102255504}" destId="{CCD75A43-3793-4FE4-8D49-1FDF43B2AD42}" srcOrd="1" destOrd="0" parTransId="{59A74593-1185-4DE5-B69A-C1CBE89F9AC9}" sibTransId="{0E085890-EE34-4F4A-BD89-E57B42CEF33A}"/>
    <dgm:cxn modelId="{B1AA70FC-4A45-460A-8681-77B560982C83}" type="presOf" srcId="{C8D391A3-6958-4579-A3B9-7B8DCE83173A}" destId="{C4383A66-790A-4F6F-A77A-898BCA2B9725}" srcOrd="0" destOrd="0" presId="urn:microsoft.com/office/officeart/2005/8/layout/chevron2"/>
    <dgm:cxn modelId="{D319B8FC-A165-4DD3-AE39-05D3CE190BF8}" srcId="{5410BDFD-8BA3-4E12-8607-F4F82286AB1A}" destId="{22174B1C-24E5-4855-B005-097A2FB48BC6}" srcOrd="0" destOrd="0" parTransId="{1BAA99D8-8345-461A-B12B-E991E28395A3}" sibTransId="{50AD90E5-9AAD-400C-ACF5-12264DDC8D96}"/>
    <dgm:cxn modelId="{FEC34F60-ECF6-4651-908B-120F125D839E}" type="presParOf" srcId="{901538EA-656A-46D6-A91D-008D43B6348E}" destId="{85E8E20C-82E2-4A29-A23E-9D91DECA15D9}" srcOrd="0" destOrd="0" presId="urn:microsoft.com/office/officeart/2005/8/layout/chevron2"/>
    <dgm:cxn modelId="{9382F3FD-BE85-4F1E-9D55-5C9383DC635A}" type="presParOf" srcId="{85E8E20C-82E2-4A29-A23E-9D91DECA15D9}" destId="{A1EAEBD1-EAD0-4A33-B24A-95AB701C435D}" srcOrd="0" destOrd="0" presId="urn:microsoft.com/office/officeart/2005/8/layout/chevron2"/>
    <dgm:cxn modelId="{BCC2D734-4561-4568-9AAE-D864DAB47525}" type="presParOf" srcId="{85E8E20C-82E2-4A29-A23E-9D91DECA15D9}" destId="{726E6D2C-A498-40D2-BC42-30C4F0BF57E8}" srcOrd="1" destOrd="0" presId="urn:microsoft.com/office/officeart/2005/8/layout/chevron2"/>
    <dgm:cxn modelId="{F6B1F886-A04C-4923-9907-4718E8230988}" type="presParOf" srcId="{901538EA-656A-46D6-A91D-008D43B6348E}" destId="{31B91279-0C6F-4B0C-BA2A-FE01BBC7F1EE}" srcOrd="1" destOrd="0" presId="urn:microsoft.com/office/officeart/2005/8/layout/chevron2"/>
    <dgm:cxn modelId="{F9A63006-38D0-4E6B-B2E3-4539A6BC7494}" type="presParOf" srcId="{901538EA-656A-46D6-A91D-008D43B6348E}" destId="{7E346495-8C17-46F2-9671-182AB1784BB6}" srcOrd="2" destOrd="0" presId="urn:microsoft.com/office/officeart/2005/8/layout/chevron2"/>
    <dgm:cxn modelId="{CA97E73E-D908-41E5-97EE-ADFCA146E719}" type="presParOf" srcId="{7E346495-8C17-46F2-9671-182AB1784BB6}" destId="{243269BE-FC16-4A70-8072-DB8E5E53BA83}" srcOrd="0" destOrd="0" presId="urn:microsoft.com/office/officeart/2005/8/layout/chevron2"/>
    <dgm:cxn modelId="{346A0452-5AF1-45A1-870D-D23C2F5813C5}" type="presParOf" srcId="{7E346495-8C17-46F2-9671-182AB1784BB6}" destId="{C4383A66-790A-4F6F-A77A-898BCA2B9725}" srcOrd="1" destOrd="0" presId="urn:microsoft.com/office/officeart/2005/8/layout/chevron2"/>
    <dgm:cxn modelId="{474C74F1-964B-4882-A550-21BF811BB855}" type="presParOf" srcId="{901538EA-656A-46D6-A91D-008D43B6348E}" destId="{9CDE607A-1B3F-4248-97AE-3C3CF6C312A2}" srcOrd="3" destOrd="0" presId="urn:microsoft.com/office/officeart/2005/8/layout/chevron2"/>
    <dgm:cxn modelId="{1009C35C-4C30-4365-A44C-EE64979C8C40}" type="presParOf" srcId="{901538EA-656A-46D6-A91D-008D43B6348E}" destId="{EE4B2218-5948-4423-BAFE-F55BFDD17E55}" srcOrd="4" destOrd="0" presId="urn:microsoft.com/office/officeart/2005/8/layout/chevron2"/>
    <dgm:cxn modelId="{3106A3F0-D827-484B-84F6-801F5D42A6F6}" type="presParOf" srcId="{EE4B2218-5948-4423-BAFE-F55BFDD17E55}" destId="{DFF00403-5CEC-462D-A61E-393DC7AAAF4D}" srcOrd="0" destOrd="0" presId="urn:microsoft.com/office/officeart/2005/8/layout/chevron2"/>
    <dgm:cxn modelId="{ADB577D8-3F03-4761-813C-5AF05C4B3BB4}" type="presParOf" srcId="{EE4B2218-5948-4423-BAFE-F55BFDD17E55}" destId="{B07D06DB-86D1-43E1-8494-6BC431F38B6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AEBD1-EAD0-4A33-B24A-95AB701C435D}">
      <dsp:nvSpPr>
        <dsp:cNvPr id="0" name=""/>
        <dsp:cNvSpPr/>
      </dsp:nvSpPr>
      <dsp:spPr>
        <a:xfrm rot="5400000">
          <a:off x="-215862" y="215883"/>
          <a:ext cx="1439083" cy="100735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latin typeface="+mn-lt"/>
            </a:rPr>
            <a:t>Scalability</a:t>
          </a:r>
          <a:r>
            <a:rPr lang="en-US" sz="1300" b="1" kern="1200" dirty="0">
              <a:latin typeface="Algerian" pitchFamily="82" charset="0"/>
            </a:rPr>
            <a:t>:</a:t>
          </a:r>
        </a:p>
      </dsp:txBody>
      <dsp:txXfrm rot="-5400000">
        <a:off x="1" y="503699"/>
        <a:ext cx="1007358" cy="431725"/>
      </dsp:txXfrm>
    </dsp:sp>
    <dsp:sp modelId="{726E6D2C-A498-40D2-BC42-30C4F0BF57E8}">
      <dsp:nvSpPr>
        <dsp:cNvPr id="0" name=""/>
        <dsp:cNvSpPr/>
      </dsp:nvSpPr>
      <dsp:spPr>
        <a:xfrm rot="5400000">
          <a:off x="4099977" y="-3092598"/>
          <a:ext cx="935404" cy="71206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i="1" kern="1200" dirty="0"/>
            <a:t>Expanding the system to other flood-prone regions.</a:t>
          </a:r>
        </a:p>
      </dsp:txBody>
      <dsp:txXfrm rot="-5400000">
        <a:off x="1007359" y="45683"/>
        <a:ext cx="7074978" cy="844078"/>
      </dsp:txXfrm>
    </dsp:sp>
    <dsp:sp modelId="{243269BE-FC16-4A70-8072-DB8E5E53BA83}">
      <dsp:nvSpPr>
        <dsp:cNvPr id="0" name=""/>
        <dsp:cNvSpPr/>
      </dsp:nvSpPr>
      <dsp:spPr>
        <a:xfrm rot="5400000">
          <a:off x="-215862" y="1458533"/>
          <a:ext cx="1439083" cy="100735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latin typeface="+mn-lt"/>
            </a:rPr>
            <a:t>Continuous Improvement:</a:t>
          </a:r>
        </a:p>
      </dsp:txBody>
      <dsp:txXfrm rot="-5400000">
        <a:off x="1" y="1746349"/>
        <a:ext cx="1007358" cy="431725"/>
      </dsp:txXfrm>
    </dsp:sp>
    <dsp:sp modelId="{C4383A66-790A-4F6F-A77A-898BCA2B9725}">
      <dsp:nvSpPr>
        <dsp:cNvPr id="0" name=""/>
        <dsp:cNvSpPr/>
      </dsp:nvSpPr>
      <dsp:spPr>
        <a:xfrm rot="5400000">
          <a:off x="4099977" y="-1849947"/>
          <a:ext cx="935404" cy="71206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i="1" kern="1200" dirty="0"/>
            <a:t>Leveraging more advanced machine learning techniques and incorporating additional data sources for improved accuracy.</a:t>
          </a:r>
        </a:p>
      </dsp:txBody>
      <dsp:txXfrm rot="-5400000">
        <a:off x="1007359" y="1288334"/>
        <a:ext cx="7074978" cy="844078"/>
      </dsp:txXfrm>
    </dsp:sp>
    <dsp:sp modelId="{DFF00403-5CEC-462D-A61E-393DC7AAAF4D}">
      <dsp:nvSpPr>
        <dsp:cNvPr id="0" name=""/>
        <dsp:cNvSpPr/>
      </dsp:nvSpPr>
      <dsp:spPr>
        <a:xfrm rot="5400000">
          <a:off x="-215862" y="2701183"/>
          <a:ext cx="1439083" cy="100735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Community Engagement: </a:t>
          </a:r>
        </a:p>
      </dsp:txBody>
      <dsp:txXfrm rot="-5400000">
        <a:off x="1" y="2988999"/>
        <a:ext cx="1007358" cy="431725"/>
      </dsp:txXfrm>
    </dsp:sp>
    <dsp:sp modelId="{B07D06DB-86D1-43E1-8494-6BC431F38B60}">
      <dsp:nvSpPr>
        <dsp:cNvPr id="0" name=""/>
        <dsp:cNvSpPr/>
      </dsp:nvSpPr>
      <dsp:spPr>
        <a:xfrm rot="5400000">
          <a:off x="4099977" y="-607297"/>
          <a:ext cx="935404" cy="71206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i="1" kern="1200" dirty="0"/>
            <a:t>Involving the community in data collection and response strategies, fostering a culture of preparedness and resilience</a:t>
          </a:r>
          <a:r>
            <a:rPr lang="en-US" sz="2100" kern="1200" dirty="0"/>
            <a:t>.</a:t>
          </a:r>
        </a:p>
      </dsp:txBody>
      <dsp:txXfrm rot="-5400000">
        <a:off x="1007359" y="2530984"/>
        <a:ext cx="7074978" cy="84407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833D14-30AF-4C98-B2C0-133E597C06FD}"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DE2D5E-6A3F-466D-B0FD-403FD5E627A2}" type="slidenum">
              <a:rPr lang="en-US" smtClean="0"/>
              <a:t>‹#›</a:t>
            </a:fld>
            <a:endParaRPr lang="en-US"/>
          </a:p>
        </p:txBody>
      </p:sp>
    </p:spTree>
    <p:extLst>
      <p:ext uri="{BB962C8B-B14F-4D97-AF65-F5344CB8AC3E}">
        <p14:creationId xmlns:p14="http://schemas.microsoft.com/office/powerpoint/2010/main" val="1043561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33D14-30AF-4C98-B2C0-133E597C06FD}"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DE2D5E-6A3F-466D-B0FD-403FD5E627A2}" type="slidenum">
              <a:rPr lang="en-US" smtClean="0"/>
              <a:t>‹#›</a:t>
            </a:fld>
            <a:endParaRPr lang="en-US"/>
          </a:p>
        </p:txBody>
      </p:sp>
    </p:spTree>
    <p:extLst>
      <p:ext uri="{BB962C8B-B14F-4D97-AF65-F5344CB8AC3E}">
        <p14:creationId xmlns:p14="http://schemas.microsoft.com/office/powerpoint/2010/main" val="167869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33D14-30AF-4C98-B2C0-133E597C06FD}"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DE2D5E-6A3F-466D-B0FD-403FD5E627A2}" type="slidenum">
              <a:rPr lang="en-US" smtClean="0"/>
              <a:t>‹#›</a:t>
            </a:fld>
            <a:endParaRPr lang="en-US"/>
          </a:p>
        </p:txBody>
      </p:sp>
    </p:spTree>
    <p:extLst>
      <p:ext uri="{BB962C8B-B14F-4D97-AF65-F5344CB8AC3E}">
        <p14:creationId xmlns:p14="http://schemas.microsoft.com/office/powerpoint/2010/main" val="109730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33D14-30AF-4C98-B2C0-133E597C06FD}"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DE2D5E-6A3F-466D-B0FD-403FD5E627A2}" type="slidenum">
              <a:rPr lang="en-US" smtClean="0"/>
              <a:t>‹#›</a:t>
            </a:fld>
            <a:endParaRPr lang="en-US"/>
          </a:p>
        </p:txBody>
      </p:sp>
    </p:spTree>
    <p:extLst>
      <p:ext uri="{BB962C8B-B14F-4D97-AF65-F5344CB8AC3E}">
        <p14:creationId xmlns:p14="http://schemas.microsoft.com/office/powerpoint/2010/main" val="97816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833D14-30AF-4C98-B2C0-133E597C06FD}"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DE2D5E-6A3F-466D-B0FD-403FD5E627A2}" type="slidenum">
              <a:rPr lang="en-US" smtClean="0"/>
              <a:t>‹#›</a:t>
            </a:fld>
            <a:endParaRPr lang="en-US"/>
          </a:p>
        </p:txBody>
      </p:sp>
    </p:spTree>
    <p:extLst>
      <p:ext uri="{BB962C8B-B14F-4D97-AF65-F5344CB8AC3E}">
        <p14:creationId xmlns:p14="http://schemas.microsoft.com/office/powerpoint/2010/main" val="3654140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833D14-30AF-4C98-B2C0-133E597C06FD}"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DE2D5E-6A3F-466D-B0FD-403FD5E627A2}" type="slidenum">
              <a:rPr lang="en-US" smtClean="0"/>
              <a:t>‹#›</a:t>
            </a:fld>
            <a:endParaRPr lang="en-US"/>
          </a:p>
        </p:txBody>
      </p:sp>
    </p:spTree>
    <p:extLst>
      <p:ext uri="{BB962C8B-B14F-4D97-AF65-F5344CB8AC3E}">
        <p14:creationId xmlns:p14="http://schemas.microsoft.com/office/powerpoint/2010/main" val="158911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833D14-30AF-4C98-B2C0-133E597C06FD}" type="datetimeFigureOut">
              <a:rPr lang="en-US" smtClean="0"/>
              <a:t>6/12/2024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DE2D5E-6A3F-466D-B0FD-403FD5E627A2}" type="slidenum">
              <a:rPr lang="en-US" smtClean="0"/>
              <a:t>‹#›</a:t>
            </a:fld>
            <a:endParaRPr lang="en-US"/>
          </a:p>
        </p:txBody>
      </p:sp>
    </p:spTree>
    <p:extLst>
      <p:ext uri="{BB962C8B-B14F-4D97-AF65-F5344CB8AC3E}">
        <p14:creationId xmlns:p14="http://schemas.microsoft.com/office/powerpoint/2010/main" val="154229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833D14-30AF-4C98-B2C0-133E597C06FD}"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DE2D5E-6A3F-466D-B0FD-403FD5E627A2}" type="slidenum">
              <a:rPr lang="en-US" smtClean="0"/>
              <a:t>‹#›</a:t>
            </a:fld>
            <a:endParaRPr lang="en-US"/>
          </a:p>
        </p:txBody>
      </p:sp>
    </p:spTree>
    <p:extLst>
      <p:ext uri="{BB962C8B-B14F-4D97-AF65-F5344CB8AC3E}">
        <p14:creationId xmlns:p14="http://schemas.microsoft.com/office/powerpoint/2010/main" val="987472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33D14-30AF-4C98-B2C0-133E597C06FD}" type="datetimeFigureOut">
              <a:rPr lang="en-US" smtClean="0"/>
              <a:t>6/12/2024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DE2D5E-6A3F-466D-B0FD-403FD5E627A2}" type="slidenum">
              <a:rPr lang="en-US" smtClean="0"/>
              <a:t>‹#›</a:t>
            </a:fld>
            <a:endParaRPr lang="en-US"/>
          </a:p>
        </p:txBody>
      </p:sp>
    </p:spTree>
    <p:extLst>
      <p:ext uri="{BB962C8B-B14F-4D97-AF65-F5344CB8AC3E}">
        <p14:creationId xmlns:p14="http://schemas.microsoft.com/office/powerpoint/2010/main" val="117166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833D14-30AF-4C98-B2C0-133E597C06FD}"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DE2D5E-6A3F-466D-B0FD-403FD5E627A2}" type="slidenum">
              <a:rPr lang="en-US" smtClean="0"/>
              <a:t>‹#›</a:t>
            </a:fld>
            <a:endParaRPr lang="en-US"/>
          </a:p>
        </p:txBody>
      </p:sp>
    </p:spTree>
    <p:extLst>
      <p:ext uri="{BB962C8B-B14F-4D97-AF65-F5344CB8AC3E}">
        <p14:creationId xmlns:p14="http://schemas.microsoft.com/office/powerpoint/2010/main" val="49256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833D14-30AF-4C98-B2C0-133E597C06FD}"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DE2D5E-6A3F-466D-B0FD-403FD5E627A2}" type="slidenum">
              <a:rPr lang="en-US" smtClean="0"/>
              <a:t>‹#›</a:t>
            </a:fld>
            <a:endParaRPr lang="en-US"/>
          </a:p>
        </p:txBody>
      </p:sp>
    </p:spTree>
    <p:extLst>
      <p:ext uri="{BB962C8B-B14F-4D97-AF65-F5344CB8AC3E}">
        <p14:creationId xmlns:p14="http://schemas.microsoft.com/office/powerpoint/2010/main" val="127192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33D14-30AF-4C98-B2C0-133E597C06FD}" type="datetimeFigureOut">
              <a:rPr lang="en-US" smtClean="0"/>
              <a:t>6/12/2024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E2D5E-6A3F-466D-B0FD-403FD5E627A2}" type="slidenum">
              <a:rPr lang="en-US" smtClean="0"/>
              <a:t>‹#›</a:t>
            </a:fld>
            <a:endParaRPr lang="en-US"/>
          </a:p>
        </p:txBody>
      </p:sp>
    </p:spTree>
    <p:extLst>
      <p:ext uri="{BB962C8B-B14F-4D97-AF65-F5344CB8AC3E}">
        <p14:creationId xmlns:p14="http://schemas.microsoft.com/office/powerpoint/2010/main" val="297621495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jp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6AFC-0BA9-7AE7-46DE-8968DFB83E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208B9D-CFC1-6D5C-6BF7-41B35483400A}"/>
              </a:ext>
            </a:extLst>
          </p:cNvPr>
          <p:cNvSpPr>
            <a:spLocks noGrp="1"/>
          </p:cNvSpPr>
          <p:nvPr>
            <p:ph idx="1"/>
          </p:nvPr>
        </p:nvSpPr>
        <p:spPr/>
        <p:txBody>
          <a:bodyPr/>
          <a:lstStyle/>
          <a:p>
            <a:endParaRPr lang="en-IN"/>
          </a:p>
        </p:txBody>
      </p:sp>
      <p:pic>
        <p:nvPicPr>
          <p:cNvPr id="4" name="Picture 2" descr="Worst Floods in American History - 24/7 Wall St.">
            <a:extLst>
              <a:ext uri="{FF2B5EF4-FFF2-40B4-BE49-F238E27FC236}">
                <a16:creationId xmlns:a16="http://schemas.microsoft.com/office/drawing/2014/main" id="{7273AA2F-5FF6-4E9B-5D29-D5E6165D5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8" y="-33548"/>
            <a:ext cx="12257315" cy="689154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EA5D8E93-5826-641B-733C-A81A833A36E7}"/>
              </a:ext>
            </a:extLst>
          </p:cNvPr>
          <p:cNvSpPr txBox="1">
            <a:spLocks/>
          </p:cNvSpPr>
          <p:nvPr/>
        </p:nvSpPr>
        <p:spPr>
          <a:xfrm>
            <a:off x="5010539" y="790367"/>
            <a:ext cx="5882368" cy="248168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Algerian" panose="04020705040A02060702" pitchFamily="82" charset="0"/>
              </a:rPr>
              <a:t>FLOOD PREDICTION </a:t>
            </a:r>
            <a:br>
              <a:rPr lang="en-US" dirty="0">
                <a:solidFill>
                  <a:schemeClr val="bg1"/>
                </a:solidFill>
                <a:latin typeface="Algerian" panose="04020705040A02060702" pitchFamily="82" charset="0"/>
              </a:rPr>
            </a:br>
            <a:r>
              <a:rPr lang="en-US" dirty="0">
                <a:solidFill>
                  <a:schemeClr val="bg1"/>
                </a:solidFill>
                <a:latin typeface="Algerian" panose="04020705040A02060702" pitchFamily="82" charset="0"/>
              </a:rPr>
              <a:t>USING MACHINE LEARNING ALGORITHM</a:t>
            </a:r>
            <a:endParaRPr lang="en-US" dirty="0">
              <a:solidFill>
                <a:schemeClr val="bg1"/>
              </a:solidFill>
            </a:endParaRPr>
          </a:p>
        </p:txBody>
      </p:sp>
      <p:sp>
        <p:nvSpPr>
          <p:cNvPr id="6" name="Subtitle 2">
            <a:extLst>
              <a:ext uri="{FF2B5EF4-FFF2-40B4-BE49-F238E27FC236}">
                <a16:creationId xmlns:a16="http://schemas.microsoft.com/office/drawing/2014/main" id="{29F25166-5913-8A9F-538A-DE2231BE9051}"/>
              </a:ext>
            </a:extLst>
          </p:cNvPr>
          <p:cNvSpPr txBox="1">
            <a:spLocks/>
          </p:cNvSpPr>
          <p:nvPr/>
        </p:nvSpPr>
        <p:spPr>
          <a:xfrm>
            <a:off x="7636702" y="4800158"/>
            <a:ext cx="3951111" cy="60871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accent6"/>
                </a:solidFill>
              </a:rPr>
              <a:t>BY TEAM-: TECH TITANS</a:t>
            </a:r>
          </a:p>
        </p:txBody>
      </p:sp>
    </p:spTree>
    <p:extLst>
      <p:ext uri="{BB962C8B-B14F-4D97-AF65-F5344CB8AC3E}">
        <p14:creationId xmlns:p14="http://schemas.microsoft.com/office/powerpoint/2010/main" val="1468914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C941-CFC8-4DD4-817F-6937E9874F40}"/>
              </a:ext>
            </a:extLst>
          </p:cNvPr>
          <p:cNvSpPr>
            <a:spLocks noGrp="1"/>
          </p:cNvSpPr>
          <p:nvPr>
            <p:ph type="title"/>
          </p:nvPr>
        </p:nvSpPr>
        <p:spPr>
          <a:xfrm>
            <a:off x="3543796" y="441369"/>
            <a:ext cx="3567288" cy="1320800"/>
          </a:xfrm>
        </p:spPr>
        <p:txBody>
          <a:bodyPr/>
          <a:lstStyle/>
          <a:p>
            <a:r>
              <a:rPr lang="en-US" b="1" i="1" u="sng" dirty="0">
                <a:solidFill>
                  <a:schemeClr val="accent2"/>
                </a:solidFill>
                <a:latin typeface="Algerian" panose="04020705040A02060702" pitchFamily="82" charset="0"/>
              </a:rPr>
              <a:t>CONCLUSION</a:t>
            </a:r>
          </a:p>
        </p:txBody>
      </p:sp>
      <p:sp>
        <p:nvSpPr>
          <p:cNvPr id="3" name="Rectangle: Diagonal Corners Snipped 2">
            <a:extLst>
              <a:ext uri="{FF2B5EF4-FFF2-40B4-BE49-F238E27FC236}">
                <a16:creationId xmlns:a16="http://schemas.microsoft.com/office/drawing/2014/main" id="{5A20AE81-4296-4639-AACC-47F879D521F1}"/>
              </a:ext>
            </a:extLst>
          </p:cNvPr>
          <p:cNvSpPr/>
          <p:nvPr/>
        </p:nvSpPr>
        <p:spPr>
          <a:xfrm>
            <a:off x="362876" y="2321276"/>
            <a:ext cx="6361840" cy="2349947"/>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The flood prediction system developed by Flood Forecaster Pro is a testament to the power of machine learning in solving real-world problems. By leveraging historical data, real-time information, and advanced algorithms, the town is now better equipped to face the challenges posed by floods. This initiative not only safeguards lives and property but also sets a precedent for innovative disaster management solutions worldwide.</a:t>
            </a:r>
          </a:p>
        </p:txBody>
      </p:sp>
      <p:pic>
        <p:nvPicPr>
          <p:cNvPr id="4" name="Picture 2" descr="China's flood response sees improved results - Chinadaily.com.cn">
            <a:extLst>
              <a:ext uri="{FF2B5EF4-FFF2-40B4-BE49-F238E27FC236}">
                <a16:creationId xmlns:a16="http://schemas.microsoft.com/office/drawing/2014/main" id="{A234EA1D-50AE-1791-61D0-23915D47E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111084" y="1762169"/>
            <a:ext cx="4699001" cy="3135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723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3C6C4E-9288-4149-A3C1-12A292344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23" y="372532"/>
            <a:ext cx="10577688" cy="6194388"/>
          </a:xfrm>
          <a:prstGeom prst="rect">
            <a:avLst/>
          </a:prstGeom>
        </p:spPr>
      </p:pic>
    </p:spTree>
    <p:extLst>
      <p:ext uri="{BB962C8B-B14F-4D97-AF65-F5344CB8AC3E}">
        <p14:creationId xmlns:p14="http://schemas.microsoft.com/office/powerpoint/2010/main" val="167906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2405364-9A1A-45F1-A7E0-3804064AFFE6}"/>
              </a:ext>
            </a:extLst>
          </p:cNvPr>
          <p:cNvSpPr>
            <a:spLocks noGrp="1"/>
          </p:cNvSpPr>
          <p:nvPr>
            <p:ph type="ctrTitle"/>
          </p:nvPr>
        </p:nvSpPr>
        <p:spPr>
          <a:xfrm>
            <a:off x="942623" y="270934"/>
            <a:ext cx="8331380" cy="1646302"/>
          </a:xfrm>
        </p:spPr>
        <p:txBody>
          <a:bodyPr>
            <a:normAutofit/>
          </a:bodyPr>
          <a:lstStyle/>
          <a:p>
            <a:r>
              <a:rPr lang="en-US" sz="4000" dirty="0">
                <a:latin typeface="Algerian" panose="04020705040A02060702" pitchFamily="82" charset="0"/>
              </a:rPr>
              <a:t>FLOOD PREDICTION USING MACHINE LEARNING ALGORITHM</a:t>
            </a:r>
          </a:p>
        </p:txBody>
      </p:sp>
      <p:sp>
        <p:nvSpPr>
          <p:cNvPr id="10" name="TextBox 9">
            <a:extLst>
              <a:ext uri="{FF2B5EF4-FFF2-40B4-BE49-F238E27FC236}">
                <a16:creationId xmlns:a16="http://schemas.microsoft.com/office/drawing/2014/main" id="{0FA7D55C-74B0-4C54-8071-E12DDE9F9452}"/>
              </a:ext>
            </a:extLst>
          </p:cNvPr>
          <p:cNvSpPr txBox="1"/>
          <p:nvPr/>
        </p:nvSpPr>
        <p:spPr>
          <a:xfrm>
            <a:off x="705737" y="1917236"/>
            <a:ext cx="8568266" cy="523220"/>
          </a:xfrm>
          <a:prstGeom prst="rect">
            <a:avLst/>
          </a:prstGeom>
          <a:noFill/>
        </p:spPr>
        <p:txBody>
          <a:bodyPr wrap="square" rtlCol="0">
            <a:spAutoFit/>
          </a:bodyPr>
          <a:lstStyle/>
          <a:p>
            <a:r>
              <a:rPr lang="en-US" sz="2800" b="1" i="1" u="sng" dirty="0">
                <a:solidFill>
                  <a:srgbClr val="92D050"/>
                </a:solidFill>
                <a:latin typeface="Algerian" panose="04020705040A02060702" pitchFamily="82" charset="0"/>
              </a:rPr>
              <a:t>Introduction to flood prediction system</a:t>
            </a:r>
          </a:p>
        </p:txBody>
      </p:sp>
      <p:pic>
        <p:nvPicPr>
          <p:cNvPr id="12" name="Picture 11">
            <a:extLst>
              <a:ext uri="{FF2B5EF4-FFF2-40B4-BE49-F238E27FC236}">
                <a16:creationId xmlns:a16="http://schemas.microsoft.com/office/drawing/2014/main" id="{8FE46177-1D5E-498D-A663-34E82EBD8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0284" y="3011863"/>
            <a:ext cx="4168952" cy="2418781"/>
          </a:xfrm>
          <a:prstGeom prst="rect">
            <a:avLst/>
          </a:prstGeom>
        </p:spPr>
      </p:pic>
      <p:sp>
        <p:nvSpPr>
          <p:cNvPr id="2" name="Rounded Rectangle 1"/>
          <p:cNvSpPr/>
          <p:nvPr/>
        </p:nvSpPr>
        <p:spPr>
          <a:xfrm>
            <a:off x="705737" y="2709746"/>
            <a:ext cx="6665219" cy="33676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en-US" i="1" dirty="0">
                <a:solidFill>
                  <a:schemeClr val="tx1"/>
                </a:solidFill>
              </a:rPr>
              <a:t>Floods are among the most devastating natural disasters, causing significant loss of life, property, and infrastructure. Accurate and timely flood prediction is crucial for mitigating these impacts. This story outlines the design and implementation of a flood prediction system leveraging machine learning algorithms to provide reliable forecasts and help communities prepare for impending floods. Here is a visual story illustrating the design and implementation of a flood prediction system using machine learning algorithms by </a:t>
            </a:r>
            <a:r>
              <a:rPr lang="en-US" i="1">
                <a:solidFill>
                  <a:schemeClr val="tx1"/>
                </a:solidFill>
              </a:rPr>
              <a:t>Flood Forecaster.</a:t>
            </a:r>
            <a:endParaRPr lang="en-IN" i="1" dirty="0">
              <a:solidFill>
                <a:schemeClr val="tx1"/>
              </a:solidFill>
            </a:endParaRPr>
          </a:p>
        </p:txBody>
      </p:sp>
    </p:spTree>
    <p:extLst>
      <p:ext uri="{BB962C8B-B14F-4D97-AF65-F5344CB8AC3E}">
        <p14:creationId xmlns:p14="http://schemas.microsoft.com/office/powerpoint/2010/main" val="33352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858D-7682-4A3E-A8B6-AA4817A88ECB}"/>
              </a:ext>
            </a:extLst>
          </p:cNvPr>
          <p:cNvSpPr>
            <a:spLocks noGrp="1"/>
          </p:cNvSpPr>
          <p:nvPr>
            <p:ph type="title"/>
          </p:nvPr>
        </p:nvSpPr>
        <p:spPr/>
        <p:txBody>
          <a:bodyPr/>
          <a:lstStyle/>
          <a:p>
            <a:r>
              <a:rPr lang="en-US" dirty="0">
                <a:latin typeface="Algerian" panose="04020705040A02060702" pitchFamily="82" charset="0"/>
              </a:rPr>
              <a:t>FLOOD PREDICTION SYSTEM</a:t>
            </a:r>
          </a:p>
        </p:txBody>
      </p:sp>
      <p:sp>
        <p:nvSpPr>
          <p:cNvPr id="4" name="TextBox 3">
            <a:extLst>
              <a:ext uri="{FF2B5EF4-FFF2-40B4-BE49-F238E27FC236}">
                <a16:creationId xmlns:a16="http://schemas.microsoft.com/office/drawing/2014/main" id="{63B58A25-8662-4FA7-8671-1D60A8514163}"/>
              </a:ext>
            </a:extLst>
          </p:cNvPr>
          <p:cNvSpPr txBox="1"/>
          <p:nvPr/>
        </p:nvSpPr>
        <p:spPr>
          <a:xfrm>
            <a:off x="767285" y="1389291"/>
            <a:ext cx="4289778" cy="523220"/>
          </a:xfrm>
          <a:prstGeom prst="rect">
            <a:avLst/>
          </a:prstGeom>
          <a:noFill/>
        </p:spPr>
        <p:txBody>
          <a:bodyPr wrap="square" rtlCol="0">
            <a:spAutoFit/>
          </a:bodyPr>
          <a:lstStyle/>
          <a:p>
            <a:r>
              <a:rPr lang="en-US" sz="2800" b="1" i="1" u="sng" spc="-300" dirty="0">
                <a:solidFill>
                  <a:schemeClr val="accent2"/>
                </a:solidFill>
                <a:latin typeface="Algerian" panose="04020705040A02060702" pitchFamily="82" charset="0"/>
              </a:rPr>
              <a:t>THE    </a:t>
            </a:r>
            <a:r>
              <a:rPr lang="en-US" sz="2800" b="1" i="1" u="sng" dirty="0">
                <a:solidFill>
                  <a:schemeClr val="accent2"/>
                </a:solidFill>
                <a:latin typeface="Algerian" panose="04020705040A02060702" pitchFamily="82" charset="0"/>
              </a:rPr>
              <a:t>PROBLEM</a:t>
            </a:r>
          </a:p>
        </p:txBody>
      </p:sp>
      <p:sp>
        <p:nvSpPr>
          <p:cNvPr id="5" name="TextBox 4">
            <a:extLst>
              <a:ext uri="{FF2B5EF4-FFF2-40B4-BE49-F238E27FC236}">
                <a16:creationId xmlns:a16="http://schemas.microsoft.com/office/drawing/2014/main" id="{456806E0-47D2-4725-B5C7-D4302F3CA5E6}"/>
              </a:ext>
            </a:extLst>
          </p:cNvPr>
          <p:cNvSpPr txBox="1"/>
          <p:nvPr/>
        </p:nvSpPr>
        <p:spPr>
          <a:xfrm>
            <a:off x="767285" y="3750585"/>
            <a:ext cx="3432182" cy="461665"/>
          </a:xfrm>
          <a:prstGeom prst="rect">
            <a:avLst/>
          </a:prstGeom>
          <a:noFill/>
        </p:spPr>
        <p:txBody>
          <a:bodyPr wrap="square" rtlCol="0">
            <a:spAutoFit/>
          </a:bodyPr>
          <a:lstStyle/>
          <a:p>
            <a:r>
              <a:rPr lang="en-US" sz="2400" b="1" i="1" u="sng" dirty="0">
                <a:solidFill>
                  <a:schemeClr val="accent2"/>
                </a:solidFill>
                <a:latin typeface="Algerian" panose="04020705040A02060702" pitchFamily="82" charset="0"/>
              </a:rPr>
              <a:t>Key challenges</a:t>
            </a:r>
          </a:p>
        </p:txBody>
      </p:sp>
      <p:pic>
        <p:nvPicPr>
          <p:cNvPr id="10" name="Picture 9">
            <a:extLst>
              <a:ext uri="{FF2B5EF4-FFF2-40B4-BE49-F238E27FC236}">
                <a16:creationId xmlns:a16="http://schemas.microsoft.com/office/drawing/2014/main" id="{681668A6-E1AD-45B3-B2D8-6B4225F8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7935" y="1512210"/>
            <a:ext cx="4270913" cy="4130307"/>
          </a:xfrm>
          <a:prstGeom prst="rect">
            <a:avLst/>
          </a:prstGeom>
        </p:spPr>
      </p:pic>
      <p:sp>
        <p:nvSpPr>
          <p:cNvPr id="8" name="Snip Diagonal Corner Rectangle 7"/>
          <p:cNvSpPr/>
          <p:nvPr/>
        </p:nvSpPr>
        <p:spPr>
          <a:xfrm>
            <a:off x="379141" y="1912511"/>
            <a:ext cx="6484143" cy="1838074"/>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i="1" dirty="0">
                <a:solidFill>
                  <a:schemeClr val="tx1"/>
                </a:solidFill>
              </a:rPr>
              <a:t>Flooding is a perennial problem. Every monsoon season, the towns especially near water bodies, braces for potential flooding, which disrupts lives and economic activities. The town's existing flood warning system is based on historical patterns and manual monitoring, often failing to provide timely and accurate predictions. Thus it is necessary to develop a flood prediction model using machine learning techniques and Python programming language.</a:t>
            </a:r>
            <a:endParaRPr lang="en-IN" sz="1600" i="1" dirty="0">
              <a:solidFill>
                <a:schemeClr val="tx1"/>
              </a:solidFill>
            </a:endParaRPr>
          </a:p>
        </p:txBody>
      </p:sp>
      <p:sp>
        <p:nvSpPr>
          <p:cNvPr id="11" name="Parallelogram 10"/>
          <p:cNvSpPr/>
          <p:nvPr/>
        </p:nvSpPr>
        <p:spPr>
          <a:xfrm>
            <a:off x="133815" y="4293220"/>
            <a:ext cx="2538857" cy="2241395"/>
          </a:xfrm>
          <a:prstGeom prst="parallelogra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u="sng" dirty="0">
                <a:solidFill>
                  <a:schemeClr val="tx1"/>
                </a:solidFill>
                <a:latin typeface="Algerian" pitchFamily="82" charset="0"/>
              </a:rPr>
              <a:t>Inaccurate Predictions: </a:t>
            </a:r>
            <a:r>
              <a:rPr lang="en-US" sz="1600" i="1" dirty="0">
                <a:solidFill>
                  <a:schemeClr val="tx1"/>
                </a:solidFill>
              </a:rPr>
              <a:t>Current methods lack precision, often issuing false alarms or missing floods altogether.</a:t>
            </a:r>
            <a:endParaRPr lang="en-IN" sz="1600" i="1" dirty="0">
              <a:solidFill>
                <a:schemeClr val="tx1"/>
              </a:solidFill>
            </a:endParaRPr>
          </a:p>
        </p:txBody>
      </p:sp>
      <p:sp>
        <p:nvSpPr>
          <p:cNvPr id="12" name="Parallelogram 11"/>
          <p:cNvSpPr/>
          <p:nvPr/>
        </p:nvSpPr>
        <p:spPr>
          <a:xfrm>
            <a:off x="2524030" y="4212250"/>
            <a:ext cx="2538857" cy="2241395"/>
          </a:xfrm>
          <a:prstGeom prst="parallelogra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u="sng" dirty="0">
                <a:solidFill>
                  <a:schemeClr val="tx1"/>
                </a:solidFill>
                <a:latin typeface="Algerian" pitchFamily="82" charset="0"/>
              </a:rPr>
              <a:t>Data Scarcity: </a:t>
            </a:r>
            <a:r>
              <a:rPr lang="en-US" sz="1600" i="1" dirty="0">
                <a:solidFill>
                  <a:schemeClr val="tx1"/>
                </a:solidFill>
              </a:rPr>
              <a:t>Limited historical flood data and real-time monitoring capabilities.</a:t>
            </a:r>
            <a:endParaRPr lang="en-IN" sz="1600" i="1" dirty="0">
              <a:solidFill>
                <a:schemeClr val="tx1"/>
              </a:solidFill>
            </a:endParaRPr>
          </a:p>
        </p:txBody>
      </p:sp>
      <p:sp>
        <p:nvSpPr>
          <p:cNvPr id="13" name="Parallelogram 12"/>
          <p:cNvSpPr/>
          <p:nvPr/>
        </p:nvSpPr>
        <p:spPr>
          <a:xfrm>
            <a:off x="4730842" y="4118517"/>
            <a:ext cx="2785080" cy="2241395"/>
          </a:xfrm>
          <a:prstGeom prst="parallelogra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u="sng" dirty="0">
                <a:solidFill>
                  <a:schemeClr val="tx1"/>
                </a:solidFill>
                <a:latin typeface="Algerian" pitchFamily="82" charset="0"/>
              </a:rPr>
              <a:t>Rapid Response Needed</a:t>
            </a:r>
            <a:r>
              <a:rPr lang="en-US" sz="1600" dirty="0">
                <a:solidFill>
                  <a:schemeClr val="tx1"/>
                </a:solidFill>
              </a:rPr>
              <a:t>: </a:t>
            </a:r>
          </a:p>
          <a:p>
            <a:pPr algn="ctr"/>
            <a:r>
              <a:rPr lang="en-US" sz="1600" i="1" dirty="0">
                <a:solidFill>
                  <a:schemeClr val="tx1"/>
                </a:solidFill>
              </a:rPr>
              <a:t>The town requires immediate and precise warnings to mitigate the effects of floods</a:t>
            </a:r>
            <a:r>
              <a:rPr lang="en-US" i="1" dirty="0"/>
              <a:t>.</a:t>
            </a:r>
            <a:endParaRPr lang="en-IN" i="1" dirty="0"/>
          </a:p>
        </p:txBody>
      </p:sp>
    </p:spTree>
    <p:extLst>
      <p:ext uri="{BB962C8B-B14F-4D97-AF65-F5344CB8AC3E}">
        <p14:creationId xmlns:p14="http://schemas.microsoft.com/office/powerpoint/2010/main" val="141062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BDD1D-7F4F-4C67-89FF-60193A9F7B51}"/>
              </a:ext>
            </a:extLst>
          </p:cNvPr>
          <p:cNvSpPr>
            <a:spLocks noGrp="1"/>
          </p:cNvSpPr>
          <p:nvPr>
            <p:ph type="title"/>
          </p:nvPr>
        </p:nvSpPr>
        <p:spPr>
          <a:xfrm>
            <a:off x="677334" y="609600"/>
            <a:ext cx="4899377" cy="812800"/>
          </a:xfrm>
        </p:spPr>
        <p:txBody>
          <a:bodyPr>
            <a:normAutofit fontScale="90000"/>
          </a:bodyPr>
          <a:lstStyle/>
          <a:p>
            <a:r>
              <a:rPr lang="en-US" dirty="0">
                <a:latin typeface="Algerian" panose="04020705040A02060702" pitchFamily="82" charset="0"/>
              </a:rPr>
              <a:t>FLOOD PREDICTION</a:t>
            </a:r>
          </a:p>
        </p:txBody>
      </p:sp>
      <p:sp>
        <p:nvSpPr>
          <p:cNvPr id="3" name="Content Placeholder 2">
            <a:extLst>
              <a:ext uri="{FF2B5EF4-FFF2-40B4-BE49-F238E27FC236}">
                <a16:creationId xmlns:a16="http://schemas.microsoft.com/office/drawing/2014/main" id="{052F38E0-1B9B-43D2-96EB-201EF845C71B}"/>
              </a:ext>
            </a:extLst>
          </p:cNvPr>
          <p:cNvSpPr>
            <a:spLocks noGrp="1"/>
          </p:cNvSpPr>
          <p:nvPr>
            <p:ph idx="1"/>
          </p:nvPr>
        </p:nvSpPr>
        <p:spPr>
          <a:xfrm>
            <a:off x="304800" y="1894560"/>
            <a:ext cx="7020104" cy="1172025"/>
          </a:xfrm>
        </p:spPr>
        <p:txBody>
          <a:bodyPr>
            <a:normAutofit fontScale="62500" lnSpcReduction="20000"/>
          </a:bodyPr>
          <a:lstStyle/>
          <a:p>
            <a:pPr algn="just"/>
            <a:r>
              <a:rPr lang="en-US" i="1" dirty="0"/>
              <a:t>To address these challenges, a team of data scientists, meteorologists, and local authorities come together to develop an advanced flood prediction system using machine learning. The goal is to harness historical data, real-time weather data, and hydrological information to predict floods more accurately and provide timely warnings.</a:t>
            </a:r>
          </a:p>
        </p:txBody>
      </p:sp>
      <p:sp>
        <p:nvSpPr>
          <p:cNvPr id="4" name="TextBox 3">
            <a:extLst>
              <a:ext uri="{FF2B5EF4-FFF2-40B4-BE49-F238E27FC236}">
                <a16:creationId xmlns:a16="http://schemas.microsoft.com/office/drawing/2014/main" id="{6C276E25-D51C-4AF1-9ECB-1BD26A5CCE8B}"/>
              </a:ext>
            </a:extLst>
          </p:cNvPr>
          <p:cNvSpPr txBox="1"/>
          <p:nvPr/>
        </p:nvSpPr>
        <p:spPr>
          <a:xfrm>
            <a:off x="891822" y="1422400"/>
            <a:ext cx="3860800" cy="369332"/>
          </a:xfrm>
          <a:prstGeom prst="rect">
            <a:avLst/>
          </a:prstGeom>
          <a:noFill/>
        </p:spPr>
        <p:txBody>
          <a:bodyPr wrap="square" rtlCol="0">
            <a:spAutoFit/>
          </a:bodyPr>
          <a:lstStyle/>
          <a:p>
            <a:r>
              <a:rPr lang="en-US" b="1" i="1" u="sng" dirty="0">
                <a:solidFill>
                  <a:schemeClr val="accent2"/>
                </a:solidFill>
                <a:latin typeface="Algerian" panose="04020705040A02060702" pitchFamily="82" charset="0"/>
              </a:rPr>
              <a:t>Formulating the Solution</a:t>
            </a:r>
          </a:p>
        </p:txBody>
      </p:sp>
      <p:sp>
        <p:nvSpPr>
          <p:cNvPr id="5" name="Rectangle 4">
            <a:extLst>
              <a:ext uri="{FF2B5EF4-FFF2-40B4-BE49-F238E27FC236}">
                <a16:creationId xmlns:a16="http://schemas.microsoft.com/office/drawing/2014/main" id="{171050FB-7E17-4AA5-85C3-78E3FE1ECC4D}"/>
              </a:ext>
            </a:extLst>
          </p:cNvPr>
          <p:cNvSpPr/>
          <p:nvPr/>
        </p:nvSpPr>
        <p:spPr>
          <a:xfrm>
            <a:off x="385882" y="3429000"/>
            <a:ext cx="3550972" cy="369332"/>
          </a:xfrm>
          <a:prstGeom prst="rect">
            <a:avLst/>
          </a:prstGeom>
        </p:spPr>
        <p:txBody>
          <a:bodyPr wrap="none">
            <a:spAutoFit/>
          </a:bodyPr>
          <a:lstStyle/>
          <a:p>
            <a:r>
              <a:rPr lang="en-US" b="1" i="1" u="sng" dirty="0">
                <a:solidFill>
                  <a:schemeClr val="accent2"/>
                </a:solidFill>
                <a:latin typeface="Algerian" panose="04020705040A02060702" pitchFamily="82" charset="0"/>
              </a:rPr>
              <a:t>Components of the Solution:</a:t>
            </a:r>
          </a:p>
        </p:txBody>
      </p:sp>
      <p:sp>
        <p:nvSpPr>
          <p:cNvPr id="6" name="Rectangle 5">
            <a:extLst>
              <a:ext uri="{FF2B5EF4-FFF2-40B4-BE49-F238E27FC236}">
                <a16:creationId xmlns:a16="http://schemas.microsoft.com/office/drawing/2014/main" id="{1201D698-61AD-4591-9926-3E90807666EE}"/>
              </a:ext>
            </a:extLst>
          </p:cNvPr>
          <p:cNvSpPr/>
          <p:nvPr/>
        </p:nvSpPr>
        <p:spPr>
          <a:xfrm>
            <a:off x="366434" y="3940076"/>
            <a:ext cx="7153249" cy="2308324"/>
          </a:xfrm>
          <a:prstGeom prst="rect">
            <a:avLst/>
          </a:prstGeom>
        </p:spPr>
        <p:txBody>
          <a:bodyPr wrap="square">
            <a:spAutoFit/>
          </a:bodyPr>
          <a:lstStyle/>
          <a:p>
            <a:pPr marL="342900" indent="-342900" algn="just">
              <a:buFont typeface="+mj-lt"/>
              <a:buAutoNum type="arabicPeriod"/>
            </a:pPr>
            <a:r>
              <a:rPr lang="en-US" i="1" dirty="0"/>
              <a:t>Data Collection: Aggregating historical flood data, weather patterns, river water levels, soil moisture, and precipitation data.</a:t>
            </a:r>
          </a:p>
          <a:p>
            <a:pPr marL="342900" indent="-342900" algn="just">
              <a:buFont typeface="+mj-lt"/>
              <a:buAutoNum type="arabicPeriod"/>
            </a:pPr>
            <a:r>
              <a:rPr lang="en-US" i="1" dirty="0"/>
              <a:t>Feature Engineering: Identifying key indicators and patterns that precede flooding events.</a:t>
            </a:r>
          </a:p>
          <a:p>
            <a:pPr marL="342900" indent="-342900" algn="just">
              <a:buFont typeface="+mj-lt"/>
              <a:buAutoNum type="arabicPeriod"/>
            </a:pPr>
            <a:r>
              <a:rPr lang="en-US" i="1" dirty="0"/>
              <a:t>Model Selection: Evaluating various machine learning algorithms to determine the most suitable for flood prediction.</a:t>
            </a:r>
          </a:p>
          <a:p>
            <a:pPr marL="342900" indent="-342900" algn="just">
              <a:buFont typeface="+mj-lt"/>
              <a:buAutoNum type="arabicPeriod"/>
            </a:pPr>
            <a:r>
              <a:rPr lang="en-US" i="1" dirty="0"/>
              <a:t>Real-Time Processing: Integrating real-time data feeds for dynamic prediction updates.</a:t>
            </a:r>
          </a:p>
        </p:txBody>
      </p:sp>
      <p:pic>
        <p:nvPicPr>
          <p:cNvPr id="7" name="Picture 6">
            <a:extLst>
              <a:ext uri="{FF2B5EF4-FFF2-40B4-BE49-F238E27FC236}">
                <a16:creationId xmlns:a16="http://schemas.microsoft.com/office/drawing/2014/main" id="{3C7EEE8B-EBD8-4121-88B3-CD2DE0E3F7D8}"/>
              </a:ext>
            </a:extLst>
          </p:cNvPr>
          <p:cNvPicPr>
            <a:picLocks noChangeAspect="1"/>
          </p:cNvPicPr>
          <p:nvPr/>
        </p:nvPicPr>
        <p:blipFill>
          <a:blip r:embed="rId2"/>
          <a:stretch>
            <a:fillRect/>
          </a:stretch>
        </p:blipFill>
        <p:spPr>
          <a:xfrm>
            <a:off x="7715147" y="2952297"/>
            <a:ext cx="4257920" cy="2567969"/>
          </a:xfrm>
          <a:prstGeom prst="rect">
            <a:avLst/>
          </a:prstGeom>
        </p:spPr>
      </p:pic>
    </p:spTree>
    <p:extLst>
      <p:ext uri="{BB962C8B-B14F-4D97-AF65-F5344CB8AC3E}">
        <p14:creationId xmlns:p14="http://schemas.microsoft.com/office/powerpoint/2010/main" val="105648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183491-2D21-4E06-BFAB-593A7A656E21}"/>
              </a:ext>
            </a:extLst>
          </p:cNvPr>
          <p:cNvSpPr txBox="1"/>
          <p:nvPr/>
        </p:nvSpPr>
        <p:spPr>
          <a:xfrm>
            <a:off x="846668" y="280159"/>
            <a:ext cx="5892800" cy="646331"/>
          </a:xfrm>
          <a:prstGeom prst="rect">
            <a:avLst/>
          </a:prstGeom>
          <a:noFill/>
        </p:spPr>
        <p:txBody>
          <a:bodyPr wrap="square" rtlCol="0">
            <a:spAutoFit/>
          </a:bodyPr>
          <a:lstStyle/>
          <a:p>
            <a:r>
              <a:rPr lang="en-US" sz="3600" b="1" i="1" u="sng" dirty="0">
                <a:solidFill>
                  <a:schemeClr val="accent2"/>
                </a:solidFill>
                <a:latin typeface="Algerian" panose="04020705040A02060702" pitchFamily="82" charset="0"/>
              </a:rPr>
              <a:t>Building the System</a:t>
            </a:r>
          </a:p>
        </p:txBody>
      </p:sp>
      <p:sp>
        <p:nvSpPr>
          <p:cNvPr id="7" name="Rectangle: Rounded Corners 6">
            <a:extLst>
              <a:ext uri="{FF2B5EF4-FFF2-40B4-BE49-F238E27FC236}">
                <a16:creationId xmlns:a16="http://schemas.microsoft.com/office/drawing/2014/main" id="{11617B38-0880-46A0-A884-AB80898F5F13}"/>
              </a:ext>
            </a:extLst>
          </p:cNvPr>
          <p:cNvSpPr/>
          <p:nvPr/>
        </p:nvSpPr>
        <p:spPr>
          <a:xfrm>
            <a:off x="434625" y="1806223"/>
            <a:ext cx="6699954" cy="994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bg1"/>
                </a:solidFill>
                <a:latin typeface="Algerian" panose="04020705040A02060702" pitchFamily="82" charset="0"/>
              </a:rPr>
              <a:t>Data Collection and Preprocessing</a:t>
            </a:r>
          </a:p>
          <a:p>
            <a:pPr algn="just"/>
            <a:r>
              <a:rPr lang="en-US" sz="1600" i="1" dirty="0">
                <a:solidFill>
                  <a:schemeClr val="tx1"/>
                </a:solidFill>
              </a:rPr>
              <a:t>Historical data from local government records, weather stations, and satellite images. Real-time data from IoT sensors placed at critical points along the river and around the town.</a:t>
            </a:r>
          </a:p>
        </p:txBody>
      </p:sp>
      <p:sp>
        <p:nvSpPr>
          <p:cNvPr id="8" name="Rectangle: Rounded Corners 7">
            <a:extLst>
              <a:ext uri="{FF2B5EF4-FFF2-40B4-BE49-F238E27FC236}">
                <a16:creationId xmlns:a16="http://schemas.microsoft.com/office/drawing/2014/main" id="{30734AB7-D8B3-4CA2-84CB-7FC7177CF447}"/>
              </a:ext>
            </a:extLst>
          </p:cNvPr>
          <p:cNvSpPr/>
          <p:nvPr/>
        </p:nvSpPr>
        <p:spPr>
          <a:xfrm>
            <a:off x="499536" y="3057009"/>
            <a:ext cx="7131753" cy="824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latin typeface="Algerian" panose="04020705040A02060702" pitchFamily="82" charset="0"/>
              </a:rPr>
              <a:t>Feature Engineering</a:t>
            </a:r>
          </a:p>
          <a:p>
            <a:pPr algn="just"/>
            <a:r>
              <a:rPr lang="en-US" sz="1600" i="1" dirty="0">
                <a:solidFill>
                  <a:schemeClr val="tx1"/>
                </a:solidFill>
              </a:rPr>
              <a:t>Analyzing historical flood events to identify common features. Creating new variables like rainfall intensity, river flow rate, and soil saturation levels.</a:t>
            </a:r>
          </a:p>
        </p:txBody>
      </p:sp>
      <p:sp>
        <p:nvSpPr>
          <p:cNvPr id="9" name="Rectangle: Rounded Corners 8">
            <a:extLst>
              <a:ext uri="{FF2B5EF4-FFF2-40B4-BE49-F238E27FC236}">
                <a16:creationId xmlns:a16="http://schemas.microsoft.com/office/drawing/2014/main" id="{21D9DE59-93A0-4FA5-AD93-C80780EBBAB0}"/>
              </a:ext>
            </a:extLst>
          </p:cNvPr>
          <p:cNvSpPr/>
          <p:nvPr/>
        </p:nvSpPr>
        <p:spPr>
          <a:xfrm>
            <a:off x="434624" y="4090319"/>
            <a:ext cx="7196665" cy="1126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latin typeface="Algerian" panose="04020705040A02060702" pitchFamily="82" charset="0"/>
              </a:rPr>
              <a:t>Model Development</a:t>
            </a:r>
          </a:p>
          <a:p>
            <a:pPr algn="just"/>
            <a:r>
              <a:rPr lang="en-US" sz="1400" b="1" i="1" u="sng" dirty="0">
                <a:solidFill>
                  <a:schemeClr val="tx1"/>
                </a:solidFill>
              </a:rPr>
              <a:t>Algorithm Selection: </a:t>
            </a:r>
            <a:r>
              <a:rPr lang="en-US" sz="1400" i="1" dirty="0">
                <a:solidFill>
                  <a:schemeClr val="tx1"/>
                </a:solidFill>
              </a:rPr>
              <a:t>After experimenting with various algorithms, the team selects Gradient Boosting, Random Forest, and LSTM (Long Short-Term Memory) networks due to their robustness in handling time-series data. Training and Validation: Using historical data to train the models and validate their accuracy against known flood events.</a:t>
            </a:r>
          </a:p>
        </p:txBody>
      </p:sp>
      <p:sp>
        <p:nvSpPr>
          <p:cNvPr id="10" name="Rectangle: Rounded Corners 9">
            <a:extLst>
              <a:ext uri="{FF2B5EF4-FFF2-40B4-BE49-F238E27FC236}">
                <a16:creationId xmlns:a16="http://schemas.microsoft.com/office/drawing/2014/main" id="{F473CF68-7810-4A98-B338-7038673E3AF5}"/>
              </a:ext>
            </a:extLst>
          </p:cNvPr>
          <p:cNvSpPr/>
          <p:nvPr/>
        </p:nvSpPr>
        <p:spPr>
          <a:xfrm>
            <a:off x="434624" y="5425608"/>
            <a:ext cx="7625643" cy="1232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latin typeface="Algerian" panose="04020705040A02060702" pitchFamily="82" charset="0"/>
              </a:rPr>
              <a:t>System Integration</a:t>
            </a:r>
          </a:p>
          <a:p>
            <a:pPr algn="ctr"/>
            <a:r>
              <a:rPr lang="en-US" sz="1600" b="1" i="1" u="sng" dirty="0">
                <a:solidFill>
                  <a:schemeClr val="tx1"/>
                </a:solidFill>
              </a:rPr>
              <a:t>Real-Time Data Pipeline: </a:t>
            </a:r>
            <a:r>
              <a:rPr lang="en-US" sz="1600" i="1" dirty="0">
                <a:solidFill>
                  <a:schemeClr val="tx1"/>
                </a:solidFill>
              </a:rPr>
              <a:t>Setting up an automated pipeline to continuously feed real-time data into the prediction model. Alert System: Developing a user-friendly interface that provides alerts and visualizations of flood predictions to local authorities and residents</a:t>
            </a:r>
            <a:endParaRPr lang="en-US" b="1" i="1" u="sng" dirty="0">
              <a:solidFill>
                <a:schemeClr val="tx1"/>
              </a:solidFill>
              <a:latin typeface="Algerian" panose="04020705040A02060702" pitchFamily="82" charset="0"/>
            </a:endParaRPr>
          </a:p>
        </p:txBody>
      </p:sp>
      <p:pic>
        <p:nvPicPr>
          <p:cNvPr id="17" name="Picture 16">
            <a:extLst>
              <a:ext uri="{FF2B5EF4-FFF2-40B4-BE49-F238E27FC236}">
                <a16:creationId xmlns:a16="http://schemas.microsoft.com/office/drawing/2014/main" id="{96B54130-62CD-4999-8B8C-8B7A14BB65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77878" y="1728177"/>
            <a:ext cx="4314122" cy="2983934"/>
          </a:xfrm>
          <a:prstGeom prst="rect">
            <a:avLst/>
          </a:prstGeom>
        </p:spPr>
      </p:pic>
    </p:spTree>
    <p:extLst>
      <p:ext uri="{BB962C8B-B14F-4D97-AF65-F5344CB8AC3E}">
        <p14:creationId xmlns:p14="http://schemas.microsoft.com/office/powerpoint/2010/main" val="412428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60C46-CE3D-4380-BC80-B374CFBD2051}"/>
              </a:ext>
            </a:extLst>
          </p:cNvPr>
          <p:cNvSpPr>
            <a:spLocks noGrp="1"/>
          </p:cNvSpPr>
          <p:nvPr>
            <p:ph type="title"/>
          </p:nvPr>
        </p:nvSpPr>
        <p:spPr>
          <a:xfrm>
            <a:off x="553157" y="365125"/>
            <a:ext cx="8782754" cy="1325563"/>
          </a:xfrm>
        </p:spPr>
        <p:txBody>
          <a:bodyPr/>
          <a:lstStyle/>
          <a:p>
            <a:r>
              <a:rPr lang="en-US" b="1" i="1" u="sng" dirty="0">
                <a:solidFill>
                  <a:schemeClr val="accent2"/>
                </a:solidFill>
                <a:latin typeface="Algerian" panose="04020705040A02060702" pitchFamily="82" charset="0"/>
              </a:rPr>
              <a:t>Impact and Future Prospects</a:t>
            </a:r>
          </a:p>
        </p:txBody>
      </p:sp>
      <p:sp>
        <p:nvSpPr>
          <p:cNvPr id="3" name="TextBox 2">
            <a:extLst>
              <a:ext uri="{FF2B5EF4-FFF2-40B4-BE49-F238E27FC236}">
                <a16:creationId xmlns:a16="http://schemas.microsoft.com/office/drawing/2014/main" id="{88EEB857-CD61-47A2-8566-C75A942399EB}"/>
              </a:ext>
            </a:extLst>
          </p:cNvPr>
          <p:cNvSpPr txBox="1"/>
          <p:nvPr/>
        </p:nvSpPr>
        <p:spPr>
          <a:xfrm>
            <a:off x="711200" y="1690688"/>
            <a:ext cx="3533422" cy="461665"/>
          </a:xfrm>
          <a:prstGeom prst="rect">
            <a:avLst/>
          </a:prstGeom>
          <a:noFill/>
        </p:spPr>
        <p:txBody>
          <a:bodyPr wrap="square" rtlCol="0">
            <a:spAutoFit/>
          </a:bodyPr>
          <a:lstStyle/>
          <a:p>
            <a:r>
              <a:rPr lang="en-US" sz="2400" i="1" u="sng" dirty="0">
                <a:solidFill>
                  <a:schemeClr val="accent1"/>
                </a:solidFill>
                <a:latin typeface="Algerian" panose="04020705040A02060702" pitchFamily="82" charset="0"/>
              </a:rPr>
              <a:t>Immediate Benefits</a:t>
            </a:r>
            <a:r>
              <a:rPr lang="en-US" sz="2400" i="1" u="sng" dirty="0"/>
              <a:t>:</a:t>
            </a:r>
          </a:p>
        </p:txBody>
      </p:sp>
      <p:sp>
        <p:nvSpPr>
          <p:cNvPr id="4" name="Arrow: Right 3">
            <a:extLst>
              <a:ext uri="{FF2B5EF4-FFF2-40B4-BE49-F238E27FC236}">
                <a16:creationId xmlns:a16="http://schemas.microsoft.com/office/drawing/2014/main" id="{C98E9564-0F2D-4B27-AE9A-2FA4D8A56497}"/>
              </a:ext>
            </a:extLst>
          </p:cNvPr>
          <p:cNvSpPr/>
          <p:nvPr/>
        </p:nvSpPr>
        <p:spPr>
          <a:xfrm>
            <a:off x="225779" y="2100914"/>
            <a:ext cx="5829333" cy="18428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u="sng" dirty="0"/>
              <a:t>Enhanced Preparedness: </a:t>
            </a:r>
            <a:r>
              <a:rPr lang="en-US" sz="2000" i="1" dirty="0">
                <a:solidFill>
                  <a:schemeClr val="bg1">
                    <a:lumMod val="95000"/>
                  </a:schemeClr>
                </a:solidFill>
              </a:rPr>
              <a:t>Timely and accurate flood warnings help in better prepare and respond to floods.</a:t>
            </a:r>
          </a:p>
        </p:txBody>
      </p:sp>
      <p:sp>
        <p:nvSpPr>
          <p:cNvPr id="6" name="Arrow: Right 5">
            <a:extLst>
              <a:ext uri="{FF2B5EF4-FFF2-40B4-BE49-F238E27FC236}">
                <a16:creationId xmlns:a16="http://schemas.microsoft.com/office/drawing/2014/main" id="{F5F8C2FC-9B3D-417C-9ABA-8423F9BE7E28}"/>
              </a:ext>
            </a:extLst>
          </p:cNvPr>
          <p:cNvSpPr/>
          <p:nvPr/>
        </p:nvSpPr>
        <p:spPr>
          <a:xfrm>
            <a:off x="437376" y="3943749"/>
            <a:ext cx="7010016" cy="1899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1" u="sng" dirty="0"/>
              <a:t>Reduced Damage: </a:t>
            </a:r>
            <a:r>
              <a:rPr lang="en-US" sz="2000" i="1" dirty="0">
                <a:solidFill>
                  <a:schemeClr val="bg1">
                    <a:lumMod val="95000"/>
                  </a:schemeClr>
                </a:solidFill>
              </a:rPr>
              <a:t>Early warnings allow for evacuation and protection of property, significantly reducing the impact of floods</a:t>
            </a:r>
            <a:r>
              <a:rPr lang="en-US" sz="2000" i="1" dirty="0"/>
              <a:t>.</a:t>
            </a:r>
          </a:p>
        </p:txBody>
      </p:sp>
      <p:pic>
        <p:nvPicPr>
          <p:cNvPr id="10" name="Picture 9">
            <a:extLst>
              <a:ext uri="{FF2B5EF4-FFF2-40B4-BE49-F238E27FC236}">
                <a16:creationId xmlns:a16="http://schemas.microsoft.com/office/drawing/2014/main" id="{20024E52-C841-4636-8CB5-9FE0A574FF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1815" y="1921520"/>
            <a:ext cx="5088673" cy="2022228"/>
          </a:xfrm>
          <a:prstGeom prst="rect">
            <a:avLst/>
          </a:prstGeom>
        </p:spPr>
      </p:pic>
    </p:spTree>
    <p:extLst>
      <p:ext uri="{BB962C8B-B14F-4D97-AF65-F5344CB8AC3E}">
        <p14:creationId xmlns:p14="http://schemas.microsoft.com/office/powerpoint/2010/main" val="3521314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D8276-8E5A-421C-BBFA-9AC172D0FDFF}"/>
              </a:ext>
            </a:extLst>
          </p:cNvPr>
          <p:cNvSpPr>
            <a:spLocks noGrp="1"/>
          </p:cNvSpPr>
          <p:nvPr>
            <p:ph type="title"/>
          </p:nvPr>
        </p:nvSpPr>
        <p:spPr/>
        <p:txBody>
          <a:bodyPr/>
          <a:lstStyle/>
          <a:p>
            <a:r>
              <a:rPr lang="en-US" b="1" i="1" u="sng" dirty="0">
                <a:solidFill>
                  <a:schemeClr val="accent2"/>
                </a:solidFill>
                <a:latin typeface="Algerian" panose="04020705040A02060702" pitchFamily="82" charset="0"/>
              </a:rPr>
              <a:t>Impact and Future Prospects</a:t>
            </a:r>
          </a:p>
        </p:txBody>
      </p:sp>
      <p:sp>
        <p:nvSpPr>
          <p:cNvPr id="3" name="TextBox 2">
            <a:extLst>
              <a:ext uri="{FF2B5EF4-FFF2-40B4-BE49-F238E27FC236}">
                <a16:creationId xmlns:a16="http://schemas.microsoft.com/office/drawing/2014/main" id="{2D6739F4-C0D8-4E7D-BF07-70A117E9D6D9}"/>
              </a:ext>
            </a:extLst>
          </p:cNvPr>
          <p:cNvSpPr txBox="1"/>
          <p:nvPr/>
        </p:nvSpPr>
        <p:spPr>
          <a:xfrm>
            <a:off x="1095022" y="1690688"/>
            <a:ext cx="6886222" cy="523220"/>
          </a:xfrm>
          <a:prstGeom prst="rect">
            <a:avLst/>
          </a:prstGeom>
          <a:noFill/>
        </p:spPr>
        <p:txBody>
          <a:bodyPr wrap="square" rtlCol="0">
            <a:spAutoFit/>
          </a:bodyPr>
          <a:lstStyle/>
          <a:p>
            <a:r>
              <a:rPr lang="en-US" sz="2800" b="1" i="1" u="sng" dirty="0">
                <a:solidFill>
                  <a:schemeClr val="accent1"/>
                </a:solidFill>
                <a:latin typeface="Algerian" panose="04020705040A02060702" pitchFamily="82" charset="0"/>
              </a:rPr>
              <a:t>Long-Term Vision</a:t>
            </a:r>
            <a:r>
              <a:rPr lang="en-US" i="1" u="sng" dirty="0"/>
              <a:t>:</a:t>
            </a:r>
          </a:p>
        </p:txBody>
      </p:sp>
      <p:graphicFrame>
        <p:nvGraphicFramePr>
          <p:cNvPr id="4" name="Diagram 3">
            <a:extLst>
              <a:ext uri="{FF2B5EF4-FFF2-40B4-BE49-F238E27FC236}">
                <a16:creationId xmlns:a16="http://schemas.microsoft.com/office/drawing/2014/main" id="{E19AC27B-DE92-483C-9CC1-F2BEA0CD7998}"/>
              </a:ext>
            </a:extLst>
          </p:cNvPr>
          <p:cNvGraphicFramePr/>
          <p:nvPr>
            <p:extLst>
              <p:ext uri="{D42A27DB-BD31-4B8C-83A1-F6EECF244321}">
                <p14:modId xmlns:p14="http://schemas.microsoft.com/office/powerpoint/2010/main" val="1672258165"/>
              </p:ext>
            </p:extLst>
          </p:nvPr>
        </p:nvGraphicFramePr>
        <p:xfrm>
          <a:off x="259645" y="2388369"/>
          <a:ext cx="8128000" cy="3924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3F9EA119-34B8-46DD-87F8-17195D8E6F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51334" y="2213908"/>
            <a:ext cx="3640666" cy="3374092"/>
          </a:xfrm>
          <a:prstGeom prst="rect">
            <a:avLst/>
          </a:prstGeom>
        </p:spPr>
      </p:pic>
    </p:spTree>
    <p:extLst>
      <p:ext uri="{BB962C8B-B14F-4D97-AF65-F5344CB8AC3E}">
        <p14:creationId xmlns:p14="http://schemas.microsoft.com/office/powerpoint/2010/main" val="981522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6E7556-45BB-414E-B870-8F577C0F109C}"/>
              </a:ext>
            </a:extLst>
          </p:cNvPr>
          <p:cNvSpPr txBox="1"/>
          <p:nvPr/>
        </p:nvSpPr>
        <p:spPr>
          <a:xfrm>
            <a:off x="970844" y="611372"/>
            <a:ext cx="7461956" cy="584775"/>
          </a:xfrm>
          <a:prstGeom prst="rect">
            <a:avLst/>
          </a:prstGeom>
          <a:noFill/>
        </p:spPr>
        <p:txBody>
          <a:bodyPr wrap="square" rtlCol="0">
            <a:spAutoFit/>
          </a:bodyPr>
          <a:lstStyle/>
          <a:p>
            <a:r>
              <a:rPr lang="en-US" sz="3200" b="1" i="1" u="sng" dirty="0">
                <a:solidFill>
                  <a:schemeClr val="accent2"/>
                </a:solidFill>
                <a:latin typeface="Algerian" panose="04020705040A02060702" pitchFamily="82" charset="0"/>
              </a:rPr>
              <a:t>Implementation and Testing</a:t>
            </a:r>
          </a:p>
        </p:txBody>
      </p:sp>
      <p:sp>
        <p:nvSpPr>
          <p:cNvPr id="5" name="Rectangle: Diagonal Corners Rounded 4">
            <a:extLst>
              <a:ext uri="{FF2B5EF4-FFF2-40B4-BE49-F238E27FC236}">
                <a16:creationId xmlns:a16="http://schemas.microsoft.com/office/drawing/2014/main" id="{D3A97B43-0BD5-4906-A994-362640F6D0C5}"/>
              </a:ext>
            </a:extLst>
          </p:cNvPr>
          <p:cNvSpPr/>
          <p:nvPr/>
        </p:nvSpPr>
        <p:spPr>
          <a:xfrm>
            <a:off x="293512" y="1779830"/>
            <a:ext cx="7315200" cy="164651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bg1"/>
                </a:solidFill>
                <a:latin typeface="Algerian" panose="04020705040A02060702" pitchFamily="82" charset="0"/>
              </a:rPr>
              <a:t>Pilot Phase:</a:t>
            </a:r>
          </a:p>
          <a:p>
            <a:pPr algn="just"/>
            <a:r>
              <a:rPr lang="en-US" sz="1600" i="1" dirty="0">
                <a:solidFill>
                  <a:schemeClr val="bg2"/>
                </a:solidFill>
              </a:rPr>
              <a:t>Implementing the system on a trial basis in River Ville for one monsoon season. Monitoring the system's predictions and comparing them with actual flood events. Feedback and Refinement Gathering feedback from local authorities and residents. Refining the model based on the performance during the pilot phase, addressing any discrepancies or false alarms.</a:t>
            </a:r>
          </a:p>
        </p:txBody>
      </p:sp>
      <p:sp>
        <p:nvSpPr>
          <p:cNvPr id="9" name="Rectangle: Diagonal Corners Rounded 8">
            <a:extLst>
              <a:ext uri="{FF2B5EF4-FFF2-40B4-BE49-F238E27FC236}">
                <a16:creationId xmlns:a16="http://schemas.microsoft.com/office/drawing/2014/main" id="{9A81300E-AD14-4707-AE2B-2F2334674992}"/>
              </a:ext>
            </a:extLst>
          </p:cNvPr>
          <p:cNvSpPr/>
          <p:nvPr/>
        </p:nvSpPr>
        <p:spPr>
          <a:xfrm>
            <a:off x="1100666" y="3604780"/>
            <a:ext cx="6688668" cy="146951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latin typeface="Algerian" panose="04020705040A02060702" pitchFamily="82" charset="0"/>
              </a:rPr>
              <a:t>Full Deployment:</a:t>
            </a:r>
          </a:p>
          <a:p>
            <a:pPr algn="just"/>
            <a:r>
              <a:rPr lang="en-US" i="1" dirty="0">
                <a:solidFill>
                  <a:schemeClr val="bg2"/>
                </a:solidFill>
              </a:rPr>
              <a:t>Rolling out the refined system for full-scale deployment. Conducting training sessions for local authorities on interpreting the predictions and taking necessary actions.</a:t>
            </a:r>
          </a:p>
        </p:txBody>
      </p:sp>
      <p:pic>
        <p:nvPicPr>
          <p:cNvPr id="11" name="Picture 10">
            <a:extLst>
              <a:ext uri="{FF2B5EF4-FFF2-40B4-BE49-F238E27FC236}">
                <a16:creationId xmlns:a16="http://schemas.microsoft.com/office/drawing/2014/main" id="{C3F03B87-4450-496C-ACED-1176304251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5893" y="1681569"/>
            <a:ext cx="3719706" cy="2924297"/>
          </a:xfrm>
          <a:prstGeom prst="rect">
            <a:avLst/>
          </a:prstGeom>
        </p:spPr>
      </p:pic>
    </p:spTree>
    <p:extLst>
      <p:ext uri="{BB962C8B-B14F-4D97-AF65-F5344CB8AC3E}">
        <p14:creationId xmlns:p14="http://schemas.microsoft.com/office/powerpoint/2010/main" val="1912837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8E2E3-E907-4B6E-BAEA-79DA8FA515A4}"/>
              </a:ext>
            </a:extLst>
          </p:cNvPr>
          <p:cNvSpPr txBox="1"/>
          <p:nvPr/>
        </p:nvSpPr>
        <p:spPr>
          <a:xfrm>
            <a:off x="790222" y="790223"/>
            <a:ext cx="6265334" cy="584775"/>
          </a:xfrm>
          <a:prstGeom prst="rect">
            <a:avLst/>
          </a:prstGeom>
          <a:noFill/>
        </p:spPr>
        <p:txBody>
          <a:bodyPr wrap="square" rtlCol="0">
            <a:spAutoFit/>
          </a:bodyPr>
          <a:lstStyle/>
          <a:p>
            <a:r>
              <a:rPr lang="en-US" sz="3200" b="1" i="1" u="sng" dirty="0">
                <a:solidFill>
                  <a:schemeClr val="accent2"/>
                </a:solidFill>
                <a:latin typeface="Algerian" panose="04020705040A02060702" pitchFamily="82" charset="0"/>
              </a:rPr>
              <a:t>Epilogue: A Call to Action</a:t>
            </a:r>
          </a:p>
        </p:txBody>
      </p:sp>
      <p:sp>
        <p:nvSpPr>
          <p:cNvPr id="5" name="Rectangle: Top Corners Rounded 4">
            <a:extLst>
              <a:ext uri="{FF2B5EF4-FFF2-40B4-BE49-F238E27FC236}">
                <a16:creationId xmlns:a16="http://schemas.microsoft.com/office/drawing/2014/main" id="{604C606C-74E5-4806-BBA6-978062D68F5A}"/>
              </a:ext>
            </a:extLst>
          </p:cNvPr>
          <p:cNvSpPr/>
          <p:nvPr/>
        </p:nvSpPr>
        <p:spPr>
          <a:xfrm>
            <a:off x="372533" y="2054579"/>
            <a:ext cx="4489399" cy="2930016"/>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i="1" dirty="0"/>
              <a:t>As Flood Forecaster Pro thrives with its new flood prediction system, the story serves as a call to action for other communities. Embracing technology and collaborative efforts can pave the way for safer, more resilient futures in the face of natural disasters.</a:t>
            </a:r>
          </a:p>
        </p:txBody>
      </p:sp>
      <p:pic>
        <p:nvPicPr>
          <p:cNvPr id="2050" name="Picture 2" descr="C:\Users\USER\Downloads\nepal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38" y="2374961"/>
            <a:ext cx="6895337" cy="2289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1410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201</TotalTime>
  <Words>835</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Calibri</vt:lpstr>
      <vt:lpstr>Calibri Light</vt:lpstr>
      <vt:lpstr>Office Theme</vt:lpstr>
      <vt:lpstr>PowerPoint Presentation</vt:lpstr>
      <vt:lpstr>FLOOD PREDICTION USING MACHINE LEARNING ALGORITHM</vt:lpstr>
      <vt:lpstr>FLOOD PREDICTION SYSTEM</vt:lpstr>
      <vt:lpstr>FLOOD PREDICTION</vt:lpstr>
      <vt:lpstr>PowerPoint Presentation</vt:lpstr>
      <vt:lpstr>Impact and Future Prospects</vt:lpstr>
      <vt:lpstr>Impact and Future Prospects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IBM</dc:creator>
  <cp:lastModifiedBy>Archana Kumari</cp:lastModifiedBy>
  <cp:revision>22</cp:revision>
  <dcterms:created xsi:type="dcterms:W3CDTF">2024-06-11T09:19:40Z</dcterms:created>
  <dcterms:modified xsi:type="dcterms:W3CDTF">2024-06-12T04:38:33Z</dcterms:modified>
</cp:coreProperties>
</file>