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handoutMasterIdLst>
    <p:handoutMasterId r:id="rId18"/>
  </p:handoutMasterIdLst>
  <p:sldIdLst>
    <p:sldId id="375" r:id="rId5"/>
    <p:sldId id="411" r:id="rId6"/>
    <p:sldId id="412" r:id="rId7"/>
    <p:sldId id="413" r:id="rId8"/>
    <p:sldId id="415" r:id="rId9"/>
    <p:sldId id="416" r:id="rId10"/>
    <p:sldId id="417" r:id="rId11"/>
    <p:sldId id="419" r:id="rId12"/>
    <p:sldId id="422" r:id="rId13"/>
    <p:sldId id="418" r:id="rId14"/>
    <p:sldId id="420" r:id="rId15"/>
    <p:sldId id="421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noProof="0" smtClean="0"/>
              <a:t>11/1/2023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1658836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165883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165883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871764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87720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87720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89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668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0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1179918"/>
          </a:xfrm>
        </p:spPr>
        <p:txBody>
          <a:bodyPr>
            <a:normAutofit/>
          </a:bodyPr>
          <a:lstStyle/>
          <a:p>
            <a:r>
              <a:rPr lang="en-US" dirty="0" smtClean="0"/>
              <a:t>Project by:-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Archana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14" y="508167"/>
            <a:ext cx="5216434" cy="2387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Road Accident Data  Analysis</a:t>
            </a:r>
            <a:endParaRPr lang="en-US" b="1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873931" y="2103120"/>
            <a:ext cx="4179375" cy="34219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4034" y="117565"/>
            <a:ext cx="10937966" cy="1332411"/>
          </a:xfrm>
        </p:spPr>
        <p:txBody>
          <a:bodyPr/>
          <a:lstStyle/>
          <a:p>
            <a:r>
              <a:rPr lang="en-IN" dirty="0" smtClean="0"/>
              <a:t>Live demo- analysis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5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524000" y="1397726"/>
            <a:ext cx="5177246" cy="940526"/>
          </a:xfrm>
        </p:spPr>
        <p:txBody>
          <a:bodyPr>
            <a:normAutofit fontScale="47500" lnSpcReduction="20000"/>
          </a:bodyPr>
          <a:lstStyle/>
          <a:p>
            <a:r>
              <a:rPr lang="en-US" sz="3300" b="0" dirty="0"/>
              <a:t>Trend in the Number of Persons Killed in Road Accidents (2017-2020) states with consistently high fatality rates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5177" y="0"/>
            <a:ext cx="10937966" cy="1201783"/>
          </a:xfrm>
        </p:spPr>
        <p:txBody>
          <a:bodyPr/>
          <a:lstStyle/>
          <a:p>
            <a:r>
              <a:rPr lang="en-IN" dirty="0" smtClean="0"/>
              <a:t>Outcome(prediction model)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61" y="2193476"/>
            <a:ext cx="5460026" cy="4546957"/>
          </a:xfrm>
          <a:prstGeom prst="rect">
            <a:avLst/>
          </a:prstGeom>
        </p:spPr>
      </p:pic>
      <p:pic>
        <p:nvPicPr>
          <p:cNvPr id="13" name="Picture 6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37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26" y="2193475"/>
            <a:ext cx="5007676" cy="45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3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0924" y="4138300"/>
            <a:ext cx="4696822" cy="1570170"/>
          </a:xfrm>
        </p:spPr>
        <p:txBody>
          <a:bodyPr/>
          <a:lstStyle/>
          <a:p>
            <a:r>
              <a:rPr lang="en-IN" dirty="0" smtClean="0"/>
              <a:t>Mentor:-Ms </a:t>
            </a:r>
            <a:r>
              <a:rPr lang="en-IN" dirty="0" err="1" smtClean="0"/>
              <a:t>Arpita</a:t>
            </a:r>
            <a:r>
              <a:rPr lang="en-IN" dirty="0" smtClean="0"/>
              <a:t> </a:t>
            </a:r>
            <a:r>
              <a:rPr lang="en-IN" dirty="0" err="1" smtClean="0"/>
              <a:t>roy</a:t>
            </a:r>
            <a:endParaRPr lang="en-IN" dirty="0" smtClean="0"/>
          </a:p>
          <a:p>
            <a:r>
              <a:rPr lang="en-IN" dirty="0" err="1" smtClean="0"/>
              <a:t>Kaggle</a:t>
            </a:r>
            <a:r>
              <a:rPr lang="en-IN" dirty="0" smtClean="0"/>
              <a:t> &amp; Google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87246" y="2316278"/>
            <a:ext cx="3526971" cy="3148149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23" y="1108478"/>
            <a:ext cx="4696822" cy="30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82" name="Picture Placeholder 81" descr="icon&#10;">
            <a:extLst>
              <a:ext uri="{FF2B5EF4-FFF2-40B4-BE49-F238E27FC236}">
                <a16:creationId xmlns:a16="http://schemas.microsoft.com/office/drawing/2014/main" id="{BB002EF1-9F25-2D40-B395-99B429C0B9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84" name="Picture Placeholder 83" descr="icon&#10;">
            <a:extLst>
              <a:ext uri="{FF2B5EF4-FFF2-40B4-BE49-F238E27FC236}">
                <a16:creationId xmlns:a16="http://schemas.microsoft.com/office/drawing/2014/main" id="{2D47B889-990B-7744-B388-A04E8B7195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95" name="Picture Placeholder 94" descr="icon&#10;">
            <a:extLst>
              <a:ext uri="{FF2B5EF4-FFF2-40B4-BE49-F238E27FC236}">
                <a16:creationId xmlns:a16="http://schemas.microsoft.com/office/drawing/2014/main" id="{22846FFF-A603-9047-B91F-1BBE3D044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117" name="Picture Placeholder 116" descr="icon&#10;">
            <a:extLst>
              <a:ext uri="{FF2B5EF4-FFF2-40B4-BE49-F238E27FC236}">
                <a16:creationId xmlns:a16="http://schemas.microsoft.com/office/drawing/2014/main" id="{9F6066D9-99C1-EA49-8232-E0CF4DFA902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427" b="427"/>
          <a:stretch>
            <a:fillRect/>
          </a:stretch>
        </p:blipFill>
        <p:spPr/>
      </p:pic>
      <p:pic>
        <p:nvPicPr>
          <p:cNvPr id="119" name="Picture Placeholder 118" descr="icon&#10;">
            <a:extLst>
              <a:ext uri="{FF2B5EF4-FFF2-40B4-BE49-F238E27FC236}">
                <a16:creationId xmlns:a16="http://schemas.microsoft.com/office/drawing/2014/main" id="{99C18B90-BB12-654C-AF46-B1098A1726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427" b="427"/>
          <a:stretch>
            <a:fillRect/>
          </a:stretch>
        </p:blipFill>
        <p:spPr/>
      </p:pic>
      <p:pic>
        <p:nvPicPr>
          <p:cNvPr id="121" name="Picture Placeholder 120" descr="icon&#10;">
            <a:extLst>
              <a:ext uri="{FF2B5EF4-FFF2-40B4-BE49-F238E27FC236}">
                <a16:creationId xmlns:a16="http://schemas.microsoft.com/office/drawing/2014/main" id="{4159F782-00CB-DC43-A1FC-7C2466361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t="214" b="214"/>
          <a:stretch>
            <a:fillRect/>
          </a:stretch>
        </p:blipFill>
        <p:spPr/>
      </p:pic>
      <p:sp>
        <p:nvSpPr>
          <p:cNvPr id="267" name="Text Placeholder 266">
            <a:extLst>
              <a:ext uri="{FF2B5EF4-FFF2-40B4-BE49-F238E27FC236}">
                <a16:creationId xmlns:a16="http://schemas.microsoft.com/office/drawing/2014/main" id="{A694244C-EAE8-E84A-9A3B-8D12C1A547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Lorem ipsum dolor sit amet consectetuer adipiscing elit, </a:t>
            </a:r>
            <a:br>
              <a:rPr lang="en-US"/>
            </a:br>
            <a:r>
              <a:rPr lang="en-US"/>
              <a:t>sed diam nonummy nibh euismod</a:t>
            </a:r>
          </a:p>
        </p:txBody>
      </p:sp>
      <p:sp>
        <p:nvSpPr>
          <p:cNvPr id="250" name="Text Placeholder 249">
            <a:extLst>
              <a:ext uri="{FF2B5EF4-FFF2-40B4-BE49-F238E27FC236}">
                <a16:creationId xmlns:a16="http://schemas.microsoft.com/office/drawing/2014/main" id="{2FC5F420-06C1-8C4F-9332-B0D58D4733C9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/>
              <a:t>Lorem ipsum dolor sit amet</a:t>
            </a:r>
          </a:p>
        </p:txBody>
      </p:sp>
      <p:sp>
        <p:nvSpPr>
          <p:cNvPr id="293" name="Text Placeholder 292">
            <a:extLst>
              <a:ext uri="{FF2B5EF4-FFF2-40B4-BE49-F238E27FC236}">
                <a16:creationId xmlns:a16="http://schemas.microsoft.com/office/drawing/2014/main" id="{95FAB652-3154-9344-A0FB-A255D42D5C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Lorem ipsum dolor sit amet consectetuer adipiscing elit, </a:t>
            </a:r>
            <a:br>
              <a:rPr lang="en-US"/>
            </a:br>
            <a:r>
              <a:rPr lang="en-US"/>
              <a:t>sed diam nonummy nibh euismod</a:t>
            </a:r>
          </a:p>
        </p:txBody>
      </p:sp>
      <p:sp>
        <p:nvSpPr>
          <p:cNvPr id="294" name="Text Placeholder 293">
            <a:extLst>
              <a:ext uri="{FF2B5EF4-FFF2-40B4-BE49-F238E27FC236}">
                <a16:creationId xmlns:a16="http://schemas.microsoft.com/office/drawing/2014/main" id="{98606489-5891-5241-A48C-BB3725C75A3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/>
              <a:t>Lorem ipsum dolor sit amet</a:t>
            </a:r>
          </a:p>
        </p:txBody>
      </p:sp>
      <p:sp>
        <p:nvSpPr>
          <p:cNvPr id="295" name="Text Placeholder 294">
            <a:extLst>
              <a:ext uri="{FF2B5EF4-FFF2-40B4-BE49-F238E27FC236}">
                <a16:creationId xmlns:a16="http://schemas.microsoft.com/office/drawing/2014/main" id="{2A38F4C8-B925-E44A-8AEB-4EA4469EA6E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Lorem ipsum dolor sit amet consectetuer adipiscing elit, </a:t>
            </a:r>
            <a:br>
              <a:rPr lang="en-US"/>
            </a:br>
            <a:r>
              <a:rPr lang="en-US"/>
              <a:t>sed diam nonummy nibh euismod</a:t>
            </a:r>
          </a:p>
        </p:txBody>
      </p:sp>
      <p:sp>
        <p:nvSpPr>
          <p:cNvPr id="296" name="Text Placeholder 295">
            <a:extLst>
              <a:ext uri="{FF2B5EF4-FFF2-40B4-BE49-F238E27FC236}">
                <a16:creationId xmlns:a16="http://schemas.microsoft.com/office/drawing/2014/main" id="{A085C71C-38D8-D24F-98A3-15D7868C8C19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/>
              <a:t>Lorem ipsum dolor sit amet</a:t>
            </a:r>
          </a:p>
        </p:txBody>
      </p:sp>
      <p:sp>
        <p:nvSpPr>
          <p:cNvPr id="299" name="Text Placeholder 298">
            <a:extLst>
              <a:ext uri="{FF2B5EF4-FFF2-40B4-BE49-F238E27FC236}">
                <a16:creationId xmlns:a16="http://schemas.microsoft.com/office/drawing/2014/main" id="{BA9886D9-B6B7-5D49-AEB9-AFC0BB9CD93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Lorem ipsum dolor sit amet consectetuer adipiscing elit, </a:t>
            </a:r>
            <a:br>
              <a:rPr lang="en-US"/>
            </a:br>
            <a:r>
              <a:rPr lang="en-US"/>
              <a:t>sed diam nonummy nibh euismod</a:t>
            </a:r>
          </a:p>
        </p:txBody>
      </p:sp>
      <p:sp>
        <p:nvSpPr>
          <p:cNvPr id="300" name="Text Placeholder 299">
            <a:extLst>
              <a:ext uri="{FF2B5EF4-FFF2-40B4-BE49-F238E27FC236}">
                <a16:creationId xmlns:a16="http://schemas.microsoft.com/office/drawing/2014/main" id="{6E3DA1E8-1071-DA4F-B15A-B8C4D04ED9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/>
              <a:t>Lorem ipsum dolor sit amet</a:t>
            </a:r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5E5FEC2A-D114-234A-993E-D136899FE1E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Lorem ipsum dolor sit amet consectetuer adipiscing elit, </a:t>
            </a:r>
            <a:br>
              <a:rPr lang="en-US"/>
            </a:br>
            <a:r>
              <a:rPr lang="en-US"/>
              <a:t>sed diam nonummy nibh euismod</a:t>
            </a:r>
          </a:p>
        </p:txBody>
      </p:sp>
      <p:sp>
        <p:nvSpPr>
          <p:cNvPr id="302" name="Text Placeholder 301">
            <a:extLst>
              <a:ext uri="{FF2B5EF4-FFF2-40B4-BE49-F238E27FC236}">
                <a16:creationId xmlns:a16="http://schemas.microsoft.com/office/drawing/2014/main" id="{54932BF7-A47E-994E-8D38-4B3A53B38E24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/>
              <a:t>Lorem ipsum dolor sit amet</a:t>
            </a:r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id="{297E64BC-E4C5-384E-A885-311532A0787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Lorem ipsum dolor sit amet consectetuer adipiscing elit, </a:t>
            </a:r>
            <a:br>
              <a:rPr lang="en-US"/>
            </a:br>
            <a:r>
              <a:rPr lang="en-US"/>
              <a:t>sed diam nonummy nibh euismod</a:t>
            </a:r>
          </a:p>
        </p:txBody>
      </p:sp>
      <p:sp>
        <p:nvSpPr>
          <p:cNvPr id="304" name="Text Placeholder 303">
            <a:extLst>
              <a:ext uri="{FF2B5EF4-FFF2-40B4-BE49-F238E27FC236}">
                <a16:creationId xmlns:a16="http://schemas.microsoft.com/office/drawing/2014/main" id="{56A69270-6AB8-3E49-9D29-BF18A8EC0901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109887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524000" y="1645920"/>
            <a:ext cx="9474926" cy="39967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Why We need this?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How it will help people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How it’s unique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Modelling(Analysis Model) and visualization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Live demo-analysis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Result(prediction model)</a:t>
            </a:r>
            <a:endParaRPr lang="id-ID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3999" y="339969"/>
            <a:ext cx="9892938" cy="1305951"/>
          </a:xfrm>
        </p:spPr>
        <p:txBody>
          <a:bodyPr/>
          <a:lstStyle/>
          <a:p>
            <a:r>
              <a:rPr lang="en-US" dirty="0" smtClean="0"/>
              <a:t>Content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77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524000" y="1345474"/>
            <a:ext cx="10559143" cy="4297184"/>
          </a:xfrm>
        </p:spPr>
        <p:txBody>
          <a:bodyPr/>
          <a:lstStyle/>
          <a:p>
            <a:r>
              <a:rPr lang="en-US" dirty="0"/>
              <a:t>Road accidents have been a major concern from 2017 to 2022,</a:t>
            </a:r>
          </a:p>
          <a:p>
            <a:r>
              <a:rPr lang="en-US" dirty="0"/>
              <a:t> causing harm and damage. To make our roads safer, we need</a:t>
            </a:r>
          </a:p>
          <a:p>
            <a:r>
              <a:rPr lang="en-US" dirty="0"/>
              <a:t> to analyze the accident data during these years. By </a:t>
            </a:r>
          </a:p>
          <a:p>
            <a:r>
              <a:rPr lang="en-US" dirty="0"/>
              <a:t>studying the patterns and reasons behind these accidents,</a:t>
            </a:r>
          </a:p>
          <a:p>
            <a:r>
              <a:rPr lang="en-US" dirty="0"/>
              <a:t> we aim to find ways to prevent them and enhance safety </a:t>
            </a:r>
          </a:p>
          <a:p>
            <a:r>
              <a:rPr lang="en-US" dirty="0"/>
              <a:t>measures for everyone on the road.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3999" y="156754"/>
            <a:ext cx="9435737" cy="118872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814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524000" y="744583"/>
            <a:ext cx="10363200" cy="5786846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Our goal is to create a platform that would evaluate and predict the  data of Road accident , so we started with </a:t>
            </a:r>
            <a:r>
              <a:rPr lang="en-IN" dirty="0" err="1" smtClean="0"/>
              <a:t>jupyter</a:t>
            </a:r>
            <a:r>
              <a:rPr lang="en-IN" dirty="0" smtClean="0"/>
              <a:t> notebook  and gathered data, filtered it, then moved on to visualisation, and eventually created a prediction model for this data set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is the highest and lowest Road accident during 2010 to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change in accidents per lakh population from 2010 to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correlation between </a:t>
            </a:r>
            <a:r>
              <a:rPr lang="en-IN" dirty="0" smtClean="0"/>
              <a:t>different </a:t>
            </a:r>
            <a:r>
              <a:rPr lang="en-IN" dirty="0"/>
              <a:t>variables like accident persons killed and road accident per 10k </a:t>
            </a:r>
            <a:r>
              <a:rPr lang="en-IN" dirty="0" err="1"/>
              <a:t>vechicles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Trend in the Number of Persons Killed in Road Accidents (2010-2023)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changes in the share of deaths from 2010 to 2023 and states with significant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states with consistently high or low rates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Relationship between the number of persons killed and the population, vehicles, or road length in each state?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rate of persons killed per lakh population for each year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Trend in the Number of Persons Killed in Road Accidents (2010-2023) states with consistently high fatality rates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change in injuries per 10,000 km of roads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is the changes in the share Injury_per_10,000_Km_of_Roads from 2016 to 2018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9051" y="0"/>
            <a:ext cx="10206446" cy="74458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47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524000" y="1005839"/>
            <a:ext cx="10415451" cy="54341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Preventing Future Accidents:</a:t>
            </a:r>
            <a:r>
              <a:rPr lang="en-US" b="0" dirty="0"/>
              <a:t> By studying past accidents, we can implement targeted measures to prevent similar incidents in the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Policy Improvements:</a:t>
            </a:r>
            <a:r>
              <a:rPr lang="en-US" b="0" dirty="0"/>
              <a:t> The analysis guides policymakers in creating effective laws and regulations to enhance road safety.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Saving Lives:</a:t>
            </a:r>
            <a:r>
              <a:rPr lang="en-US" b="0" dirty="0"/>
              <a:t> Insights from data analysis can lead to better emergency response strategies, potentially saving lives in accidents.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Public Awareness:</a:t>
            </a:r>
            <a:r>
              <a:rPr lang="en-US" b="0" dirty="0"/>
              <a:t> Sharing data trends raises awareness among the public, promoting safer driving habits and reducing accidents.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 </a:t>
            </a:r>
            <a:r>
              <a:rPr lang="en-US" dirty="0"/>
              <a:t>Infrastructure Enhancement:</a:t>
            </a:r>
            <a:r>
              <a:rPr lang="en-US" b="0" dirty="0"/>
              <a:t> Identifying accident-prone areas helps in upgrading roads, making them safer for all road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**7. </a:t>
            </a:r>
            <a:r>
              <a:rPr lang="en-US" dirty="0"/>
              <a:t>Continuous Improvement:</a:t>
            </a:r>
            <a:r>
              <a:rPr lang="en-US" b="0" dirty="0"/>
              <a:t> Regular analysis allows for the evaluation of safety measures, leading to ongoing enhancements and safer roads for everyone.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0309" y="24841"/>
            <a:ext cx="10650582" cy="889559"/>
          </a:xfrm>
        </p:spPr>
        <p:txBody>
          <a:bodyPr/>
          <a:lstStyle/>
          <a:p>
            <a:r>
              <a:rPr lang="en-IN" dirty="0"/>
              <a:t>Why we need this</a:t>
            </a:r>
          </a:p>
        </p:txBody>
      </p:sp>
    </p:spTree>
    <p:extLst>
      <p:ext uri="{BB962C8B-B14F-4D97-AF65-F5344CB8AC3E}">
        <p14:creationId xmlns:p14="http://schemas.microsoft.com/office/powerpoint/2010/main" val="352475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332411" y="1110343"/>
            <a:ext cx="10737667" cy="55125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0490" y="0"/>
            <a:ext cx="10859589" cy="796834"/>
          </a:xfrm>
        </p:spPr>
        <p:txBody>
          <a:bodyPr/>
          <a:lstStyle/>
          <a:p>
            <a:r>
              <a:rPr lang="en-IN" dirty="0" smtClean="0"/>
              <a:t>How it will help people?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1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13602" y="7386728"/>
            <a:ext cx="5985502" cy="29718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3223" y="377539"/>
            <a:ext cx="10898777" cy="1229192"/>
          </a:xfrm>
        </p:spPr>
        <p:txBody>
          <a:bodyPr>
            <a:normAutofit/>
          </a:bodyPr>
          <a:lstStyle/>
          <a:p>
            <a:r>
              <a:rPr lang="en-IN" dirty="0" smtClean="0"/>
              <a:t>Our solution to analyse data </a:t>
            </a:r>
            <a:endParaRPr lang="en-IN" dirty="0"/>
          </a:p>
        </p:txBody>
      </p:sp>
      <p:pic>
        <p:nvPicPr>
          <p:cNvPr id="1026" name="Picture 2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16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7" y="1606731"/>
            <a:ext cx="10668000" cy="50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3431178" y="849087"/>
            <a:ext cx="4179375" cy="913903"/>
          </a:xfrm>
        </p:spPr>
        <p:txBody>
          <a:bodyPr>
            <a:normAutofit/>
          </a:bodyPr>
          <a:lstStyle/>
          <a:p>
            <a:r>
              <a:rPr lang="en-IN" dirty="0" smtClean="0"/>
              <a:t>Second pick solution our data </a:t>
            </a:r>
            <a:r>
              <a:rPr lang="en-IN" dirty="0" err="1" smtClean="0"/>
              <a:t>analyze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75657" y="0"/>
            <a:ext cx="10855234" cy="849087"/>
          </a:xfrm>
        </p:spPr>
        <p:txBody>
          <a:bodyPr>
            <a:normAutofit/>
          </a:bodyPr>
          <a:lstStyle/>
          <a:p>
            <a:r>
              <a:rPr lang="en-IN" dirty="0"/>
              <a:t>Our solution to analyse data </a:t>
            </a:r>
          </a:p>
        </p:txBody>
      </p:sp>
      <p:pic>
        <p:nvPicPr>
          <p:cNvPr id="2050" name="Picture 2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21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63" y="1995980"/>
            <a:ext cx="5076099" cy="41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19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66" y="2028825"/>
            <a:ext cx="5095875" cy="41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2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524000" y="1345474"/>
            <a:ext cx="10154193" cy="4297184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88868" y="181595"/>
            <a:ext cx="10389325" cy="889559"/>
          </a:xfrm>
        </p:spPr>
        <p:txBody>
          <a:bodyPr/>
          <a:lstStyle/>
          <a:p>
            <a:r>
              <a:rPr lang="en-IN" dirty="0" smtClean="0"/>
              <a:t>Modelling(Analysis model)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828799"/>
            <a:ext cx="890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I Open my  </a:t>
            </a:r>
            <a:r>
              <a:rPr lang="en-IN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J</a:t>
            </a:r>
            <a:r>
              <a:rPr lang="en-IN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upyter</a:t>
            </a:r>
            <a:r>
              <a:rPr lang="en-I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Then go to kaggel.com and  download my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Take required data using 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636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Microsoft Himalaya</vt:lpstr>
      <vt:lpstr>Sagona ExtraLight</vt:lpstr>
      <vt:lpstr>Speak Pro</vt:lpstr>
      <vt:lpstr>Wingdings</vt:lpstr>
      <vt:lpstr>Office Theme</vt:lpstr>
      <vt:lpstr>Road Accident Data  Analysis</vt:lpstr>
      <vt:lpstr>Content slide</vt:lpstr>
      <vt:lpstr>Problem Statement</vt:lpstr>
      <vt:lpstr>Project overview</vt:lpstr>
      <vt:lpstr>Why we need this</vt:lpstr>
      <vt:lpstr>How it will help people?</vt:lpstr>
      <vt:lpstr>Our solution to analyse data </vt:lpstr>
      <vt:lpstr>Our solution to analyse data </vt:lpstr>
      <vt:lpstr>Modelling(Analysis model)</vt:lpstr>
      <vt:lpstr>Live demo- analysis dashboard</vt:lpstr>
      <vt:lpstr>Outcome(prediction model)</vt:lpstr>
      <vt:lpstr>Thank you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2023-11-01T09:41:35Z</dcterms:created>
  <dcterms:modified xsi:type="dcterms:W3CDTF">2023-11-01T11:28:27Z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