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1" r:id="rId2"/>
    <p:sldId id="256" r:id="rId3"/>
    <p:sldId id="257" r:id="rId4"/>
    <p:sldId id="258" r:id="rId5"/>
    <p:sldId id="259" r:id="rId6"/>
    <p:sldId id="260" r:id="rId7"/>
    <p:sldId id="262" r:id="rId8"/>
    <p:sldId id="263" r:id="rId9"/>
    <p:sldId id="265"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11/2/2023</a:t>
            </a:fld>
            <a:endParaRPr lang="en-US" dirty="0"/>
          </a:p>
        </p:txBody>
      </p:sp>
      <p:sp>
        <p:nvSpPr>
          <p:cNvPr id="9" name="Slide Number Placeholder 8"/>
          <p:cNvSpPr>
            <a:spLocks noGrp="1"/>
          </p:cNvSpPr>
          <p:nvPr>
            <p:ph type="sldNum" sz="quarter" idx="11"/>
          </p:nvPr>
        </p:nvSpPr>
        <p:spPr/>
        <p:txBody>
          <a:bodyPr/>
          <a:lstStyle/>
          <a:p>
            <a:fld id="{2C6B1FF6-39B9-40F5-8B67-33C6354A3D4F}" type="slidenum">
              <a:rPr kumimoji="0" lang="en-US" smtClean="0"/>
              <a:pPr eaLnBrk="1" latinLnBrk="0" hangingPunct="1"/>
              <a:t>‹#›</a:t>
            </a:fld>
            <a:endParaRPr kumimoji="0" lang="en-US" dirty="0"/>
          </a:p>
        </p:txBody>
      </p:sp>
      <p:sp>
        <p:nvSpPr>
          <p:cNvPr id="10" name="Footer Placeholder 9"/>
          <p:cNvSpPr>
            <a:spLocks noGrp="1"/>
          </p:cNvSpPr>
          <p:nvPr>
            <p:ph type="ftr" sz="quarter" idx="12"/>
          </p:nvPr>
        </p:nvSpPr>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l" eaLnBrk="1" latinLnBrk="0" hangingPunct="1"/>
            <a:endParaRPr kumimoji="0" lang="en-US" dirty="0">
              <a:solidFill>
                <a:srgbClr val="FFFFFF"/>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lgn="r" eaLnBrk="1" latinLnBrk="0" hangingPunct="1"/>
            <a:fld id="{9D21D778-B565-4D7E-94D7-64010A445B68}" type="datetimeFigureOut">
              <a:rPr lang="en-US" smtClean="0"/>
              <a:pPr algn="r" eaLnBrk="1" latinLnBrk="0" hangingPunct="1"/>
              <a:t>11/2/2023</a:t>
            </a:fld>
            <a:endParaRPr lang="en-US" sz="14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0"/>
            <a:ext cx="5638800" cy="2514600"/>
          </a:xfrm>
        </p:spPr>
        <p:txBody>
          <a:bodyPr/>
          <a:lstStyle/>
          <a:p>
            <a:r>
              <a:rPr lang="en-US" dirty="0" smtClean="0"/>
              <a:t>Road Accident </a:t>
            </a:r>
            <a:br>
              <a:rPr lang="en-US" dirty="0" smtClean="0"/>
            </a:br>
            <a:r>
              <a:rPr lang="en-US" dirty="0" smtClean="0"/>
              <a:t>data Analysis</a:t>
            </a:r>
            <a:endParaRPr lang="en-US" dirty="0"/>
          </a:p>
        </p:txBody>
      </p:sp>
      <p:sp>
        <p:nvSpPr>
          <p:cNvPr id="3" name="Content Placeholder 2"/>
          <p:cNvSpPr>
            <a:spLocks noGrp="1"/>
          </p:cNvSpPr>
          <p:nvPr>
            <p:ph idx="1"/>
          </p:nvPr>
        </p:nvSpPr>
        <p:spPr>
          <a:xfrm>
            <a:off x="304800" y="5246132"/>
            <a:ext cx="4343400" cy="1828800"/>
          </a:xfrm>
        </p:spPr>
        <p:txBody>
          <a:bodyPr>
            <a:normAutofit/>
          </a:bodyPr>
          <a:lstStyle/>
          <a:p>
            <a:r>
              <a:rPr lang="en-US" sz="1800" b="1" dirty="0" smtClean="0"/>
              <a:t>Project by:-</a:t>
            </a:r>
          </a:p>
          <a:p>
            <a:pPr marL="114300" indent="0">
              <a:buNone/>
            </a:pPr>
            <a:r>
              <a:rPr lang="en-US" sz="1800" dirty="0"/>
              <a:t> </a:t>
            </a:r>
            <a:r>
              <a:rPr lang="en-US" sz="1800" dirty="0" smtClean="0"/>
              <a:t>        Accident Data Detectives</a:t>
            </a:r>
          </a:p>
          <a:p>
            <a:pPr marL="114300" indent="0">
              <a:buNone/>
            </a:pPr>
            <a:r>
              <a:rPr lang="en-US" sz="1800" dirty="0"/>
              <a:t> </a:t>
            </a:r>
            <a:r>
              <a:rPr lang="en-US" sz="1800" dirty="0" smtClean="0"/>
              <a:t>                      (</a:t>
            </a:r>
            <a:r>
              <a:rPr lang="en-US" sz="1800" dirty="0" err="1" smtClean="0"/>
              <a:t>Archana</a:t>
            </a:r>
            <a:r>
              <a:rPr lang="en-US" sz="1800" dirty="0" smtClean="0"/>
              <a:t> Kumari)</a:t>
            </a:r>
          </a:p>
          <a:p>
            <a:pPr marL="114300" indent="0">
              <a:buNone/>
            </a:pPr>
            <a:r>
              <a:rPr lang="en-US" dirty="0"/>
              <a:t> </a:t>
            </a:r>
            <a:r>
              <a:rPr lang="en-US" dirty="0" smtClean="0"/>
              <a:t>             </a:t>
            </a:r>
            <a:endParaRPr lang="en-US" dirty="0"/>
          </a:p>
        </p:txBody>
      </p:sp>
      <p:sp>
        <p:nvSpPr>
          <p:cNvPr id="4" name="TextBox 3"/>
          <p:cNvSpPr txBox="1"/>
          <p:nvPr/>
        </p:nvSpPr>
        <p:spPr>
          <a:xfrm>
            <a:off x="5410200" y="5791200"/>
            <a:ext cx="2569614" cy="369332"/>
          </a:xfrm>
          <a:prstGeom prst="rect">
            <a:avLst/>
          </a:prstGeom>
          <a:noFill/>
        </p:spPr>
        <p:txBody>
          <a:bodyPr wrap="none" rtlCol="0">
            <a:spAutoFit/>
          </a:bodyPr>
          <a:lstStyle/>
          <a:p>
            <a:r>
              <a:rPr lang="en-US" b="1" dirty="0" smtClean="0"/>
              <a:t>Guide  by</a:t>
            </a:r>
            <a:r>
              <a:rPr lang="en-US" dirty="0" smtClean="0"/>
              <a:t>:-</a:t>
            </a:r>
            <a:r>
              <a:rPr lang="en-US" dirty="0" err="1" smtClean="0"/>
              <a:t>Ms</a:t>
            </a:r>
            <a:r>
              <a:rPr lang="en-US" dirty="0" smtClean="0"/>
              <a:t>  </a:t>
            </a:r>
            <a:r>
              <a:rPr lang="en-US" dirty="0" err="1" smtClean="0"/>
              <a:t>Arpita</a:t>
            </a:r>
            <a:r>
              <a:rPr lang="en-US" dirty="0" smtClean="0"/>
              <a:t> Roy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48" y="2286000"/>
            <a:ext cx="4106352" cy="2757488"/>
          </a:xfrm>
          <a:prstGeom prst="rect">
            <a:avLst/>
          </a:prstGeom>
        </p:spPr>
      </p:pic>
    </p:spTree>
    <p:extLst>
      <p:ext uri="{BB962C8B-B14F-4D97-AF65-F5344CB8AC3E}">
        <p14:creationId xmlns:p14="http://schemas.microsoft.com/office/powerpoint/2010/main" val="350725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588818"/>
          </a:xfrm>
        </p:spPr>
        <p:txBody>
          <a:bodyPr/>
          <a:lstStyle/>
          <a:p>
            <a:pPr algn="ctr"/>
            <a:r>
              <a:rPr lang="en-IN" dirty="0" smtClean="0"/>
              <a:t>Result</a:t>
            </a:r>
            <a:endParaRPr lang="en-US" dirty="0"/>
          </a:p>
        </p:txBody>
      </p:sp>
      <p:sp>
        <p:nvSpPr>
          <p:cNvPr id="3" name="Content Placeholder 2"/>
          <p:cNvSpPr>
            <a:spLocks noGrp="1"/>
          </p:cNvSpPr>
          <p:nvPr>
            <p:ph idx="1"/>
          </p:nvPr>
        </p:nvSpPr>
        <p:spPr>
          <a:xfrm>
            <a:off x="381000" y="914400"/>
            <a:ext cx="7696200" cy="4983162"/>
          </a:xfrm>
        </p:spPr>
        <p:txBody>
          <a:bodyPr/>
          <a:lstStyle/>
          <a:p>
            <a:pPr marL="114300" indent="0" algn="just">
              <a:buNone/>
            </a:pPr>
            <a:r>
              <a:rPr lang="en-US" sz="1800" dirty="0" smtClean="0"/>
              <a:t>The </a:t>
            </a:r>
            <a:r>
              <a:rPr lang="en-US" sz="1800" dirty="0"/>
              <a:t>provided code generates a line plot to visually analyze the trend in the number of persons killed in road accidents across different states from 2017 to 2020. The plot displays how the number of fatalities has changed over these years, with each year represented by a different line. The x-axis shows the states, and the y-axis represents the number of persons killed. The legend helps identify the year associated with each line. This visualization aids in assessing and comparing the road accident data trends for different states over the specified time period.</a:t>
            </a:r>
            <a:endParaRPr lang="en-US" sz="1800" dirty="0"/>
          </a:p>
        </p:txBody>
      </p:sp>
      <p:pic>
        <p:nvPicPr>
          <p:cNvPr id="8" name="Picture 7"/>
          <p:cNvPicPr>
            <a:picLocks noChangeAspect="1"/>
          </p:cNvPicPr>
          <p:nvPr/>
        </p:nvPicPr>
        <p:blipFill>
          <a:blip r:embed="rId2"/>
          <a:stretch>
            <a:fillRect/>
          </a:stretch>
        </p:blipFill>
        <p:spPr>
          <a:xfrm>
            <a:off x="4307779" y="3617938"/>
            <a:ext cx="3769421" cy="2800706"/>
          </a:xfrm>
          <a:prstGeom prst="rect">
            <a:avLst/>
          </a:prstGeom>
        </p:spPr>
      </p:pic>
      <p:pic>
        <p:nvPicPr>
          <p:cNvPr id="9" name="Picture 8"/>
          <p:cNvPicPr>
            <a:picLocks noChangeAspect="1"/>
          </p:cNvPicPr>
          <p:nvPr/>
        </p:nvPicPr>
        <p:blipFill>
          <a:blip r:embed="rId3"/>
          <a:stretch>
            <a:fillRect/>
          </a:stretch>
        </p:blipFill>
        <p:spPr>
          <a:xfrm>
            <a:off x="353291" y="3617937"/>
            <a:ext cx="4205651" cy="2452807"/>
          </a:xfrm>
          <a:prstGeom prst="rect">
            <a:avLst/>
          </a:prstGeom>
        </p:spPr>
      </p:pic>
    </p:spTree>
    <p:extLst>
      <p:ext uri="{BB962C8B-B14F-4D97-AF65-F5344CB8AC3E}">
        <p14:creationId xmlns:p14="http://schemas.microsoft.com/office/powerpoint/2010/main" val="3570192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114300" indent="0">
              <a:buNone/>
            </a:pPr>
            <a:r>
              <a:rPr lang="en-US" dirty="0" smtClean="0"/>
              <a:t> </a:t>
            </a:r>
            <a:endParaRPr lang="en-US" b="1" dirty="0"/>
          </a:p>
        </p:txBody>
      </p:sp>
      <p:sp>
        <p:nvSpPr>
          <p:cNvPr id="5" name="Rectangle 4"/>
          <p:cNvSpPr/>
          <p:nvPr/>
        </p:nvSpPr>
        <p:spPr>
          <a:xfrm>
            <a:off x="2743200" y="2209800"/>
            <a:ext cx="4876800" cy="2123658"/>
          </a:xfrm>
          <a:prstGeom prst="rect">
            <a:avLst/>
          </a:prstGeom>
        </p:spPr>
        <p:txBody>
          <a:bodyPr wrap="square">
            <a:spAutoFit/>
          </a:bodyPr>
          <a:lstStyle/>
          <a:p>
            <a:r>
              <a:rPr lang="en-IN" sz="6600" dirty="0" smtClean="0"/>
              <a:t>Thank </a:t>
            </a:r>
          </a:p>
          <a:p>
            <a:r>
              <a:rPr lang="en-IN" sz="6600" dirty="0" smtClean="0"/>
              <a:t>  you</a:t>
            </a:r>
            <a:endParaRPr lang="en-IN" sz="6600" dirty="0"/>
          </a:p>
        </p:txBody>
      </p:sp>
    </p:spTree>
    <p:extLst>
      <p:ext uri="{BB962C8B-B14F-4D97-AF65-F5344CB8AC3E}">
        <p14:creationId xmlns:p14="http://schemas.microsoft.com/office/powerpoint/2010/main" val="1493428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1"/>
            <a:ext cx="7620000" cy="990600"/>
          </a:xfrm>
        </p:spPr>
        <p:txBody>
          <a:bodyPr/>
          <a:lstStyle/>
          <a:p>
            <a:pPr algn="ctr"/>
            <a:r>
              <a:rPr lang="en-US" sz="4000" dirty="0" smtClean="0"/>
              <a:t>CONTENT</a:t>
            </a:r>
            <a:endParaRPr lang="en-US" sz="4000" dirty="0"/>
          </a:p>
        </p:txBody>
      </p:sp>
      <p:sp>
        <p:nvSpPr>
          <p:cNvPr id="2" name="Subtitle 1"/>
          <p:cNvSpPr>
            <a:spLocks noGrp="1"/>
          </p:cNvSpPr>
          <p:nvPr>
            <p:ph type="subTitle" idx="1"/>
          </p:nvPr>
        </p:nvSpPr>
        <p:spPr>
          <a:xfrm>
            <a:off x="0" y="2057400"/>
            <a:ext cx="6934200" cy="4343400"/>
          </a:xfrm>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77324059"/>
              </p:ext>
            </p:extLst>
          </p:nvPr>
        </p:nvGraphicFramePr>
        <p:xfrm>
          <a:off x="1143000" y="1828800"/>
          <a:ext cx="6096000" cy="3337560"/>
        </p:xfrm>
        <a:graphic>
          <a:graphicData uri="http://schemas.openxmlformats.org/drawingml/2006/table">
            <a:tbl>
              <a:tblPr firstRow="1" bandRow="1">
                <a:tableStyleId>{073A0DAA-6AF3-43AB-8588-CEC1D06C72B9}</a:tableStyleId>
              </a:tblPr>
              <a:tblGrid>
                <a:gridCol w="13716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smtClean="0"/>
                        <a:t>           Title</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1</a:t>
                      </a:r>
                    </a:p>
                  </a:txBody>
                  <a:tcPr/>
                </a:tc>
                <a:tc>
                  <a:txBody>
                    <a:bodyPr/>
                    <a:lstStyle/>
                    <a:p>
                      <a:r>
                        <a:rPr lang="en-US" dirty="0" smtClean="0"/>
                        <a:t>Problem Statement</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r>
                        <a:rPr lang="en-US" dirty="0" smtClean="0"/>
                        <a:t>Project Overview</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r>
                        <a:rPr lang="en-US" dirty="0" smtClean="0"/>
                        <a:t>Why  We </a:t>
                      </a:r>
                      <a:r>
                        <a:rPr lang="en-US" baseline="0" dirty="0" smtClean="0"/>
                        <a:t> need  this?</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4</a:t>
                      </a:r>
                      <a:endParaRPr lang="en-US" dirty="0"/>
                    </a:p>
                  </a:txBody>
                  <a:tcPr/>
                </a:tc>
                <a:tc>
                  <a:txBody>
                    <a:bodyPr/>
                    <a:lstStyle/>
                    <a:p>
                      <a:r>
                        <a:rPr lang="en-US" dirty="0" smtClean="0"/>
                        <a:t>How it will help people?</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5</a:t>
                      </a:r>
                      <a:endParaRPr lang="en-US" dirty="0"/>
                    </a:p>
                  </a:txBody>
                  <a:tcPr/>
                </a:tc>
                <a:tc>
                  <a:txBody>
                    <a:bodyPr/>
                    <a:lstStyle/>
                    <a:p>
                      <a:r>
                        <a:rPr lang="en-US" dirty="0" smtClean="0"/>
                        <a:t>Solution</a:t>
                      </a:r>
                      <a:endParaRPr lang="en-US" dirty="0"/>
                    </a:p>
                  </a:txBody>
                  <a:tcPr/>
                </a:tc>
                <a:extLst>
                  <a:ext uri="{0D108BD9-81ED-4DB2-BD59-A6C34878D82A}">
                    <a16:rowId xmlns:a16="http://schemas.microsoft.com/office/drawing/2014/main" val="10005"/>
                  </a:ext>
                </a:extLst>
              </a:tr>
              <a:tr h="370840">
                <a:tc>
                  <a:txBody>
                    <a:bodyPr/>
                    <a:lstStyle/>
                    <a:p>
                      <a:pPr algn="ctr"/>
                      <a:r>
                        <a:rPr lang="en-US" dirty="0" smtClean="0"/>
                        <a:t>6</a:t>
                      </a:r>
                      <a:endParaRPr lang="en-US" dirty="0"/>
                    </a:p>
                  </a:txBody>
                  <a:tcPr/>
                </a:tc>
                <a:tc>
                  <a:txBody>
                    <a:bodyPr/>
                    <a:lstStyle/>
                    <a:p>
                      <a:r>
                        <a:rPr lang="en-US" dirty="0" smtClean="0"/>
                        <a:t>How it’s unique</a:t>
                      </a:r>
                      <a:endParaRPr lang="en-US" dirty="0"/>
                    </a:p>
                  </a:txBody>
                  <a:tcPr/>
                </a:tc>
                <a:extLst>
                  <a:ext uri="{0D108BD9-81ED-4DB2-BD59-A6C34878D82A}">
                    <a16:rowId xmlns:a16="http://schemas.microsoft.com/office/drawing/2014/main" val="10006"/>
                  </a:ext>
                </a:extLst>
              </a:tr>
              <a:tr h="370840">
                <a:tc>
                  <a:txBody>
                    <a:bodyPr/>
                    <a:lstStyle/>
                    <a:p>
                      <a:pPr algn="ctr"/>
                      <a:r>
                        <a:rPr lang="en-US" dirty="0" smtClean="0"/>
                        <a:t>7</a:t>
                      </a:r>
                      <a:endParaRPr lang="en-US" dirty="0"/>
                    </a:p>
                  </a:txBody>
                  <a:tcPr/>
                </a:tc>
                <a:tc>
                  <a:txBody>
                    <a:bodyPr/>
                    <a:lstStyle/>
                    <a:p>
                      <a:r>
                        <a:rPr lang="en-US" dirty="0" err="1" smtClean="0"/>
                        <a:t>Modelling</a:t>
                      </a:r>
                      <a:endParaRPr lang="en-US" dirty="0"/>
                    </a:p>
                  </a:txBody>
                  <a:tcPr/>
                </a:tc>
                <a:extLst>
                  <a:ext uri="{0D108BD9-81ED-4DB2-BD59-A6C34878D82A}">
                    <a16:rowId xmlns:a16="http://schemas.microsoft.com/office/drawing/2014/main" val="10007"/>
                  </a:ext>
                </a:extLst>
              </a:tr>
              <a:tr h="370840">
                <a:tc>
                  <a:txBody>
                    <a:bodyPr/>
                    <a:lstStyle/>
                    <a:p>
                      <a:pPr algn="ctr"/>
                      <a:r>
                        <a:rPr lang="en-US" dirty="0" smtClean="0"/>
                        <a:t>8</a:t>
                      </a:r>
                      <a:endParaRPr lang="en-US" dirty="0"/>
                    </a:p>
                  </a:txBody>
                  <a:tcPr/>
                </a:tc>
                <a:tc>
                  <a:txBody>
                    <a:bodyPr/>
                    <a:lstStyle/>
                    <a:p>
                      <a:r>
                        <a:rPr lang="en-US" dirty="0" smtClean="0"/>
                        <a:t>Result(</a:t>
                      </a:r>
                      <a:r>
                        <a:rPr lang="en-US" dirty="0" err="1" smtClean="0"/>
                        <a:t>Predictino</a:t>
                      </a:r>
                      <a:r>
                        <a:rPr lang="en-US" dirty="0" smtClean="0"/>
                        <a:t> </a:t>
                      </a:r>
                      <a:r>
                        <a:rPr lang="en-US" baseline="0" dirty="0" smtClean="0"/>
                        <a:t> Model)</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68900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endParaRPr lang="en-US" dirty="0"/>
          </a:p>
        </p:txBody>
      </p:sp>
      <p:sp>
        <p:nvSpPr>
          <p:cNvPr id="3" name="Content Placeholder 2"/>
          <p:cNvSpPr>
            <a:spLocks noGrp="1"/>
          </p:cNvSpPr>
          <p:nvPr>
            <p:ph idx="1"/>
          </p:nvPr>
        </p:nvSpPr>
        <p:spPr>
          <a:xfrm>
            <a:off x="1219200" y="2006456"/>
            <a:ext cx="7620000" cy="4800600"/>
          </a:xfrm>
        </p:spPr>
        <p:txBody>
          <a:bodyPr/>
          <a:lstStyle/>
          <a:p>
            <a:pPr marL="114300" indent="0" algn="just">
              <a:buNone/>
            </a:pPr>
            <a:r>
              <a:rPr lang="en-US" sz="1800" dirty="0"/>
              <a:t>Road accidents have been a major concern from 2017 to 2022,</a:t>
            </a:r>
          </a:p>
          <a:p>
            <a:pPr marL="114300" indent="0" algn="just">
              <a:buNone/>
            </a:pPr>
            <a:r>
              <a:rPr lang="en-US" sz="1800" dirty="0"/>
              <a:t> causing harm and damage. To make our roads safer, we need</a:t>
            </a:r>
          </a:p>
          <a:p>
            <a:pPr marL="114300" indent="0" algn="just">
              <a:buNone/>
            </a:pPr>
            <a:r>
              <a:rPr lang="en-US" sz="1800" dirty="0"/>
              <a:t> to analyze the accident data during these years. By </a:t>
            </a:r>
          </a:p>
          <a:p>
            <a:pPr marL="114300" indent="0" algn="just">
              <a:buNone/>
            </a:pPr>
            <a:r>
              <a:rPr lang="en-US" sz="1800" dirty="0"/>
              <a:t>studying the patterns and reasons behind these accidents,</a:t>
            </a:r>
          </a:p>
          <a:p>
            <a:pPr marL="114300" indent="0" algn="just">
              <a:buNone/>
            </a:pPr>
            <a:r>
              <a:rPr lang="en-US" sz="1800" dirty="0"/>
              <a:t> we aim to find ways to prevent them and enhance safety </a:t>
            </a:r>
          </a:p>
          <a:p>
            <a:pPr marL="114300" indent="0" algn="just">
              <a:buNone/>
            </a:pPr>
            <a:r>
              <a:rPr lang="en-US" sz="1800" dirty="0"/>
              <a:t>measures for everyone on the road.</a:t>
            </a:r>
            <a:endParaRPr lang="en-IN" sz="1800" dirty="0"/>
          </a:p>
          <a:p>
            <a:pPr algn="just"/>
            <a:endParaRPr lang="en-US" dirty="0"/>
          </a:p>
        </p:txBody>
      </p:sp>
    </p:spTree>
    <p:extLst>
      <p:ext uri="{BB962C8B-B14F-4D97-AF65-F5344CB8AC3E}">
        <p14:creationId xmlns:p14="http://schemas.microsoft.com/office/powerpoint/2010/main" val="1929667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7620000" cy="1143000"/>
          </a:xfrm>
        </p:spPr>
        <p:txBody>
          <a:bodyPr/>
          <a:lstStyle/>
          <a:p>
            <a:pPr algn="ctr"/>
            <a:r>
              <a:rPr lang="en-IN" dirty="0"/>
              <a:t>Project overview</a:t>
            </a:r>
            <a:endParaRPr lang="en-US" dirty="0"/>
          </a:p>
        </p:txBody>
      </p:sp>
      <p:sp>
        <p:nvSpPr>
          <p:cNvPr id="3" name="Content Placeholder 2"/>
          <p:cNvSpPr>
            <a:spLocks noGrp="1"/>
          </p:cNvSpPr>
          <p:nvPr>
            <p:ph idx="1"/>
          </p:nvPr>
        </p:nvSpPr>
        <p:spPr>
          <a:xfrm>
            <a:off x="685800" y="2286000"/>
            <a:ext cx="7620000" cy="5105400"/>
          </a:xfrm>
        </p:spPr>
        <p:txBody>
          <a:bodyPr>
            <a:normAutofit/>
          </a:bodyPr>
          <a:lstStyle/>
          <a:p>
            <a:pPr algn="just"/>
            <a:r>
              <a:rPr lang="en-IN" sz="1800" dirty="0"/>
              <a:t>Our goal is to create a platform that would evaluate and predict the  data of Road accident , so we started with </a:t>
            </a:r>
            <a:r>
              <a:rPr lang="en-IN" sz="1800" dirty="0" err="1"/>
              <a:t>jupyter</a:t>
            </a:r>
            <a:r>
              <a:rPr lang="en-IN" sz="1800" dirty="0"/>
              <a:t> notebook  and gathered data, filtered it, then moved on to visualisation, and eventually created a prediction model for this data set</a:t>
            </a:r>
          </a:p>
          <a:p>
            <a:endParaRPr lang="en-IN" dirty="0"/>
          </a:p>
          <a:p>
            <a:endParaRPr lang="en-US" dirty="0"/>
          </a:p>
        </p:txBody>
      </p:sp>
    </p:spTree>
    <p:extLst>
      <p:ext uri="{BB962C8B-B14F-4D97-AF65-F5344CB8AC3E}">
        <p14:creationId xmlns:p14="http://schemas.microsoft.com/office/powerpoint/2010/main" val="2823155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Why we need </a:t>
            </a:r>
            <a:r>
              <a:rPr lang="en-IN" dirty="0" smtClean="0"/>
              <a:t>this?</a:t>
            </a:r>
            <a:endParaRPr lang="en-US" dirty="0"/>
          </a:p>
        </p:txBody>
      </p:sp>
      <p:sp>
        <p:nvSpPr>
          <p:cNvPr id="3" name="Content Placeholder 2"/>
          <p:cNvSpPr>
            <a:spLocks noGrp="1"/>
          </p:cNvSpPr>
          <p:nvPr>
            <p:ph idx="1"/>
          </p:nvPr>
        </p:nvSpPr>
        <p:spPr/>
        <p:txBody>
          <a:bodyPr>
            <a:normAutofit/>
          </a:bodyPr>
          <a:lstStyle/>
          <a:p>
            <a:pPr marL="285750" indent="-285750" algn="just">
              <a:buFont typeface="Wingdings" panose="05000000000000000000" pitchFamily="2" charset="2"/>
              <a:buChar char="Ø"/>
            </a:pPr>
            <a:r>
              <a:rPr lang="en-US" sz="1900" dirty="0"/>
              <a:t>Preventing Future </a:t>
            </a:r>
            <a:r>
              <a:rPr lang="en-US" sz="1900" dirty="0" smtClean="0"/>
              <a:t>Accidents</a:t>
            </a:r>
          </a:p>
          <a:p>
            <a:pPr marL="285750" indent="-285750" algn="just">
              <a:buFont typeface="Wingdings" panose="05000000000000000000" pitchFamily="2" charset="2"/>
              <a:buChar char="Ø"/>
            </a:pPr>
            <a:r>
              <a:rPr lang="en-US" sz="1900" dirty="0" smtClean="0"/>
              <a:t>Policy Improvements</a:t>
            </a:r>
          </a:p>
          <a:p>
            <a:pPr marL="285750" indent="-285750" algn="just">
              <a:buFont typeface="Wingdings" panose="05000000000000000000" pitchFamily="2" charset="2"/>
              <a:buChar char="Ø"/>
            </a:pPr>
            <a:r>
              <a:rPr lang="en-US" sz="1900" dirty="0" smtClean="0"/>
              <a:t>Saving Lives</a:t>
            </a:r>
          </a:p>
          <a:p>
            <a:pPr marL="285750" indent="-285750" algn="just">
              <a:buFont typeface="Wingdings" panose="05000000000000000000" pitchFamily="2" charset="2"/>
              <a:buChar char="Ø"/>
            </a:pPr>
            <a:r>
              <a:rPr lang="en-US" sz="1900" dirty="0" smtClean="0"/>
              <a:t>Public Awareness</a:t>
            </a:r>
          </a:p>
          <a:p>
            <a:pPr marL="285750" indent="-285750" algn="just">
              <a:buFont typeface="Wingdings" panose="05000000000000000000" pitchFamily="2" charset="2"/>
              <a:buChar char="Ø"/>
            </a:pPr>
            <a:r>
              <a:rPr lang="en-US" sz="1900" dirty="0" smtClean="0"/>
              <a:t> </a:t>
            </a:r>
            <a:r>
              <a:rPr lang="en-US" sz="1900" dirty="0"/>
              <a:t>Infrastructure </a:t>
            </a:r>
            <a:r>
              <a:rPr lang="en-US" sz="1900" dirty="0" smtClean="0"/>
              <a:t>Enhancement</a:t>
            </a:r>
          </a:p>
          <a:p>
            <a:pPr marL="285750" indent="-285750" algn="just">
              <a:buFont typeface="Wingdings" panose="05000000000000000000" pitchFamily="2" charset="2"/>
              <a:buChar char="Ø"/>
            </a:pPr>
            <a:r>
              <a:rPr lang="en-US" sz="1900" dirty="0" smtClean="0"/>
              <a:t> </a:t>
            </a:r>
            <a:r>
              <a:rPr lang="en-US" sz="1900" dirty="0"/>
              <a:t>Continuous </a:t>
            </a:r>
            <a:r>
              <a:rPr lang="en-US" sz="1900" dirty="0" smtClean="0"/>
              <a:t>Improvement</a:t>
            </a:r>
            <a:endParaRPr lang="en-US" dirty="0"/>
          </a:p>
        </p:txBody>
      </p:sp>
    </p:spTree>
    <p:extLst>
      <p:ext uri="{BB962C8B-B14F-4D97-AF65-F5344CB8AC3E}">
        <p14:creationId xmlns:p14="http://schemas.microsoft.com/office/powerpoint/2010/main" val="1061257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7620000" cy="1143000"/>
          </a:xfrm>
        </p:spPr>
        <p:txBody>
          <a:bodyPr/>
          <a:lstStyle/>
          <a:p>
            <a:pPr algn="ctr"/>
            <a:r>
              <a:rPr lang="en-IN" dirty="0"/>
              <a:t>How it will help people?</a:t>
            </a:r>
            <a:endParaRPr lang="en-US" dirty="0"/>
          </a:p>
        </p:txBody>
      </p:sp>
      <p:sp>
        <p:nvSpPr>
          <p:cNvPr id="3" name="Content Placeholder 2"/>
          <p:cNvSpPr>
            <a:spLocks noGrp="1"/>
          </p:cNvSpPr>
          <p:nvPr>
            <p:ph idx="1"/>
          </p:nvPr>
        </p:nvSpPr>
        <p:spPr>
          <a:xfrm>
            <a:off x="990600" y="2209800"/>
            <a:ext cx="7620000" cy="4800600"/>
          </a:xfrm>
        </p:spPr>
        <p:txBody>
          <a:bodyPr>
            <a:normAutofit/>
          </a:bodyPr>
          <a:lstStyle/>
          <a:p>
            <a:pPr marL="114300" indent="0" algn="just">
              <a:buNone/>
            </a:pPr>
            <a:r>
              <a:rPr lang="en-US" sz="1800" dirty="0"/>
              <a:t>Road accident data analytics aids in prevention, </a:t>
            </a:r>
            <a:endParaRPr lang="en-US" sz="1800" dirty="0" smtClean="0"/>
          </a:p>
          <a:p>
            <a:pPr marL="114300" indent="0" algn="just">
              <a:buNone/>
            </a:pPr>
            <a:r>
              <a:rPr lang="en-US" sz="1800" dirty="0" smtClean="0"/>
              <a:t>response</a:t>
            </a:r>
            <a:r>
              <a:rPr lang="en-US" sz="1800" dirty="0"/>
              <a:t>, and </a:t>
            </a:r>
            <a:r>
              <a:rPr lang="en-US" sz="1800" dirty="0" smtClean="0"/>
              <a:t>policymaking</a:t>
            </a:r>
            <a:r>
              <a:rPr lang="en-US" sz="1800" dirty="0"/>
              <a:t>, enhancing road safety by </a:t>
            </a:r>
            <a:endParaRPr lang="en-US" sz="1800" dirty="0" smtClean="0"/>
          </a:p>
          <a:p>
            <a:pPr marL="114300" indent="0" algn="just">
              <a:buNone/>
            </a:pPr>
            <a:r>
              <a:rPr lang="en-US" sz="1800" dirty="0" smtClean="0"/>
              <a:t>identifying </a:t>
            </a:r>
            <a:r>
              <a:rPr lang="en-US" sz="1800" dirty="0"/>
              <a:t>high-risk areas, </a:t>
            </a:r>
            <a:r>
              <a:rPr lang="en-US" sz="1800" dirty="0" smtClean="0"/>
              <a:t>improving </a:t>
            </a:r>
            <a:r>
              <a:rPr lang="en-US" sz="1800" dirty="0"/>
              <a:t>emergency services, </a:t>
            </a:r>
            <a:endParaRPr lang="en-US" sz="1800" dirty="0" smtClean="0"/>
          </a:p>
          <a:p>
            <a:pPr marL="114300" indent="0" algn="just">
              <a:buNone/>
            </a:pPr>
            <a:r>
              <a:rPr lang="en-US" sz="1800" dirty="0" smtClean="0"/>
              <a:t>shaping </a:t>
            </a:r>
            <a:r>
              <a:rPr lang="en-US" sz="1800" dirty="0"/>
              <a:t>effective policies, and promoting </a:t>
            </a:r>
            <a:endParaRPr lang="en-US" sz="1800" dirty="0" smtClean="0"/>
          </a:p>
          <a:p>
            <a:pPr marL="114300" indent="0" algn="just">
              <a:buNone/>
            </a:pPr>
            <a:r>
              <a:rPr lang="en-US" sz="1800" dirty="0" smtClean="0"/>
              <a:t>awareness</a:t>
            </a:r>
            <a:r>
              <a:rPr lang="en-US" sz="1800" dirty="0"/>
              <a:t>, ultimately reducing accidents and saving lives.</a:t>
            </a:r>
          </a:p>
        </p:txBody>
      </p:sp>
    </p:spTree>
    <p:extLst>
      <p:ext uri="{BB962C8B-B14F-4D97-AF65-F5344CB8AC3E}">
        <p14:creationId xmlns:p14="http://schemas.microsoft.com/office/powerpoint/2010/main" val="2615385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2564"/>
            <a:ext cx="7620000" cy="1143000"/>
          </a:xfrm>
        </p:spPr>
        <p:txBody>
          <a:bodyPr/>
          <a:lstStyle/>
          <a:p>
            <a:pPr algn="ctr"/>
            <a:r>
              <a:rPr lang="en-IN" dirty="0"/>
              <a:t>Our solution to analyse data </a:t>
            </a:r>
            <a:endParaRPr lang="en-US" dirty="0"/>
          </a:p>
        </p:txBody>
      </p:sp>
      <p:sp>
        <p:nvSpPr>
          <p:cNvPr id="3" name="Content Placeholder 2"/>
          <p:cNvSpPr>
            <a:spLocks noGrp="1"/>
          </p:cNvSpPr>
          <p:nvPr>
            <p:ph idx="1"/>
          </p:nvPr>
        </p:nvSpPr>
        <p:spPr>
          <a:xfrm>
            <a:off x="457200" y="1981200"/>
            <a:ext cx="7620000" cy="4419600"/>
          </a:xfrm>
        </p:spPr>
        <p:txBody>
          <a:bodyPr/>
          <a:lstStyle/>
          <a:p>
            <a:pPr marL="114300" indent="0" algn="just">
              <a:buNone/>
            </a:pPr>
            <a:r>
              <a:rPr lang="en-US" sz="1800" dirty="0"/>
              <a:t>Utilize advanced analytics and machine learning to analyze road accident </a:t>
            </a:r>
            <a:r>
              <a:rPr lang="en-US" sz="1800" dirty="0" smtClean="0"/>
              <a:t>data.</a:t>
            </a:r>
          </a:p>
          <a:p>
            <a:pPr marL="114300" indent="0" algn="just">
              <a:buNone/>
            </a:pPr>
            <a:r>
              <a:rPr lang="en-US" sz="1800" dirty="0" smtClean="0"/>
              <a:t>Implement predictive </a:t>
            </a:r>
            <a:r>
              <a:rPr lang="en-US" sz="1800" dirty="0"/>
              <a:t>analytics using machine learning algorithms on road accident data to identify patterns, assess risk factors, and develop proactive measures for road safety</a:t>
            </a:r>
            <a:r>
              <a:rPr lang="en-IN" sz="1800" dirty="0" smtClean="0"/>
              <a:t>  </a:t>
            </a:r>
          </a:p>
          <a:p>
            <a:pPr marL="114300" indent="0" algn="just">
              <a:buNone/>
            </a:pPr>
            <a:endParaRPr lang="en-IN" sz="1800" dirty="0"/>
          </a:p>
          <a:p>
            <a:pPr marL="114300" indent="0" algn="just">
              <a:buNone/>
            </a:pPr>
            <a:r>
              <a:rPr lang="en-US" sz="1800" dirty="0"/>
              <a:t>Implement preventive measures, improve road infrastructure, and enhance public awareness for targeted road safety</a:t>
            </a:r>
            <a:endParaRPr lang="en-IN" sz="1800" dirty="0" smtClean="0"/>
          </a:p>
          <a:p>
            <a:pPr marL="114300" indent="0">
              <a:buNone/>
            </a:pPr>
            <a:endParaRPr lang="en-IN" sz="1800" dirty="0"/>
          </a:p>
        </p:txBody>
      </p:sp>
      <p:sp>
        <p:nvSpPr>
          <p:cNvPr id="7" name="Rectangle 6"/>
          <p:cNvSpPr/>
          <p:nvPr/>
        </p:nvSpPr>
        <p:spPr>
          <a:xfrm>
            <a:off x="457200" y="1600200"/>
            <a:ext cx="7543800" cy="646331"/>
          </a:xfrm>
          <a:prstGeom prst="rect">
            <a:avLst/>
          </a:prstGeom>
        </p:spPr>
        <p:txBody>
          <a:bodyPr wrap="square">
            <a:spAutoFit/>
          </a:bodyPr>
          <a:lstStyle/>
          <a:p>
            <a:endParaRPr lang="en-US" dirty="0"/>
          </a:p>
          <a:p>
            <a:pPr algn="just"/>
            <a:r>
              <a:rPr lang="en-US" dirty="0" smtClean="0"/>
              <a:t>.</a:t>
            </a:r>
            <a:endParaRPr lang="en-IN" dirty="0"/>
          </a:p>
        </p:txBody>
      </p:sp>
    </p:spTree>
    <p:extLst>
      <p:ext uri="{BB962C8B-B14F-4D97-AF65-F5344CB8AC3E}">
        <p14:creationId xmlns:p14="http://schemas.microsoft.com/office/powerpoint/2010/main" val="2067469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620000" cy="1143000"/>
          </a:xfrm>
        </p:spPr>
        <p:txBody>
          <a:bodyPr/>
          <a:lstStyle/>
          <a:p>
            <a:pPr algn="ctr"/>
            <a:r>
              <a:rPr lang="en-IN" dirty="0"/>
              <a:t>Our solution to analyse data </a:t>
            </a:r>
            <a:r>
              <a:rPr lang="en-IN" dirty="0" smtClean="0"/>
              <a:t>(</a:t>
            </a:r>
            <a:r>
              <a:rPr lang="en-IN" dirty="0" err="1" smtClean="0"/>
              <a:t>contd</a:t>
            </a:r>
            <a:r>
              <a:rPr lang="en-IN" dirty="0" smtClean="0"/>
              <a:t>)</a:t>
            </a:r>
            <a:endParaRPr lang="en-US" dirty="0"/>
          </a:p>
        </p:txBody>
      </p:sp>
      <p:pic>
        <p:nvPicPr>
          <p:cNvPr id="4" name="Picture 3" descr="https://www.kaggleusercontent.com/kf/133773876/eyJhbGciOiJkaXIiLCJlbmMiOiJBMTI4Q0JDLUhTMjU2In0..fFwJfQXFLpoJwW-69a5HQg.TAIkNQF3tdISC3gwBMn65CWnbcjCjIvR23mPJQJgVBkiO5LKgbI-scR3n7tFBgwEWUk8ebWLHtFcGrA7kl2oeBHnvGkDBR-KSWnND4SjMvsQHK9igNqfhDa8LVgiaUW28Pkc31GUIPLPBEDqAvh0iP1v8dDqfr4nYh0pKOmwyHrxQ-UbT0WnKy_KnmRhBBDB9otvPqoSIgEYyUhwDzCKvm5ToMbfe0mve1gCEFXNO0G_dn0HQhREFbXmaK2_7WGk6G-j-XnP0q3ociNuEd8fHSh_OzxL5uJEwT_nZWN1F0JkGL-VhmEagxU87sQUZB5ZI0twlzhouPrcfLGfh67RDUmnuaD0zOtUbf0a8l6qYwhjIIeEmIJXqaXwznSGgOoxfRTRvVReAntobPw9-PGmUREsO102g9XbTebGB8D6dHHNCLuVZQTHHZ0i2jOuO2PtOdCA0QwNvhu1DxVGziUB5_YZpbEfdzpptCtC6rORKt8y6BtVLhsIdoqqWe2rU55lS8ti-WWn5D8MZ7PxDyUQhnQ7kgRHof1T8MY4m7down3ijK7oxjPdreVJJAhdIIgQdUUwK4g5hp_8WmUdAdS4jrbAGwkbeZOES1bKqQtxPiu1AOA0AK1Cn_LS0--3wFIrU2slQXTh9Z4apMn-23asqCLz9cHqTfJ9Zv1CWiMlCeg.n3Jh2iyk1bKwXim7zt22Yw/__results___files/__results___21_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558" y="2743200"/>
            <a:ext cx="3383842" cy="2913652"/>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https://www.kaggleusercontent.com/kf/133773876/eyJhbGciOiJkaXIiLCJlbmMiOiJBMTI4Q0JDLUhTMjU2In0..fFwJfQXFLpoJwW-69a5HQg.TAIkNQF3tdISC3gwBMn65CWnbcjCjIvR23mPJQJgVBkiO5LKgbI-scR3n7tFBgwEWUk8ebWLHtFcGrA7kl2oeBHnvGkDBR-KSWnND4SjMvsQHK9igNqfhDa8LVgiaUW28Pkc31GUIPLPBEDqAvh0iP1v8dDqfr4nYh0pKOmwyHrxQ-UbT0WnKy_KnmRhBBDB9otvPqoSIgEYyUhwDzCKvm5ToMbfe0mve1gCEFXNO0G_dn0HQhREFbXmaK2_7WGk6G-j-XnP0q3ociNuEd8fHSh_OzxL5uJEwT_nZWN1F0JkGL-VhmEagxU87sQUZB5ZI0twlzhouPrcfLGfh67RDUmnuaD0zOtUbf0a8l6qYwhjIIeEmIJXqaXwznSGgOoxfRTRvVReAntobPw9-PGmUREsO102g9XbTebGB8D6dHHNCLuVZQTHHZ0i2jOuO2PtOdCA0QwNvhu1DxVGziUB5_YZpbEfdzpptCtC6rORKt8y6BtVLhsIdoqqWe2rU55lS8ti-WWn5D8MZ7PxDyUQhnQ7kgRHof1T8MY4m7down3ijK7oxjPdreVJJAhdIIgQdUUwK4g5hp_8WmUdAdS4jrbAGwkbeZOES1bKqQtxPiu1AOA0AK1Cn_LS0--3wFIrU2slQXTh9Z4apMn-23asqCLz9cHqTfJ9Zv1CWiMlCeg.n3Jh2iyk1bKwXim7zt22Yw/__results___files/__results___19_0.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43400" y="2743200"/>
            <a:ext cx="3665225" cy="280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090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Modelling(Analysis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19200"/>
            <a:ext cx="5715000" cy="5434854"/>
          </a:xfrm>
        </p:spPr>
      </p:pic>
    </p:spTree>
    <p:extLst>
      <p:ext uri="{BB962C8B-B14F-4D97-AF65-F5344CB8AC3E}">
        <p14:creationId xmlns:p14="http://schemas.microsoft.com/office/powerpoint/2010/main" val="3036768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284</TotalTime>
  <Words>416</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Wingdings</vt:lpstr>
      <vt:lpstr>Adjacency</vt:lpstr>
      <vt:lpstr>Road Accident  data Analysis</vt:lpstr>
      <vt:lpstr>CONTENT</vt:lpstr>
      <vt:lpstr>Problem Statement</vt:lpstr>
      <vt:lpstr>Project overview</vt:lpstr>
      <vt:lpstr>Why we need this?</vt:lpstr>
      <vt:lpstr>How it will help people?</vt:lpstr>
      <vt:lpstr>Our solution to analyse data </vt:lpstr>
      <vt:lpstr>Our solution to analyse data (contd)</vt:lpstr>
      <vt:lpstr>Modelling(Analysis model)</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abcde</dc:creator>
  <cp:lastModifiedBy>IBM</cp:lastModifiedBy>
  <cp:revision>17</cp:revision>
  <dcterms:created xsi:type="dcterms:W3CDTF">2023-11-01T12:19:27Z</dcterms:created>
  <dcterms:modified xsi:type="dcterms:W3CDTF">2023-11-02T11:15:07Z</dcterms:modified>
</cp:coreProperties>
</file>