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CHANA MALVIYA" userId="be170a09371546ad" providerId="LiveId" clId="{EE089841-B947-4FB7-AB6F-40A971E0647A}"/>
    <pc:docChg chg="undo custSel addSld modSld">
      <pc:chgData name="ARCHANA MALVIYA" userId="be170a09371546ad" providerId="LiveId" clId="{EE089841-B947-4FB7-AB6F-40A971E0647A}" dt="2024-06-18T16:49:14.171" v="733" actId="14100"/>
      <pc:docMkLst>
        <pc:docMk/>
      </pc:docMkLst>
      <pc:sldChg chg="addSp delSp modSp new mod">
        <pc:chgData name="ARCHANA MALVIYA" userId="be170a09371546ad" providerId="LiveId" clId="{EE089841-B947-4FB7-AB6F-40A971E0647A}" dt="2024-06-18T13:41:58.636" v="139" actId="20577"/>
        <pc:sldMkLst>
          <pc:docMk/>
          <pc:sldMk cId="2647927849" sldId="264"/>
        </pc:sldMkLst>
        <pc:spChg chg="del">
          <ac:chgData name="ARCHANA MALVIYA" userId="be170a09371546ad" providerId="LiveId" clId="{EE089841-B947-4FB7-AB6F-40A971E0647A}" dt="2024-06-18T13:34:53.594" v="1" actId="478"/>
          <ac:spMkLst>
            <pc:docMk/>
            <pc:sldMk cId="2647927849" sldId="264"/>
            <ac:spMk id="2" creationId="{3C0E5ED7-3C82-C603-2593-DA1D42F014A8}"/>
          </ac:spMkLst>
        </pc:spChg>
        <pc:spChg chg="add del mod">
          <ac:chgData name="ARCHANA MALVIYA" userId="be170a09371546ad" providerId="LiveId" clId="{EE089841-B947-4FB7-AB6F-40A971E0647A}" dt="2024-06-18T13:41:58.636" v="139" actId="20577"/>
          <ac:spMkLst>
            <pc:docMk/>
            <pc:sldMk cId="2647927849" sldId="264"/>
            <ac:spMk id="3" creationId="{6C01D56C-2567-7691-6747-409551E91D5A}"/>
          </ac:spMkLst>
        </pc:spChg>
        <pc:picChg chg="add mod">
          <ac:chgData name="ARCHANA MALVIYA" userId="be170a09371546ad" providerId="LiveId" clId="{EE089841-B947-4FB7-AB6F-40A971E0647A}" dt="2024-06-18T13:38:46.335" v="8"/>
          <ac:picMkLst>
            <pc:docMk/>
            <pc:sldMk cId="2647927849" sldId="264"/>
            <ac:picMk id="5" creationId="{7F96EEC7-59FC-E5E6-4FCA-38555F93E3FB}"/>
          </ac:picMkLst>
        </pc:picChg>
        <pc:picChg chg="add mod">
          <ac:chgData name="ARCHANA MALVIYA" userId="be170a09371546ad" providerId="LiveId" clId="{EE089841-B947-4FB7-AB6F-40A971E0647A}" dt="2024-06-18T13:39:00.043" v="12"/>
          <ac:picMkLst>
            <pc:docMk/>
            <pc:sldMk cId="2647927849" sldId="264"/>
            <ac:picMk id="7" creationId="{8B177756-55F0-1E59-630A-BB359C3CBF24}"/>
          </ac:picMkLst>
        </pc:picChg>
        <pc:picChg chg="add mod">
          <ac:chgData name="ARCHANA MALVIYA" userId="be170a09371546ad" providerId="LiveId" clId="{EE089841-B947-4FB7-AB6F-40A971E0647A}" dt="2024-06-18T13:39:19.236" v="18"/>
          <ac:picMkLst>
            <pc:docMk/>
            <pc:sldMk cId="2647927849" sldId="264"/>
            <ac:picMk id="9" creationId="{3E79ACE7-61C9-6846-F7D3-6D131A9BB607}"/>
          </ac:picMkLst>
        </pc:picChg>
        <pc:picChg chg="add mod">
          <ac:chgData name="ARCHANA MALVIYA" userId="be170a09371546ad" providerId="LiveId" clId="{EE089841-B947-4FB7-AB6F-40A971E0647A}" dt="2024-06-18T13:39:58.120" v="41" actId="14100"/>
          <ac:picMkLst>
            <pc:docMk/>
            <pc:sldMk cId="2647927849" sldId="264"/>
            <ac:picMk id="11" creationId="{9ACEDD40-C211-2C50-7D34-F02F2341E2B0}"/>
          </ac:picMkLst>
        </pc:picChg>
      </pc:sldChg>
      <pc:sldChg chg="addSp delSp modSp new mod">
        <pc:chgData name="ARCHANA MALVIYA" userId="be170a09371546ad" providerId="LiveId" clId="{EE089841-B947-4FB7-AB6F-40A971E0647A}" dt="2024-06-18T15:52:11.941" v="193" actId="20577"/>
        <pc:sldMkLst>
          <pc:docMk/>
          <pc:sldMk cId="2783960475" sldId="265"/>
        </pc:sldMkLst>
        <pc:spChg chg="del">
          <ac:chgData name="ARCHANA MALVIYA" userId="be170a09371546ad" providerId="LiveId" clId="{EE089841-B947-4FB7-AB6F-40A971E0647A}" dt="2024-06-18T15:49:28.138" v="141" actId="478"/>
          <ac:spMkLst>
            <pc:docMk/>
            <pc:sldMk cId="2783960475" sldId="265"/>
            <ac:spMk id="2" creationId="{BA59169E-AF73-7AA1-E78C-54A258207E38}"/>
          </ac:spMkLst>
        </pc:spChg>
        <pc:spChg chg="mod">
          <ac:chgData name="ARCHANA MALVIYA" userId="be170a09371546ad" providerId="LiveId" clId="{EE089841-B947-4FB7-AB6F-40A971E0647A}" dt="2024-06-18T15:52:11.941" v="193" actId="20577"/>
          <ac:spMkLst>
            <pc:docMk/>
            <pc:sldMk cId="2783960475" sldId="265"/>
            <ac:spMk id="3" creationId="{34F416C8-6B84-D463-2A69-7FEC6F84080A}"/>
          </ac:spMkLst>
        </pc:spChg>
        <pc:picChg chg="add mod">
          <ac:chgData name="ARCHANA MALVIYA" userId="be170a09371546ad" providerId="LiveId" clId="{EE089841-B947-4FB7-AB6F-40A971E0647A}" dt="2024-06-18T15:50:28.101" v="160" actId="14100"/>
          <ac:picMkLst>
            <pc:docMk/>
            <pc:sldMk cId="2783960475" sldId="265"/>
            <ac:picMk id="5" creationId="{E0CE4A0B-986A-4DDC-D3C8-3E8DA5AD2817}"/>
          </ac:picMkLst>
        </pc:picChg>
      </pc:sldChg>
      <pc:sldChg chg="addSp delSp modSp new mod">
        <pc:chgData name="ARCHANA MALVIYA" userId="be170a09371546ad" providerId="LiveId" clId="{EE089841-B947-4FB7-AB6F-40A971E0647A}" dt="2024-06-18T15:57:07.932" v="401" actId="20577"/>
        <pc:sldMkLst>
          <pc:docMk/>
          <pc:sldMk cId="2799454225" sldId="266"/>
        </pc:sldMkLst>
        <pc:spChg chg="del">
          <ac:chgData name="ARCHANA MALVIYA" userId="be170a09371546ad" providerId="LiveId" clId="{EE089841-B947-4FB7-AB6F-40A971E0647A}" dt="2024-06-18T15:52:29.982" v="195" actId="478"/>
          <ac:spMkLst>
            <pc:docMk/>
            <pc:sldMk cId="2799454225" sldId="266"/>
            <ac:spMk id="2" creationId="{727BA213-CC4F-B281-7D02-553721D884C9}"/>
          </ac:spMkLst>
        </pc:spChg>
        <pc:spChg chg="mod">
          <ac:chgData name="ARCHANA MALVIYA" userId="be170a09371546ad" providerId="LiveId" clId="{EE089841-B947-4FB7-AB6F-40A971E0647A}" dt="2024-06-18T15:57:07.932" v="401" actId="20577"/>
          <ac:spMkLst>
            <pc:docMk/>
            <pc:sldMk cId="2799454225" sldId="266"/>
            <ac:spMk id="3" creationId="{AF4B7F57-B744-341B-224E-DE3CBBBF0AAE}"/>
          </ac:spMkLst>
        </pc:spChg>
        <pc:picChg chg="add mod">
          <ac:chgData name="ARCHANA MALVIYA" userId="be170a09371546ad" providerId="LiveId" clId="{EE089841-B947-4FB7-AB6F-40A971E0647A}" dt="2024-06-18T15:54:24.004" v="213" actId="14100"/>
          <ac:picMkLst>
            <pc:docMk/>
            <pc:sldMk cId="2799454225" sldId="266"/>
            <ac:picMk id="5" creationId="{CC0FA947-7C71-2131-7DC7-25AF9DFE9BCC}"/>
          </ac:picMkLst>
        </pc:picChg>
      </pc:sldChg>
      <pc:sldChg chg="addSp delSp modSp new mod">
        <pc:chgData name="ARCHANA MALVIYA" userId="be170a09371546ad" providerId="LiveId" clId="{EE089841-B947-4FB7-AB6F-40A971E0647A}" dt="2024-06-18T16:18:32.243" v="504" actId="20577"/>
        <pc:sldMkLst>
          <pc:docMk/>
          <pc:sldMk cId="1929070741" sldId="267"/>
        </pc:sldMkLst>
        <pc:spChg chg="del">
          <ac:chgData name="ARCHANA MALVIYA" userId="be170a09371546ad" providerId="LiveId" clId="{EE089841-B947-4FB7-AB6F-40A971E0647A}" dt="2024-06-18T16:16:33.294" v="403" actId="478"/>
          <ac:spMkLst>
            <pc:docMk/>
            <pc:sldMk cId="1929070741" sldId="267"/>
            <ac:spMk id="2" creationId="{53C9D485-68E5-89A8-884B-1564E2B41565}"/>
          </ac:spMkLst>
        </pc:spChg>
        <pc:spChg chg="mod">
          <ac:chgData name="ARCHANA MALVIYA" userId="be170a09371546ad" providerId="LiveId" clId="{EE089841-B947-4FB7-AB6F-40A971E0647A}" dt="2024-06-18T16:18:32.243" v="504" actId="20577"/>
          <ac:spMkLst>
            <pc:docMk/>
            <pc:sldMk cId="1929070741" sldId="267"/>
            <ac:spMk id="3" creationId="{C134A3C6-0AB7-7D2E-AE4E-A8B1314F4823}"/>
          </ac:spMkLst>
        </pc:spChg>
        <pc:picChg chg="add mod">
          <ac:chgData name="ARCHANA MALVIYA" userId="be170a09371546ad" providerId="LiveId" clId="{EE089841-B947-4FB7-AB6F-40A971E0647A}" dt="2024-06-18T16:17:08.861" v="417" actId="14100"/>
          <ac:picMkLst>
            <pc:docMk/>
            <pc:sldMk cId="1929070741" sldId="267"/>
            <ac:picMk id="5" creationId="{4CC8C128-6870-0117-7F71-10BE82CFEF2C}"/>
          </ac:picMkLst>
        </pc:picChg>
      </pc:sldChg>
      <pc:sldChg chg="addSp delSp modSp new mod">
        <pc:chgData name="ARCHANA MALVIYA" userId="be170a09371546ad" providerId="LiveId" clId="{EE089841-B947-4FB7-AB6F-40A971E0647A}" dt="2024-06-18T16:26:23.231" v="651" actId="20577"/>
        <pc:sldMkLst>
          <pc:docMk/>
          <pc:sldMk cId="366993927" sldId="268"/>
        </pc:sldMkLst>
        <pc:spChg chg="del">
          <ac:chgData name="ARCHANA MALVIYA" userId="be170a09371546ad" providerId="LiveId" clId="{EE089841-B947-4FB7-AB6F-40A971E0647A}" dt="2024-06-18T16:18:48.157" v="506" actId="478"/>
          <ac:spMkLst>
            <pc:docMk/>
            <pc:sldMk cId="366993927" sldId="268"/>
            <ac:spMk id="2" creationId="{0A4C1C53-CE3F-D7C4-4095-C28B1F64FF3C}"/>
          </ac:spMkLst>
        </pc:spChg>
        <pc:spChg chg="mod">
          <ac:chgData name="ARCHANA MALVIYA" userId="be170a09371546ad" providerId="LiveId" clId="{EE089841-B947-4FB7-AB6F-40A971E0647A}" dt="2024-06-18T16:26:23.231" v="651" actId="20577"/>
          <ac:spMkLst>
            <pc:docMk/>
            <pc:sldMk cId="366993927" sldId="268"/>
            <ac:spMk id="3" creationId="{93B6231A-44F2-C87A-6B13-820CDC8F0A67}"/>
          </ac:spMkLst>
        </pc:spChg>
        <pc:picChg chg="add mod">
          <ac:chgData name="ARCHANA MALVIYA" userId="be170a09371546ad" providerId="LiveId" clId="{EE089841-B947-4FB7-AB6F-40A971E0647A}" dt="2024-06-18T16:20:32.045" v="521" actId="14100"/>
          <ac:picMkLst>
            <pc:docMk/>
            <pc:sldMk cId="366993927" sldId="268"/>
            <ac:picMk id="5" creationId="{E2E2BFBB-ABFD-48F2-5653-024E46DE2315}"/>
          </ac:picMkLst>
        </pc:picChg>
      </pc:sldChg>
      <pc:sldChg chg="addSp delSp modSp new mod">
        <pc:chgData name="ARCHANA MALVIYA" userId="be170a09371546ad" providerId="LiveId" clId="{EE089841-B947-4FB7-AB6F-40A971E0647A}" dt="2024-06-18T16:46:07.715" v="704" actId="14100"/>
        <pc:sldMkLst>
          <pc:docMk/>
          <pc:sldMk cId="1446988440" sldId="269"/>
        </pc:sldMkLst>
        <pc:spChg chg="mod">
          <ac:chgData name="ARCHANA MALVIYA" userId="be170a09371546ad" providerId="LiveId" clId="{EE089841-B947-4FB7-AB6F-40A971E0647A}" dt="2024-06-18T16:28:26.510" v="696" actId="122"/>
          <ac:spMkLst>
            <pc:docMk/>
            <pc:sldMk cId="1446988440" sldId="269"/>
            <ac:spMk id="2" creationId="{E6EC1946-8E3A-FAE2-48BD-326D753ED5A9}"/>
          </ac:spMkLst>
        </pc:spChg>
        <pc:spChg chg="del">
          <ac:chgData name="ARCHANA MALVIYA" userId="be170a09371546ad" providerId="LiveId" clId="{EE089841-B947-4FB7-AB6F-40A971E0647A}" dt="2024-06-18T16:27:22.182" v="653"/>
          <ac:spMkLst>
            <pc:docMk/>
            <pc:sldMk cId="1446988440" sldId="269"/>
            <ac:spMk id="3" creationId="{1D2929B2-DB7F-FA29-8D1E-73FD2C8B8AF1}"/>
          </ac:spMkLst>
        </pc:spChg>
        <pc:spChg chg="add del mod">
          <ac:chgData name="ARCHANA MALVIYA" userId="be170a09371546ad" providerId="LiveId" clId="{EE089841-B947-4FB7-AB6F-40A971E0647A}" dt="2024-06-18T16:45:48.902" v="699"/>
          <ac:spMkLst>
            <pc:docMk/>
            <pc:sldMk cId="1446988440" sldId="269"/>
            <ac:spMk id="6" creationId="{95FD80AC-8A46-FD95-26A0-06D9EE12F4C8}"/>
          </ac:spMkLst>
        </pc:spChg>
        <pc:picChg chg="add del mod">
          <ac:chgData name="ARCHANA MALVIYA" userId="be170a09371546ad" providerId="LiveId" clId="{EE089841-B947-4FB7-AB6F-40A971E0647A}" dt="2024-06-18T16:45:43.473" v="698" actId="478"/>
          <ac:picMkLst>
            <pc:docMk/>
            <pc:sldMk cId="1446988440" sldId="269"/>
            <ac:picMk id="4" creationId="{D50CD9A9-334A-B9E4-7F0C-965D5D8CA42F}"/>
          </ac:picMkLst>
        </pc:picChg>
        <pc:picChg chg="add mod">
          <ac:chgData name="ARCHANA MALVIYA" userId="be170a09371546ad" providerId="LiveId" clId="{EE089841-B947-4FB7-AB6F-40A971E0647A}" dt="2024-06-18T16:46:07.715" v="704" actId="14100"/>
          <ac:picMkLst>
            <pc:docMk/>
            <pc:sldMk cId="1446988440" sldId="269"/>
            <ac:picMk id="8" creationId="{8E2652B4-68A0-BEA6-AFE1-7CC95AA5539A}"/>
          </ac:picMkLst>
        </pc:picChg>
      </pc:sldChg>
      <pc:sldChg chg="addSp delSp modSp new mod">
        <pc:chgData name="ARCHANA MALVIYA" userId="be170a09371546ad" providerId="LiveId" clId="{EE089841-B947-4FB7-AB6F-40A971E0647A}" dt="2024-06-18T16:49:14.171" v="733" actId="14100"/>
        <pc:sldMkLst>
          <pc:docMk/>
          <pc:sldMk cId="1213471975" sldId="270"/>
        </pc:sldMkLst>
        <pc:spChg chg="mod">
          <ac:chgData name="ARCHANA MALVIYA" userId="be170a09371546ad" providerId="LiveId" clId="{EE089841-B947-4FB7-AB6F-40A971E0647A}" dt="2024-06-18T16:48:56.793" v="729" actId="1076"/>
          <ac:spMkLst>
            <pc:docMk/>
            <pc:sldMk cId="1213471975" sldId="270"/>
            <ac:spMk id="2" creationId="{5F77C657-EED6-C4C6-D684-E665C42A8277}"/>
          </ac:spMkLst>
        </pc:spChg>
        <pc:spChg chg="del">
          <ac:chgData name="ARCHANA MALVIYA" userId="be170a09371546ad" providerId="LiveId" clId="{EE089841-B947-4FB7-AB6F-40A971E0647A}" dt="2024-06-18T16:48:43.543" v="726"/>
          <ac:spMkLst>
            <pc:docMk/>
            <pc:sldMk cId="1213471975" sldId="270"/>
            <ac:spMk id="3" creationId="{BE5671B8-0D2D-8106-161F-1132344E9AD1}"/>
          </ac:spMkLst>
        </pc:spChg>
        <pc:picChg chg="add mod">
          <ac:chgData name="ARCHANA MALVIYA" userId="be170a09371546ad" providerId="LiveId" clId="{EE089841-B947-4FB7-AB6F-40A971E0647A}" dt="2024-06-18T16:49:14.171" v="733" actId="14100"/>
          <ac:picMkLst>
            <pc:docMk/>
            <pc:sldMk cId="1213471975" sldId="270"/>
            <ac:picMk id="5" creationId="{8BAC5D30-67EA-B347-2BCD-EDE42E2E49A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FAD852-B761-4BFA-A7DA-6ABD14FD5F06}"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457BF6-AA13-47A6-8D16-369CA4763E8C}" type="slidenum">
              <a:rPr lang="en-IN" smtClean="0"/>
              <a:t>‹#›</a:t>
            </a:fld>
            <a:endParaRPr lang="en-IN"/>
          </a:p>
        </p:txBody>
      </p:sp>
    </p:spTree>
    <p:extLst>
      <p:ext uri="{BB962C8B-B14F-4D97-AF65-F5344CB8AC3E}">
        <p14:creationId xmlns:p14="http://schemas.microsoft.com/office/powerpoint/2010/main" val="1853847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FAD852-B761-4BFA-A7DA-6ABD14FD5F06}" type="datetimeFigureOut">
              <a:rPr lang="en-IN" smtClean="0"/>
              <a:t>29-06-2024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457BF6-AA13-47A6-8D16-369CA4763E8C}" type="slidenum">
              <a:rPr lang="en-IN" smtClean="0"/>
              <a:t>‹#›</a:t>
            </a:fld>
            <a:endParaRPr lang="en-IN"/>
          </a:p>
        </p:txBody>
      </p:sp>
    </p:spTree>
    <p:extLst>
      <p:ext uri="{BB962C8B-B14F-4D97-AF65-F5344CB8AC3E}">
        <p14:creationId xmlns:p14="http://schemas.microsoft.com/office/powerpoint/2010/main" val="3574614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1FAD852-B761-4BFA-A7DA-6ABD14FD5F06}"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457BF6-AA13-47A6-8D16-369CA4763E8C}" type="slidenum">
              <a:rPr lang="en-IN" smtClean="0"/>
              <a:t>‹#›</a:t>
            </a:fld>
            <a:endParaRPr lang="en-IN"/>
          </a:p>
        </p:txBody>
      </p:sp>
    </p:spTree>
    <p:extLst>
      <p:ext uri="{BB962C8B-B14F-4D97-AF65-F5344CB8AC3E}">
        <p14:creationId xmlns:p14="http://schemas.microsoft.com/office/powerpoint/2010/main" val="3160819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1FAD852-B761-4BFA-A7DA-6ABD14FD5F06}"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457BF6-AA13-47A6-8D16-369CA4763E8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58748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FAD852-B761-4BFA-A7DA-6ABD14FD5F06}"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457BF6-AA13-47A6-8D16-369CA4763E8C}" type="slidenum">
              <a:rPr lang="en-IN" smtClean="0"/>
              <a:t>‹#›</a:t>
            </a:fld>
            <a:endParaRPr lang="en-IN"/>
          </a:p>
        </p:txBody>
      </p:sp>
    </p:spTree>
    <p:extLst>
      <p:ext uri="{BB962C8B-B14F-4D97-AF65-F5344CB8AC3E}">
        <p14:creationId xmlns:p14="http://schemas.microsoft.com/office/powerpoint/2010/main" val="625960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1FAD852-B761-4BFA-A7DA-6ABD14FD5F06}" type="datetimeFigureOut">
              <a:rPr lang="en-IN" smtClean="0"/>
              <a:t>29-06-2024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457BF6-AA13-47A6-8D16-369CA4763E8C}" type="slidenum">
              <a:rPr lang="en-IN" smtClean="0"/>
              <a:t>‹#›</a:t>
            </a:fld>
            <a:endParaRPr lang="en-IN"/>
          </a:p>
        </p:txBody>
      </p:sp>
    </p:spTree>
    <p:extLst>
      <p:ext uri="{BB962C8B-B14F-4D97-AF65-F5344CB8AC3E}">
        <p14:creationId xmlns:p14="http://schemas.microsoft.com/office/powerpoint/2010/main" val="4103441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1FAD852-B761-4BFA-A7DA-6ABD14FD5F06}" type="datetimeFigureOut">
              <a:rPr lang="en-IN" smtClean="0"/>
              <a:t>29-06-2024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457BF6-AA13-47A6-8D16-369CA4763E8C}" type="slidenum">
              <a:rPr lang="en-IN" smtClean="0"/>
              <a:t>‹#›</a:t>
            </a:fld>
            <a:endParaRPr lang="en-IN"/>
          </a:p>
        </p:txBody>
      </p:sp>
    </p:spTree>
    <p:extLst>
      <p:ext uri="{BB962C8B-B14F-4D97-AF65-F5344CB8AC3E}">
        <p14:creationId xmlns:p14="http://schemas.microsoft.com/office/powerpoint/2010/main" val="4254713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FAD852-B761-4BFA-A7DA-6ABD14FD5F06}"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457BF6-AA13-47A6-8D16-369CA4763E8C}" type="slidenum">
              <a:rPr lang="en-IN" smtClean="0"/>
              <a:t>‹#›</a:t>
            </a:fld>
            <a:endParaRPr lang="en-IN"/>
          </a:p>
        </p:txBody>
      </p:sp>
    </p:spTree>
    <p:extLst>
      <p:ext uri="{BB962C8B-B14F-4D97-AF65-F5344CB8AC3E}">
        <p14:creationId xmlns:p14="http://schemas.microsoft.com/office/powerpoint/2010/main" val="4275546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FAD852-B761-4BFA-A7DA-6ABD14FD5F06}"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457BF6-AA13-47A6-8D16-369CA4763E8C}" type="slidenum">
              <a:rPr lang="en-IN" smtClean="0"/>
              <a:t>‹#›</a:t>
            </a:fld>
            <a:endParaRPr lang="en-IN"/>
          </a:p>
        </p:txBody>
      </p:sp>
    </p:spTree>
    <p:extLst>
      <p:ext uri="{BB962C8B-B14F-4D97-AF65-F5344CB8AC3E}">
        <p14:creationId xmlns:p14="http://schemas.microsoft.com/office/powerpoint/2010/main" val="269881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1FAD852-B761-4BFA-A7DA-6ABD14FD5F06}"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457BF6-AA13-47A6-8D16-369CA4763E8C}" type="slidenum">
              <a:rPr lang="en-IN" smtClean="0"/>
              <a:t>‹#›</a:t>
            </a:fld>
            <a:endParaRPr lang="en-IN"/>
          </a:p>
        </p:txBody>
      </p:sp>
    </p:spTree>
    <p:extLst>
      <p:ext uri="{BB962C8B-B14F-4D97-AF65-F5344CB8AC3E}">
        <p14:creationId xmlns:p14="http://schemas.microsoft.com/office/powerpoint/2010/main" val="779293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FAD852-B761-4BFA-A7DA-6ABD14FD5F06}" type="datetimeFigureOut">
              <a:rPr lang="en-IN" smtClean="0"/>
              <a:t>29-06-2024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457BF6-AA13-47A6-8D16-369CA4763E8C}" type="slidenum">
              <a:rPr lang="en-IN" smtClean="0"/>
              <a:t>‹#›</a:t>
            </a:fld>
            <a:endParaRPr lang="en-IN"/>
          </a:p>
        </p:txBody>
      </p:sp>
    </p:spTree>
    <p:extLst>
      <p:ext uri="{BB962C8B-B14F-4D97-AF65-F5344CB8AC3E}">
        <p14:creationId xmlns:p14="http://schemas.microsoft.com/office/powerpoint/2010/main" val="4085190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FAD852-B761-4BFA-A7DA-6ABD14FD5F06}" type="datetimeFigureOut">
              <a:rPr lang="en-IN" smtClean="0"/>
              <a:t>29-06-2024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457BF6-AA13-47A6-8D16-369CA4763E8C}" type="slidenum">
              <a:rPr lang="en-IN" smtClean="0"/>
              <a:t>‹#›</a:t>
            </a:fld>
            <a:endParaRPr lang="en-IN"/>
          </a:p>
        </p:txBody>
      </p:sp>
    </p:spTree>
    <p:extLst>
      <p:ext uri="{BB962C8B-B14F-4D97-AF65-F5344CB8AC3E}">
        <p14:creationId xmlns:p14="http://schemas.microsoft.com/office/powerpoint/2010/main" val="2796356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FAD852-B761-4BFA-A7DA-6ABD14FD5F06}" type="datetimeFigureOut">
              <a:rPr lang="en-IN" smtClean="0"/>
              <a:t>29-06-2024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457BF6-AA13-47A6-8D16-369CA4763E8C}" type="slidenum">
              <a:rPr lang="en-IN" smtClean="0"/>
              <a:t>‹#›</a:t>
            </a:fld>
            <a:endParaRPr lang="en-IN"/>
          </a:p>
        </p:txBody>
      </p:sp>
    </p:spTree>
    <p:extLst>
      <p:ext uri="{BB962C8B-B14F-4D97-AF65-F5344CB8AC3E}">
        <p14:creationId xmlns:p14="http://schemas.microsoft.com/office/powerpoint/2010/main" val="305010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1FAD852-B761-4BFA-A7DA-6ABD14FD5F06}" type="datetimeFigureOut">
              <a:rPr lang="en-IN" smtClean="0"/>
              <a:t>29-06-2024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C457BF6-AA13-47A6-8D16-369CA4763E8C}" type="slidenum">
              <a:rPr lang="en-IN" smtClean="0"/>
              <a:t>‹#›</a:t>
            </a:fld>
            <a:endParaRPr lang="en-IN"/>
          </a:p>
        </p:txBody>
      </p:sp>
    </p:spTree>
    <p:extLst>
      <p:ext uri="{BB962C8B-B14F-4D97-AF65-F5344CB8AC3E}">
        <p14:creationId xmlns:p14="http://schemas.microsoft.com/office/powerpoint/2010/main" val="3961112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1FAD852-B761-4BFA-A7DA-6ABD14FD5F06}" type="datetimeFigureOut">
              <a:rPr lang="en-IN" smtClean="0"/>
              <a:t>29-06-2024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C457BF6-AA13-47A6-8D16-369CA4763E8C}" type="slidenum">
              <a:rPr lang="en-IN" smtClean="0"/>
              <a:t>‹#›</a:t>
            </a:fld>
            <a:endParaRPr lang="en-IN"/>
          </a:p>
        </p:txBody>
      </p:sp>
    </p:spTree>
    <p:extLst>
      <p:ext uri="{BB962C8B-B14F-4D97-AF65-F5344CB8AC3E}">
        <p14:creationId xmlns:p14="http://schemas.microsoft.com/office/powerpoint/2010/main" val="3373168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1FAD852-B761-4BFA-A7DA-6ABD14FD5F06}" type="datetimeFigureOut">
              <a:rPr lang="en-IN" smtClean="0"/>
              <a:t>29-06-2024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C457BF6-AA13-47A6-8D16-369CA4763E8C}" type="slidenum">
              <a:rPr lang="en-IN" smtClean="0"/>
              <a:t>‹#›</a:t>
            </a:fld>
            <a:endParaRPr lang="en-IN"/>
          </a:p>
        </p:txBody>
      </p:sp>
    </p:spTree>
    <p:extLst>
      <p:ext uri="{BB962C8B-B14F-4D97-AF65-F5344CB8AC3E}">
        <p14:creationId xmlns:p14="http://schemas.microsoft.com/office/powerpoint/2010/main" val="1833195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FAD852-B761-4BFA-A7DA-6ABD14FD5F06}" type="datetimeFigureOut">
              <a:rPr lang="en-IN" smtClean="0"/>
              <a:t>29-06-2024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457BF6-AA13-47A6-8D16-369CA4763E8C}" type="slidenum">
              <a:rPr lang="en-IN" smtClean="0"/>
              <a:t>‹#›</a:t>
            </a:fld>
            <a:endParaRPr lang="en-IN"/>
          </a:p>
        </p:txBody>
      </p:sp>
    </p:spTree>
    <p:extLst>
      <p:ext uri="{BB962C8B-B14F-4D97-AF65-F5344CB8AC3E}">
        <p14:creationId xmlns:p14="http://schemas.microsoft.com/office/powerpoint/2010/main" val="3111720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1FAD852-B761-4BFA-A7DA-6ABD14FD5F06}" type="datetimeFigureOut">
              <a:rPr lang="en-IN" smtClean="0"/>
              <a:t>29-06-2024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C457BF6-AA13-47A6-8D16-369CA4763E8C}" type="slidenum">
              <a:rPr lang="en-IN" smtClean="0"/>
              <a:t>‹#›</a:t>
            </a:fld>
            <a:endParaRPr lang="en-IN"/>
          </a:p>
        </p:txBody>
      </p:sp>
    </p:spTree>
    <p:extLst>
      <p:ext uri="{BB962C8B-B14F-4D97-AF65-F5344CB8AC3E}">
        <p14:creationId xmlns:p14="http://schemas.microsoft.com/office/powerpoint/2010/main" val="2381473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C19F3-37CE-7448-0CC5-305D6004FEF8}"/>
              </a:ext>
            </a:extLst>
          </p:cNvPr>
          <p:cNvSpPr>
            <a:spLocks noGrp="1"/>
          </p:cNvSpPr>
          <p:nvPr>
            <p:ph type="ctrTitle"/>
          </p:nvPr>
        </p:nvSpPr>
        <p:spPr>
          <a:xfrm>
            <a:off x="1528180" y="1928326"/>
            <a:ext cx="8825658" cy="597160"/>
          </a:xfrm>
        </p:spPr>
        <p:txBody>
          <a:bodyPr/>
          <a:lstStyle/>
          <a:p>
            <a:pPr algn="ctr"/>
            <a:r>
              <a:rPr lang="en-IN" sz="3200" b="1" u="sng" dirty="0" err="1"/>
              <a:t>Analyzing</a:t>
            </a:r>
            <a:r>
              <a:rPr lang="en-IN" sz="3200" b="1" u="sng" dirty="0"/>
              <a:t> Amazon Sales Data </a:t>
            </a:r>
          </a:p>
        </p:txBody>
      </p:sp>
      <p:sp>
        <p:nvSpPr>
          <p:cNvPr id="3" name="Subtitle 2">
            <a:extLst>
              <a:ext uri="{FF2B5EF4-FFF2-40B4-BE49-F238E27FC236}">
                <a16:creationId xmlns:a16="http://schemas.microsoft.com/office/drawing/2014/main" id="{AFA6030F-E2DD-DEA8-C423-585679E1EB65}"/>
              </a:ext>
            </a:extLst>
          </p:cNvPr>
          <p:cNvSpPr>
            <a:spLocks noGrp="1"/>
          </p:cNvSpPr>
          <p:nvPr>
            <p:ph type="subTitle" idx="1"/>
          </p:nvPr>
        </p:nvSpPr>
        <p:spPr>
          <a:xfrm>
            <a:off x="2041363" y="3471095"/>
            <a:ext cx="8825658" cy="861420"/>
          </a:xfrm>
        </p:spPr>
        <p:txBody>
          <a:bodyPr/>
          <a:lstStyle/>
          <a:p>
            <a:pPr algn="r"/>
            <a:r>
              <a:rPr lang="en-GB" dirty="0"/>
              <a:t>Project Report </a:t>
            </a:r>
          </a:p>
          <a:p>
            <a:pPr algn="r"/>
            <a:r>
              <a:rPr lang="en-GB" dirty="0"/>
              <a:t>Archana Malviya</a:t>
            </a:r>
            <a:endParaRPr lang="en-IN" dirty="0"/>
          </a:p>
        </p:txBody>
      </p:sp>
    </p:spTree>
    <p:extLst>
      <p:ext uri="{BB962C8B-B14F-4D97-AF65-F5344CB8AC3E}">
        <p14:creationId xmlns:p14="http://schemas.microsoft.com/office/powerpoint/2010/main" val="959907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F416C8-6B84-D463-2A69-7FEC6F84080A}"/>
              </a:ext>
            </a:extLst>
          </p:cNvPr>
          <p:cNvSpPr>
            <a:spLocks noGrp="1"/>
          </p:cNvSpPr>
          <p:nvPr>
            <p:ph idx="1"/>
          </p:nvPr>
        </p:nvSpPr>
        <p:spPr>
          <a:xfrm>
            <a:off x="130630" y="167952"/>
            <a:ext cx="4394717" cy="6531428"/>
          </a:xfrm>
        </p:spPr>
        <p:txBody>
          <a:bodyPr/>
          <a:lstStyle/>
          <a:p>
            <a:r>
              <a:rPr lang="en-GB" dirty="0"/>
              <a:t>3.</a:t>
            </a:r>
          </a:p>
          <a:p>
            <a:endParaRPr lang="en-GB" dirty="0"/>
          </a:p>
          <a:p>
            <a:r>
              <a:rPr lang="en-US" sz="2000" dirty="0">
                <a:solidFill>
                  <a:srgbClr val="FFFFFF"/>
                </a:solidFill>
              </a:rPr>
              <a:t>We can see a </a:t>
            </a:r>
          </a:p>
          <a:p>
            <a:pPr marL="0" indent="0">
              <a:buNone/>
            </a:pPr>
            <a:r>
              <a:rPr lang="en-US" sz="2000" dirty="0">
                <a:solidFill>
                  <a:srgbClr val="FFFFFF"/>
                </a:solidFill>
              </a:rPr>
              <a:t>sharp peak between</a:t>
            </a:r>
          </a:p>
          <a:p>
            <a:pPr marL="0" indent="0">
              <a:buNone/>
            </a:pPr>
            <a:r>
              <a:rPr lang="en-US" sz="2000" dirty="0">
                <a:solidFill>
                  <a:srgbClr val="FFFFFF"/>
                </a:solidFill>
              </a:rPr>
              <a:t>the year 2013 and 2014.</a:t>
            </a:r>
          </a:p>
          <a:p>
            <a:endParaRPr lang="en-IN" dirty="0"/>
          </a:p>
        </p:txBody>
      </p:sp>
      <p:pic>
        <p:nvPicPr>
          <p:cNvPr id="5" name="Picture 4">
            <a:extLst>
              <a:ext uri="{FF2B5EF4-FFF2-40B4-BE49-F238E27FC236}">
                <a16:creationId xmlns:a16="http://schemas.microsoft.com/office/drawing/2014/main" id="{E0CE4A0B-986A-4DDC-D3C8-3E8DA5AD28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706" y="0"/>
            <a:ext cx="8898293" cy="6858000"/>
          </a:xfrm>
          <a:prstGeom prst="rect">
            <a:avLst/>
          </a:prstGeom>
        </p:spPr>
      </p:pic>
    </p:spTree>
    <p:extLst>
      <p:ext uri="{BB962C8B-B14F-4D97-AF65-F5344CB8AC3E}">
        <p14:creationId xmlns:p14="http://schemas.microsoft.com/office/powerpoint/2010/main" val="2783960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4B7F57-B744-341B-224E-DE3CBBBF0AAE}"/>
              </a:ext>
            </a:extLst>
          </p:cNvPr>
          <p:cNvSpPr>
            <a:spLocks noGrp="1"/>
          </p:cNvSpPr>
          <p:nvPr>
            <p:ph idx="1"/>
          </p:nvPr>
        </p:nvSpPr>
        <p:spPr>
          <a:xfrm>
            <a:off x="0" y="0"/>
            <a:ext cx="3769567" cy="6858000"/>
          </a:xfrm>
        </p:spPr>
        <p:txBody>
          <a:bodyPr/>
          <a:lstStyle/>
          <a:p>
            <a:r>
              <a:rPr lang="en-GB" dirty="0"/>
              <a:t>4.</a:t>
            </a:r>
          </a:p>
          <a:p>
            <a:endParaRPr lang="en-GB" dirty="0"/>
          </a:p>
          <a:p>
            <a:r>
              <a:rPr lang="en-GB" dirty="0"/>
              <a:t>We can see that the cosmetics is the most </a:t>
            </a:r>
          </a:p>
          <a:p>
            <a:pPr marL="0" indent="0">
              <a:buNone/>
            </a:pPr>
            <a:r>
              <a:rPr lang="en-GB" dirty="0"/>
              <a:t>Sold product with </a:t>
            </a:r>
          </a:p>
          <a:p>
            <a:pPr marL="0" indent="0">
              <a:buNone/>
            </a:pPr>
            <a:r>
              <a:rPr lang="en-GB" dirty="0"/>
              <a:t>Following clothes type.</a:t>
            </a:r>
          </a:p>
          <a:p>
            <a:pPr marL="0" indent="0">
              <a:buNone/>
            </a:pPr>
            <a:r>
              <a:rPr lang="en-GB" dirty="0"/>
              <a:t>And for the least unit </a:t>
            </a:r>
          </a:p>
          <a:p>
            <a:pPr marL="0" indent="0">
              <a:buNone/>
            </a:pPr>
            <a:r>
              <a:rPr lang="en-GB" dirty="0"/>
              <a:t>Sold are snacks and</a:t>
            </a:r>
          </a:p>
          <a:p>
            <a:pPr marL="0" indent="0">
              <a:buNone/>
            </a:pPr>
            <a:r>
              <a:rPr lang="en-GB" dirty="0"/>
              <a:t>Meat type.</a:t>
            </a:r>
            <a:endParaRPr lang="en-IN" dirty="0"/>
          </a:p>
        </p:txBody>
      </p:sp>
      <p:pic>
        <p:nvPicPr>
          <p:cNvPr id="5" name="Picture 4">
            <a:extLst>
              <a:ext uri="{FF2B5EF4-FFF2-40B4-BE49-F238E27FC236}">
                <a16:creationId xmlns:a16="http://schemas.microsoft.com/office/drawing/2014/main" id="{CC0FA947-7C71-2131-7DC7-25AF9DFE9B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7682" y="0"/>
            <a:ext cx="8814318" cy="6858000"/>
          </a:xfrm>
          <a:prstGeom prst="rect">
            <a:avLst/>
          </a:prstGeom>
        </p:spPr>
      </p:pic>
    </p:spTree>
    <p:extLst>
      <p:ext uri="{BB962C8B-B14F-4D97-AF65-F5344CB8AC3E}">
        <p14:creationId xmlns:p14="http://schemas.microsoft.com/office/powerpoint/2010/main" val="2799454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4A3C6-0AB7-7D2E-AE4E-A8B1314F4823}"/>
              </a:ext>
            </a:extLst>
          </p:cNvPr>
          <p:cNvSpPr>
            <a:spLocks noGrp="1"/>
          </p:cNvSpPr>
          <p:nvPr>
            <p:ph idx="1"/>
          </p:nvPr>
        </p:nvSpPr>
        <p:spPr>
          <a:xfrm>
            <a:off x="177282" y="279918"/>
            <a:ext cx="9872571" cy="6419462"/>
          </a:xfrm>
        </p:spPr>
        <p:txBody>
          <a:bodyPr/>
          <a:lstStyle/>
          <a:p>
            <a:r>
              <a:rPr lang="en-GB" dirty="0"/>
              <a:t>5.</a:t>
            </a:r>
          </a:p>
          <a:p>
            <a:endParaRPr lang="en-GB" dirty="0"/>
          </a:p>
          <a:p>
            <a:r>
              <a:rPr lang="en-GB" dirty="0"/>
              <a:t>The Total profit for</a:t>
            </a:r>
          </a:p>
          <a:p>
            <a:pPr marL="0" indent="0">
              <a:buNone/>
            </a:pPr>
            <a:r>
              <a:rPr lang="en-GB" dirty="0"/>
              <a:t>Cosmetic type is </a:t>
            </a:r>
          </a:p>
          <a:p>
            <a:pPr marL="0" indent="0">
              <a:buNone/>
            </a:pPr>
            <a:r>
              <a:rPr lang="en-GB" dirty="0"/>
              <a:t>Maximum.</a:t>
            </a:r>
          </a:p>
          <a:p>
            <a:r>
              <a:rPr lang="en-GB" dirty="0"/>
              <a:t>Lowest for Fruits.</a:t>
            </a:r>
            <a:endParaRPr lang="en-IN" dirty="0"/>
          </a:p>
        </p:txBody>
      </p:sp>
      <p:pic>
        <p:nvPicPr>
          <p:cNvPr id="5" name="Picture 4">
            <a:extLst>
              <a:ext uri="{FF2B5EF4-FFF2-40B4-BE49-F238E27FC236}">
                <a16:creationId xmlns:a16="http://schemas.microsoft.com/office/drawing/2014/main" id="{4CC8C128-6870-0117-7F71-10BE82CFE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2367" y="0"/>
            <a:ext cx="8879633" cy="6783355"/>
          </a:xfrm>
          <a:prstGeom prst="rect">
            <a:avLst/>
          </a:prstGeom>
        </p:spPr>
      </p:pic>
    </p:spTree>
    <p:extLst>
      <p:ext uri="{BB962C8B-B14F-4D97-AF65-F5344CB8AC3E}">
        <p14:creationId xmlns:p14="http://schemas.microsoft.com/office/powerpoint/2010/main" val="1929070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B6231A-44F2-C87A-6B13-820CDC8F0A67}"/>
              </a:ext>
            </a:extLst>
          </p:cNvPr>
          <p:cNvSpPr>
            <a:spLocks noGrp="1"/>
          </p:cNvSpPr>
          <p:nvPr>
            <p:ph idx="1"/>
          </p:nvPr>
        </p:nvSpPr>
        <p:spPr>
          <a:xfrm>
            <a:off x="1" y="186795"/>
            <a:ext cx="2388637" cy="6484410"/>
          </a:xfrm>
        </p:spPr>
        <p:txBody>
          <a:bodyPr/>
          <a:lstStyle/>
          <a:p>
            <a:r>
              <a:rPr lang="en-GB" dirty="0"/>
              <a:t>6.</a:t>
            </a:r>
          </a:p>
          <a:p>
            <a:endParaRPr lang="en-GB" dirty="0"/>
          </a:p>
          <a:p>
            <a:r>
              <a:rPr lang="en-GB" dirty="0"/>
              <a:t>Most unit sold</a:t>
            </a:r>
          </a:p>
          <a:p>
            <a:pPr marL="0" indent="0">
              <a:buNone/>
            </a:pPr>
            <a:r>
              <a:rPr lang="en-GB" dirty="0"/>
              <a:t>in Sub-Saharan Africa Region with 35.66%</a:t>
            </a:r>
          </a:p>
          <a:p>
            <a:endParaRPr lang="en-GB" dirty="0"/>
          </a:p>
          <a:p>
            <a:r>
              <a:rPr lang="en-GB" dirty="0"/>
              <a:t>Least unit sold in North America with 3.73%</a:t>
            </a:r>
          </a:p>
          <a:p>
            <a:endParaRPr lang="en-GB" dirty="0"/>
          </a:p>
          <a:p>
            <a:endParaRPr lang="en-IN" dirty="0"/>
          </a:p>
        </p:txBody>
      </p:sp>
      <p:pic>
        <p:nvPicPr>
          <p:cNvPr id="5" name="Picture 4">
            <a:extLst>
              <a:ext uri="{FF2B5EF4-FFF2-40B4-BE49-F238E27FC236}">
                <a16:creationId xmlns:a16="http://schemas.microsoft.com/office/drawing/2014/main" id="{E2E2BFBB-ABFD-48F2-5653-024E46DE2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638" y="186795"/>
            <a:ext cx="9657184" cy="6587229"/>
          </a:xfrm>
          <a:prstGeom prst="rect">
            <a:avLst/>
          </a:prstGeom>
        </p:spPr>
      </p:pic>
    </p:spTree>
    <p:extLst>
      <p:ext uri="{BB962C8B-B14F-4D97-AF65-F5344CB8AC3E}">
        <p14:creationId xmlns:p14="http://schemas.microsoft.com/office/powerpoint/2010/main" val="366993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C1946-8E3A-FAE2-48BD-326D753ED5A9}"/>
              </a:ext>
            </a:extLst>
          </p:cNvPr>
          <p:cNvSpPr>
            <a:spLocks noGrp="1"/>
          </p:cNvSpPr>
          <p:nvPr>
            <p:ph type="title"/>
          </p:nvPr>
        </p:nvSpPr>
        <p:spPr>
          <a:xfrm>
            <a:off x="870046" y="144808"/>
            <a:ext cx="9404723" cy="666955"/>
          </a:xfrm>
        </p:spPr>
        <p:txBody>
          <a:bodyPr/>
          <a:lstStyle/>
          <a:p>
            <a:pPr algn="ctr"/>
            <a:r>
              <a:rPr lang="en-GB" dirty="0"/>
              <a:t>Unit sold in Different </a:t>
            </a:r>
            <a:r>
              <a:rPr lang="en-GB" dirty="0" err="1"/>
              <a:t>Countires</a:t>
            </a:r>
            <a:endParaRPr lang="en-IN" dirty="0"/>
          </a:p>
        </p:txBody>
      </p:sp>
      <p:pic>
        <p:nvPicPr>
          <p:cNvPr id="8" name="Content Placeholder 7">
            <a:extLst>
              <a:ext uri="{FF2B5EF4-FFF2-40B4-BE49-F238E27FC236}">
                <a16:creationId xmlns:a16="http://schemas.microsoft.com/office/drawing/2014/main" id="{8E2652B4-68A0-BEA6-AFE1-7CC95AA553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290" y="886407"/>
            <a:ext cx="11859208" cy="5826785"/>
          </a:xfrm>
        </p:spPr>
      </p:pic>
    </p:spTree>
    <p:extLst>
      <p:ext uri="{BB962C8B-B14F-4D97-AF65-F5344CB8AC3E}">
        <p14:creationId xmlns:p14="http://schemas.microsoft.com/office/powerpoint/2010/main" val="1446988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7C657-EED6-C4C6-D684-E665C42A8277}"/>
              </a:ext>
            </a:extLst>
          </p:cNvPr>
          <p:cNvSpPr>
            <a:spLocks noGrp="1"/>
          </p:cNvSpPr>
          <p:nvPr>
            <p:ph type="title"/>
          </p:nvPr>
        </p:nvSpPr>
        <p:spPr>
          <a:xfrm>
            <a:off x="101081" y="0"/>
            <a:ext cx="11989837" cy="321722"/>
          </a:xfrm>
        </p:spPr>
        <p:txBody>
          <a:bodyPr/>
          <a:lstStyle/>
          <a:p>
            <a:pPr algn="ctr"/>
            <a:r>
              <a:rPr lang="en-GB" sz="2000" b="1" dirty="0"/>
              <a:t>Final Report</a:t>
            </a:r>
            <a:endParaRPr lang="en-IN" sz="2000" b="1" dirty="0"/>
          </a:p>
        </p:txBody>
      </p:sp>
      <p:pic>
        <p:nvPicPr>
          <p:cNvPr id="5" name="Content Placeholder 4">
            <a:extLst>
              <a:ext uri="{FF2B5EF4-FFF2-40B4-BE49-F238E27FC236}">
                <a16:creationId xmlns:a16="http://schemas.microsoft.com/office/drawing/2014/main" id="{8BAC5D30-67EA-B347-2BCD-EDE42E2E49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080" y="401216"/>
            <a:ext cx="11989837" cy="6251511"/>
          </a:xfrm>
        </p:spPr>
      </p:pic>
    </p:spTree>
    <p:extLst>
      <p:ext uri="{BB962C8B-B14F-4D97-AF65-F5344CB8AC3E}">
        <p14:creationId xmlns:p14="http://schemas.microsoft.com/office/powerpoint/2010/main" val="1213471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D57E4-F2D7-8B3A-5A1B-E7BCF61F855D}"/>
              </a:ext>
            </a:extLst>
          </p:cNvPr>
          <p:cNvSpPr>
            <a:spLocks noGrp="1"/>
          </p:cNvSpPr>
          <p:nvPr>
            <p:ph type="title"/>
          </p:nvPr>
        </p:nvSpPr>
        <p:spPr/>
        <p:txBody>
          <a:bodyPr/>
          <a:lstStyle/>
          <a:p>
            <a:r>
              <a:rPr lang="en-GB" dirty="0"/>
              <a:t>KPI-</a:t>
            </a:r>
            <a:endParaRPr lang="en-IN" dirty="0"/>
          </a:p>
        </p:txBody>
      </p:sp>
      <p:sp>
        <p:nvSpPr>
          <p:cNvPr id="3" name="Content Placeholder 2">
            <a:extLst>
              <a:ext uri="{FF2B5EF4-FFF2-40B4-BE49-F238E27FC236}">
                <a16:creationId xmlns:a16="http://schemas.microsoft.com/office/drawing/2014/main" id="{7555867C-FB1C-BF1A-FB12-AE1DF50F643B}"/>
              </a:ext>
            </a:extLst>
          </p:cNvPr>
          <p:cNvSpPr>
            <a:spLocks noGrp="1"/>
          </p:cNvSpPr>
          <p:nvPr>
            <p:ph idx="1"/>
          </p:nvPr>
        </p:nvSpPr>
        <p:spPr/>
        <p:txBody>
          <a:bodyPr/>
          <a:lstStyle/>
          <a:p>
            <a:r>
              <a:rPr lang="en-US" sz="2800" dirty="0">
                <a:latin typeface="Verdana" panose="020B0604030504040204" pitchFamily="34" charset="0"/>
                <a:ea typeface="Verdana" panose="020B0604030504040204" pitchFamily="34" charset="0"/>
              </a:rPr>
              <a:t>1. Unit Profit of Items</a:t>
            </a:r>
          </a:p>
          <a:p>
            <a:r>
              <a:rPr lang="en-US" sz="2800" dirty="0">
                <a:latin typeface="Verdana" panose="020B0604030504040204" pitchFamily="34" charset="0"/>
                <a:ea typeface="Verdana" panose="020B0604030504040204" pitchFamily="34" charset="0"/>
              </a:rPr>
              <a:t>2. Units Sold by Items, regions</a:t>
            </a:r>
          </a:p>
          <a:p>
            <a:r>
              <a:rPr lang="en-US" sz="2800" dirty="0">
                <a:latin typeface="Verdana" panose="020B0604030504040204" pitchFamily="34" charset="0"/>
                <a:ea typeface="Verdana" panose="020B0604030504040204" pitchFamily="34" charset="0"/>
              </a:rPr>
              <a:t>3. Total Profit by Year, Month, Yearly Months</a:t>
            </a:r>
          </a:p>
          <a:p>
            <a:endParaRPr lang="en-IN" dirty="0"/>
          </a:p>
        </p:txBody>
      </p:sp>
    </p:spTree>
    <p:extLst>
      <p:ext uri="{BB962C8B-B14F-4D97-AF65-F5344CB8AC3E}">
        <p14:creationId xmlns:p14="http://schemas.microsoft.com/office/powerpoint/2010/main" val="895680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549F6-C5AD-1AFA-DC47-DDF506FFD608}"/>
              </a:ext>
            </a:extLst>
          </p:cNvPr>
          <p:cNvSpPr>
            <a:spLocks noGrp="1"/>
          </p:cNvSpPr>
          <p:nvPr>
            <p:ph type="title"/>
          </p:nvPr>
        </p:nvSpPr>
        <p:spPr/>
        <p:txBody>
          <a:bodyPr/>
          <a:lstStyle/>
          <a:p>
            <a:r>
              <a:rPr lang="en-GB" dirty="0"/>
              <a:t>Conclusion-</a:t>
            </a:r>
            <a:endParaRPr lang="en-IN" dirty="0"/>
          </a:p>
        </p:txBody>
      </p:sp>
      <p:sp>
        <p:nvSpPr>
          <p:cNvPr id="3" name="Content Placeholder 2">
            <a:extLst>
              <a:ext uri="{FF2B5EF4-FFF2-40B4-BE49-F238E27FC236}">
                <a16:creationId xmlns:a16="http://schemas.microsoft.com/office/drawing/2014/main" id="{0E5F2E37-0864-2C5E-6F30-FD492F98EA99}"/>
              </a:ext>
            </a:extLst>
          </p:cNvPr>
          <p:cNvSpPr>
            <a:spLocks noGrp="1"/>
          </p:cNvSpPr>
          <p:nvPr>
            <p:ph idx="1"/>
          </p:nvPr>
        </p:nvSpPr>
        <p:spPr>
          <a:xfrm>
            <a:off x="1103312" y="1399592"/>
            <a:ext cx="8946541" cy="4848807"/>
          </a:xfrm>
        </p:spPr>
        <p:txBody>
          <a:bodyPr>
            <a:noAutofit/>
          </a:bodyPr>
          <a:lstStyle/>
          <a:p>
            <a:r>
              <a:rPr lang="en-IN" sz="1800" dirty="0"/>
              <a:t>Maximum total profit appears in months Feb and Nov , and least in Mar and Aug</a:t>
            </a:r>
          </a:p>
          <a:p>
            <a:endParaRPr lang="en-IN" sz="1800" dirty="0"/>
          </a:p>
          <a:p>
            <a:r>
              <a:rPr lang="en-IN" sz="1800" dirty="0"/>
              <a:t>The total profit is maximum for year 2012 and least in 2011</a:t>
            </a:r>
          </a:p>
          <a:p>
            <a:endParaRPr lang="en-IN" sz="1800" dirty="0"/>
          </a:p>
          <a:p>
            <a:r>
              <a:rPr lang="en-IN" sz="1800" dirty="0"/>
              <a:t>Most profitable item is cosmetics and least profitable are food items such as Fruits, beverages and meat.</a:t>
            </a:r>
          </a:p>
          <a:p>
            <a:endParaRPr lang="en-IN" sz="1800" dirty="0"/>
          </a:p>
          <a:p>
            <a:r>
              <a:rPr lang="en-IN" sz="1800" dirty="0"/>
              <a:t>Most of the item types are Clothes, Cosmetics and Office Supplies</a:t>
            </a:r>
          </a:p>
          <a:p>
            <a:endParaRPr lang="en-IN" sz="1800" dirty="0"/>
          </a:p>
          <a:p>
            <a:r>
              <a:rPr lang="en-IN" sz="1800" dirty="0"/>
              <a:t>The most units are sold in regions Sub-Saharan Africa (37) and Europe (24).</a:t>
            </a:r>
          </a:p>
          <a:p>
            <a:endParaRPr lang="en-IN" sz="1800" dirty="0"/>
          </a:p>
          <a:p>
            <a:r>
              <a:rPr lang="en-IN" sz="1800" dirty="0"/>
              <a:t>Most of the shipping is happening on Saturdays and Wednesdays and least on Sundays</a:t>
            </a:r>
          </a:p>
          <a:p>
            <a:endParaRPr lang="en-IN" sz="1800" dirty="0"/>
          </a:p>
        </p:txBody>
      </p:sp>
    </p:spTree>
    <p:extLst>
      <p:ext uri="{BB962C8B-B14F-4D97-AF65-F5344CB8AC3E}">
        <p14:creationId xmlns:p14="http://schemas.microsoft.com/office/powerpoint/2010/main" val="1336237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B4A3E-EC92-A183-E29C-831A4E1497E6}"/>
              </a:ext>
            </a:extLst>
          </p:cNvPr>
          <p:cNvSpPr>
            <a:spLocks noGrp="1"/>
          </p:cNvSpPr>
          <p:nvPr>
            <p:ph type="title"/>
          </p:nvPr>
        </p:nvSpPr>
        <p:spPr/>
        <p:txBody>
          <a:bodyPr/>
          <a:lstStyle/>
          <a:p>
            <a:r>
              <a:rPr lang="en-GB" dirty="0"/>
              <a:t>Project Details-</a:t>
            </a:r>
            <a:endParaRPr lang="en-IN" dirty="0"/>
          </a:p>
        </p:txBody>
      </p:sp>
      <p:sp>
        <p:nvSpPr>
          <p:cNvPr id="3" name="Content Placeholder 2">
            <a:extLst>
              <a:ext uri="{FF2B5EF4-FFF2-40B4-BE49-F238E27FC236}">
                <a16:creationId xmlns:a16="http://schemas.microsoft.com/office/drawing/2014/main" id="{901E5DC6-647A-6EB9-13D8-613B4EF3A7A1}"/>
              </a:ext>
            </a:extLst>
          </p:cNvPr>
          <p:cNvSpPr>
            <a:spLocks noGrp="1"/>
          </p:cNvSpPr>
          <p:nvPr>
            <p:ph idx="1"/>
          </p:nvPr>
        </p:nvSpPr>
        <p:spPr/>
        <p:txBody>
          <a:bodyPr>
            <a:normAutofit/>
          </a:bodyPr>
          <a:lstStyle/>
          <a:p>
            <a:r>
              <a:rPr lang="en-GB" sz="2400" dirty="0"/>
              <a:t>Project title- </a:t>
            </a:r>
            <a:r>
              <a:rPr lang="en-IN" sz="2400" dirty="0"/>
              <a:t>Analysing Amazon Sales data</a:t>
            </a:r>
          </a:p>
          <a:p>
            <a:r>
              <a:rPr lang="en-IN" sz="2400" dirty="0"/>
              <a:t>Technologies- Data Science</a:t>
            </a:r>
          </a:p>
          <a:p>
            <a:r>
              <a:rPr lang="en-IN" sz="2400" dirty="0"/>
              <a:t>Domain- E-commerce </a:t>
            </a:r>
          </a:p>
          <a:p>
            <a:r>
              <a:rPr lang="en-IN" sz="2400" dirty="0"/>
              <a:t>Project Difficulties level Advanced </a:t>
            </a:r>
          </a:p>
          <a:p>
            <a:r>
              <a:rPr lang="en-IN" sz="2400" cap="none" spc="0" dirty="0">
                <a:solidFill>
                  <a:schemeClr val="tx1"/>
                </a:solidFill>
              </a:rPr>
              <a:t>Tools Used – Power BI &amp; Advanced Excel</a:t>
            </a:r>
          </a:p>
        </p:txBody>
      </p:sp>
    </p:spTree>
    <p:extLst>
      <p:ext uri="{BB962C8B-B14F-4D97-AF65-F5344CB8AC3E}">
        <p14:creationId xmlns:p14="http://schemas.microsoft.com/office/powerpoint/2010/main" val="121399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A52FB-BE22-6DDD-0ED7-5C2CC1A2F4B7}"/>
              </a:ext>
            </a:extLst>
          </p:cNvPr>
          <p:cNvSpPr>
            <a:spLocks noGrp="1"/>
          </p:cNvSpPr>
          <p:nvPr>
            <p:ph type="title"/>
          </p:nvPr>
        </p:nvSpPr>
        <p:spPr/>
        <p:txBody>
          <a:bodyPr/>
          <a:lstStyle/>
          <a:p>
            <a:r>
              <a:rPr lang="en-GB" dirty="0"/>
              <a:t>Objective-</a:t>
            </a:r>
            <a:endParaRPr lang="en-IN" dirty="0"/>
          </a:p>
        </p:txBody>
      </p:sp>
      <p:sp>
        <p:nvSpPr>
          <p:cNvPr id="3" name="Content Placeholder 2">
            <a:extLst>
              <a:ext uri="{FF2B5EF4-FFF2-40B4-BE49-F238E27FC236}">
                <a16:creationId xmlns:a16="http://schemas.microsoft.com/office/drawing/2014/main" id="{F5D4D31C-0830-7021-C79A-915DB74BBF58}"/>
              </a:ext>
            </a:extLst>
          </p:cNvPr>
          <p:cNvSpPr>
            <a:spLocks noGrp="1"/>
          </p:cNvSpPr>
          <p:nvPr>
            <p:ph idx="1"/>
          </p:nvPr>
        </p:nvSpPr>
        <p:spPr/>
        <p:txBody>
          <a:bodyPr/>
          <a:lstStyle/>
          <a:p>
            <a:pPr algn="ctr"/>
            <a:r>
              <a:rPr lang="en-GB" b="1" u="sng" dirty="0"/>
              <a:t>Goal</a:t>
            </a:r>
          </a:p>
          <a:p>
            <a:pPr marL="0" indent="0" algn="ctr">
              <a:buNone/>
            </a:pPr>
            <a:endParaRPr lang="en-GB" b="1" u="sng" dirty="0"/>
          </a:p>
          <a:p>
            <a:r>
              <a:rPr lang="en-GB" dirty="0"/>
              <a:t>find Sales-trend -&gt; month-wise, year-wise, </a:t>
            </a:r>
            <a:r>
              <a:rPr lang="en-GB" dirty="0" err="1"/>
              <a:t>yearly_month</a:t>
            </a:r>
            <a:r>
              <a:rPr lang="en-GB" dirty="0"/>
              <a:t>-wise.</a:t>
            </a:r>
          </a:p>
          <a:p>
            <a:endParaRPr lang="en-GB" dirty="0"/>
          </a:p>
          <a:p>
            <a:endParaRPr lang="en-GB" dirty="0"/>
          </a:p>
          <a:p>
            <a:r>
              <a:rPr lang="en-GB" dirty="0"/>
              <a:t>Find key metrics and factors and show the meaningful relationships between attributes.</a:t>
            </a:r>
            <a:endParaRPr lang="en-IN" dirty="0"/>
          </a:p>
        </p:txBody>
      </p:sp>
    </p:spTree>
    <p:extLst>
      <p:ext uri="{BB962C8B-B14F-4D97-AF65-F5344CB8AC3E}">
        <p14:creationId xmlns:p14="http://schemas.microsoft.com/office/powerpoint/2010/main" val="3857066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35A0A-D72D-F78E-36DF-C495482EEF37}"/>
              </a:ext>
            </a:extLst>
          </p:cNvPr>
          <p:cNvSpPr>
            <a:spLocks noGrp="1"/>
          </p:cNvSpPr>
          <p:nvPr>
            <p:ph type="title"/>
          </p:nvPr>
        </p:nvSpPr>
        <p:spPr/>
        <p:txBody>
          <a:bodyPr/>
          <a:lstStyle/>
          <a:p>
            <a:r>
              <a:rPr lang="en-GB" dirty="0" err="1"/>
              <a:t>DataSet</a:t>
            </a:r>
            <a:r>
              <a:rPr lang="en-GB" dirty="0"/>
              <a:t> Information-</a:t>
            </a:r>
            <a:endParaRPr lang="en-IN" dirty="0"/>
          </a:p>
        </p:txBody>
      </p:sp>
      <p:sp>
        <p:nvSpPr>
          <p:cNvPr id="3" name="Content Placeholder 2">
            <a:extLst>
              <a:ext uri="{FF2B5EF4-FFF2-40B4-BE49-F238E27FC236}">
                <a16:creationId xmlns:a16="http://schemas.microsoft.com/office/drawing/2014/main" id="{A786872B-8DED-9E68-E14A-FFE7CBB8FC26}"/>
              </a:ext>
            </a:extLst>
          </p:cNvPr>
          <p:cNvSpPr>
            <a:spLocks noGrp="1"/>
          </p:cNvSpPr>
          <p:nvPr>
            <p:ph idx="1"/>
          </p:nvPr>
        </p:nvSpPr>
        <p:spPr/>
        <p:txBody>
          <a:bodyPr>
            <a:normAutofit fontScale="70000" lnSpcReduction="20000"/>
          </a:bodyPr>
          <a:lstStyle/>
          <a:p>
            <a:pPr lvl="0"/>
            <a:r>
              <a:rPr lang="en-US" dirty="0"/>
              <a:t>* Region - Gives the different regions of the sales all over the world.</a:t>
            </a:r>
          </a:p>
          <a:p>
            <a:pPr lvl="0"/>
            <a:r>
              <a:rPr lang="en-US" dirty="0"/>
              <a:t>* Country - The country of the sale item.</a:t>
            </a:r>
          </a:p>
          <a:p>
            <a:pPr lvl="0"/>
            <a:r>
              <a:rPr lang="en-US" dirty="0"/>
              <a:t>* Item type - About different item types.</a:t>
            </a:r>
          </a:p>
          <a:p>
            <a:pPr lvl="0"/>
            <a:r>
              <a:rPr lang="en-US" dirty="0"/>
              <a:t>* Sales Channel - There are two sales channel modes - Online and Offline</a:t>
            </a:r>
          </a:p>
          <a:p>
            <a:pPr lvl="0"/>
            <a:r>
              <a:rPr lang="en-US" dirty="0"/>
              <a:t>* Order Priority - Four Letters C H L M used to represent order priority.</a:t>
            </a:r>
          </a:p>
          <a:p>
            <a:pPr lvl="0"/>
            <a:r>
              <a:rPr lang="en-US" dirty="0"/>
              <a:t>* Order Date - The date of placing the order in mixed format. (Non uniform date formats)</a:t>
            </a:r>
          </a:p>
          <a:p>
            <a:pPr lvl="0"/>
            <a:r>
              <a:rPr lang="en-US" dirty="0"/>
              <a:t>* Ship Date - The shipping date of the product.</a:t>
            </a:r>
          </a:p>
          <a:p>
            <a:pPr lvl="0"/>
            <a:r>
              <a:rPr lang="en-US" dirty="0"/>
              <a:t>* Units Sold - Number of units of the particular item sold.</a:t>
            </a:r>
          </a:p>
          <a:p>
            <a:pPr lvl="0"/>
            <a:r>
              <a:rPr lang="en-US" dirty="0"/>
              <a:t>* Unit Price - Unit Price of the particular item at which it is sold.</a:t>
            </a:r>
          </a:p>
          <a:p>
            <a:pPr lvl="0"/>
            <a:r>
              <a:rPr lang="en-US" dirty="0"/>
              <a:t>* Unit Cost - Unit Cost i.e. per unit amount spend to make the product.</a:t>
            </a:r>
          </a:p>
          <a:p>
            <a:pPr lvl="0"/>
            <a:r>
              <a:rPr lang="en-US" dirty="0"/>
              <a:t>* Total Revenue - Total revenue generated for the item for the given region and country.</a:t>
            </a:r>
          </a:p>
          <a:p>
            <a:pPr lvl="0"/>
            <a:r>
              <a:rPr lang="en-US" dirty="0"/>
              <a:t>* Total Cost - Similarly Total cost</a:t>
            </a:r>
          </a:p>
          <a:p>
            <a:pPr lvl="0"/>
            <a:r>
              <a:rPr lang="en-US" dirty="0"/>
              <a:t>* Total Profit - and Total Profit</a:t>
            </a:r>
          </a:p>
          <a:p>
            <a:endParaRPr lang="en-IN" dirty="0"/>
          </a:p>
        </p:txBody>
      </p:sp>
    </p:spTree>
    <p:extLst>
      <p:ext uri="{BB962C8B-B14F-4D97-AF65-F5344CB8AC3E}">
        <p14:creationId xmlns:p14="http://schemas.microsoft.com/office/powerpoint/2010/main" val="20643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057FA-3506-8A5F-CDEE-DE36D0B9330A}"/>
              </a:ext>
            </a:extLst>
          </p:cNvPr>
          <p:cNvSpPr>
            <a:spLocks noGrp="1"/>
          </p:cNvSpPr>
          <p:nvPr>
            <p:ph type="title"/>
          </p:nvPr>
        </p:nvSpPr>
        <p:spPr/>
        <p:txBody>
          <a:bodyPr/>
          <a:lstStyle/>
          <a:p>
            <a:r>
              <a:rPr lang="en-US" sz="4400" dirty="0">
                <a:latin typeface="Arial Rounded MT Bold" panose="020F0704030504030204" pitchFamily="34" charset="0"/>
              </a:rPr>
              <a:t>Detailed Description:</a:t>
            </a:r>
            <a:br>
              <a:rPr lang="en-US" sz="4400" dirty="0">
                <a:latin typeface="Arial Rounded MT Bold" panose="020F0704030504030204" pitchFamily="34" charset="0"/>
              </a:rPr>
            </a:br>
            <a:endParaRPr lang="en-IN" dirty="0"/>
          </a:p>
        </p:txBody>
      </p:sp>
      <p:sp>
        <p:nvSpPr>
          <p:cNvPr id="3" name="Content Placeholder 2">
            <a:extLst>
              <a:ext uri="{FF2B5EF4-FFF2-40B4-BE49-F238E27FC236}">
                <a16:creationId xmlns:a16="http://schemas.microsoft.com/office/drawing/2014/main" id="{2E4C8D69-B47B-01E0-CB19-5CCDB1C97D21}"/>
              </a:ext>
            </a:extLst>
          </p:cNvPr>
          <p:cNvSpPr>
            <a:spLocks noGrp="1"/>
          </p:cNvSpPr>
          <p:nvPr>
            <p:ph idx="1"/>
          </p:nvPr>
        </p:nvSpPr>
        <p:spPr>
          <a:xfrm>
            <a:off x="1103312" y="1296956"/>
            <a:ext cx="8946541" cy="4951444"/>
          </a:xfrm>
        </p:spPr>
        <p:txBody>
          <a:bodyPr>
            <a:normAutofit fontScale="40000" lnSpcReduction="20000"/>
          </a:bodyPr>
          <a:lstStyle/>
          <a:p>
            <a:r>
              <a:rPr lang="en-IN" sz="2900" dirty="0"/>
              <a:t>Following insights can be helpful to improve the sales of the company:</a:t>
            </a:r>
          </a:p>
          <a:p>
            <a:r>
              <a:rPr lang="en-IN" sz="2900" dirty="0">
                <a:solidFill>
                  <a:srgbClr val="00B050"/>
                </a:solidFill>
              </a:rPr>
              <a:t>Unit Price  </a:t>
            </a:r>
            <a:r>
              <a:rPr lang="en-IN" sz="2900" dirty="0"/>
              <a:t>- Most of the unit price is within 180 dollars value as shown by the median value. The maximum unit price can be seen 668.27  and there is not any outliers as can be seen from the box plot.</a:t>
            </a:r>
          </a:p>
          <a:p>
            <a:endParaRPr lang="en-IN" sz="2900" dirty="0"/>
          </a:p>
          <a:p>
            <a:r>
              <a:rPr lang="en-IN" sz="2900" dirty="0">
                <a:solidFill>
                  <a:srgbClr val="00B050"/>
                </a:solidFill>
              </a:rPr>
              <a:t>Unit Cost </a:t>
            </a:r>
            <a:r>
              <a:rPr lang="en-IN" sz="2900" dirty="0"/>
              <a:t>- Most of the unit cost is within 107 dollars as is shown by the median value. From box plots we can see here again we do not have any outliers, the maximum unit cost we have is around 525 dollars.</a:t>
            </a:r>
          </a:p>
          <a:p>
            <a:endParaRPr lang="en-IN" sz="2900" dirty="0"/>
          </a:p>
          <a:p>
            <a:r>
              <a:rPr lang="en-IN" sz="2900" dirty="0">
                <a:solidFill>
                  <a:srgbClr val="00B050"/>
                </a:solidFill>
              </a:rPr>
              <a:t>Total Profit - </a:t>
            </a:r>
          </a:p>
          <a:p>
            <a:endParaRPr lang="en-IN" sz="2900" dirty="0"/>
          </a:p>
          <a:p>
            <a:r>
              <a:rPr lang="en-IN" sz="2900" dirty="0"/>
              <a:t>                Most of the Total Profit values is within 2.9e+05 dollars as is shown by the median value. </a:t>
            </a:r>
          </a:p>
          <a:p>
            <a:r>
              <a:rPr lang="en-IN" sz="2900" dirty="0"/>
              <a:t>       </a:t>
            </a:r>
          </a:p>
          <a:p>
            <a:r>
              <a:rPr lang="en-IN" sz="2900" dirty="0"/>
              <a:t>                 From the box plot we can see we have more than 3 outliers for this column</a:t>
            </a:r>
          </a:p>
          <a:p>
            <a:r>
              <a:rPr lang="en-IN" sz="2900" dirty="0"/>
              <a:t>           </a:t>
            </a:r>
          </a:p>
          <a:p>
            <a:r>
              <a:rPr lang="en-IN" sz="2900" dirty="0"/>
              <a:t>                 Maximum total profit appears in months Feb and Nov , and least in Mar and Aug</a:t>
            </a:r>
          </a:p>
          <a:p>
            <a:r>
              <a:rPr lang="en-IN" sz="2900" dirty="0"/>
              <a:t>                </a:t>
            </a:r>
          </a:p>
          <a:p>
            <a:r>
              <a:rPr lang="en-IN" sz="2900" dirty="0"/>
              <a:t>                 Also, the total profit is maximum for year 2012 and least in 2011</a:t>
            </a:r>
          </a:p>
          <a:p>
            <a:r>
              <a:rPr lang="en-IN" sz="2900" dirty="0"/>
              <a:t>                    </a:t>
            </a:r>
          </a:p>
          <a:p>
            <a:r>
              <a:rPr lang="en-IN" sz="2900" dirty="0"/>
              <a:t>                 And maximum profit is obtained from cosmetics and minimum with food items such as Fruits, beverages                        and meat.</a:t>
            </a:r>
          </a:p>
          <a:p>
            <a:endParaRPr lang="en-IN" dirty="0"/>
          </a:p>
        </p:txBody>
      </p:sp>
    </p:spTree>
    <p:extLst>
      <p:ext uri="{BB962C8B-B14F-4D97-AF65-F5344CB8AC3E}">
        <p14:creationId xmlns:p14="http://schemas.microsoft.com/office/powerpoint/2010/main" val="1748972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74026-A822-FBE3-87FB-D7B313CFE49C}"/>
              </a:ext>
            </a:extLst>
          </p:cNvPr>
          <p:cNvSpPr>
            <a:spLocks noGrp="1"/>
          </p:cNvSpPr>
          <p:nvPr>
            <p:ph idx="1"/>
          </p:nvPr>
        </p:nvSpPr>
        <p:spPr>
          <a:xfrm>
            <a:off x="1103312" y="737118"/>
            <a:ext cx="8946541" cy="5511281"/>
          </a:xfrm>
        </p:spPr>
        <p:txBody>
          <a:bodyPr>
            <a:normAutofit fontScale="92500" lnSpcReduction="10000"/>
          </a:bodyPr>
          <a:lstStyle/>
          <a:p>
            <a:r>
              <a:rPr lang="en-IN" dirty="0">
                <a:solidFill>
                  <a:srgbClr val="00B050"/>
                </a:solidFill>
              </a:rPr>
              <a:t>Units Sold - </a:t>
            </a:r>
            <a:endParaRPr lang="en-IN" dirty="0"/>
          </a:p>
          <a:p>
            <a:r>
              <a:rPr lang="en-IN" dirty="0"/>
              <a:t>               Most of the units Sold lies within 5383 units as can be seen from the median value. From box plots we can say again here we do not have any outliers, the maximum Units Sold is 9925 units and minimum we have is 124 units.</a:t>
            </a:r>
          </a:p>
          <a:p>
            <a:r>
              <a:rPr lang="en-IN" dirty="0"/>
              <a:t>            We can see highest units sold are in Jul month followed by Feb, and least in Aug, March and Dec</a:t>
            </a:r>
          </a:p>
          <a:p>
            <a:r>
              <a:rPr lang="en-IN" dirty="0"/>
              <a:t>            Maximum units were sold at year 2012 and next at year 2014</a:t>
            </a:r>
          </a:p>
          <a:p>
            <a:r>
              <a:rPr lang="en-IN" dirty="0"/>
              <a:t>            Clothes and Cosmetics have the maximum units sold, meat is minimum</a:t>
            </a:r>
          </a:p>
          <a:p>
            <a:endParaRPr lang="en-IN" dirty="0"/>
          </a:p>
          <a:p>
            <a:endParaRPr lang="en-IN" dirty="0"/>
          </a:p>
          <a:p>
            <a:r>
              <a:rPr lang="en-IN" dirty="0">
                <a:solidFill>
                  <a:srgbClr val="00B050"/>
                </a:solidFill>
              </a:rPr>
              <a:t>Shipping Duration - </a:t>
            </a:r>
            <a:r>
              <a:rPr lang="en-IN" dirty="0"/>
              <a:t>Most of the values in shipping duration is within 24 days as is shown by the median value and also the deviation or spread of data is lesser. Clearly, we do not have any outliers here, the maximum and minimum values are 50 and 0 days.</a:t>
            </a:r>
          </a:p>
          <a:p>
            <a:endParaRPr lang="en-IN" dirty="0"/>
          </a:p>
        </p:txBody>
      </p:sp>
    </p:spTree>
    <p:extLst>
      <p:ext uri="{BB962C8B-B14F-4D97-AF65-F5344CB8AC3E}">
        <p14:creationId xmlns:p14="http://schemas.microsoft.com/office/powerpoint/2010/main" val="3646204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8E5691-DDE2-D4D7-4667-F1CE20708457}"/>
              </a:ext>
            </a:extLst>
          </p:cNvPr>
          <p:cNvSpPr>
            <a:spLocks noGrp="1"/>
          </p:cNvSpPr>
          <p:nvPr>
            <p:ph idx="1"/>
          </p:nvPr>
        </p:nvSpPr>
        <p:spPr>
          <a:xfrm>
            <a:off x="1103312" y="727788"/>
            <a:ext cx="8946541" cy="5520611"/>
          </a:xfrm>
        </p:spPr>
        <p:txBody>
          <a:bodyPr/>
          <a:lstStyle/>
          <a:p>
            <a:r>
              <a:rPr lang="en-IN" dirty="0">
                <a:solidFill>
                  <a:srgbClr val="00B050"/>
                </a:solidFill>
              </a:rPr>
              <a:t>Item Type - </a:t>
            </a:r>
            <a:r>
              <a:rPr lang="en-IN" dirty="0"/>
              <a:t>Most of the item types are Clothes, Cosmetics and Office Supplies</a:t>
            </a:r>
          </a:p>
          <a:p>
            <a:endParaRPr lang="en-IN" dirty="0"/>
          </a:p>
          <a:p>
            <a:endParaRPr lang="en-IN" dirty="0"/>
          </a:p>
          <a:p>
            <a:r>
              <a:rPr lang="en-IN" dirty="0">
                <a:solidFill>
                  <a:srgbClr val="00B050"/>
                </a:solidFill>
              </a:rPr>
              <a:t>Region - </a:t>
            </a:r>
            <a:r>
              <a:rPr lang="en-IN" dirty="0"/>
              <a:t>The most common regions are Sub-Saharan Africa (37) and Europe (24).</a:t>
            </a:r>
          </a:p>
          <a:p>
            <a:endParaRPr lang="en-IN" dirty="0"/>
          </a:p>
          <a:p>
            <a:endParaRPr lang="en-IN" dirty="0"/>
          </a:p>
          <a:p>
            <a:r>
              <a:rPr lang="en-IN" dirty="0">
                <a:solidFill>
                  <a:srgbClr val="00B050"/>
                </a:solidFill>
              </a:rPr>
              <a:t>Shipping day name - </a:t>
            </a:r>
            <a:r>
              <a:rPr lang="en-IN" dirty="0"/>
              <a:t>Most of the shipping is happening on Saturdays and Wednesdays and least on Sundays</a:t>
            </a:r>
          </a:p>
          <a:p>
            <a:endParaRPr lang="en-IN" dirty="0"/>
          </a:p>
        </p:txBody>
      </p:sp>
    </p:spTree>
    <p:extLst>
      <p:ext uri="{BB962C8B-B14F-4D97-AF65-F5344CB8AC3E}">
        <p14:creationId xmlns:p14="http://schemas.microsoft.com/office/powerpoint/2010/main" val="442512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9A4AA963-FD67-0B8E-A6CD-11087B54D25E}"/>
              </a:ext>
            </a:extLst>
          </p:cNvPr>
          <p:cNvSpPr>
            <a:spLocks noGrp="1"/>
          </p:cNvSpPr>
          <p:nvPr>
            <p:ph idx="1"/>
          </p:nvPr>
        </p:nvSpPr>
        <p:spPr>
          <a:xfrm>
            <a:off x="102637" y="205457"/>
            <a:ext cx="3243943" cy="6526396"/>
          </a:xfrm>
        </p:spPr>
        <p:txBody>
          <a:bodyPr/>
          <a:lstStyle/>
          <a:p>
            <a:r>
              <a:rPr lang="en-GB" dirty="0"/>
              <a:t>Insights-</a:t>
            </a:r>
          </a:p>
          <a:p>
            <a:endParaRPr lang="en-GB" dirty="0"/>
          </a:p>
          <a:p>
            <a:r>
              <a:rPr lang="en-GB" dirty="0"/>
              <a:t>Maximum Profit for Year is 2012.</a:t>
            </a:r>
          </a:p>
          <a:p>
            <a:r>
              <a:rPr lang="en-GB" dirty="0"/>
              <a:t>Which is kept decreasing after 2012 till 2017.</a:t>
            </a:r>
            <a:endParaRPr lang="en-IN" dirty="0"/>
          </a:p>
        </p:txBody>
      </p:sp>
      <p:pic>
        <p:nvPicPr>
          <p:cNvPr id="13" name="Content Placeholder 9">
            <a:extLst>
              <a:ext uri="{FF2B5EF4-FFF2-40B4-BE49-F238E27FC236}">
                <a16:creationId xmlns:a16="http://schemas.microsoft.com/office/drawing/2014/main" id="{0FB2548C-AC06-3E39-9F42-A545DDE4C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6580" y="126148"/>
            <a:ext cx="8845420" cy="6605706"/>
          </a:xfrm>
          <a:prstGeom prst="rect">
            <a:avLst/>
          </a:prstGeom>
        </p:spPr>
      </p:pic>
    </p:spTree>
    <p:extLst>
      <p:ext uri="{BB962C8B-B14F-4D97-AF65-F5344CB8AC3E}">
        <p14:creationId xmlns:p14="http://schemas.microsoft.com/office/powerpoint/2010/main" val="4051447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01D56C-2567-7691-6747-409551E91D5A}"/>
              </a:ext>
            </a:extLst>
          </p:cNvPr>
          <p:cNvSpPr>
            <a:spLocks noGrp="1"/>
          </p:cNvSpPr>
          <p:nvPr>
            <p:ph idx="1"/>
          </p:nvPr>
        </p:nvSpPr>
        <p:spPr>
          <a:xfrm>
            <a:off x="270587" y="111968"/>
            <a:ext cx="2584580" cy="6248399"/>
          </a:xfrm>
        </p:spPr>
        <p:txBody>
          <a:bodyPr/>
          <a:lstStyle/>
          <a:p>
            <a:r>
              <a:rPr lang="en-GB" dirty="0"/>
              <a:t>2.</a:t>
            </a:r>
          </a:p>
          <a:p>
            <a:endParaRPr lang="en-GB" dirty="0"/>
          </a:p>
          <a:p>
            <a:r>
              <a:rPr lang="en-GB" dirty="0"/>
              <a:t>Most of the Total Profit Received in Feb &amp; Nov month.</a:t>
            </a:r>
          </a:p>
          <a:p>
            <a:endParaRPr lang="en-GB" dirty="0"/>
          </a:p>
          <a:p>
            <a:r>
              <a:rPr lang="en-GB" dirty="0"/>
              <a:t>Least in Aug &amp; March month.      </a:t>
            </a:r>
            <a:endParaRPr lang="en-IN" dirty="0"/>
          </a:p>
        </p:txBody>
      </p:sp>
      <p:pic>
        <p:nvPicPr>
          <p:cNvPr id="11" name="Picture 10">
            <a:extLst>
              <a:ext uri="{FF2B5EF4-FFF2-40B4-BE49-F238E27FC236}">
                <a16:creationId xmlns:a16="http://schemas.microsoft.com/office/drawing/2014/main" id="{9ACEDD40-C211-2C50-7D34-F02F2341E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167" y="111968"/>
            <a:ext cx="9255968" cy="6596742"/>
          </a:xfrm>
          <a:prstGeom prst="rect">
            <a:avLst/>
          </a:prstGeom>
        </p:spPr>
      </p:pic>
    </p:spTree>
    <p:extLst>
      <p:ext uri="{BB962C8B-B14F-4D97-AF65-F5344CB8AC3E}">
        <p14:creationId xmlns:p14="http://schemas.microsoft.com/office/powerpoint/2010/main" val="26479278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233</TotalTime>
  <Words>886</Words>
  <Application>Microsoft Office PowerPoint</Application>
  <PresentationFormat>Widescreen</PresentationFormat>
  <Paragraphs>114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 Rounded MT Bold</vt:lpstr>
      <vt:lpstr>Century Gothic</vt:lpstr>
      <vt:lpstr>Verdana</vt:lpstr>
      <vt:lpstr>Wingdings 3</vt:lpstr>
      <vt:lpstr>Ion</vt:lpstr>
      <vt:lpstr>Analyzing Amazon Sales Data </vt:lpstr>
      <vt:lpstr>Project Details-</vt:lpstr>
      <vt:lpstr>Objective-</vt:lpstr>
      <vt:lpstr>DataSet Information-</vt:lpstr>
      <vt:lpstr>Detailed Description: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Unit sold in Different Countires</vt:lpstr>
      <vt:lpstr>Final Report</vt:lpstr>
      <vt:lpstr>KPI-</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ARCHANA MALVIYA</dc:creator>
  <cp:lastModifiedBy>ARCHANA MALVIYA</cp:lastModifiedBy>
  <cp:revision>2</cp:revision>
  <dcterms:created xsi:type="dcterms:W3CDTF">2024-06-18T13:07:13Z</dcterms:created>
  <dcterms:modified xsi:type="dcterms:W3CDTF">2024-06-29T09:19:53Z</dcterms:modified>
</cp:coreProperties>
</file>