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MALVIYA" userId="be170a09371546ad" providerId="LiveId" clId="{E2C79D38-7842-4D13-BC4D-7C371E9A03D7}"/>
    <pc:docChg chg="custSel addSld modSld">
      <pc:chgData name="ARCHANA MALVIYA" userId="be170a09371546ad" providerId="LiveId" clId="{E2C79D38-7842-4D13-BC4D-7C371E9A03D7}" dt="2024-06-30T11:28:37.912" v="287" actId="27636"/>
      <pc:docMkLst>
        <pc:docMk/>
      </pc:docMkLst>
      <pc:sldChg chg="modSp new mod">
        <pc:chgData name="ARCHANA MALVIYA" userId="be170a09371546ad" providerId="LiveId" clId="{E2C79D38-7842-4D13-BC4D-7C371E9A03D7}" dt="2024-06-30T09:18:52.620" v="71" actId="14100"/>
        <pc:sldMkLst>
          <pc:docMk/>
          <pc:sldMk cId="1246918179" sldId="257"/>
        </pc:sldMkLst>
        <pc:spChg chg="mod">
          <ac:chgData name="ARCHANA MALVIYA" userId="be170a09371546ad" providerId="LiveId" clId="{E2C79D38-7842-4D13-BC4D-7C371E9A03D7}" dt="2024-06-30T09:12:20.713" v="1"/>
          <ac:spMkLst>
            <pc:docMk/>
            <pc:sldMk cId="1246918179" sldId="257"/>
            <ac:spMk id="2" creationId="{06AE3125-9844-A17F-B725-8DC6725E59D3}"/>
          </ac:spMkLst>
        </pc:spChg>
        <pc:spChg chg="mod">
          <ac:chgData name="ARCHANA MALVIYA" userId="be170a09371546ad" providerId="LiveId" clId="{E2C79D38-7842-4D13-BC4D-7C371E9A03D7}" dt="2024-06-30T09:18:52.620" v="71" actId="14100"/>
          <ac:spMkLst>
            <pc:docMk/>
            <pc:sldMk cId="1246918179" sldId="257"/>
            <ac:spMk id="3" creationId="{1A6FA557-F371-284B-6F1A-51158BFAD899}"/>
          </ac:spMkLst>
        </pc:spChg>
      </pc:sldChg>
      <pc:sldChg chg="modSp new mod">
        <pc:chgData name="ARCHANA MALVIYA" userId="be170a09371546ad" providerId="LiveId" clId="{E2C79D38-7842-4D13-BC4D-7C371E9A03D7}" dt="2024-06-30T09:26:34.285" v="121" actId="20577"/>
        <pc:sldMkLst>
          <pc:docMk/>
          <pc:sldMk cId="3295343936" sldId="258"/>
        </pc:sldMkLst>
        <pc:spChg chg="mod">
          <ac:chgData name="ARCHANA MALVIYA" userId="be170a09371546ad" providerId="LiveId" clId="{E2C79D38-7842-4D13-BC4D-7C371E9A03D7}" dt="2024-06-30T09:20:43.963" v="73"/>
          <ac:spMkLst>
            <pc:docMk/>
            <pc:sldMk cId="3295343936" sldId="258"/>
            <ac:spMk id="2" creationId="{080EC773-32C7-DDB9-0FA8-20922F3BDD91}"/>
          </ac:spMkLst>
        </pc:spChg>
        <pc:spChg chg="mod">
          <ac:chgData name="ARCHANA MALVIYA" userId="be170a09371546ad" providerId="LiveId" clId="{E2C79D38-7842-4D13-BC4D-7C371E9A03D7}" dt="2024-06-30T09:26:34.285" v="121" actId="20577"/>
          <ac:spMkLst>
            <pc:docMk/>
            <pc:sldMk cId="3295343936" sldId="258"/>
            <ac:spMk id="3" creationId="{93C01DCD-58B2-9F9C-7D2B-533AB8A68DB5}"/>
          </ac:spMkLst>
        </pc:spChg>
      </pc:sldChg>
      <pc:sldChg chg="modSp new mod">
        <pc:chgData name="ARCHANA MALVIYA" userId="be170a09371546ad" providerId="LiveId" clId="{E2C79D38-7842-4D13-BC4D-7C371E9A03D7}" dt="2024-06-30T11:26:58.627" v="282" actId="313"/>
        <pc:sldMkLst>
          <pc:docMk/>
          <pc:sldMk cId="1862945577" sldId="259"/>
        </pc:sldMkLst>
        <pc:spChg chg="mod">
          <ac:chgData name="ARCHANA MALVIYA" userId="be170a09371546ad" providerId="LiveId" clId="{E2C79D38-7842-4D13-BC4D-7C371E9A03D7}" dt="2024-06-30T09:27:07.067" v="123"/>
          <ac:spMkLst>
            <pc:docMk/>
            <pc:sldMk cId="1862945577" sldId="259"/>
            <ac:spMk id="2" creationId="{9DAF7410-22D1-7082-A08E-4828BC1603DA}"/>
          </ac:spMkLst>
        </pc:spChg>
        <pc:spChg chg="mod">
          <ac:chgData name="ARCHANA MALVIYA" userId="be170a09371546ad" providerId="LiveId" clId="{E2C79D38-7842-4D13-BC4D-7C371E9A03D7}" dt="2024-06-30T11:26:58.627" v="282" actId="313"/>
          <ac:spMkLst>
            <pc:docMk/>
            <pc:sldMk cId="1862945577" sldId="259"/>
            <ac:spMk id="3" creationId="{4382FA19-5269-0F00-D3F9-FF77AA179575}"/>
          </ac:spMkLst>
        </pc:spChg>
      </pc:sldChg>
      <pc:sldChg chg="modSp new mod">
        <pc:chgData name="ARCHANA MALVIYA" userId="be170a09371546ad" providerId="LiveId" clId="{E2C79D38-7842-4D13-BC4D-7C371E9A03D7}" dt="2024-06-30T11:28:37.912" v="287" actId="27636"/>
        <pc:sldMkLst>
          <pc:docMk/>
          <pc:sldMk cId="702237555" sldId="260"/>
        </pc:sldMkLst>
        <pc:spChg chg="mod">
          <ac:chgData name="ARCHANA MALVIYA" userId="be170a09371546ad" providerId="LiveId" clId="{E2C79D38-7842-4D13-BC4D-7C371E9A03D7}" dt="2024-06-30T11:28:37.912" v="287" actId="27636"/>
          <ac:spMkLst>
            <pc:docMk/>
            <pc:sldMk cId="702237555" sldId="260"/>
            <ac:spMk id="2" creationId="{28F48542-B790-0998-C588-918CF80261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269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73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7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2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31D3EA-368E-42E6-B89F-B510016AF1C1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C563F1-C83A-4679-A562-EFE9EB146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2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032A-D7A2-AA7B-2BDA-8FB78F5F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460109"/>
          </a:xfrm>
        </p:spPr>
        <p:txBody>
          <a:bodyPr/>
          <a:lstStyle/>
          <a:p>
            <a:pPr algn="ctr"/>
            <a:r>
              <a:rPr lang="en-IN" dirty="0"/>
              <a:t>Budget Sales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3FE07-F7FA-EEDD-4B52-D9D095FBB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693" y="3429000"/>
            <a:ext cx="9418320" cy="1691640"/>
          </a:xfrm>
        </p:spPr>
        <p:txBody>
          <a:bodyPr/>
          <a:lstStyle/>
          <a:p>
            <a:pPr algn="r"/>
            <a:r>
              <a:rPr lang="en-GB" dirty="0"/>
              <a:t>Project by –</a:t>
            </a:r>
          </a:p>
          <a:p>
            <a:pPr algn="r"/>
            <a:r>
              <a:rPr lang="en-GB" dirty="0"/>
              <a:t>Archana Malviya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3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A625-7D9F-916B-1A17-0F41CB78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8558"/>
          </a:xfrm>
        </p:spPr>
        <p:txBody>
          <a:bodyPr/>
          <a:lstStyle/>
          <a:p>
            <a:r>
              <a:rPr lang="en-GB" dirty="0"/>
              <a:t>1.Customer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D5DA-643E-DA02-1040-D9FA1D94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7ED5A-41DB-DD02-A62B-4120D67E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1" y="1315616"/>
            <a:ext cx="9983065" cy="49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7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8D8B-1055-46F5-5EFD-90CBDC2B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0567"/>
          </a:xfrm>
        </p:spPr>
        <p:txBody>
          <a:bodyPr/>
          <a:lstStyle/>
          <a:p>
            <a:r>
              <a:rPr lang="en-GB" dirty="0"/>
              <a:t>Insight-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2B88-2AB6-D5DD-1128-C844068E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558" y="1520890"/>
            <a:ext cx="8595360" cy="4351337"/>
          </a:xfrm>
        </p:spPr>
        <p:txBody>
          <a:bodyPr/>
          <a:lstStyle/>
          <a:p>
            <a:r>
              <a:rPr lang="en-GB" dirty="0"/>
              <a:t>We can see that in chart that United states is highest customer count compare to other country. Which is 21k afterwards customer counts decreases.</a:t>
            </a:r>
          </a:p>
          <a:p>
            <a:r>
              <a:rPr lang="en-GB" dirty="0"/>
              <a:t>Count of customer is max for professional occupation.</a:t>
            </a:r>
          </a:p>
          <a:p>
            <a:r>
              <a:rPr lang="en-GB" dirty="0"/>
              <a:t>Customer is mostly married.</a:t>
            </a:r>
          </a:p>
          <a:p>
            <a:r>
              <a:rPr lang="en-GB" dirty="0"/>
              <a:t>Count of customer is max for yearly income of between 50k to 100k.</a:t>
            </a:r>
          </a:p>
          <a:p>
            <a:r>
              <a:rPr lang="en-IN" dirty="0"/>
              <a:t>Most customer is with no children.</a:t>
            </a:r>
          </a:p>
          <a:p>
            <a:r>
              <a:rPr lang="en-IN" dirty="0"/>
              <a:t>Customer count is maximum for nearest distance.</a:t>
            </a:r>
          </a:p>
          <a:p>
            <a:r>
              <a:rPr lang="en-IN" dirty="0"/>
              <a:t>Customer count is maximum for educated bachelors.</a:t>
            </a:r>
          </a:p>
          <a:p>
            <a:r>
              <a:rPr lang="en-IN" dirty="0"/>
              <a:t>Customer is mostly male but minor difference between male and female.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53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2904-378B-64EA-F34B-FE08BA9C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07260"/>
          </a:xfrm>
        </p:spPr>
        <p:txBody>
          <a:bodyPr/>
          <a:lstStyle/>
          <a:p>
            <a:r>
              <a:rPr lang="en-GB" dirty="0"/>
              <a:t>2.Customer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72F3-C4FA-2237-E38B-224BB0E4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37A16-750E-9857-CD4D-4475321C9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3" y="1203649"/>
            <a:ext cx="10013548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6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3ED1-F016-93F8-5592-33182FBD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05" y="804299"/>
            <a:ext cx="9692640" cy="563630"/>
          </a:xfrm>
        </p:spPr>
        <p:txBody>
          <a:bodyPr>
            <a:normAutofit fontScale="90000"/>
          </a:bodyPr>
          <a:lstStyle/>
          <a:p>
            <a:r>
              <a:rPr lang="en-GB" dirty="0"/>
              <a:t>2.Insight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A587-6F8A-C7E6-85D6-23F44D9C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78090"/>
            <a:ext cx="8595360" cy="4202047"/>
          </a:xfrm>
        </p:spPr>
        <p:txBody>
          <a:bodyPr/>
          <a:lstStyle/>
          <a:p>
            <a:r>
              <a:rPr lang="en-GB" dirty="0"/>
              <a:t>United states has most sales least in Canada</a:t>
            </a:r>
          </a:p>
          <a:p>
            <a:r>
              <a:rPr lang="en-GB" dirty="0"/>
              <a:t>Sales is maximum in bachelors.</a:t>
            </a:r>
          </a:p>
          <a:p>
            <a:r>
              <a:rPr lang="en-GB" dirty="0"/>
              <a:t>Sales by gender is equal for male and female.</a:t>
            </a:r>
          </a:p>
          <a:p>
            <a:r>
              <a:rPr lang="en-GB" dirty="0"/>
              <a:t>Sales is maximum for 50k to 100k yearly income customer.</a:t>
            </a:r>
          </a:p>
          <a:p>
            <a:r>
              <a:rPr lang="en-GB" dirty="0"/>
              <a:t>Sales is highest for customer with no children.</a:t>
            </a:r>
          </a:p>
          <a:p>
            <a:r>
              <a:rPr lang="en-GB" dirty="0"/>
              <a:t>Sales is maximum for customer who lived nearest distance</a:t>
            </a:r>
          </a:p>
          <a:p>
            <a:r>
              <a:rPr lang="en-GB" dirty="0"/>
              <a:t>Sales is highest in professional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5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9FFF-32AD-E30D-38C8-85702D5C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25" y="418012"/>
            <a:ext cx="9692640" cy="735252"/>
          </a:xfrm>
        </p:spPr>
        <p:txBody>
          <a:bodyPr/>
          <a:lstStyle/>
          <a:p>
            <a:r>
              <a:rPr lang="en-GB" dirty="0"/>
              <a:t>3.Product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FF29-2CA0-00E6-04B1-ECA5C592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11AB1-5B64-40A9-926D-AA1885F4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" y="1212979"/>
            <a:ext cx="10044030" cy="51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C64F-A8AF-CA07-7916-36AD8BAB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96389"/>
            <a:ext cx="9692640" cy="818463"/>
          </a:xfrm>
        </p:spPr>
        <p:txBody>
          <a:bodyPr/>
          <a:lstStyle/>
          <a:p>
            <a:r>
              <a:rPr lang="en-GB" dirty="0"/>
              <a:t>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9B67-CD99-22FF-D684-558AED5A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87420"/>
            <a:ext cx="8595360" cy="4192718"/>
          </a:xfrm>
        </p:spPr>
        <p:txBody>
          <a:bodyPr/>
          <a:lstStyle/>
          <a:p>
            <a:r>
              <a:rPr lang="en-GB" dirty="0"/>
              <a:t>Sales of product by country is highest in Australia.</a:t>
            </a:r>
          </a:p>
          <a:p>
            <a:r>
              <a:rPr lang="en-GB" dirty="0"/>
              <a:t>Black </a:t>
            </a:r>
            <a:r>
              <a:rPr lang="en-GB" dirty="0" err="1"/>
              <a:t>color</a:t>
            </a:r>
            <a:r>
              <a:rPr lang="en-GB" dirty="0"/>
              <a:t> have most sales.</a:t>
            </a:r>
          </a:p>
          <a:p>
            <a:r>
              <a:rPr lang="en-GB" dirty="0"/>
              <a:t>Sales of product  in sub category have most  in Road Bikes.</a:t>
            </a:r>
          </a:p>
          <a:p>
            <a:r>
              <a:rPr lang="en-GB" dirty="0"/>
              <a:t>Mostly bikes are sold with 96.6% .</a:t>
            </a:r>
          </a:p>
          <a:p>
            <a:r>
              <a:rPr lang="en-GB" dirty="0"/>
              <a:t>List price is highest in between 3k to 4k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8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9B54-A54C-747F-5D8E-47E9B18D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90" y="342893"/>
            <a:ext cx="9692640" cy="669938"/>
          </a:xfrm>
        </p:spPr>
        <p:txBody>
          <a:bodyPr>
            <a:normAutofit fontScale="90000"/>
          </a:bodyPr>
          <a:lstStyle/>
          <a:p>
            <a:r>
              <a:rPr lang="en-GB" dirty="0"/>
              <a:t>4.Sales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0ACE5-78AD-B896-C594-8FB1898EE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90" y="1147665"/>
            <a:ext cx="8164286" cy="5032473"/>
          </a:xfrm>
        </p:spPr>
      </p:pic>
    </p:spTree>
    <p:extLst>
      <p:ext uri="{BB962C8B-B14F-4D97-AF65-F5344CB8AC3E}">
        <p14:creationId xmlns:p14="http://schemas.microsoft.com/office/powerpoint/2010/main" val="369088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45AB-8B43-60C6-FBB6-8503F429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30652"/>
            <a:ext cx="9692640" cy="908404"/>
          </a:xfrm>
        </p:spPr>
        <p:txBody>
          <a:bodyPr/>
          <a:lstStyle/>
          <a:p>
            <a:r>
              <a:rPr lang="en-GB" dirty="0"/>
              <a:t>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43B7-1E84-4F74-2593-C94100AE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71396"/>
            <a:ext cx="8595360" cy="4108741"/>
          </a:xfrm>
        </p:spPr>
        <p:txBody>
          <a:bodyPr/>
          <a:lstStyle/>
          <a:p>
            <a:r>
              <a:rPr lang="en-GB" dirty="0"/>
              <a:t>Unit cost and unit price is highest for Bikes category.</a:t>
            </a:r>
          </a:p>
          <a:p>
            <a:r>
              <a:rPr lang="en-GB" dirty="0"/>
              <a:t>Lowest for clothing category.</a:t>
            </a:r>
          </a:p>
          <a:p>
            <a:r>
              <a:rPr lang="en-GB" dirty="0"/>
              <a:t>Sales of Road Bikes is max in sub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7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09CD-017C-476D-D072-DED9C7FF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09" y="347558"/>
            <a:ext cx="9692640" cy="660607"/>
          </a:xfrm>
        </p:spPr>
        <p:txBody>
          <a:bodyPr>
            <a:normAutofit fontScale="90000"/>
          </a:bodyPr>
          <a:lstStyle/>
          <a:p>
            <a:r>
              <a:rPr lang="en-GB" dirty="0"/>
              <a:t>5.Profit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7B92DC-62F0-FD55-A823-8EA43027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9" y="1306286"/>
            <a:ext cx="8556172" cy="4873852"/>
          </a:xfrm>
        </p:spPr>
      </p:pic>
    </p:spTree>
    <p:extLst>
      <p:ext uri="{BB962C8B-B14F-4D97-AF65-F5344CB8AC3E}">
        <p14:creationId xmlns:p14="http://schemas.microsoft.com/office/powerpoint/2010/main" val="415873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7B15-F9DF-A224-BAA9-9C65A53C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794968"/>
            <a:ext cx="9692640" cy="923394"/>
          </a:xfrm>
        </p:spPr>
        <p:txBody>
          <a:bodyPr/>
          <a:lstStyle/>
          <a:p>
            <a:r>
              <a:rPr lang="en-GB" dirty="0"/>
              <a:t>Insight-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7A43-2FAD-FC50-8535-D6D725F8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04661"/>
            <a:ext cx="8595360" cy="3875476"/>
          </a:xfrm>
        </p:spPr>
        <p:txBody>
          <a:bodyPr/>
          <a:lstStyle/>
          <a:p>
            <a:r>
              <a:rPr lang="en-GB" dirty="0"/>
              <a:t>Profit margin contribution % by region is maximum in Australia.</a:t>
            </a:r>
          </a:p>
          <a:p>
            <a:r>
              <a:rPr lang="en-GB" dirty="0"/>
              <a:t>Profit Margin% is most in central region.</a:t>
            </a:r>
          </a:p>
          <a:p>
            <a:r>
              <a:rPr lang="en-GB" dirty="0"/>
              <a:t> Revenue contribution % is maximum in Australia region.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00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3125-9844-A17F-B725-8DC6725E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Details-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A557-F371-284B-6F1A-51158BFA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81943"/>
            <a:ext cx="8595360" cy="2836506"/>
          </a:xfrm>
        </p:spPr>
        <p:txBody>
          <a:bodyPr/>
          <a:lstStyle/>
          <a:p>
            <a:r>
              <a:rPr lang="en-GB" dirty="0"/>
              <a:t>Project Title- </a:t>
            </a:r>
            <a:r>
              <a:rPr lang="en-IN" dirty="0"/>
              <a:t>Budget Sales Analytics </a:t>
            </a:r>
            <a:endParaRPr lang="en-GB" dirty="0"/>
          </a:p>
          <a:p>
            <a:r>
              <a:rPr lang="en-IN" dirty="0"/>
              <a:t>Technologies -Data Science </a:t>
            </a:r>
            <a:endParaRPr lang="en-GB" dirty="0"/>
          </a:p>
          <a:p>
            <a:r>
              <a:rPr lang="en-IN" dirty="0"/>
              <a:t>Domain- Retail &amp; Sales </a:t>
            </a:r>
            <a:endParaRPr lang="en-GB" dirty="0"/>
          </a:p>
          <a:p>
            <a:r>
              <a:rPr lang="en-IN" dirty="0"/>
              <a:t>Project Difficulties level -Advanced </a:t>
            </a:r>
            <a:endParaRPr lang="en-GB" dirty="0"/>
          </a:p>
          <a:p>
            <a:r>
              <a:rPr lang="en-IN" sz="1800" cap="none" spc="0" dirty="0">
                <a:solidFill>
                  <a:schemeClr val="tx1"/>
                </a:solidFill>
              </a:rPr>
              <a:t>Tools Used – Power BI &amp; DAX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918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A49B-5DD9-3953-6345-4EBEAA72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28438"/>
            <a:ext cx="9692640" cy="763244"/>
          </a:xfrm>
        </p:spPr>
        <p:txBody>
          <a:bodyPr/>
          <a:lstStyle/>
          <a:p>
            <a:r>
              <a:rPr lang="en-GB" dirty="0"/>
              <a:t>6. Budget 2016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47896-3DE1-FC4E-C652-C46BC88DB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427584"/>
            <a:ext cx="8518849" cy="4814596"/>
          </a:xfrm>
        </p:spPr>
      </p:pic>
    </p:spTree>
    <p:extLst>
      <p:ext uri="{BB962C8B-B14F-4D97-AF65-F5344CB8AC3E}">
        <p14:creationId xmlns:p14="http://schemas.microsoft.com/office/powerpoint/2010/main" val="40213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9FC6-D578-9EF3-D18F-AE18237B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981581"/>
            <a:ext cx="9692640" cy="803473"/>
          </a:xfrm>
        </p:spPr>
        <p:txBody>
          <a:bodyPr/>
          <a:lstStyle/>
          <a:p>
            <a:r>
              <a:rPr lang="en-GB" dirty="0"/>
              <a:t>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6F4E-3186-0780-7AEB-75559221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97966"/>
            <a:ext cx="8595360" cy="3782171"/>
          </a:xfrm>
        </p:spPr>
        <p:txBody>
          <a:bodyPr/>
          <a:lstStyle/>
          <a:p>
            <a:r>
              <a:rPr lang="en-GB" dirty="0"/>
              <a:t>Budget in category is highest in Bikes and lowest in clothing.</a:t>
            </a:r>
          </a:p>
          <a:p>
            <a:r>
              <a:rPr lang="en-GB" dirty="0"/>
              <a:t>Budget for category and for subcategory is highest for mountain bikes and least in socks.</a:t>
            </a:r>
          </a:p>
          <a:p>
            <a:r>
              <a:rPr lang="en-IN" dirty="0"/>
              <a:t>Grand total for month 2016 is maximum for June month and</a:t>
            </a:r>
          </a:p>
          <a:p>
            <a:pPr marL="0" indent="0">
              <a:buNone/>
            </a:pPr>
            <a:r>
              <a:rPr lang="en-IN" dirty="0"/>
              <a:t>    lowest in January month.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6FC-FF73-DBEF-6BB0-CDCC0FF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81905"/>
          </a:xfrm>
        </p:spPr>
        <p:txBody>
          <a:bodyPr/>
          <a:lstStyle/>
          <a:p>
            <a:r>
              <a:rPr lang="en-GB" dirty="0"/>
              <a:t>7.Variance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2B540-5E2A-D9BE-22F6-C4B46CA16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1352939"/>
            <a:ext cx="8892074" cy="4827199"/>
          </a:xfrm>
        </p:spPr>
      </p:pic>
    </p:spTree>
    <p:extLst>
      <p:ext uri="{BB962C8B-B14F-4D97-AF65-F5344CB8AC3E}">
        <p14:creationId xmlns:p14="http://schemas.microsoft.com/office/powerpoint/2010/main" val="122255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A15-A85B-52B3-B0AA-DBF7A4EB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981581"/>
            <a:ext cx="9692640" cy="848443"/>
          </a:xfrm>
        </p:spPr>
        <p:txBody>
          <a:bodyPr/>
          <a:lstStyle/>
          <a:p>
            <a:r>
              <a:rPr lang="en-GB" dirty="0"/>
              <a:t>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D3F5-D942-3349-835F-3DCA8355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19264"/>
            <a:ext cx="8595360" cy="3660873"/>
          </a:xfrm>
        </p:spPr>
        <p:txBody>
          <a:bodyPr/>
          <a:lstStyle/>
          <a:p>
            <a:r>
              <a:rPr lang="en-GB" dirty="0"/>
              <a:t>Variance in category is most for Bikes and least for clothing.</a:t>
            </a:r>
          </a:p>
          <a:p>
            <a:r>
              <a:rPr lang="en-GB" dirty="0"/>
              <a:t>Revenue in category for bikes is highest and lowest for clothing.</a:t>
            </a:r>
          </a:p>
          <a:p>
            <a:r>
              <a:rPr lang="en-GB" dirty="0"/>
              <a:t>Variance in product line is most for road and lest for touring.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97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4CF7-F82F-557B-C118-BB316C9E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8558"/>
          </a:xfrm>
        </p:spPr>
        <p:txBody>
          <a:bodyPr/>
          <a:lstStyle/>
          <a:p>
            <a:r>
              <a:rPr lang="en-GB" dirty="0"/>
              <a:t>8.Top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A2804-8393-4C92-89FC-2A3D8D1B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78294"/>
            <a:ext cx="9106678" cy="4901844"/>
          </a:xfrm>
        </p:spPr>
      </p:pic>
    </p:spTree>
    <p:extLst>
      <p:ext uri="{BB962C8B-B14F-4D97-AF65-F5344CB8AC3E}">
        <p14:creationId xmlns:p14="http://schemas.microsoft.com/office/powerpoint/2010/main" val="83428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27D3-EA72-0458-FD67-C8E972F7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20140"/>
          </a:xfrm>
        </p:spPr>
        <p:txBody>
          <a:bodyPr/>
          <a:lstStyle/>
          <a:p>
            <a:r>
              <a:rPr lang="en-GB" dirty="0" err="1"/>
              <a:t>Insgiht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98D5-D5A2-AF67-1789-8BA15902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Top 5 Product for profit ,revenue, and variance in subcategory is highest for road bikes.</a:t>
            </a:r>
          </a:p>
          <a:p>
            <a:r>
              <a:rPr lang="en-GB" dirty="0"/>
              <a:t>Top 3 countries for revenue and  for profit in country is maximum for united states with 42.96%.</a:t>
            </a:r>
          </a:p>
          <a:p>
            <a:r>
              <a:rPr lang="en-GB" dirty="0"/>
              <a:t>Top 5 customer for revenue is most for Jordan turner.</a:t>
            </a:r>
          </a:p>
          <a:p>
            <a:r>
              <a:rPr lang="en-GB" dirty="0"/>
              <a:t>Top 3 sales product is mountain 200 black 46, mountain 200 black 42,</a:t>
            </a:r>
          </a:p>
          <a:p>
            <a:pPr marL="0" indent="0">
              <a:buNone/>
            </a:pPr>
            <a:r>
              <a:rPr lang="en-GB" dirty="0"/>
              <a:t>   Mountain 200 silver 38.</a:t>
            </a:r>
          </a:p>
          <a:p>
            <a:r>
              <a:rPr lang="en-GB" dirty="0"/>
              <a:t>Top 5 maximum profit for product is mountain 200 silver 46, Mountain 200 black 46, mountain 200 silver 42, mountain 200 silver 38, Mountain 200 black 42.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9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1F9E-C1C4-740A-95CD-3E16A391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D3BE-14D2-B5EF-21DE-D5CBDF4B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Product Performance</a:t>
            </a:r>
            <a:r>
              <a:rPr lang="en-GB" dirty="0"/>
              <a:t>: Certain product categories consistently outperform others, suggesting opportunities for targeted marketing efforts or adjustments in production and inventory management.</a:t>
            </a:r>
          </a:p>
          <a:p>
            <a:r>
              <a:rPr lang="en-GB" b="1" dirty="0"/>
              <a:t>Cost Efficiency</a:t>
            </a:r>
            <a:r>
              <a:rPr lang="en-GB" dirty="0"/>
              <a:t>: Evaluation of cost-effectiveness in relation to sales performance indicates areas where cost reductions could be made without compromising sales targets.</a:t>
            </a:r>
          </a:p>
          <a:p>
            <a:r>
              <a:rPr lang="en-GB" b="1" dirty="0"/>
              <a:t>Budget Accuracy</a:t>
            </a:r>
            <a:r>
              <a:rPr lang="en-GB" dirty="0"/>
              <a:t>: The comparison between budgeted sales and actual sales figures reveals a [percentage]% variance. This indicates [over/under]performance relative to our projections. The primary drivers of variance include [briefly mention key factors influencing variance].</a:t>
            </a:r>
          </a:p>
          <a:p>
            <a:r>
              <a:rPr lang="en-GB" b="1" dirty="0"/>
              <a:t>Product Performance</a:t>
            </a:r>
            <a:r>
              <a:rPr lang="en-GB" dirty="0"/>
              <a:t>: Certain product lines performed exceptionally well, contributing significantly to overall sales. Conversely, other products showed weaker performance, suggesting opportunities for targeted marketing or operational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17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4AF3-5108-2AC8-12BF-C744DF1D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4" y="2035940"/>
            <a:ext cx="9692640" cy="1325562"/>
          </a:xfrm>
        </p:spPr>
        <p:txBody>
          <a:bodyPr/>
          <a:lstStyle/>
          <a:p>
            <a:r>
              <a:rPr lang="en-GB"/>
              <a:t>End 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D2E7-521D-8451-99C3-0FD15D24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C773-32C7-DDB9-0FA8-20922F3B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1DCD-58B2-9F9C-7D2B-533AB8A6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81943"/>
            <a:ext cx="8595360" cy="3698194"/>
          </a:xfrm>
        </p:spPr>
        <p:txBody>
          <a:bodyPr/>
          <a:lstStyle/>
          <a:p>
            <a:r>
              <a:rPr lang="en-GB" dirty="0"/>
              <a:t>Extract various information such as Sales, budget, and variance.</a:t>
            </a:r>
          </a:p>
          <a:p>
            <a:r>
              <a:rPr lang="en-GB" dirty="0"/>
              <a:t>compare sales and budgets with various attributes.</a:t>
            </a:r>
          </a:p>
          <a:p>
            <a:r>
              <a:rPr lang="en-GB" dirty="0"/>
              <a:t>Extract necessary information about Products and Customers</a:t>
            </a:r>
          </a:p>
          <a:p>
            <a:r>
              <a:rPr lang="en-GB" dirty="0"/>
              <a:t>Make the necessary dashboard with the best you can extract from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3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7410-22D1-7082-A08E-4828BC16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DataSet</a:t>
            </a:r>
            <a:r>
              <a:rPr lang="en-GB" dirty="0"/>
              <a:t> Information-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FA19-5269-0F00-D3F9-FF77AA17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0016"/>
            <a:ext cx="8595360" cy="3950121"/>
          </a:xfrm>
        </p:spPr>
        <p:txBody>
          <a:bodyPr/>
          <a:lstStyle/>
          <a:p>
            <a:r>
              <a:rPr lang="en-GB" dirty="0"/>
              <a:t>There are two Worksheet for Budget </a:t>
            </a:r>
          </a:p>
          <a:p>
            <a:r>
              <a:rPr lang="en-GB" dirty="0"/>
              <a:t>1. Budget</a:t>
            </a:r>
          </a:p>
          <a:p>
            <a:r>
              <a:rPr lang="en-GB" dirty="0"/>
              <a:t>2. Adventure Works Database-</a:t>
            </a:r>
          </a:p>
          <a:p>
            <a:r>
              <a:rPr lang="en-GB" dirty="0"/>
              <a:t> Calendar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Products</a:t>
            </a:r>
          </a:p>
          <a:p>
            <a:r>
              <a:rPr lang="en-GB" dirty="0"/>
              <a:t>Sales</a:t>
            </a:r>
          </a:p>
          <a:p>
            <a:r>
              <a:rPr lang="en-GB" dirty="0"/>
              <a:t>Territory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4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8542-B790-0998-C588-918CF802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46304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rial Rounded MT Bold" panose="020F0704030504030204" pitchFamily="34" charset="0"/>
              </a:rPr>
              <a:t>Detailed Description:</a:t>
            </a:r>
            <a:br>
              <a:rPr lang="en-US" sz="44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F6C2-72E4-B719-C898-8076629A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calculated and make some important new Measure with DAX function </a:t>
            </a:r>
          </a:p>
          <a:p>
            <a:pPr marL="0" indent="0">
              <a:buNone/>
            </a:pPr>
            <a:r>
              <a:rPr lang="en-GB" dirty="0"/>
              <a:t>which are needed for calculation are-</a:t>
            </a:r>
          </a:p>
          <a:p>
            <a:pPr marL="0" indent="0">
              <a:buNone/>
            </a:pPr>
            <a:r>
              <a:rPr lang="en-GB" dirty="0"/>
              <a:t>DAX Function New Measure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 Unit Cost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UnitCost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 Unit Price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Cost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TotalProductCost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Cumulative of last year revenue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[LAST YEAR REVENUE]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ALLSELECTED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Calender_2[Date]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Calender_2[Date]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Cumulative Revenue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'Budget 2016'</a:t>
            </a:r>
            <a:r>
              <a:rPr lang="en-IN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[Revenue]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FILTER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ALLSELECTED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Calender_2[Date]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Calender_2[Date]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23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0D34-95D2-0FB2-2C05-C72F0338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51722"/>
            <a:ext cx="8595360" cy="5228415"/>
          </a:xfrm>
        </p:spPr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 profit margin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ISBLANK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[Profit Margin LY]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BLANK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Profit Margin]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[Profit Margin LY]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difference between </a:t>
            </a:r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current </a:t>
            </a:r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yr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and last revenue = [Cumulative Revenue]-[Cumulative of last year revenue]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 YEAR REVENUE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'Budget 2016'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[Revenue]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SAMEPERIODLASTYEAR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Calender_2[Date]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Margin %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Profit Margin]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[Revenue]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margin contribution %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([Total Profit Margin],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([Total Profit Margin],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('Product'),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(Territory),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(Customers)))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Margin LY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Profit Margin]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SAMEPERIODLASTYEAR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Calender_2[Date]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89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48BD-AAD9-47BF-89AF-322717C8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30220"/>
            <a:ext cx="8595360" cy="4649917"/>
          </a:xfrm>
        </p:spPr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Revenue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SalesAmount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Revenue contribution %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([Revenue],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([Revenue],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('Product'),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(Territory),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(Customers)))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 Qty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OrderQuantity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 difference = 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[Profit Margin %]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'Profit Target'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[Profit Target Value]</a:t>
            </a:r>
            <a:endParaRPr lang="en-GB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 Profit Margin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Sales[Profit Margin]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 Spend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SUMX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OrderQuantity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3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DBBE-69CF-5ECC-164D-DFF450AD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04866"/>
            <a:ext cx="8595360" cy="4575272"/>
          </a:xfrm>
        </p:spPr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Target sales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Budget[Total Budget]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Variance = 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'Budget 2016'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[Revenue]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'Budget Monthly'</a:t>
            </a:r>
            <a:r>
              <a:rPr lang="en-GB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[Target sales]</a:t>
            </a:r>
            <a:endParaRPr lang="en-GB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Variance %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[Variance]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[Target sales]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Target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GENERATESERIES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0.35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Target Value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SELECTEDVALUE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'Profit Target'[Profit Target]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Profit Margin = 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UnitPrice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OrderQuantity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)-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TotalProductCost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GB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 = </a:t>
            </a:r>
            <a:r>
              <a:rPr lang="en-IN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SalesAmount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40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22DF-DAC8-153D-373F-884C4082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08922"/>
            <a:ext cx="8595360" cy="4771215"/>
          </a:xfrm>
        </p:spPr>
        <p:txBody>
          <a:bodyPr/>
          <a:lstStyle/>
          <a:p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TotalSales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SalesAmount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)+</a:t>
            </a:r>
            <a:r>
              <a:rPr lang="en-GB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TaxAmt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UnitCost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TotalProductCost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Sales[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OrderQuantity</a:t>
            </a:r>
            <a:r>
              <a:rPr lang="en-GB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GB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/>
              <a:t>This all Calculation in done is with DAX function.</a:t>
            </a:r>
          </a:p>
          <a:p>
            <a:pPr marL="0" indent="0">
              <a:buNone/>
            </a:pPr>
            <a:r>
              <a:rPr lang="en-IN" dirty="0"/>
              <a:t>Also created New Table called- </a:t>
            </a:r>
          </a:p>
          <a:p>
            <a:r>
              <a:rPr lang="en-IN" dirty="0"/>
              <a:t>Budget 2016</a:t>
            </a:r>
          </a:p>
          <a:p>
            <a:r>
              <a:rPr lang="en-IN" dirty="0"/>
              <a:t>Budget Monthly</a:t>
            </a:r>
          </a:p>
          <a:p>
            <a:r>
              <a:rPr lang="en-IN" dirty="0"/>
              <a:t>Calender2</a:t>
            </a:r>
          </a:p>
          <a:p>
            <a:r>
              <a:rPr lang="en-IN" dirty="0"/>
              <a:t>Profit Target</a:t>
            </a:r>
          </a:p>
        </p:txBody>
      </p:sp>
    </p:spTree>
    <p:extLst>
      <p:ext uri="{BB962C8B-B14F-4D97-AF65-F5344CB8AC3E}">
        <p14:creationId xmlns:p14="http://schemas.microsoft.com/office/powerpoint/2010/main" val="25961434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263</TotalTime>
  <Words>1157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Century Schoolbook</vt:lpstr>
      <vt:lpstr>Consolas</vt:lpstr>
      <vt:lpstr>Wingdings 2</vt:lpstr>
      <vt:lpstr>View</vt:lpstr>
      <vt:lpstr>Budget Sales Analytics </vt:lpstr>
      <vt:lpstr>Project Details-</vt:lpstr>
      <vt:lpstr>Objective-</vt:lpstr>
      <vt:lpstr>DataSet Information-</vt:lpstr>
      <vt:lpstr>Detailed Description: </vt:lpstr>
      <vt:lpstr>PowerPoint Presentation</vt:lpstr>
      <vt:lpstr>PowerPoint Presentation</vt:lpstr>
      <vt:lpstr>PowerPoint Presentation</vt:lpstr>
      <vt:lpstr>PowerPoint Presentation</vt:lpstr>
      <vt:lpstr>1.Customer Analysis</vt:lpstr>
      <vt:lpstr>Insight-</vt:lpstr>
      <vt:lpstr>2.Customer Sales Analysis</vt:lpstr>
      <vt:lpstr>2.Insight</vt:lpstr>
      <vt:lpstr>3.Product Sales Analysis</vt:lpstr>
      <vt:lpstr>Insight</vt:lpstr>
      <vt:lpstr>4.Sales Analysis</vt:lpstr>
      <vt:lpstr>Insight</vt:lpstr>
      <vt:lpstr>5.Profit Analysis</vt:lpstr>
      <vt:lpstr>Insight-</vt:lpstr>
      <vt:lpstr>6. Budget 2016 Analysis</vt:lpstr>
      <vt:lpstr>Insight</vt:lpstr>
      <vt:lpstr>7.Variance Analysis</vt:lpstr>
      <vt:lpstr>Insight</vt:lpstr>
      <vt:lpstr>8.Top Analysis</vt:lpstr>
      <vt:lpstr>Insgiht</vt:lpstr>
      <vt:lpstr>Conclusion</vt:lpstr>
      <vt:lpstr>End 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 MALVIYA</dc:creator>
  <cp:lastModifiedBy>ARCHANA MALVIYA</cp:lastModifiedBy>
  <cp:revision>22</cp:revision>
  <dcterms:created xsi:type="dcterms:W3CDTF">2024-06-30T09:07:54Z</dcterms:created>
  <dcterms:modified xsi:type="dcterms:W3CDTF">2024-07-01T09:24:25Z</dcterms:modified>
</cp:coreProperties>
</file>