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9" autoAdjust="0"/>
    <p:restoredTop sz="94660"/>
  </p:normalViewPr>
  <p:slideViewPr>
    <p:cSldViewPr snapToGrid="0">
      <p:cViewPr varScale="1">
        <p:scale>
          <a:sx n="82" d="100"/>
          <a:sy n="82" d="100"/>
        </p:scale>
        <p:origin x="4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60EE15-B094-4AAD-AC62-1677E1AC4E6B}"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D8E60-5248-4D36-9645-FC643DDB43A6}" type="slidenum">
              <a:rPr lang="en-IN" smtClean="0"/>
              <a:t>‹#›</a:t>
            </a:fld>
            <a:endParaRPr lang="en-IN"/>
          </a:p>
        </p:txBody>
      </p:sp>
    </p:spTree>
    <p:extLst>
      <p:ext uri="{BB962C8B-B14F-4D97-AF65-F5344CB8AC3E}">
        <p14:creationId xmlns:p14="http://schemas.microsoft.com/office/powerpoint/2010/main" val="101943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60EE15-B094-4AAD-AC62-1677E1AC4E6B}"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D8E60-5248-4D36-9645-FC643DDB43A6}" type="slidenum">
              <a:rPr lang="en-IN" smtClean="0"/>
              <a:t>‹#›</a:t>
            </a:fld>
            <a:endParaRPr lang="en-IN"/>
          </a:p>
        </p:txBody>
      </p:sp>
    </p:spTree>
    <p:extLst>
      <p:ext uri="{BB962C8B-B14F-4D97-AF65-F5344CB8AC3E}">
        <p14:creationId xmlns:p14="http://schemas.microsoft.com/office/powerpoint/2010/main" val="304736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560EE15-B094-4AAD-AC62-1677E1AC4E6B}"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D8E60-5248-4D36-9645-FC643DDB43A6}" type="slidenum">
              <a:rPr lang="en-IN" smtClean="0"/>
              <a:t>‹#›</a:t>
            </a:fld>
            <a:endParaRPr lang="en-IN"/>
          </a:p>
        </p:txBody>
      </p:sp>
    </p:spTree>
    <p:extLst>
      <p:ext uri="{BB962C8B-B14F-4D97-AF65-F5344CB8AC3E}">
        <p14:creationId xmlns:p14="http://schemas.microsoft.com/office/powerpoint/2010/main" val="3706554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560EE15-B094-4AAD-AC62-1677E1AC4E6B}"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D8E60-5248-4D36-9645-FC643DDB43A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27455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0EE15-B094-4AAD-AC62-1677E1AC4E6B}"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D8E60-5248-4D36-9645-FC643DDB43A6}" type="slidenum">
              <a:rPr lang="en-IN" smtClean="0"/>
              <a:t>‹#›</a:t>
            </a:fld>
            <a:endParaRPr lang="en-IN"/>
          </a:p>
        </p:txBody>
      </p:sp>
    </p:spTree>
    <p:extLst>
      <p:ext uri="{BB962C8B-B14F-4D97-AF65-F5344CB8AC3E}">
        <p14:creationId xmlns:p14="http://schemas.microsoft.com/office/powerpoint/2010/main" val="1883771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60EE15-B094-4AAD-AC62-1677E1AC4E6B}" type="datetimeFigureOut">
              <a:rPr lang="en-IN" smtClean="0"/>
              <a:t>06-07-2024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D8E60-5248-4D36-9645-FC643DDB43A6}" type="slidenum">
              <a:rPr lang="en-IN" smtClean="0"/>
              <a:t>‹#›</a:t>
            </a:fld>
            <a:endParaRPr lang="en-IN"/>
          </a:p>
        </p:txBody>
      </p:sp>
    </p:spTree>
    <p:extLst>
      <p:ext uri="{BB962C8B-B14F-4D97-AF65-F5344CB8AC3E}">
        <p14:creationId xmlns:p14="http://schemas.microsoft.com/office/powerpoint/2010/main" val="1701312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60EE15-B094-4AAD-AC62-1677E1AC4E6B}" type="datetimeFigureOut">
              <a:rPr lang="en-IN" smtClean="0"/>
              <a:t>06-07-2024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D8E60-5248-4D36-9645-FC643DDB43A6}" type="slidenum">
              <a:rPr lang="en-IN" smtClean="0"/>
              <a:t>‹#›</a:t>
            </a:fld>
            <a:endParaRPr lang="en-IN"/>
          </a:p>
        </p:txBody>
      </p:sp>
    </p:spTree>
    <p:extLst>
      <p:ext uri="{BB962C8B-B14F-4D97-AF65-F5344CB8AC3E}">
        <p14:creationId xmlns:p14="http://schemas.microsoft.com/office/powerpoint/2010/main" val="1349737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0EE15-B094-4AAD-AC62-1677E1AC4E6B}"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D8E60-5248-4D36-9645-FC643DDB43A6}" type="slidenum">
              <a:rPr lang="en-IN" smtClean="0"/>
              <a:t>‹#›</a:t>
            </a:fld>
            <a:endParaRPr lang="en-IN"/>
          </a:p>
        </p:txBody>
      </p:sp>
    </p:spTree>
    <p:extLst>
      <p:ext uri="{BB962C8B-B14F-4D97-AF65-F5344CB8AC3E}">
        <p14:creationId xmlns:p14="http://schemas.microsoft.com/office/powerpoint/2010/main" val="1486706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0EE15-B094-4AAD-AC62-1677E1AC4E6B}"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D8E60-5248-4D36-9645-FC643DDB43A6}" type="slidenum">
              <a:rPr lang="en-IN" smtClean="0"/>
              <a:t>‹#›</a:t>
            </a:fld>
            <a:endParaRPr lang="en-IN"/>
          </a:p>
        </p:txBody>
      </p:sp>
    </p:spTree>
    <p:extLst>
      <p:ext uri="{BB962C8B-B14F-4D97-AF65-F5344CB8AC3E}">
        <p14:creationId xmlns:p14="http://schemas.microsoft.com/office/powerpoint/2010/main" val="221679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560EE15-B094-4AAD-AC62-1677E1AC4E6B}"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D8E60-5248-4D36-9645-FC643DDB43A6}" type="slidenum">
              <a:rPr lang="en-IN" smtClean="0"/>
              <a:t>‹#›</a:t>
            </a:fld>
            <a:endParaRPr lang="en-IN"/>
          </a:p>
        </p:txBody>
      </p:sp>
    </p:spTree>
    <p:extLst>
      <p:ext uri="{BB962C8B-B14F-4D97-AF65-F5344CB8AC3E}">
        <p14:creationId xmlns:p14="http://schemas.microsoft.com/office/powerpoint/2010/main" val="1262764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0EE15-B094-4AAD-AC62-1677E1AC4E6B}"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D8E60-5248-4D36-9645-FC643DDB43A6}" type="slidenum">
              <a:rPr lang="en-IN" smtClean="0"/>
              <a:t>‹#›</a:t>
            </a:fld>
            <a:endParaRPr lang="en-IN"/>
          </a:p>
        </p:txBody>
      </p:sp>
    </p:spTree>
    <p:extLst>
      <p:ext uri="{BB962C8B-B14F-4D97-AF65-F5344CB8AC3E}">
        <p14:creationId xmlns:p14="http://schemas.microsoft.com/office/powerpoint/2010/main" val="176040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60EE15-B094-4AAD-AC62-1677E1AC4E6B}"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D8E60-5248-4D36-9645-FC643DDB43A6}" type="slidenum">
              <a:rPr lang="en-IN" smtClean="0"/>
              <a:t>‹#›</a:t>
            </a:fld>
            <a:endParaRPr lang="en-IN"/>
          </a:p>
        </p:txBody>
      </p:sp>
    </p:spTree>
    <p:extLst>
      <p:ext uri="{BB962C8B-B14F-4D97-AF65-F5344CB8AC3E}">
        <p14:creationId xmlns:p14="http://schemas.microsoft.com/office/powerpoint/2010/main" val="283119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60EE15-B094-4AAD-AC62-1677E1AC4E6B}" type="datetimeFigureOut">
              <a:rPr lang="en-IN" smtClean="0"/>
              <a:t>06-07-2024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FD8E60-5248-4D36-9645-FC643DDB43A6}" type="slidenum">
              <a:rPr lang="en-IN" smtClean="0"/>
              <a:t>‹#›</a:t>
            </a:fld>
            <a:endParaRPr lang="en-IN"/>
          </a:p>
        </p:txBody>
      </p:sp>
    </p:spTree>
    <p:extLst>
      <p:ext uri="{BB962C8B-B14F-4D97-AF65-F5344CB8AC3E}">
        <p14:creationId xmlns:p14="http://schemas.microsoft.com/office/powerpoint/2010/main" val="391400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560EE15-B094-4AAD-AC62-1677E1AC4E6B}" type="datetimeFigureOut">
              <a:rPr lang="en-IN" smtClean="0"/>
              <a:t>06-07-2024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BFD8E60-5248-4D36-9645-FC643DDB43A6}" type="slidenum">
              <a:rPr lang="en-IN" smtClean="0"/>
              <a:t>‹#›</a:t>
            </a:fld>
            <a:endParaRPr lang="en-IN"/>
          </a:p>
        </p:txBody>
      </p:sp>
    </p:spTree>
    <p:extLst>
      <p:ext uri="{BB962C8B-B14F-4D97-AF65-F5344CB8AC3E}">
        <p14:creationId xmlns:p14="http://schemas.microsoft.com/office/powerpoint/2010/main" val="3000012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560EE15-B094-4AAD-AC62-1677E1AC4E6B}" type="datetimeFigureOut">
              <a:rPr lang="en-IN" smtClean="0"/>
              <a:t>06-07-2024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BFD8E60-5248-4D36-9645-FC643DDB43A6}" type="slidenum">
              <a:rPr lang="en-IN" smtClean="0"/>
              <a:t>‹#›</a:t>
            </a:fld>
            <a:endParaRPr lang="en-IN"/>
          </a:p>
        </p:txBody>
      </p:sp>
    </p:spTree>
    <p:extLst>
      <p:ext uri="{BB962C8B-B14F-4D97-AF65-F5344CB8AC3E}">
        <p14:creationId xmlns:p14="http://schemas.microsoft.com/office/powerpoint/2010/main" val="396814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560EE15-B094-4AAD-AC62-1677E1AC4E6B}" type="datetimeFigureOut">
              <a:rPr lang="en-IN" smtClean="0"/>
              <a:t>06-07-2024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BFD8E60-5248-4D36-9645-FC643DDB43A6}" type="slidenum">
              <a:rPr lang="en-IN" smtClean="0"/>
              <a:t>‹#›</a:t>
            </a:fld>
            <a:endParaRPr lang="en-IN"/>
          </a:p>
        </p:txBody>
      </p:sp>
    </p:spTree>
    <p:extLst>
      <p:ext uri="{BB962C8B-B14F-4D97-AF65-F5344CB8AC3E}">
        <p14:creationId xmlns:p14="http://schemas.microsoft.com/office/powerpoint/2010/main" val="54846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60EE15-B094-4AAD-AC62-1677E1AC4E6B}"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D8E60-5248-4D36-9645-FC643DDB43A6}" type="slidenum">
              <a:rPr lang="en-IN" smtClean="0"/>
              <a:t>‹#›</a:t>
            </a:fld>
            <a:endParaRPr lang="en-IN"/>
          </a:p>
        </p:txBody>
      </p:sp>
    </p:spTree>
    <p:extLst>
      <p:ext uri="{BB962C8B-B14F-4D97-AF65-F5344CB8AC3E}">
        <p14:creationId xmlns:p14="http://schemas.microsoft.com/office/powerpoint/2010/main" val="347930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560EE15-B094-4AAD-AC62-1677E1AC4E6B}" type="datetimeFigureOut">
              <a:rPr lang="en-IN" smtClean="0"/>
              <a:t>06-07-2024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BFD8E60-5248-4D36-9645-FC643DDB43A6}" type="slidenum">
              <a:rPr lang="en-IN" smtClean="0"/>
              <a:t>‹#›</a:t>
            </a:fld>
            <a:endParaRPr lang="en-IN"/>
          </a:p>
        </p:txBody>
      </p:sp>
    </p:spTree>
    <p:extLst>
      <p:ext uri="{BB962C8B-B14F-4D97-AF65-F5344CB8AC3E}">
        <p14:creationId xmlns:p14="http://schemas.microsoft.com/office/powerpoint/2010/main" val="42944816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443E-D1EF-A4E1-9C44-B2A586DCB06A}"/>
              </a:ext>
            </a:extLst>
          </p:cNvPr>
          <p:cNvSpPr>
            <a:spLocks noGrp="1"/>
          </p:cNvSpPr>
          <p:nvPr>
            <p:ph type="ctrTitle"/>
          </p:nvPr>
        </p:nvSpPr>
        <p:spPr>
          <a:xfrm>
            <a:off x="1528179" y="234820"/>
            <a:ext cx="8825658" cy="3329581"/>
          </a:xfrm>
        </p:spPr>
        <p:txBody>
          <a:bodyPr/>
          <a:lstStyle/>
          <a:p>
            <a:pPr algn="ctr"/>
            <a:r>
              <a:rPr lang="en-GB" dirty="0"/>
              <a:t>YouTube </a:t>
            </a:r>
            <a:r>
              <a:rPr lang="en-IN" dirty="0"/>
              <a:t>Songs Analysis</a:t>
            </a:r>
          </a:p>
        </p:txBody>
      </p:sp>
      <p:sp>
        <p:nvSpPr>
          <p:cNvPr id="3" name="Subtitle 2">
            <a:extLst>
              <a:ext uri="{FF2B5EF4-FFF2-40B4-BE49-F238E27FC236}">
                <a16:creationId xmlns:a16="http://schemas.microsoft.com/office/drawing/2014/main" id="{FBFE1E26-6263-7F42-F94B-FDD16A8CB232}"/>
              </a:ext>
            </a:extLst>
          </p:cNvPr>
          <p:cNvSpPr>
            <a:spLocks noGrp="1"/>
          </p:cNvSpPr>
          <p:nvPr>
            <p:ph type="subTitle" idx="1"/>
          </p:nvPr>
        </p:nvSpPr>
        <p:spPr/>
        <p:txBody>
          <a:bodyPr/>
          <a:lstStyle/>
          <a:p>
            <a:pPr algn="r"/>
            <a:r>
              <a:rPr lang="en-GB" dirty="0"/>
              <a:t>Project by</a:t>
            </a:r>
          </a:p>
          <a:p>
            <a:pPr algn="r"/>
            <a:r>
              <a:rPr lang="en-GB" dirty="0"/>
              <a:t>Archana Malviya</a:t>
            </a:r>
            <a:endParaRPr lang="en-IN" dirty="0"/>
          </a:p>
        </p:txBody>
      </p:sp>
    </p:spTree>
    <p:extLst>
      <p:ext uri="{BB962C8B-B14F-4D97-AF65-F5344CB8AC3E}">
        <p14:creationId xmlns:p14="http://schemas.microsoft.com/office/powerpoint/2010/main" val="108278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42CF-EDDC-716D-C54B-1E0693AE5FB4}"/>
              </a:ext>
            </a:extLst>
          </p:cNvPr>
          <p:cNvSpPr>
            <a:spLocks noGrp="1"/>
          </p:cNvSpPr>
          <p:nvPr>
            <p:ph type="title"/>
          </p:nvPr>
        </p:nvSpPr>
        <p:spPr>
          <a:xfrm>
            <a:off x="646111" y="154137"/>
            <a:ext cx="9404723" cy="6022775"/>
          </a:xfrm>
        </p:spPr>
        <p:txBody>
          <a:bodyPr/>
          <a:lstStyle/>
          <a:p>
            <a:r>
              <a:rPr lang="en-GB" dirty="0"/>
              <a:t>5. Insight</a:t>
            </a:r>
            <a:br>
              <a:rPr lang="en-GB" dirty="0"/>
            </a:br>
            <a:br>
              <a:rPr lang="en-GB" dirty="0"/>
            </a:br>
            <a:endParaRPr lang="en-IN" dirty="0"/>
          </a:p>
        </p:txBody>
      </p:sp>
      <p:pic>
        <p:nvPicPr>
          <p:cNvPr id="5" name="Content Placeholder 4">
            <a:extLst>
              <a:ext uri="{FF2B5EF4-FFF2-40B4-BE49-F238E27FC236}">
                <a16:creationId xmlns:a16="http://schemas.microsoft.com/office/drawing/2014/main" id="{2D090E82-4063-A3B4-A13C-04EB5D1C58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8036" y="909456"/>
            <a:ext cx="8556172" cy="5794407"/>
          </a:xfrm>
        </p:spPr>
      </p:pic>
    </p:spTree>
    <p:extLst>
      <p:ext uri="{BB962C8B-B14F-4D97-AF65-F5344CB8AC3E}">
        <p14:creationId xmlns:p14="http://schemas.microsoft.com/office/powerpoint/2010/main" val="102547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E598-8488-F596-312C-6F5B109A2A9A}"/>
              </a:ext>
            </a:extLst>
          </p:cNvPr>
          <p:cNvSpPr>
            <a:spLocks noGrp="1"/>
          </p:cNvSpPr>
          <p:nvPr>
            <p:ph type="title"/>
          </p:nvPr>
        </p:nvSpPr>
        <p:spPr/>
        <p:txBody>
          <a:bodyPr/>
          <a:lstStyle/>
          <a:p>
            <a:r>
              <a:rPr lang="en-GB" dirty="0"/>
              <a:t>6. Insight-</a:t>
            </a:r>
            <a:endParaRPr lang="en-IN" dirty="0"/>
          </a:p>
        </p:txBody>
      </p:sp>
      <p:pic>
        <p:nvPicPr>
          <p:cNvPr id="5" name="Content Placeholder 4">
            <a:extLst>
              <a:ext uri="{FF2B5EF4-FFF2-40B4-BE49-F238E27FC236}">
                <a16:creationId xmlns:a16="http://schemas.microsoft.com/office/drawing/2014/main" id="{609DDF01-7F7C-2EBE-58E3-79B8A1E839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2024" y="1390261"/>
            <a:ext cx="8933493" cy="4858139"/>
          </a:xfrm>
        </p:spPr>
      </p:pic>
    </p:spTree>
    <p:extLst>
      <p:ext uri="{BB962C8B-B14F-4D97-AF65-F5344CB8AC3E}">
        <p14:creationId xmlns:p14="http://schemas.microsoft.com/office/powerpoint/2010/main" val="1736834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D2C47-1379-8F57-2E8C-DAF56FE39254}"/>
              </a:ext>
            </a:extLst>
          </p:cNvPr>
          <p:cNvSpPr>
            <a:spLocks noGrp="1"/>
          </p:cNvSpPr>
          <p:nvPr>
            <p:ph type="title"/>
          </p:nvPr>
        </p:nvSpPr>
        <p:spPr/>
        <p:txBody>
          <a:bodyPr/>
          <a:lstStyle/>
          <a:p>
            <a:r>
              <a:rPr lang="en-GB" dirty="0"/>
              <a:t>7. Insight-</a:t>
            </a:r>
            <a:endParaRPr lang="en-IN" dirty="0"/>
          </a:p>
        </p:txBody>
      </p:sp>
      <p:pic>
        <p:nvPicPr>
          <p:cNvPr id="5" name="Content Placeholder 4">
            <a:extLst>
              <a:ext uri="{FF2B5EF4-FFF2-40B4-BE49-F238E27FC236}">
                <a16:creationId xmlns:a16="http://schemas.microsoft.com/office/drawing/2014/main" id="{7BCB8A67-29C6-98F6-EE70-CDB6FF4E48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2881" y="1229902"/>
            <a:ext cx="8978662" cy="5175380"/>
          </a:xfrm>
        </p:spPr>
      </p:pic>
    </p:spTree>
    <p:extLst>
      <p:ext uri="{BB962C8B-B14F-4D97-AF65-F5344CB8AC3E}">
        <p14:creationId xmlns:p14="http://schemas.microsoft.com/office/powerpoint/2010/main" val="3373620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2251-DF75-5C79-AF0A-B8C5EB59D478}"/>
              </a:ext>
            </a:extLst>
          </p:cNvPr>
          <p:cNvSpPr>
            <a:spLocks noGrp="1"/>
          </p:cNvSpPr>
          <p:nvPr>
            <p:ph type="title"/>
          </p:nvPr>
        </p:nvSpPr>
        <p:spPr/>
        <p:txBody>
          <a:bodyPr/>
          <a:lstStyle/>
          <a:p>
            <a:r>
              <a:rPr lang="en-GB" dirty="0"/>
              <a:t>8. Insight-</a:t>
            </a:r>
            <a:endParaRPr lang="en-IN" dirty="0"/>
          </a:p>
        </p:txBody>
      </p:sp>
      <p:pic>
        <p:nvPicPr>
          <p:cNvPr id="5" name="Content Placeholder 4">
            <a:extLst>
              <a:ext uri="{FF2B5EF4-FFF2-40B4-BE49-F238E27FC236}">
                <a16:creationId xmlns:a16="http://schemas.microsoft.com/office/drawing/2014/main" id="{6D707013-C8D2-8808-C397-3651DD10D4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616" y="1418253"/>
            <a:ext cx="9675845" cy="4987029"/>
          </a:xfrm>
        </p:spPr>
      </p:pic>
    </p:spTree>
    <p:extLst>
      <p:ext uri="{BB962C8B-B14F-4D97-AF65-F5344CB8AC3E}">
        <p14:creationId xmlns:p14="http://schemas.microsoft.com/office/powerpoint/2010/main" val="30589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DCA4-AD40-4B98-2ACE-1F1680282B1A}"/>
              </a:ext>
            </a:extLst>
          </p:cNvPr>
          <p:cNvSpPr>
            <a:spLocks noGrp="1"/>
          </p:cNvSpPr>
          <p:nvPr>
            <p:ph type="title"/>
          </p:nvPr>
        </p:nvSpPr>
        <p:spPr/>
        <p:txBody>
          <a:bodyPr/>
          <a:lstStyle/>
          <a:p>
            <a:r>
              <a:rPr lang="en-GB" dirty="0"/>
              <a:t>9. Final Analysis-</a:t>
            </a:r>
            <a:endParaRPr lang="en-IN" dirty="0"/>
          </a:p>
        </p:txBody>
      </p:sp>
      <p:pic>
        <p:nvPicPr>
          <p:cNvPr id="4" name="Picture 3">
            <a:extLst>
              <a:ext uri="{FF2B5EF4-FFF2-40B4-BE49-F238E27FC236}">
                <a16:creationId xmlns:a16="http://schemas.microsoft.com/office/drawing/2014/main" id="{F9E75035-322D-ADE5-8032-F3D848DCE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649" y="1296956"/>
            <a:ext cx="9713167" cy="5391600"/>
          </a:xfrm>
          <a:prstGeom prst="rect">
            <a:avLst/>
          </a:prstGeom>
        </p:spPr>
      </p:pic>
    </p:spTree>
    <p:extLst>
      <p:ext uri="{BB962C8B-B14F-4D97-AF65-F5344CB8AC3E}">
        <p14:creationId xmlns:p14="http://schemas.microsoft.com/office/powerpoint/2010/main" val="429101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3158-39D7-AE49-871B-A6F4CACE2CA7}"/>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06FA29E4-1127-A719-08E3-A181A7811A27}"/>
              </a:ext>
            </a:extLst>
          </p:cNvPr>
          <p:cNvSpPr>
            <a:spLocks noGrp="1"/>
          </p:cNvSpPr>
          <p:nvPr>
            <p:ph idx="1"/>
          </p:nvPr>
        </p:nvSpPr>
        <p:spPr/>
        <p:txBody>
          <a:bodyPr/>
          <a:lstStyle/>
          <a:p>
            <a:r>
              <a:rPr lang="en-IN" dirty="0"/>
              <a:t>Valuable insights into audience engagement, popularity trends.</a:t>
            </a:r>
          </a:p>
          <a:p>
            <a:endParaRPr lang="en-IN" dirty="0"/>
          </a:p>
          <a:p>
            <a:r>
              <a:rPr lang="en-IN" dirty="0"/>
              <a:t>From </a:t>
            </a:r>
            <a:r>
              <a:rPr lang="en-GB" b="1" dirty="0"/>
              <a:t>Total Views</a:t>
            </a:r>
            <a:r>
              <a:rPr lang="en-GB" dirty="0"/>
              <a:t>: Understand the overall reach and popularity of the song.</a:t>
            </a:r>
          </a:p>
          <a:p>
            <a:r>
              <a:rPr lang="en-IN" dirty="0"/>
              <a:t>From </a:t>
            </a:r>
            <a:r>
              <a:rPr lang="en-GB" b="1" dirty="0"/>
              <a:t>Total Likes and Comments</a:t>
            </a:r>
            <a:r>
              <a:rPr lang="en-GB" dirty="0"/>
              <a:t>: Measure audience interaction and sentiment towards the video.</a:t>
            </a:r>
            <a:endParaRPr lang="en-IN" dirty="0"/>
          </a:p>
          <a:p>
            <a:r>
              <a:rPr lang="en-GB" b="1" dirty="0"/>
              <a:t>Views Over Time</a:t>
            </a:r>
            <a:r>
              <a:rPr lang="en-GB" dirty="0"/>
              <a:t>: Identify peaks and troughs in viewer interest.</a:t>
            </a:r>
            <a:endParaRPr lang="en-IN" dirty="0"/>
          </a:p>
          <a:p>
            <a:r>
              <a:rPr lang="en-GB" b="1" dirty="0"/>
              <a:t>Likes and Comments Trends</a:t>
            </a:r>
            <a:r>
              <a:rPr lang="en-GB" dirty="0"/>
              <a:t>: Track engagement trends across different periods.</a:t>
            </a:r>
            <a:endParaRPr lang="en-IN" dirty="0"/>
          </a:p>
          <a:p>
            <a:r>
              <a:rPr lang="en-IN" dirty="0"/>
              <a:t>Also We can see that the top performer song.</a:t>
            </a:r>
          </a:p>
        </p:txBody>
      </p:sp>
    </p:spTree>
    <p:extLst>
      <p:ext uri="{BB962C8B-B14F-4D97-AF65-F5344CB8AC3E}">
        <p14:creationId xmlns:p14="http://schemas.microsoft.com/office/powerpoint/2010/main" val="186118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1A05-1523-1EF5-F27F-A7BE7322FEC7}"/>
              </a:ext>
            </a:extLst>
          </p:cNvPr>
          <p:cNvSpPr>
            <a:spLocks noGrp="1"/>
          </p:cNvSpPr>
          <p:nvPr>
            <p:ph type="title"/>
          </p:nvPr>
        </p:nvSpPr>
        <p:spPr/>
        <p:txBody>
          <a:bodyPr/>
          <a:lstStyle/>
          <a:p>
            <a:r>
              <a:rPr lang="en-GB" dirty="0"/>
              <a:t>Recommendation-</a:t>
            </a:r>
            <a:endParaRPr lang="en-IN" dirty="0"/>
          </a:p>
        </p:txBody>
      </p:sp>
      <p:sp>
        <p:nvSpPr>
          <p:cNvPr id="3" name="Content Placeholder 2">
            <a:extLst>
              <a:ext uri="{FF2B5EF4-FFF2-40B4-BE49-F238E27FC236}">
                <a16:creationId xmlns:a16="http://schemas.microsoft.com/office/drawing/2014/main" id="{234A8E3F-27D6-2D64-B5A8-4E8DD328DD9E}"/>
              </a:ext>
            </a:extLst>
          </p:cNvPr>
          <p:cNvSpPr>
            <a:spLocks noGrp="1"/>
          </p:cNvSpPr>
          <p:nvPr>
            <p:ph idx="1"/>
          </p:nvPr>
        </p:nvSpPr>
        <p:spPr/>
        <p:txBody>
          <a:bodyPr/>
          <a:lstStyle/>
          <a:p>
            <a:r>
              <a:rPr lang="en-GB" dirty="0"/>
              <a:t>As per Analysis We can conclude that viewers are interested in HD </a:t>
            </a:r>
          </a:p>
          <a:p>
            <a:pPr marL="0" indent="0">
              <a:buNone/>
            </a:pPr>
            <a:r>
              <a:rPr lang="en-GB" dirty="0"/>
              <a:t>    Quality videos as compare to SD.</a:t>
            </a:r>
          </a:p>
          <a:p>
            <a:r>
              <a:rPr lang="en-GB" dirty="0"/>
              <a:t> Mainly focused on promoting videos and we can short </a:t>
            </a:r>
            <a:r>
              <a:rPr lang="en-GB" dirty="0" err="1"/>
              <a:t>tha</a:t>
            </a:r>
            <a:r>
              <a:rPr lang="en-GB" dirty="0"/>
              <a:t> videos</a:t>
            </a:r>
          </a:p>
          <a:p>
            <a:pPr marL="0" indent="0">
              <a:buNone/>
            </a:pPr>
            <a:r>
              <a:rPr lang="en-GB" dirty="0"/>
              <a:t>  As per requirement.</a:t>
            </a:r>
          </a:p>
          <a:p>
            <a:r>
              <a:rPr lang="en-IN" dirty="0"/>
              <a:t>Also can release videos on selected days, hours so maximum viewers can watch it.</a:t>
            </a:r>
          </a:p>
          <a:p>
            <a:r>
              <a:rPr lang="en-IN" dirty="0"/>
              <a:t>Saturday &amp; Sunday are mostly weekday off for viewers so it is good to promote or release the song on this day.</a:t>
            </a:r>
          </a:p>
          <a:p>
            <a:endParaRPr lang="en-IN" dirty="0"/>
          </a:p>
        </p:txBody>
      </p:sp>
    </p:spTree>
    <p:extLst>
      <p:ext uri="{BB962C8B-B14F-4D97-AF65-F5344CB8AC3E}">
        <p14:creationId xmlns:p14="http://schemas.microsoft.com/office/powerpoint/2010/main" val="1352998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149B9-4569-48EC-B20E-196226EC13E4}"/>
              </a:ext>
            </a:extLst>
          </p:cNvPr>
          <p:cNvSpPr>
            <a:spLocks noGrp="1"/>
          </p:cNvSpPr>
          <p:nvPr>
            <p:ph type="title"/>
          </p:nvPr>
        </p:nvSpPr>
        <p:spPr/>
        <p:txBody>
          <a:bodyPr/>
          <a:lstStyle/>
          <a:p>
            <a:r>
              <a:rPr lang="en-GB" dirty="0"/>
              <a:t>Q &amp; A-</a:t>
            </a:r>
            <a:endParaRPr lang="en-IN" dirty="0"/>
          </a:p>
        </p:txBody>
      </p:sp>
      <p:sp>
        <p:nvSpPr>
          <p:cNvPr id="3" name="Content Placeholder 2">
            <a:extLst>
              <a:ext uri="{FF2B5EF4-FFF2-40B4-BE49-F238E27FC236}">
                <a16:creationId xmlns:a16="http://schemas.microsoft.com/office/drawing/2014/main" id="{23600F4D-22CD-DADE-DF96-68F05617E80C}"/>
              </a:ext>
            </a:extLst>
          </p:cNvPr>
          <p:cNvSpPr>
            <a:spLocks noGrp="1"/>
          </p:cNvSpPr>
          <p:nvPr>
            <p:ph idx="1"/>
          </p:nvPr>
        </p:nvSpPr>
        <p:spPr/>
        <p:txBody>
          <a:bodyPr/>
          <a:lstStyle/>
          <a:p>
            <a:r>
              <a:rPr lang="en-GB" b="0" i="0" dirty="0">
                <a:solidFill>
                  <a:srgbClr val="FFFFFF"/>
                </a:solidFill>
                <a:effectLst/>
                <a:latin typeface="Arial" panose="020B0604020202020204" pitchFamily="34" charset="0"/>
              </a:rPr>
              <a:t>what</a:t>
            </a:r>
            <a:r>
              <a:rPr lang="en-GB" b="0" i="0" dirty="0">
                <a:solidFill>
                  <a:srgbClr val="A19F9D"/>
                </a:solidFill>
                <a:effectLst/>
                <a:latin typeface="Arial" panose="020B0604020202020204" pitchFamily="34" charset="0"/>
              </a:rPr>
              <a:t> </a:t>
            </a:r>
            <a:r>
              <a:rPr lang="en-GB" b="0" i="0" dirty="0">
                <a:solidFill>
                  <a:srgbClr val="FFFFFF"/>
                </a:solidFill>
                <a:effectLst/>
                <a:latin typeface="Arial" panose="020B0604020202020204" pitchFamily="34" charset="0"/>
              </a:rPr>
              <a:t>is</a:t>
            </a:r>
            <a:r>
              <a:rPr lang="en-GB" b="0" i="0" dirty="0">
                <a:solidFill>
                  <a:srgbClr val="A19F9D"/>
                </a:solidFill>
                <a:effectLst/>
                <a:latin typeface="Arial" panose="020B0604020202020204" pitchFamily="34" charset="0"/>
              </a:rPr>
              <a:t> </a:t>
            </a:r>
            <a:r>
              <a:rPr lang="en-GB" b="0" i="0" dirty="0">
                <a:solidFill>
                  <a:srgbClr val="FFFFFF"/>
                </a:solidFill>
                <a:effectLst/>
                <a:latin typeface="Arial" panose="020B0604020202020204" pitchFamily="34" charset="0"/>
              </a:rPr>
              <a:t>the</a:t>
            </a:r>
            <a:r>
              <a:rPr lang="en-GB" b="0" i="0" dirty="0">
                <a:solidFill>
                  <a:srgbClr val="A19F9D"/>
                </a:solidFill>
                <a:effectLst/>
                <a:latin typeface="Arial" panose="020B0604020202020204" pitchFamily="34" charset="0"/>
              </a:rPr>
              <a:t> </a:t>
            </a:r>
            <a:r>
              <a:rPr lang="en-GB" b="0" i="0" dirty="0" err="1">
                <a:solidFill>
                  <a:srgbClr val="FFFFFF"/>
                </a:solidFill>
                <a:effectLst/>
                <a:latin typeface="Arial" panose="020B0604020202020204" pitchFamily="34" charset="0"/>
              </a:rPr>
              <a:t>avg</a:t>
            </a:r>
            <a:r>
              <a:rPr lang="en-GB" b="0" i="0" dirty="0">
                <a:solidFill>
                  <a:srgbClr val="FFFFFF"/>
                </a:solidFill>
                <a:effectLst/>
                <a:latin typeface="Arial" panose="020B0604020202020204" pitchFamily="34" charset="0"/>
              </a:rPr>
              <a:t> comments</a:t>
            </a:r>
            <a:r>
              <a:rPr lang="en-GB" b="0" i="0" dirty="0">
                <a:solidFill>
                  <a:srgbClr val="A19F9D"/>
                </a:solidFill>
                <a:effectLst/>
                <a:latin typeface="Arial" panose="020B0604020202020204" pitchFamily="34" charset="0"/>
              </a:rPr>
              <a:t> </a:t>
            </a:r>
            <a:r>
              <a:rPr lang="en-GB" b="0" i="0" dirty="0">
                <a:solidFill>
                  <a:srgbClr val="FFFFFF"/>
                </a:solidFill>
                <a:effectLst/>
                <a:latin typeface="Arial" panose="020B0604020202020204" pitchFamily="34" charset="0"/>
              </a:rPr>
              <a:t>by</a:t>
            </a:r>
            <a:r>
              <a:rPr lang="en-GB" b="0" i="0" dirty="0">
                <a:solidFill>
                  <a:srgbClr val="A19F9D"/>
                </a:solidFill>
                <a:effectLst/>
                <a:latin typeface="Arial" panose="020B0604020202020204" pitchFamily="34" charset="0"/>
              </a:rPr>
              <a:t> </a:t>
            </a:r>
            <a:r>
              <a:rPr lang="en-GB" b="0" i="0" dirty="0">
                <a:solidFill>
                  <a:srgbClr val="FFFFFF"/>
                </a:solidFill>
                <a:effectLst/>
                <a:latin typeface="Arial" panose="020B0604020202020204" pitchFamily="34" charset="0"/>
              </a:rPr>
              <a:t>month name?</a:t>
            </a:r>
          </a:p>
          <a:p>
            <a:pPr marL="0" indent="0">
              <a:buNone/>
            </a:pPr>
            <a:r>
              <a:rPr lang="en-GB" dirty="0">
                <a:solidFill>
                  <a:srgbClr val="FFFFFF"/>
                </a:solidFill>
                <a:latin typeface="Arial" panose="020B0604020202020204" pitchFamily="34" charset="0"/>
              </a:rPr>
              <a:t>     Dec</a:t>
            </a:r>
          </a:p>
          <a:p>
            <a:r>
              <a:rPr lang="en-GB" b="0" i="0" dirty="0">
                <a:solidFill>
                  <a:srgbClr val="FFFFFF"/>
                </a:solidFill>
                <a:effectLst/>
                <a:latin typeface="Arial" panose="020B0604020202020204" pitchFamily="34" charset="0"/>
              </a:rPr>
              <a:t>show</a:t>
            </a:r>
            <a:r>
              <a:rPr lang="en-GB" b="0" i="0" dirty="0">
                <a:solidFill>
                  <a:srgbClr val="A19F9D"/>
                </a:solidFill>
                <a:effectLst/>
                <a:latin typeface="Arial" panose="020B0604020202020204" pitchFamily="34" charset="0"/>
              </a:rPr>
              <a:t> </a:t>
            </a:r>
            <a:r>
              <a:rPr lang="en-GB" b="0" i="0" dirty="0">
                <a:solidFill>
                  <a:srgbClr val="FFFFFF"/>
                </a:solidFill>
                <a:effectLst/>
                <a:latin typeface="Arial" panose="020B0604020202020204" pitchFamily="34" charset="0"/>
              </a:rPr>
              <a:t>me</a:t>
            </a:r>
            <a:r>
              <a:rPr lang="en-GB" b="0" i="0" dirty="0">
                <a:solidFill>
                  <a:srgbClr val="A19F9D"/>
                </a:solidFill>
                <a:effectLst/>
                <a:latin typeface="Arial" panose="020B0604020202020204" pitchFamily="34" charset="0"/>
              </a:rPr>
              <a:t> </a:t>
            </a:r>
            <a:r>
              <a:rPr lang="en-GB" b="0" i="0" dirty="0" err="1">
                <a:solidFill>
                  <a:srgbClr val="FFFFFF"/>
                </a:solidFill>
                <a:effectLst/>
                <a:latin typeface="Arial" panose="020B0604020202020204" pitchFamily="34" charset="0"/>
              </a:rPr>
              <a:t>avg</a:t>
            </a:r>
            <a:r>
              <a:rPr lang="en-GB" b="0" i="0" dirty="0">
                <a:solidFill>
                  <a:srgbClr val="FFFFFF"/>
                </a:solidFill>
                <a:effectLst/>
                <a:latin typeface="Arial" panose="020B0604020202020204" pitchFamily="34" charset="0"/>
              </a:rPr>
              <a:t> views</a:t>
            </a:r>
            <a:r>
              <a:rPr lang="en-GB" b="0" i="0" dirty="0">
                <a:solidFill>
                  <a:srgbClr val="A19F9D"/>
                </a:solidFill>
                <a:effectLst/>
                <a:latin typeface="Arial" panose="020B0604020202020204" pitchFamily="34" charset="0"/>
              </a:rPr>
              <a:t> </a:t>
            </a:r>
            <a:r>
              <a:rPr lang="en-GB" b="0" i="0" dirty="0">
                <a:solidFill>
                  <a:srgbClr val="FFFFFF"/>
                </a:solidFill>
                <a:effectLst/>
                <a:latin typeface="Arial" panose="020B0604020202020204" pitchFamily="34" charset="0"/>
              </a:rPr>
              <a:t>for</a:t>
            </a:r>
            <a:r>
              <a:rPr lang="en-GB" b="0" i="0" dirty="0">
                <a:solidFill>
                  <a:srgbClr val="A19F9D"/>
                </a:solidFill>
                <a:effectLst/>
                <a:latin typeface="Arial" panose="020B0604020202020204" pitchFamily="34" charset="0"/>
              </a:rPr>
              <a:t> </a:t>
            </a:r>
            <a:r>
              <a:rPr lang="en-GB" b="0" i="0" dirty="0">
                <a:solidFill>
                  <a:srgbClr val="FFFFFF"/>
                </a:solidFill>
                <a:effectLst/>
                <a:latin typeface="Arial" panose="020B0604020202020204" pitchFamily="34" charset="0"/>
              </a:rPr>
              <a:t>the last year?</a:t>
            </a:r>
          </a:p>
          <a:p>
            <a:pPr marL="0" indent="0">
              <a:buNone/>
            </a:pPr>
            <a:r>
              <a:rPr lang="en-GB" dirty="0">
                <a:solidFill>
                  <a:srgbClr val="FFFFFF"/>
                </a:solidFill>
                <a:latin typeface="Arial" panose="020B0604020202020204" pitchFamily="34" charset="0"/>
              </a:rPr>
              <a:t>     </a:t>
            </a:r>
            <a:r>
              <a:rPr lang="en-GB" b="0" i="0" dirty="0">
                <a:solidFill>
                  <a:srgbClr val="FFFFFF"/>
                </a:solidFill>
                <a:effectLst/>
                <a:latin typeface="Arial" panose="020B0604020202020204" pitchFamily="34" charset="0"/>
              </a:rPr>
              <a:t>1.33M</a:t>
            </a:r>
          </a:p>
          <a:p>
            <a:r>
              <a:rPr lang="en-GB" b="0" i="0" dirty="0">
                <a:solidFill>
                  <a:srgbClr val="FFFFFF"/>
                </a:solidFill>
                <a:effectLst/>
                <a:latin typeface="Arial" panose="020B0604020202020204" pitchFamily="34" charset="0"/>
              </a:rPr>
              <a:t>show</a:t>
            </a:r>
            <a:r>
              <a:rPr lang="en-GB" b="0" i="0" dirty="0">
                <a:solidFill>
                  <a:srgbClr val="A19F9D"/>
                </a:solidFill>
                <a:effectLst/>
                <a:latin typeface="Arial" panose="020B0604020202020204" pitchFamily="34" charset="0"/>
              </a:rPr>
              <a:t> </a:t>
            </a:r>
            <a:r>
              <a:rPr lang="en-GB" b="0" i="0" dirty="0">
                <a:solidFill>
                  <a:srgbClr val="FFFFFF"/>
                </a:solidFill>
                <a:effectLst/>
                <a:latin typeface="Arial" panose="020B0604020202020204" pitchFamily="34" charset="0"/>
              </a:rPr>
              <a:t>me</a:t>
            </a:r>
            <a:r>
              <a:rPr lang="en-GB" b="0" i="0" dirty="0">
                <a:solidFill>
                  <a:srgbClr val="A19F9D"/>
                </a:solidFill>
                <a:effectLst/>
                <a:latin typeface="Arial" panose="020B0604020202020204" pitchFamily="34" charset="0"/>
              </a:rPr>
              <a:t> </a:t>
            </a:r>
            <a:r>
              <a:rPr lang="en-GB" b="0" i="0" dirty="0">
                <a:solidFill>
                  <a:srgbClr val="FFFFFF"/>
                </a:solidFill>
                <a:effectLst/>
                <a:latin typeface="Arial" panose="020B0604020202020204" pitchFamily="34" charset="0"/>
              </a:rPr>
              <a:t>total likes count</a:t>
            </a:r>
            <a:r>
              <a:rPr lang="en-GB" b="0" i="0" dirty="0">
                <a:solidFill>
                  <a:srgbClr val="A19F9D"/>
                </a:solidFill>
                <a:effectLst/>
                <a:latin typeface="Arial" panose="020B0604020202020204" pitchFamily="34" charset="0"/>
              </a:rPr>
              <a:t> </a:t>
            </a:r>
            <a:r>
              <a:rPr lang="en-GB" b="0" i="0" dirty="0">
                <a:solidFill>
                  <a:srgbClr val="FFFFFF"/>
                </a:solidFill>
                <a:effectLst/>
                <a:latin typeface="Arial" panose="020B0604020202020204" pitchFamily="34" charset="0"/>
              </a:rPr>
              <a:t>for</a:t>
            </a:r>
            <a:r>
              <a:rPr lang="en-GB" b="0" i="0" dirty="0">
                <a:solidFill>
                  <a:srgbClr val="A19F9D"/>
                </a:solidFill>
                <a:effectLst/>
                <a:latin typeface="Arial" panose="020B0604020202020204" pitchFamily="34" charset="0"/>
              </a:rPr>
              <a:t> </a:t>
            </a:r>
            <a:r>
              <a:rPr lang="en-GB" b="0" i="0" dirty="0">
                <a:solidFill>
                  <a:srgbClr val="FFFFFF"/>
                </a:solidFill>
                <a:effectLst/>
                <a:latin typeface="Arial" panose="020B0604020202020204" pitchFamily="34" charset="0"/>
              </a:rPr>
              <a:t>the last year?</a:t>
            </a:r>
          </a:p>
          <a:p>
            <a:pPr marL="0" indent="0">
              <a:buNone/>
            </a:pPr>
            <a:r>
              <a:rPr lang="en-GB" dirty="0">
                <a:solidFill>
                  <a:srgbClr val="FFFFFF"/>
                </a:solidFill>
                <a:latin typeface="Arial" panose="020B0604020202020204" pitchFamily="34" charset="0"/>
              </a:rPr>
              <a:t>     5M</a:t>
            </a:r>
          </a:p>
          <a:p>
            <a:r>
              <a:rPr lang="en-GB" b="0" i="0" dirty="0">
                <a:solidFill>
                  <a:srgbClr val="FFFFFF"/>
                </a:solidFill>
                <a:effectLst/>
                <a:latin typeface="Arial" panose="020B0604020202020204" pitchFamily="34" charset="0"/>
              </a:rPr>
              <a:t>top</a:t>
            </a:r>
            <a:r>
              <a:rPr lang="en-GB" b="0" i="0" dirty="0">
                <a:solidFill>
                  <a:srgbClr val="A19F9D"/>
                </a:solidFill>
                <a:effectLst/>
                <a:latin typeface="Arial" panose="020B0604020202020204" pitchFamily="34" charset="0"/>
              </a:rPr>
              <a:t> </a:t>
            </a:r>
            <a:r>
              <a:rPr lang="en-GB" b="0" i="0" dirty="0">
                <a:solidFill>
                  <a:srgbClr val="FFFFFF"/>
                </a:solidFill>
                <a:effectLst/>
                <a:latin typeface="Arial" panose="020B0604020202020204" pitchFamily="34" charset="0"/>
              </a:rPr>
              <a:t>day names</a:t>
            </a:r>
            <a:r>
              <a:rPr lang="en-GB" b="0" i="0" dirty="0">
                <a:solidFill>
                  <a:srgbClr val="A19F9D"/>
                </a:solidFill>
                <a:effectLst/>
                <a:latin typeface="Arial" panose="020B0604020202020204" pitchFamily="34" charset="0"/>
              </a:rPr>
              <a:t> </a:t>
            </a:r>
            <a:r>
              <a:rPr lang="en-GB" b="0" i="0" dirty="0">
                <a:solidFill>
                  <a:srgbClr val="FFFFFF"/>
                </a:solidFill>
                <a:effectLst/>
                <a:latin typeface="Arial" panose="020B0604020202020204" pitchFamily="34" charset="0"/>
              </a:rPr>
              <a:t>by</a:t>
            </a:r>
            <a:r>
              <a:rPr lang="en-GB" b="0" i="0" dirty="0">
                <a:solidFill>
                  <a:srgbClr val="A19F9D"/>
                </a:solidFill>
                <a:effectLst/>
                <a:latin typeface="Arial" panose="020B0604020202020204" pitchFamily="34" charset="0"/>
              </a:rPr>
              <a:t> </a:t>
            </a:r>
            <a:r>
              <a:rPr lang="en-GB" b="0" i="0" dirty="0">
                <a:solidFill>
                  <a:srgbClr val="FFFFFF"/>
                </a:solidFill>
                <a:effectLst/>
                <a:latin typeface="Arial" panose="020B0604020202020204" pitchFamily="34" charset="0"/>
              </a:rPr>
              <a:t>total view count?</a:t>
            </a:r>
          </a:p>
          <a:p>
            <a:pPr marL="0" indent="0">
              <a:buNone/>
            </a:pPr>
            <a:r>
              <a:rPr lang="en-GB" b="0" i="0" dirty="0">
                <a:solidFill>
                  <a:srgbClr val="FFFFFF"/>
                </a:solidFill>
                <a:effectLst/>
                <a:latin typeface="Arial" panose="020B0604020202020204" pitchFamily="34" charset="0"/>
              </a:rPr>
              <a:t>     Wednesday</a:t>
            </a:r>
            <a:endParaRPr lang="en-IN" dirty="0"/>
          </a:p>
        </p:txBody>
      </p:sp>
    </p:spTree>
    <p:extLst>
      <p:ext uri="{BB962C8B-B14F-4D97-AF65-F5344CB8AC3E}">
        <p14:creationId xmlns:p14="http://schemas.microsoft.com/office/powerpoint/2010/main" val="153277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15DB-8D2D-F232-90B0-5DC6E7AB77FD}"/>
              </a:ext>
            </a:extLst>
          </p:cNvPr>
          <p:cNvSpPr>
            <a:spLocks noGrp="1"/>
          </p:cNvSpPr>
          <p:nvPr>
            <p:ph type="title"/>
          </p:nvPr>
        </p:nvSpPr>
        <p:spPr/>
        <p:txBody>
          <a:bodyPr/>
          <a:lstStyle/>
          <a:p>
            <a:r>
              <a:rPr lang="en-GB" dirty="0"/>
              <a:t>Objective-</a:t>
            </a:r>
            <a:endParaRPr lang="en-IN" dirty="0"/>
          </a:p>
        </p:txBody>
      </p:sp>
      <p:sp>
        <p:nvSpPr>
          <p:cNvPr id="3" name="Content Placeholder 2">
            <a:extLst>
              <a:ext uri="{FF2B5EF4-FFF2-40B4-BE49-F238E27FC236}">
                <a16:creationId xmlns:a16="http://schemas.microsoft.com/office/drawing/2014/main" id="{70FBB4CA-7D74-9844-1D4E-6606833E8621}"/>
              </a:ext>
            </a:extLst>
          </p:cNvPr>
          <p:cNvSpPr>
            <a:spLocks noGrp="1"/>
          </p:cNvSpPr>
          <p:nvPr>
            <p:ph idx="1"/>
          </p:nvPr>
        </p:nvSpPr>
        <p:spPr/>
        <p:txBody>
          <a:bodyPr>
            <a:normAutofit/>
          </a:bodyPr>
          <a:lstStyle/>
          <a:p>
            <a:r>
              <a:rPr lang="en-GB" dirty="0" err="1"/>
              <a:t>Analyze</a:t>
            </a:r>
            <a:r>
              <a:rPr lang="en-GB" dirty="0"/>
              <a:t> likes, comments, views, and their relationships to understand which metrics drive engagement the most.</a:t>
            </a:r>
          </a:p>
          <a:p>
            <a:r>
              <a:rPr lang="en-GB" dirty="0"/>
              <a:t>Identify which videos are most popular based on likes, comments, and views</a:t>
            </a:r>
          </a:p>
          <a:p>
            <a:r>
              <a:rPr lang="en-GB" dirty="0" err="1"/>
              <a:t>Analyze</a:t>
            </a:r>
            <a:r>
              <a:rPr lang="en-GB" dirty="0"/>
              <a:t> how likes, comments, and views evolve over time to identify trends and seasonal patterns.</a:t>
            </a:r>
          </a:p>
          <a:p>
            <a:r>
              <a:rPr lang="en-GB" dirty="0"/>
              <a:t>Understand the demographic and geographic distribution of viewership and engagement.</a:t>
            </a:r>
          </a:p>
          <a:p>
            <a:r>
              <a:rPr lang="en-GB" dirty="0"/>
              <a:t>Explore how users interact with videos (likes, comments, shares) and how these interactions vary across different types of videos.</a:t>
            </a:r>
            <a:endParaRPr lang="en-IN" dirty="0"/>
          </a:p>
        </p:txBody>
      </p:sp>
    </p:spTree>
    <p:extLst>
      <p:ext uri="{BB962C8B-B14F-4D97-AF65-F5344CB8AC3E}">
        <p14:creationId xmlns:p14="http://schemas.microsoft.com/office/powerpoint/2010/main" val="297988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B137-56EB-9288-BC1B-CA5722893F92}"/>
              </a:ext>
            </a:extLst>
          </p:cNvPr>
          <p:cNvSpPr>
            <a:spLocks noGrp="1"/>
          </p:cNvSpPr>
          <p:nvPr>
            <p:ph type="title"/>
          </p:nvPr>
        </p:nvSpPr>
        <p:spPr/>
        <p:txBody>
          <a:bodyPr/>
          <a:lstStyle/>
          <a:p>
            <a:r>
              <a:rPr lang="en-IN" dirty="0"/>
              <a:t>Dataset Description: </a:t>
            </a:r>
          </a:p>
        </p:txBody>
      </p:sp>
      <p:pic>
        <p:nvPicPr>
          <p:cNvPr id="5" name="Content Placeholder 4">
            <a:extLst>
              <a:ext uri="{FF2B5EF4-FFF2-40B4-BE49-F238E27FC236}">
                <a16:creationId xmlns:a16="http://schemas.microsoft.com/office/drawing/2014/main" id="{F7D15498-A8CB-86CF-05FC-6DA904579B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873" y="1399592"/>
            <a:ext cx="8826759" cy="4795935"/>
          </a:xfrm>
        </p:spPr>
      </p:pic>
    </p:spTree>
    <p:extLst>
      <p:ext uri="{BB962C8B-B14F-4D97-AF65-F5344CB8AC3E}">
        <p14:creationId xmlns:p14="http://schemas.microsoft.com/office/powerpoint/2010/main" val="379669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FB95-CCE6-8266-CECC-550CA1D6DF46}"/>
              </a:ext>
            </a:extLst>
          </p:cNvPr>
          <p:cNvSpPr>
            <a:spLocks noGrp="1"/>
          </p:cNvSpPr>
          <p:nvPr>
            <p:ph type="title"/>
          </p:nvPr>
        </p:nvSpPr>
        <p:spPr/>
        <p:txBody>
          <a:bodyPr/>
          <a:lstStyle/>
          <a:p>
            <a:r>
              <a:rPr lang="en-GB" dirty="0"/>
              <a:t>Data Cleaning-</a:t>
            </a:r>
            <a:endParaRPr lang="en-IN" dirty="0"/>
          </a:p>
        </p:txBody>
      </p:sp>
      <p:sp>
        <p:nvSpPr>
          <p:cNvPr id="3" name="Content Placeholder 2">
            <a:extLst>
              <a:ext uri="{FF2B5EF4-FFF2-40B4-BE49-F238E27FC236}">
                <a16:creationId xmlns:a16="http://schemas.microsoft.com/office/drawing/2014/main" id="{69457244-A78C-2092-68EC-D518A754033A}"/>
              </a:ext>
            </a:extLst>
          </p:cNvPr>
          <p:cNvSpPr>
            <a:spLocks noGrp="1"/>
          </p:cNvSpPr>
          <p:nvPr>
            <p:ph idx="1"/>
          </p:nvPr>
        </p:nvSpPr>
        <p:spPr/>
        <p:txBody>
          <a:bodyPr/>
          <a:lstStyle/>
          <a:p>
            <a:r>
              <a:rPr lang="en-GB" dirty="0"/>
              <a:t>Data Cleaning and Preparation: - Clean and preprocess the dataset, handling missing values or outliers. </a:t>
            </a:r>
          </a:p>
          <a:p>
            <a:r>
              <a:rPr lang="en-GB" dirty="0"/>
              <a:t>Convert relevant columns to appropriate data types.</a:t>
            </a:r>
          </a:p>
          <a:p>
            <a:r>
              <a:rPr lang="en-GB" dirty="0"/>
              <a:t>Convert date/time columns to datetime format for accurate time series analysis.</a:t>
            </a:r>
          </a:p>
          <a:p>
            <a:r>
              <a:rPr lang="en-GB" dirty="0"/>
              <a:t>By following these steps, ensure that your dataset is prepared for meaningful analysis</a:t>
            </a:r>
          </a:p>
          <a:p>
            <a:endParaRPr lang="en-IN" dirty="0"/>
          </a:p>
        </p:txBody>
      </p:sp>
    </p:spTree>
    <p:extLst>
      <p:ext uri="{BB962C8B-B14F-4D97-AF65-F5344CB8AC3E}">
        <p14:creationId xmlns:p14="http://schemas.microsoft.com/office/powerpoint/2010/main" val="205359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63D6-B4F4-0228-D66D-88F2527967A1}"/>
              </a:ext>
            </a:extLst>
          </p:cNvPr>
          <p:cNvSpPr>
            <a:spLocks noGrp="1"/>
          </p:cNvSpPr>
          <p:nvPr>
            <p:ph type="title"/>
          </p:nvPr>
        </p:nvSpPr>
        <p:spPr>
          <a:xfrm>
            <a:off x="646111" y="452718"/>
            <a:ext cx="9404723" cy="6032058"/>
          </a:xfrm>
        </p:spPr>
        <p:txBody>
          <a:bodyPr/>
          <a:lstStyle/>
          <a:p>
            <a:r>
              <a:rPr lang="en-GB" dirty="0"/>
              <a:t>1. Insight</a:t>
            </a:r>
            <a:br>
              <a:rPr lang="en-GB" dirty="0"/>
            </a:br>
            <a:br>
              <a:rPr lang="en-GB" dirty="0"/>
            </a:br>
            <a:r>
              <a:rPr lang="en-GB" sz="1600" dirty="0"/>
              <a:t>Calculated Total Views, </a:t>
            </a:r>
            <a:br>
              <a:rPr lang="en-GB" sz="1600" dirty="0"/>
            </a:br>
            <a:r>
              <a:rPr lang="en-GB" sz="1600" dirty="0"/>
              <a:t>Total likes, Total comments</a:t>
            </a:r>
            <a:br>
              <a:rPr lang="en-GB" sz="1600" dirty="0"/>
            </a:br>
            <a:r>
              <a:rPr lang="en-GB" sz="1600" dirty="0"/>
              <a:t>as well as Average views, </a:t>
            </a:r>
            <a:br>
              <a:rPr lang="en-GB" sz="1600" dirty="0"/>
            </a:br>
            <a:r>
              <a:rPr lang="en-GB" sz="1600" dirty="0"/>
              <a:t>Average likes, </a:t>
            </a:r>
            <a:br>
              <a:rPr lang="en-GB" sz="1600" dirty="0"/>
            </a:br>
            <a:r>
              <a:rPr lang="en-GB" sz="1600" dirty="0"/>
              <a:t>Average comments.</a:t>
            </a:r>
            <a:br>
              <a:rPr lang="en-GB" sz="1600" dirty="0"/>
            </a:br>
            <a:br>
              <a:rPr lang="en-GB" sz="1600" dirty="0"/>
            </a:br>
            <a:br>
              <a:rPr lang="en-GB" sz="1600" dirty="0"/>
            </a:br>
            <a:r>
              <a:rPr lang="en-GB" sz="1600" dirty="0"/>
              <a:t>We can see that in pie chart </a:t>
            </a:r>
            <a:br>
              <a:rPr lang="en-GB" sz="1600" dirty="0"/>
            </a:br>
            <a:r>
              <a:rPr lang="en-GB" sz="1600" dirty="0"/>
              <a:t>that mostly videos is </a:t>
            </a:r>
            <a:br>
              <a:rPr lang="en-GB" sz="1600" dirty="0"/>
            </a:br>
            <a:r>
              <a:rPr lang="en-GB" sz="1600" dirty="0"/>
              <a:t>watched and likes is came </a:t>
            </a:r>
            <a:br>
              <a:rPr lang="en-GB" sz="1600" dirty="0"/>
            </a:br>
            <a:r>
              <a:rPr lang="en-GB" sz="1600" dirty="0"/>
              <a:t>from HD videos, and least for </a:t>
            </a:r>
            <a:br>
              <a:rPr lang="en-GB" sz="1600" dirty="0"/>
            </a:br>
            <a:r>
              <a:rPr lang="en-GB" sz="1600" dirty="0"/>
              <a:t>SD.</a:t>
            </a:r>
            <a:endParaRPr lang="en-IN" sz="1600" dirty="0"/>
          </a:p>
        </p:txBody>
      </p:sp>
      <p:pic>
        <p:nvPicPr>
          <p:cNvPr id="5" name="Content Placeholder 4">
            <a:extLst>
              <a:ext uri="{FF2B5EF4-FFF2-40B4-BE49-F238E27FC236}">
                <a16:creationId xmlns:a16="http://schemas.microsoft.com/office/drawing/2014/main" id="{F82540C5-A4BF-447F-E7D4-47CC72A948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8229" y="149289"/>
            <a:ext cx="8270471" cy="6447454"/>
          </a:xfrm>
        </p:spPr>
      </p:pic>
    </p:spTree>
    <p:extLst>
      <p:ext uri="{BB962C8B-B14F-4D97-AF65-F5344CB8AC3E}">
        <p14:creationId xmlns:p14="http://schemas.microsoft.com/office/powerpoint/2010/main" val="392700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ACC6-1CE3-4ECB-D1F0-294761FCCD3A}"/>
              </a:ext>
            </a:extLst>
          </p:cNvPr>
          <p:cNvSpPr>
            <a:spLocks noGrp="1"/>
          </p:cNvSpPr>
          <p:nvPr>
            <p:ph type="title"/>
          </p:nvPr>
        </p:nvSpPr>
        <p:spPr>
          <a:xfrm>
            <a:off x="95605" y="88824"/>
            <a:ext cx="9404723" cy="6489258"/>
          </a:xfrm>
        </p:spPr>
        <p:txBody>
          <a:bodyPr/>
          <a:lstStyle/>
          <a:p>
            <a:r>
              <a:rPr lang="en-GB" dirty="0"/>
              <a:t>2. Insight- Trends Over Time</a:t>
            </a:r>
            <a:br>
              <a:rPr lang="en-GB" dirty="0"/>
            </a:br>
            <a:br>
              <a:rPr lang="en-GB" dirty="0"/>
            </a:br>
            <a:r>
              <a:rPr lang="en-GB" sz="1400" dirty="0"/>
              <a:t>From this insight we get that</a:t>
            </a:r>
            <a:br>
              <a:rPr lang="en-GB" sz="1400" dirty="0"/>
            </a:br>
            <a:r>
              <a:rPr lang="en-GB" sz="1400" dirty="0"/>
              <a:t>total views, total likes, total comment</a:t>
            </a:r>
            <a:br>
              <a:rPr lang="en-GB" sz="1400" dirty="0"/>
            </a:br>
            <a:r>
              <a:rPr lang="en-GB" sz="1400" dirty="0"/>
              <a:t>by day and hour.</a:t>
            </a:r>
            <a:br>
              <a:rPr lang="en-GB" sz="1400" dirty="0"/>
            </a:br>
            <a:r>
              <a:rPr lang="en-GB" sz="1400" dirty="0"/>
              <a:t>By Day- total views &amp; total likes</a:t>
            </a:r>
            <a:br>
              <a:rPr lang="en-GB" sz="1400" dirty="0"/>
            </a:br>
            <a:r>
              <a:rPr lang="en-GB" sz="1400" dirty="0"/>
              <a:t>are highest on Wednesday &amp; </a:t>
            </a:r>
            <a:br>
              <a:rPr lang="en-GB" sz="1400" dirty="0"/>
            </a:br>
            <a:r>
              <a:rPr lang="en-GB" sz="1400" dirty="0"/>
              <a:t>Tuesday.</a:t>
            </a:r>
            <a:br>
              <a:rPr lang="en-GB" sz="1400" dirty="0"/>
            </a:br>
            <a:r>
              <a:rPr lang="en-GB" sz="1400" dirty="0"/>
              <a:t>Least on Sunday </a:t>
            </a:r>
            <a:br>
              <a:rPr lang="en-GB" sz="1400" dirty="0"/>
            </a:br>
            <a:r>
              <a:rPr lang="en-GB" sz="1400" dirty="0"/>
              <a:t>total comments by day is highest on</a:t>
            </a:r>
            <a:br>
              <a:rPr lang="en-GB" sz="1400" dirty="0"/>
            </a:br>
            <a:r>
              <a:rPr lang="en-GB" sz="1400" dirty="0"/>
              <a:t>Wednesday &amp; Friday, least on </a:t>
            </a:r>
            <a:br>
              <a:rPr lang="en-GB" sz="1400" dirty="0"/>
            </a:br>
            <a:r>
              <a:rPr lang="en-GB" sz="1400" dirty="0"/>
              <a:t>Sunday.</a:t>
            </a:r>
            <a:br>
              <a:rPr lang="en-GB" sz="1400" dirty="0"/>
            </a:br>
            <a:r>
              <a:rPr lang="en-GB" sz="1400" dirty="0"/>
              <a:t>By Hour-11 hour is highest </a:t>
            </a:r>
            <a:endParaRPr lang="en-IN" dirty="0"/>
          </a:p>
        </p:txBody>
      </p:sp>
      <p:pic>
        <p:nvPicPr>
          <p:cNvPr id="5" name="Content Placeholder 4">
            <a:extLst>
              <a:ext uri="{FF2B5EF4-FFF2-40B4-BE49-F238E27FC236}">
                <a16:creationId xmlns:a16="http://schemas.microsoft.com/office/drawing/2014/main" id="{E62194F5-DBCC-9BBC-ABDC-4203057797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8351" y="783772"/>
            <a:ext cx="8728044" cy="5794310"/>
          </a:xfrm>
        </p:spPr>
      </p:pic>
    </p:spTree>
    <p:extLst>
      <p:ext uri="{BB962C8B-B14F-4D97-AF65-F5344CB8AC3E}">
        <p14:creationId xmlns:p14="http://schemas.microsoft.com/office/powerpoint/2010/main" val="238284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07F5-90A0-9894-4719-8BC56A1D0524}"/>
              </a:ext>
            </a:extLst>
          </p:cNvPr>
          <p:cNvSpPr>
            <a:spLocks noGrp="1"/>
          </p:cNvSpPr>
          <p:nvPr>
            <p:ph type="title"/>
          </p:nvPr>
        </p:nvSpPr>
        <p:spPr>
          <a:xfrm>
            <a:off x="202163" y="251928"/>
            <a:ext cx="9404723" cy="6354144"/>
          </a:xfrm>
        </p:spPr>
        <p:txBody>
          <a:bodyPr/>
          <a:lstStyle/>
          <a:p>
            <a:r>
              <a:rPr lang="en-GB" sz="1400" dirty="0"/>
              <a:t>By Year- total views are </a:t>
            </a:r>
            <a:br>
              <a:rPr lang="en-GB" sz="1400" dirty="0"/>
            </a:br>
            <a:r>
              <a:rPr lang="en-GB" sz="1400" dirty="0"/>
              <a:t>maximum for 2018, total</a:t>
            </a:r>
            <a:br>
              <a:rPr lang="en-GB" sz="1400" dirty="0"/>
            </a:br>
            <a:r>
              <a:rPr lang="en-GB" sz="1400" dirty="0"/>
              <a:t>likes, comments for year 2019.</a:t>
            </a:r>
            <a:br>
              <a:rPr lang="en-GB" sz="1400" dirty="0"/>
            </a:br>
            <a:br>
              <a:rPr lang="en-GB" sz="1400" dirty="0"/>
            </a:br>
            <a:br>
              <a:rPr lang="en-GB" sz="1400" dirty="0"/>
            </a:br>
            <a:r>
              <a:rPr lang="en-GB" sz="1400" dirty="0"/>
              <a:t>by Month- This trend line start</a:t>
            </a:r>
            <a:br>
              <a:rPr lang="en-GB" sz="1400" dirty="0"/>
            </a:br>
            <a:r>
              <a:rPr lang="en-GB" sz="1400" dirty="0"/>
              <a:t>from may which is maximum</a:t>
            </a:r>
            <a:br>
              <a:rPr lang="en-GB" sz="1400" dirty="0"/>
            </a:br>
            <a:r>
              <a:rPr lang="en-GB" sz="1400" dirty="0"/>
              <a:t>&amp; goes down till for views –</a:t>
            </a:r>
            <a:r>
              <a:rPr lang="en-GB" sz="1400" dirty="0" err="1"/>
              <a:t>feb</a:t>
            </a:r>
            <a:r>
              <a:rPr lang="en-GB" sz="1400" dirty="0"/>
              <a:t>,</a:t>
            </a:r>
            <a:br>
              <a:rPr lang="en-GB" sz="1400" dirty="0"/>
            </a:br>
            <a:r>
              <a:rPr lang="en-GB" sz="1400" dirty="0"/>
              <a:t>&amp; for likes-</a:t>
            </a:r>
            <a:r>
              <a:rPr lang="en-GB" sz="1400" dirty="0" err="1"/>
              <a:t>nov</a:t>
            </a:r>
            <a:r>
              <a:rPr lang="en-GB" sz="1400" dirty="0"/>
              <a:t> &amp; for comments</a:t>
            </a:r>
            <a:br>
              <a:rPr lang="en-GB" sz="1400" dirty="0"/>
            </a:br>
            <a:r>
              <a:rPr lang="en-GB" sz="1400" dirty="0"/>
              <a:t>is dec &amp; afterwords it decreases.</a:t>
            </a:r>
            <a:br>
              <a:rPr lang="en-GB" sz="1400" dirty="0"/>
            </a:br>
            <a:br>
              <a:rPr lang="en-GB" sz="1400" dirty="0"/>
            </a:br>
            <a:br>
              <a:rPr lang="en-GB" sz="1400" dirty="0"/>
            </a:br>
            <a:r>
              <a:rPr lang="en-GB" sz="1400" dirty="0"/>
              <a:t>BY Week-</a:t>
            </a:r>
            <a:br>
              <a:rPr lang="en-GB" sz="1400" dirty="0"/>
            </a:br>
            <a:r>
              <a:rPr lang="en-GB" sz="1400" dirty="0"/>
              <a:t>day of a week 2 is the highest </a:t>
            </a:r>
            <a:br>
              <a:rPr lang="en-GB" sz="1400" dirty="0"/>
            </a:br>
            <a:r>
              <a:rPr lang="en-GB" sz="1400" dirty="0"/>
              <a:t>we got views, likes, and </a:t>
            </a:r>
            <a:br>
              <a:rPr lang="en-GB" sz="1400" dirty="0"/>
            </a:br>
            <a:r>
              <a:rPr lang="en-GB" sz="1400" dirty="0"/>
              <a:t>comments.</a:t>
            </a:r>
            <a:br>
              <a:rPr lang="en-GB" sz="1400" dirty="0"/>
            </a:br>
            <a:endParaRPr lang="en-IN" sz="1400" dirty="0"/>
          </a:p>
        </p:txBody>
      </p:sp>
      <p:pic>
        <p:nvPicPr>
          <p:cNvPr id="5" name="Content Placeholder 4">
            <a:extLst>
              <a:ext uri="{FF2B5EF4-FFF2-40B4-BE49-F238E27FC236}">
                <a16:creationId xmlns:a16="http://schemas.microsoft.com/office/drawing/2014/main" id="{D8CE4934-AA82-4FF0-ADB8-C449E935EE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3118" y="195845"/>
            <a:ext cx="8966719" cy="6410227"/>
          </a:xfrm>
        </p:spPr>
      </p:pic>
    </p:spTree>
    <p:extLst>
      <p:ext uri="{BB962C8B-B14F-4D97-AF65-F5344CB8AC3E}">
        <p14:creationId xmlns:p14="http://schemas.microsoft.com/office/powerpoint/2010/main" val="400581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A314-845D-386B-98EC-68201799A226}"/>
              </a:ext>
            </a:extLst>
          </p:cNvPr>
          <p:cNvSpPr>
            <a:spLocks noGrp="1"/>
          </p:cNvSpPr>
          <p:nvPr>
            <p:ph type="title"/>
          </p:nvPr>
        </p:nvSpPr>
        <p:spPr>
          <a:xfrm>
            <a:off x="317241" y="452717"/>
            <a:ext cx="9733593" cy="5901429"/>
          </a:xfrm>
        </p:spPr>
        <p:txBody>
          <a:bodyPr/>
          <a:lstStyle/>
          <a:p>
            <a:r>
              <a:rPr lang="en-GB" dirty="0"/>
              <a:t>3. Insight</a:t>
            </a:r>
            <a:br>
              <a:rPr lang="en-GB" dirty="0"/>
            </a:br>
            <a:br>
              <a:rPr lang="en-GB" dirty="0"/>
            </a:br>
            <a:r>
              <a:rPr lang="en-GB" sz="1400" dirty="0"/>
              <a:t>Top song title is </a:t>
            </a:r>
            <a:r>
              <a:rPr lang="en-GB" sz="1400" dirty="0" err="1"/>
              <a:t>pachtaoge</a:t>
            </a:r>
            <a:br>
              <a:rPr lang="en-GB" sz="1400" dirty="0"/>
            </a:br>
            <a:r>
              <a:rPr lang="en-GB" sz="1400" dirty="0"/>
              <a:t>by Arjit Singh .</a:t>
            </a:r>
            <a:br>
              <a:rPr lang="en-GB" sz="1400" dirty="0"/>
            </a:br>
            <a:br>
              <a:rPr lang="en-GB" sz="1400" dirty="0"/>
            </a:br>
            <a:r>
              <a:rPr lang="en-GB" sz="1400" dirty="0"/>
              <a:t>Most views song is </a:t>
            </a:r>
            <a:br>
              <a:rPr lang="en-GB" sz="1400" dirty="0"/>
            </a:br>
            <a:r>
              <a:rPr lang="en-GB" sz="1400" dirty="0" err="1"/>
              <a:t>vaaste</a:t>
            </a:r>
            <a:r>
              <a:rPr lang="en-GB" sz="1400" dirty="0"/>
              <a:t> song.</a:t>
            </a:r>
            <a:endParaRPr lang="en-IN" dirty="0"/>
          </a:p>
        </p:txBody>
      </p:sp>
      <p:pic>
        <p:nvPicPr>
          <p:cNvPr id="5" name="Content Placeholder 4">
            <a:extLst>
              <a:ext uri="{FF2B5EF4-FFF2-40B4-BE49-F238E27FC236}">
                <a16:creationId xmlns:a16="http://schemas.microsoft.com/office/drawing/2014/main" id="{983F68FF-73D0-3D42-990B-7A2E89F2F7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4457" y="83878"/>
            <a:ext cx="9004041" cy="6587509"/>
          </a:xfrm>
        </p:spPr>
      </p:pic>
    </p:spTree>
    <p:extLst>
      <p:ext uri="{BB962C8B-B14F-4D97-AF65-F5344CB8AC3E}">
        <p14:creationId xmlns:p14="http://schemas.microsoft.com/office/powerpoint/2010/main" val="399594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10CA-0092-9E6C-2B9A-33278D63D022}"/>
              </a:ext>
            </a:extLst>
          </p:cNvPr>
          <p:cNvSpPr>
            <a:spLocks noGrp="1"/>
          </p:cNvSpPr>
          <p:nvPr>
            <p:ph type="title"/>
          </p:nvPr>
        </p:nvSpPr>
        <p:spPr>
          <a:xfrm>
            <a:off x="354563" y="452717"/>
            <a:ext cx="9696271" cy="5929421"/>
          </a:xfrm>
        </p:spPr>
        <p:txBody>
          <a:bodyPr/>
          <a:lstStyle/>
          <a:p>
            <a:r>
              <a:rPr lang="en-GB" dirty="0"/>
              <a:t>4. Insight-</a:t>
            </a:r>
            <a:br>
              <a:rPr lang="en-GB" dirty="0"/>
            </a:br>
            <a:br>
              <a:rPr lang="en-GB" dirty="0"/>
            </a:br>
            <a:r>
              <a:rPr lang="en-GB" sz="1400" dirty="0"/>
              <a:t>Top Song Videos by Likes,</a:t>
            </a:r>
            <a:br>
              <a:rPr lang="en-GB" sz="1400" dirty="0"/>
            </a:br>
            <a:r>
              <a:rPr lang="en-GB" sz="1400" dirty="0"/>
              <a:t>views &amp; comments.</a:t>
            </a:r>
            <a:br>
              <a:rPr lang="en-GB" dirty="0"/>
            </a:br>
            <a:br>
              <a:rPr lang="en-GB" dirty="0"/>
            </a:br>
            <a:endParaRPr lang="en-IN" dirty="0"/>
          </a:p>
        </p:txBody>
      </p:sp>
      <p:pic>
        <p:nvPicPr>
          <p:cNvPr id="5" name="Content Placeholder 4">
            <a:extLst>
              <a:ext uri="{FF2B5EF4-FFF2-40B4-BE49-F238E27FC236}">
                <a16:creationId xmlns:a16="http://schemas.microsoft.com/office/drawing/2014/main" id="{FB05179D-D9C0-4043-D082-14333D1F8B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9103" y="167854"/>
            <a:ext cx="8841866" cy="6382236"/>
          </a:xfrm>
        </p:spPr>
      </p:pic>
    </p:spTree>
    <p:extLst>
      <p:ext uri="{BB962C8B-B14F-4D97-AF65-F5344CB8AC3E}">
        <p14:creationId xmlns:p14="http://schemas.microsoft.com/office/powerpoint/2010/main" val="1769614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396</TotalTime>
  <Words>632</Words>
  <Application>Microsoft Office PowerPoint</Application>
  <PresentationFormat>Widescreen</PresentationFormat>
  <Paragraphs>49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YouTube Songs Analysis</vt:lpstr>
      <vt:lpstr>Objective-</vt:lpstr>
      <vt:lpstr>Dataset Description: </vt:lpstr>
      <vt:lpstr>Data Cleaning-</vt:lpstr>
      <vt:lpstr>1. Insight  Calculated Total Views,  Total likes, Total comments as well as Average views,  Average likes,  Average comments.   We can see that in pie chart  that mostly videos is  watched and likes is came  from HD videos, and least for  SD.</vt:lpstr>
      <vt:lpstr>2. Insight- Trends Over Time  From this insight we get that total views, total likes, total comment by day and hour. By Day- total views &amp; total likes are highest on Wednesday &amp;  Tuesday. Least on Sunday  total comments by day is highest on Wednesday &amp; Friday, least on  Sunday. By Hour-11 hour is highest </vt:lpstr>
      <vt:lpstr>By Year- total views are  maximum for 2018, total likes, comments for year 2019.   by Month- This trend line start from may which is maximum &amp; goes down till for views –feb, &amp; for likes-nov &amp; for comments is dec &amp; afterwords it decreases.   BY Week- day of a week 2 is the highest  we got views, likes, and  comments. </vt:lpstr>
      <vt:lpstr>3. Insight  Top song title is pachtaoge by Arjit Singh .  Most views song is  vaaste song.</vt:lpstr>
      <vt:lpstr>4. Insight-  Top Song Videos by Likes, views &amp; comments.  </vt:lpstr>
      <vt:lpstr>5. Insight  </vt:lpstr>
      <vt:lpstr>6. Insight-</vt:lpstr>
      <vt:lpstr>7. Insight-</vt:lpstr>
      <vt:lpstr>8. Insight-</vt:lpstr>
      <vt:lpstr>9. Final Analysis-</vt:lpstr>
      <vt:lpstr>Conclusion-</vt:lpstr>
      <vt:lpstr>Recommendation-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ARCHANA MALVIYA</dc:creator>
  <cp:lastModifiedBy>ARCHANA MALVIYA</cp:lastModifiedBy>
  <cp:revision>9</cp:revision>
  <dcterms:created xsi:type="dcterms:W3CDTF">2024-07-05T10:14:18Z</dcterms:created>
  <dcterms:modified xsi:type="dcterms:W3CDTF">2024-07-06T07:32:05Z</dcterms:modified>
</cp:coreProperties>
</file>