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2" r:id="rId6"/>
    <p:sldId id="263" r:id="rId7"/>
    <p:sldId id="264" r:id="rId8"/>
    <p:sldId id="265" r:id="rId9"/>
    <p:sldId id="266" r:id="rId10"/>
    <p:sldId id="267" r:id="rId11"/>
    <p:sldId id="268"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ction" id="{B01ACAD7-8960-4972-822D-2F359CE670F4}">
          <p14:sldIdLst>
            <p14:sldId id="256"/>
            <p14:sldId id="257"/>
            <p14:sldId id="258"/>
            <p14:sldId id="259"/>
            <p14:sldId id="262"/>
            <p14:sldId id="263"/>
            <p14:sldId id="264"/>
            <p14:sldId id="265"/>
            <p14:sldId id="266"/>
            <p14:sldId id="267"/>
            <p14:sldId id="2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8" d="100"/>
          <a:sy n="68" d="100"/>
        </p:scale>
        <p:origin x="616"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4/29/2025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4/29/2025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2302" y="631596"/>
            <a:ext cx="8708395" cy="923826"/>
          </a:xfrm>
        </p:spPr>
        <p:txBody>
          <a:bodyPr/>
          <a:lstStyle/>
          <a:p>
            <a:r>
              <a:rPr lang="en-US" sz="4000" dirty="0" smtClean="0">
                <a:latin typeface="Arial Black" panose="020B0A04020102020204" pitchFamily="34" charset="0"/>
              </a:rPr>
              <a:t>PROJECT 1</a:t>
            </a:r>
            <a:endParaRPr lang="en-IN" sz="4000" dirty="0">
              <a:latin typeface="Arial Black" panose="020B0A04020102020204" pitchFamily="34" charset="0"/>
            </a:endParaRPr>
          </a:p>
        </p:txBody>
      </p:sp>
      <p:sp>
        <p:nvSpPr>
          <p:cNvPr id="3" name="Subtitle 2"/>
          <p:cNvSpPr>
            <a:spLocks noGrp="1"/>
          </p:cNvSpPr>
          <p:nvPr>
            <p:ph type="subTitle" idx="1"/>
          </p:nvPr>
        </p:nvSpPr>
        <p:spPr>
          <a:xfrm>
            <a:off x="705789" y="3032738"/>
            <a:ext cx="7766936" cy="1096899"/>
          </a:xfrm>
        </p:spPr>
        <p:txBody>
          <a:bodyPr>
            <a:normAutofit/>
          </a:bodyPr>
          <a:lstStyle/>
          <a:p>
            <a:r>
              <a:rPr lang="en-US" sz="4400" b="1" dirty="0" smtClean="0">
                <a:latin typeface="Bahnschrift SemiBold" panose="020B0502040204020203" pitchFamily="34" charset="0"/>
              </a:rPr>
              <a:t>ROCK</a:t>
            </a:r>
            <a:r>
              <a:rPr lang="en-US" sz="4400" dirty="0" smtClean="0">
                <a:latin typeface="Bahnschrift SemiBold" panose="020B0502040204020203" pitchFamily="34" charset="0"/>
              </a:rPr>
              <a:t> PAPER SCISSOR</a:t>
            </a:r>
            <a:endParaRPr lang="en-IN" sz="4400" dirty="0">
              <a:latin typeface="Bahnschrift SemiBold" panose="020B0502040204020203" pitchFamily="34" charset="0"/>
            </a:endParaRPr>
          </a:p>
        </p:txBody>
      </p:sp>
    </p:spTree>
    <p:extLst>
      <p:ext uri="{BB962C8B-B14F-4D97-AF65-F5344CB8AC3E}">
        <p14:creationId xmlns:p14="http://schemas.microsoft.com/office/powerpoint/2010/main" val="12799421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53509" y="188914"/>
            <a:ext cx="8596668" cy="6579531"/>
          </a:xfrm>
        </p:spPr>
        <p:txBody>
          <a:bodyPr>
            <a:normAutofit fontScale="77500" lnSpcReduction="20000"/>
          </a:bodyPr>
          <a:lstStyle/>
          <a:p>
            <a:r>
              <a:rPr lang="en-US" sz="2100" dirty="0" smtClean="0"/>
              <a:t>  }</a:t>
            </a:r>
          </a:p>
          <a:p>
            <a:pPr marL="0" indent="0">
              <a:buNone/>
            </a:pPr>
            <a:r>
              <a:rPr lang="en-US" sz="2100" dirty="0"/>
              <a:t> </a:t>
            </a:r>
            <a:r>
              <a:rPr lang="en-US" sz="2100" dirty="0" smtClean="0"/>
              <a:t>  }</a:t>
            </a:r>
          </a:p>
          <a:p>
            <a:pPr marL="0" indent="0">
              <a:buNone/>
            </a:pPr>
            <a:r>
              <a:rPr lang="en-US" sz="2100" dirty="0"/>
              <a:t> </a:t>
            </a:r>
            <a:r>
              <a:rPr lang="en-US" sz="2100" dirty="0" smtClean="0"/>
              <a:t>  </a:t>
            </a:r>
            <a:r>
              <a:rPr lang="en-US" sz="2100" dirty="0" err="1" smtClean="0"/>
              <a:t>scanner.close</a:t>
            </a:r>
            <a:r>
              <a:rPr lang="en-US" sz="2100" dirty="0" smtClean="0"/>
              <a:t>();</a:t>
            </a:r>
          </a:p>
          <a:p>
            <a:pPr marL="0" indent="0">
              <a:buNone/>
            </a:pPr>
            <a:r>
              <a:rPr lang="en-US" sz="2100" dirty="0" smtClean="0"/>
              <a:t>}</a:t>
            </a:r>
          </a:p>
          <a:p>
            <a:pPr marL="0" indent="0">
              <a:buNone/>
            </a:pPr>
            <a:r>
              <a:rPr lang="en-US" sz="2100" dirty="0" smtClean="0"/>
              <a:t>}</a:t>
            </a:r>
          </a:p>
          <a:p>
            <a:pPr marL="0" indent="0">
              <a:buNone/>
            </a:pPr>
            <a:endParaRPr lang="en-US" sz="2100" dirty="0"/>
          </a:p>
          <a:p>
            <a:pPr marL="0" indent="0">
              <a:buNone/>
            </a:pPr>
            <a:r>
              <a:rPr lang="en-US" sz="3300" dirty="0" smtClean="0">
                <a:solidFill>
                  <a:schemeClr val="accent1"/>
                </a:solidFill>
              </a:rPr>
              <a:t>OUTPUT:</a:t>
            </a:r>
          </a:p>
          <a:p>
            <a:pPr marL="0" indent="0">
              <a:buNone/>
            </a:pPr>
            <a:r>
              <a:rPr lang="en-US" sz="2100" dirty="0" smtClean="0"/>
              <a:t> Welcome to Rock, paper, Scissors!</a:t>
            </a:r>
          </a:p>
          <a:p>
            <a:pPr marL="0" indent="0">
              <a:buNone/>
            </a:pPr>
            <a:r>
              <a:rPr lang="en-US" sz="2100" dirty="0" smtClean="0"/>
              <a:t>Enter your choice (Rock, Paper, Scissors). Type ‘exit’ to quit:</a:t>
            </a:r>
          </a:p>
          <a:p>
            <a:pPr marL="0" indent="0">
              <a:buNone/>
            </a:pPr>
            <a:r>
              <a:rPr lang="en-US" sz="2100" dirty="0" smtClean="0"/>
              <a:t>Rock</a:t>
            </a:r>
          </a:p>
          <a:p>
            <a:pPr marL="0" indent="0">
              <a:buNone/>
            </a:pPr>
            <a:r>
              <a:rPr lang="en-US" sz="2100" dirty="0" smtClean="0"/>
              <a:t>Computer chose: Scissors</a:t>
            </a:r>
          </a:p>
          <a:p>
            <a:pPr marL="0" indent="0">
              <a:buNone/>
            </a:pPr>
            <a:r>
              <a:rPr lang="en-US" sz="2100" dirty="0" smtClean="0"/>
              <a:t>You win!</a:t>
            </a:r>
          </a:p>
          <a:p>
            <a:pPr marL="0" indent="0">
              <a:buNone/>
            </a:pPr>
            <a:r>
              <a:rPr lang="en-US" sz="2100" dirty="0" smtClean="0"/>
              <a:t>Enter your choice (Rock, Paper, Scissors). Type ‘exit’ to quit:</a:t>
            </a:r>
          </a:p>
          <a:p>
            <a:pPr marL="0" indent="0">
              <a:buNone/>
            </a:pPr>
            <a:r>
              <a:rPr lang="en-US" sz="2100" dirty="0" smtClean="0"/>
              <a:t>Scissors</a:t>
            </a:r>
          </a:p>
          <a:p>
            <a:pPr marL="0" indent="0">
              <a:buNone/>
            </a:pPr>
            <a:r>
              <a:rPr lang="en-US" sz="2100" dirty="0" smtClean="0"/>
              <a:t>Computer chose: Paper</a:t>
            </a:r>
          </a:p>
          <a:p>
            <a:pPr marL="0" indent="0">
              <a:buNone/>
            </a:pPr>
            <a:r>
              <a:rPr lang="en-US" sz="2100" dirty="0" smtClean="0"/>
              <a:t>You win!</a:t>
            </a:r>
          </a:p>
          <a:p>
            <a:pPr marL="0" indent="0">
              <a:buNone/>
            </a:pPr>
            <a:r>
              <a:rPr lang="en-US" sz="2100" dirty="0" smtClean="0"/>
              <a:t>Enter your choice(Rock, Paper, Scissors). Type ‘exit’ to quit:</a:t>
            </a:r>
          </a:p>
          <a:p>
            <a:pPr marL="0" indent="0">
              <a:buNone/>
            </a:pPr>
            <a:r>
              <a:rPr lang="en-US" sz="2100" dirty="0" smtClean="0"/>
              <a:t>Exit</a:t>
            </a:r>
          </a:p>
          <a:p>
            <a:pPr marL="0" indent="0">
              <a:buNone/>
            </a:pPr>
            <a:r>
              <a:rPr lang="en-US" sz="2100" dirty="0" smtClean="0"/>
              <a:t>Thanks for playing!</a:t>
            </a:r>
            <a:endParaRPr lang="en-IN" sz="2100" dirty="0"/>
          </a:p>
          <a:p>
            <a:pPr marL="0" indent="0">
              <a:buNone/>
            </a:pPr>
            <a:endParaRPr lang="en-IN" dirty="0"/>
          </a:p>
        </p:txBody>
      </p:sp>
    </p:spTree>
    <p:extLst>
      <p:ext uri="{BB962C8B-B14F-4D97-AF65-F5344CB8AC3E}">
        <p14:creationId xmlns:p14="http://schemas.microsoft.com/office/powerpoint/2010/main" val="3846438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11085"/>
            <a:ext cx="8596668" cy="6429080"/>
          </a:xfrm>
        </p:spPr>
        <p:txBody>
          <a:bodyPr>
            <a:normAutofit lnSpcReduction="10000"/>
          </a:bodyPr>
          <a:lstStyle/>
          <a:p>
            <a:r>
              <a:rPr lang="en-US" sz="2800" dirty="0" smtClean="0">
                <a:solidFill>
                  <a:schemeClr val="accent1"/>
                </a:solidFill>
              </a:rPr>
              <a:t>CONCLUSION:</a:t>
            </a:r>
          </a:p>
          <a:p>
            <a:r>
              <a:rPr lang="en-US" sz="2800" dirty="0" smtClean="0"/>
              <a:t>The Rock, Paper, Scissors game project in Java provided a practical approach to understanding the fundamentals of object- oriented programing.</a:t>
            </a:r>
          </a:p>
          <a:p>
            <a:r>
              <a:rPr lang="en-US" sz="2800" dirty="0" smtClean="0"/>
              <a:t>It involved using core Java concepts such as conditions, loops, methods and the random class to stimulate game play and user interaction.</a:t>
            </a:r>
          </a:p>
          <a:p>
            <a:r>
              <a:rPr lang="en-US" sz="2800" dirty="0" smtClean="0"/>
              <a:t>By developing this project , we enhanced   our problem solving skills and learned how to structure a simple game with clear logic and effective user input handling.</a:t>
            </a:r>
          </a:p>
          <a:p>
            <a:r>
              <a:rPr lang="en-US" sz="2800" dirty="0" smtClean="0"/>
              <a:t>Overall this project is a valuable exercise in applying Java programming concepts to create a functional and interactive application</a:t>
            </a:r>
            <a:r>
              <a:rPr lang="en-US" dirty="0" smtClean="0"/>
              <a:t>.</a:t>
            </a:r>
            <a:endParaRPr lang="en-IN" dirty="0"/>
          </a:p>
        </p:txBody>
      </p:sp>
    </p:spTree>
    <p:extLst>
      <p:ext uri="{BB962C8B-B14F-4D97-AF65-F5344CB8AC3E}">
        <p14:creationId xmlns:p14="http://schemas.microsoft.com/office/powerpoint/2010/main" val="20311762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7963" y="103695"/>
            <a:ext cx="9076039" cy="1826705"/>
          </a:xfrm>
        </p:spPr>
        <p:txBody>
          <a:bodyPr>
            <a:normAutofit/>
          </a:bodyPr>
          <a:lstStyle/>
          <a:p>
            <a:r>
              <a:rPr lang="en-US" sz="3200" dirty="0" smtClean="0">
                <a:latin typeface="+mn-lt"/>
              </a:rPr>
              <a:t>TITLE</a:t>
            </a:r>
            <a:r>
              <a:rPr lang="en-US" dirty="0" smtClean="0">
                <a:solidFill>
                  <a:schemeClr val="tx1"/>
                </a:solidFill>
              </a:rPr>
              <a:t> </a:t>
            </a:r>
            <a:r>
              <a:rPr lang="en-US" dirty="0" smtClean="0"/>
              <a:t>:</a:t>
            </a:r>
            <a:r>
              <a:rPr lang="en-US" dirty="0" smtClean="0">
                <a:solidFill>
                  <a:schemeClr val="tx1"/>
                </a:solidFill>
              </a:rPr>
              <a:t> </a:t>
            </a:r>
            <a:r>
              <a:rPr lang="en-US"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A simple Console –based Game using java. Here it treats rock, paper, scissor as “elements” for a mythic feel. It focuses on three – way duel</a:t>
            </a:r>
            <a:r>
              <a:rPr lang="en-US" dirty="0" smtClean="0">
                <a:solidFill>
                  <a:schemeClr val="tx1"/>
                </a:solidFill>
              </a:rPr>
              <a:t>.</a:t>
            </a:r>
            <a:endParaRPr lang="en-IN"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Content Placeholder 2"/>
          <p:cNvSpPr>
            <a:spLocks noGrp="1"/>
          </p:cNvSpPr>
          <p:nvPr>
            <p:ph idx="4294967295"/>
          </p:nvPr>
        </p:nvSpPr>
        <p:spPr>
          <a:xfrm>
            <a:off x="0" y="1819276"/>
            <a:ext cx="9483365" cy="4933950"/>
          </a:xfrm>
        </p:spPr>
        <p:txBody>
          <a:bodyPr>
            <a:normAutofit/>
          </a:bodyPr>
          <a:lstStyle/>
          <a:p>
            <a:r>
              <a:rPr lang="en-US" sz="3200" dirty="0" smtClean="0">
                <a:solidFill>
                  <a:schemeClr val="accent1"/>
                </a:solidFill>
                <a:latin typeface="+mj-lt"/>
              </a:rPr>
              <a:t>ABSTRACT:</a:t>
            </a:r>
            <a:endParaRPr lang="en-US" sz="3200" dirty="0" smtClean="0">
              <a:solidFill>
                <a:schemeClr val="accent1"/>
              </a:solidFill>
              <a:latin typeface="Bahnschrift SemiBold" panose="020B0502040204020203" pitchFamily="34" charset="0"/>
            </a:endParaRPr>
          </a:p>
          <a:p>
            <a:r>
              <a:rPr lang="en-US" sz="2800" dirty="0" smtClean="0">
                <a:latin typeface="Calibri" panose="020F0502020204030204" pitchFamily="34" charset="0"/>
                <a:ea typeface="Calibri" panose="020F0502020204030204" pitchFamily="34" charset="0"/>
                <a:cs typeface="Calibri" panose="020F0502020204030204" pitchFamily="34" charset="0"/>
              </a:rPr>
              <a:t>This program stimulates the classic game of Rock Paper Scissors between a user and the computer</a:t>
            </a:r>
            <a:r>
              <a:rPr lang="en-US" sz="2800" dirty="0" smtClean="0">
                <a:latin typeface="Calibri" panose="020F0502020204030204" pitchFamily="34" charset="0"/>
                <a:ea typeface="Calibri" panose="020F0502020204030204" pitchFamily="34" charset="0"/>
                <a:cs typeface="Calibri" panose="020F0502020204030204" pitchFamily="34" charset="0"/>
              </a:rPr>
              <a:t>.</a:t>
            </a:r>
          </a:p>
          <a:p>
            <a:r>
              <a:rPr lang="en-US" sz="2800" dirty="0" smtClean="0">
                <a:latin typeface="Calibri" panose="020F0502020204030204" pitchFamily="34" charset="0"/>
                <a:ea typeface="Calibri" panose="020F0502020204030204" pitchFamily="34" charset="0"/>
                <a:cs typeface="Calibri" panose="020F0502020204030204" pitchFamily="34" charset="0"/>
              </a:rPr>
              <a:t> </a:t>
            </a:r>
            <a:r>
              <a:rPr lang="en-US" sz="2800" dirty="0">
                <a:latin typeface="Calibri" panose="020F0502020204030204" pitchFamily="34" charset="0"/>
                <a:ea typeface="Calibri" panose="020F0502020204030204" pitchFamily="34" charset="0"/>
                <a:cs typeface="Calibri" panose="020F0502020204030204" pitchFamily="34" charset="0"/>
              </a:rPr>
              <a:t>T</a:t>
            </a:r>
            <a:r>
              <a:rPr lang="en-US" sz="2800" dirty="0" smtClean="0">
                <a:latin typeface="Calibri" panose="020F0502020204030204" pitchFamily="34" charset="0"/>
                <a:ea typeface="Calibri" panose="020F0502020204030204" pitchFamily="34" charset="0"/>
                <a:cs typeface="Calibri" panose="020F0502020204030204" pitchFamily="34" charset="0"/>
              </a:rPr>
              <a:t>he </a:t>
            </a:r>
            <a:r>
              <a:rPr lang="en-US" sz="2800" dirty="0" smtClean="0">
                <a:latin typeface="Calibri" panose="020F0502020204030204" pitchFamily="34" charset="0"/>
                <a:ea typeface="Calibri" panose="020F0502020204030204" pitchFamily="34" charset="0"/>
                <a:cs typeface="Calibri" panose="020F0502020204030204" pitchFamily="34" charset="0"/>
              </a:rPr>
              <a:t>user inputs their choice(Rock, Paper, Scissors). And the computer randomly selects its choice</a:t>
            </a:r>
            <a:r>
              <a:rPr lang="en-US" sz="2800" dirty="0" smtClean="0">
                <a:latin typeface="Calibri" panose="020F0502020204030204" pitchFamily="34" charset="0"/>
                <a:ea typeface="Calibri" panose="020F0502020204030204" pitchFamily="34" charset="0"/>
                <a:cs typeface="Calibri" panose="020F0502020204030204" pitchFamily="34" charset="0"/>
              </a:rPr>
              <a:t>.</a:t>
            </a:r>
          </a:p>
          <a:p>
            <a:r>
              <a:rPr lang="en-US" sz="2800" dirty="0" smtClean="0">
                <a:latin typeface="Calibri" panose="020F0502020204030204" pitchFamily="34" charset="0"/>
                <a:ea typeface="Calibri" panose="020F0502020204030204" pitchFamily="34" charset="0"/>
                <a:cs typeface="Calibri" panose="020F0502020204030204" pitchFamily="34" charset="0"/>
              </a:rPr>
              <a:t> </a:t>
            </a:r>
            <a:r>
              <a:rPr lang="en-US" sz="2800" dirty="0" smtClean="0">
                <a:latin typeface="Calibri" panose="020F0502020204030204" pitchFamily="34" charset="0"/>
                <a:ea typeface="Calibri" panose="020F0502020204030204" pitchFamily="34" charset="0"/>
                <a:cs typeface="Calibri" panose="020F0502020204030204" pitchFamily="34" charset="0"/>
              </a:rPr>
              <a:t>The program then determines the winner based on the </a:t>
            </a:r>
            <a:r>
              <a:rPr lang="en-US" sz="2800" dirty="0" smtClean="0">
                <a:latin typeface="Calibri" panose="020F0502020204030204" pitchFamily="34" charset="0"/>
                <a:ea typeface="Calibri" panose="020F0502020204030204" pitchFamily="34" charset="0"/>
                <a:cs typeface="Calibri" panose="020F0502020204030204" pitchFamily="34" charset="0"/>
              </a:rPr>
              <a:t>games </a:t>
            </a:r>
            <a:r>
              <a:rPr lang="en-US" sz="2800" dirty="0" smtClean="0">
                <a:latin typeface="Calibri" panose="020F0502020204030204" pitchFamily="34" charset="0"/>
                <a:ea typeface="Calibri" panose="020F0502020204030204" pitchFamily="34" charset="0"/>
                <a:cs typeface="Calibri" panose="020F0502020204030204" pitchFamily="34" charset="0"/>
              </a:rPr>
              <a:t>rules: Rock beats scissors, Scissors beats Paper, and Paper beats Rock</a:t>
            </a:r>
            <a:r>
              <a:rPr lang="en-US" sz="2800" dirty="0" smtClean="0">
                <a:latin typeface="Calibri" panose="020F0502020204030204" pitchFamily="34" charset="0"/>
                <a:ea typeface="Calibri" panose="020F0502020204030204" pitchFamily="34" charset="0"/>
                <a:cs typeface="Calibri" panose="020F0502020204030204" pitchFamily="34" charset="0"/>
              </a:rPr>
              <a:t>.</a:t>
            </a:r>
          </a:p>
          <a:p>
            <a:r>
              <a:rPr lang="en-US" sz="2800" dirty="0" smtClean="0">
                <a:latin typeface="Calibri" panose="020F0502020204030204" pitchFamily="34" charset="0"/>
                <a:ea typeface="Calibri" panose="020F0502020204030204" pitchFamily="34" charset="0"/>
                <a:cs typeface="Calibri" panose="020F0502020204030204" pitchFamily="34" charset="0"/>
              </a:rPr>
              <a:t> </a:t>
            </a:r>
            <a:r>
              <a:rPr lang="en-US" sz="2800" dirty="0" smtClean="0">
                <a:latin typeface="Calibri" panose="020F0502020204030204" pitchFamily="34" charset="0"/>
                <a:ea typeface="Calibri" panose="020F0502020204030204" pitchFamily="34" charset="0"/>
                <a:cs typeface="Calibri" panose="020F0502020204030204" pitchFamily="34" charset="0"/>
              </a:rPr>
              <a:t>The game continues until the user chooses to quit. And the final score is displayed.</a:t>
            </a:r>
          </a:p>
        </p:txBody>
      </p:sp>
    </p:spTree>
    <p:extLst>
      <p:ext uri="{BB962C8B-B14F-4D97-AF65-F5344CB8AC3E}">
        <p14:creationId xmlns:p14="http://schemas.microsoft.com/office/powerpoint/2010/main" val="2349783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2734" y="-16171101"/>
            <a:ext cx="30707925" cy="7478970"/>
          </a:xfrm>
          <a:prstGeom prst="rect">
            <a:avLst/>
          </a:prstGeom>
        </p:spPr>
        <p:txBody>
          <a:bodyPr wrap="square">
            <a:spAutoFit/>
          </a:bodyPr>
          <a:lstStyle/>
          <a:p>
            <a:r>
              <a:rPr lang="en-US" sz="9600" dirty="0">
                <a:latin typeface="Calibri" panose="020F0502020204030204" pitchFamily="34" charset="0"/>
                <a:ea typeface="Calibri" panose="020F0502020204030204" pitchFamily="34" charset="0"/>
                <a:cs typeface="Calibri" panose="020F0502020204030204" pitchFamily="34" charset="0"/>
              </a:rPr>
              <a:t>The program utilizes a Scanner for user input and a Random object for the computer’s choice.</a:t>
            </a:r>
          </a:p>
          <a:p>
            <a:r>
              <a:rPr lang="en-US" sz="9600" dirty="0">
                <a:latin typeface="Calibri" panose="020F0502020204030204" pitchFamily="34" charset="0"/>
                <a:ea typeface="Calibri" panose="020F0502020204030204" pitchFamily="34" charset="0"/>
                <a:cs typeface="Calibri" panose="020F0502020204030204" pitchFamily="34" charset="0"/>
              </a:rPr>
              <a:t>It employs conditional statements to evaluate the winner and loops to allow for multiple rounds of play.</a:t>
            </a:r>
          </a:p>
          <a:p>
            <a:r>
              <a:rPr lang="en-US" sz="9600" dirty="0">
                <a:latin typeface="Calibri" panose="020F0502020204030204" pitchFamily="34" charset="0"/>
                <a:ea typeface="Calibri" panose="020F0502020204030204" pitchFamily="34" charset="0"/>
                <a:cs typeface="Calibri" panose="020F0502020204030204" pitchFamily="34" charset="0"/>
              </a:rPr>
              <a:t>Error handling is included to manage invalid user inputs.</a:t>
            </a:r>
            <a:endParaRPr lang="en-IN" sz="9600" dirty="0">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p:cNvSpPr/>
          <p:nvPr/>
        </p:nvSpPr>
        <p:spPr>
          <a:xfrm>
            <a:off x="222155" y="408221"/>
            <a:ext cx="8390627" cy="3108543"/>
          </a:xfrm>
          <a:prstGeom prst="rect">
            <a:avLst/>
          </a:prstGeom>
        </p:spPr>
        <p:txBody>
          <a:bodyPr wrap="square">
            <a:sp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The program utilizes a </a:t>
            </a:r>
            <a:r>
              <a:rPr lang="en-US" sz="2800" dirty="0">
                <a:solidFill>
                  <a:srgbClr val="92D050"/>
                </a:solidFill>
                <a:latin typeface="Calibri" panose="020F0502020204030204" pitchFamily="34" charset="0"/>
                <a:ea typeface="Calibri" panose="020F0502020204030204" pitchFamily="34" charset="0"/>
                <a:cs typeface="Calibri" panose="020F0502020204030204" pitchFamily="34" charset="0"/>
              </a:rPr>
              <a:t>Scanner</a:t>
            </a:r>
            <a:r>
              <a:rPr lang="en-US" sz="2800" dirty="0">
                <a:latin typeface="Calibri" panose="020F0502020204030204" pitchFamily="34" charset="0"/>
                <a:ea typeface="Calibri" panose="020F0502020204030204" pitchFamily="34" charset="0"/>
                <a:cs typeface="Calibri" panose="020F0502020204030204" pitchFamily="34" charset="0"/>
              </a:rPr>
              <a:t> for user input and a </a:t>
            </a:r>
            <a:r>
              <a:rPr lang="en-US" sz="2800" dirty="0">
                <a:solidFill>
                  <a:srgbClr val="92D050"/>
                </a:solidFill>
                <a:latin typeface="Calibri" panose="020F0502020204030204" pitchFamily="34" charset="0"/>
                <a:ea typeface="Calibri" panose="020F0502020204030204" pitchFamily="34" charset="0"/>
                <a:cs typeface="Calibri" panose="020F0502020204030204" pitchFamily="34" charset="0"/>
              </a:rPr>
              <a:t>Random</a:t>
            </a:r>
            <a:r>
              <a:rPr lang="en-US" sz="2800" dirty="0">
                <a:latin typeface="Calibri" panose="020F0502020204030204" pitchFamily="34" charset="0"/>
                <a:ea typeface="Calibri" panose="020F0502020204030204" pitchFamily="34" charset="0"/>
                <a:cs typeface="Calibri" panose="020F0502020204030204" pitchFamily="34" charset="0"/>
              </a:rPr>
              <a:t> object for the computer’s choice</a:t>
            </a:r>
            <a:r>
              <a:rPr lang="en-US" sz="2800" dirty="0" smtClean="0">
                <a:latin typeface="Calibri" panose="020F0502020204030204" pitchFamily="34" charset="0"/>
                <a:ea typeface="Calibri" panose="020F0502020204030204" pitchFamily="34" charset="0"/>
                <a:cs typeface="Calibri" panose="020F0502020204030204" pitchFamily="34" charset="0"/>
              </a:rPr>
              <a:t>.</a:t>
            </a:r>
          </a:p>
          <a:p>
            <a:endParaRPr lang="en-US" sz="2800" dirty="0" smtClean="0">
              <a:latin typeface="Calibri" panose="020F0502020204030204" pitchFamily="34" charset="0"/>
              <a:ea typeface="Calibri" panose="020F0502020204030204" pitchFamily="34" charset="0"/>
              <a:cs typeface="Calibri" panose="020F0502020204030204" pitchFamily="34" charset="0"/>
            </a:endParaRPr>
          </a:p>
          <a:p>
            <a:r>
              <a:rPr lang="en-US" sz="2800" dirty="0" smtClean="0">
                <a:latin typeface="Calibri" panose="020F0502020204030204" pitchFamily="34" charset="0"/>
                <a:ea typeface="Calibri" panose="020F0502020204030204" pitchFamily="34" charset="0"/>
                <a:cs typeface="Calibri" panose="020F0502020204030204" pitchFamily="34" charset="0"/>
              </a:rPr>
              <a:t>It employs conditional </a:t>
            </a:r>
            <a:r>
              <a:rPr lang="en-US" sz="2800" dirty="0" smtClean="0">
                <a:latin typeface="Calibri" panose="020F0502020204030204" pitchFamily="34" charset="0"/>
                <a:ea typeface="Calibri" panose="020F0502020204030204" pitchFamily="34" charset="0"/>
                <a:cs typeface="Calibri" panose="020F0502020204030204" pitchFamily="34" charset="0"/>
              </a:rPr>
              <a:t>statements </a:t>
            </a:r>
            <a:r>
              <a:rPr lang="en-US" sz="2800" dirty="0" smtClean="0">
                <a:latin typeface="Calibri" panose="020F0502020204030204" pitchFamily="34" charset="0"/>
                <a:ea typeface="Calibri" panose="020F0502020204030204" pitchFamily="34" charset="0"/>
                <a:cs typeface="Calibri" panose="020F0502020204030204" pitchFamily="34" charset="0"/>
              </a:rPr>
              <a:t>to evaluate the winner and loops to allow for multiple rounds of play</a:t>
            </a:r>
            <a:r>
              <a:rPr lang="en-US" sz="2800" dirty="0" smtClean="0">
                <a:latin typeface="Calibri" panose="020F0502020204030204" pitchFamily="34" charset="0"/>
                <a:ea typeface="Calibri" panose="020F0502020204030204" pitchFamily="34" charset="0"/>
                <a:cs typeface="Calibri" panose="020F0502020204030204" pitchFamily="34" charset="0"/>
              </a:rPr>
              <a:t>.</a:t>
            </a:r>
          </a:p>
          <a:p>
            <a:endParaRPr lang="en-US" sz="2800" dirty="0" smtClean="0">
              <a:latin typeface="Calibri" panose="020F0502020204030204" pitchFamily="34" charset="0"/>
              <a:ea typeface="Calibri" panose="020F0502020204030204" pitchFamily="34" charset="0"/>
              <a:cs typeface="Calibri" panose="020F0502020204030204" pitchFamily="34" charset="0"/>
            </a:endParaRPr>
          </a:p>
          <a:p>
            <a:r>
              <a:rPr lang="en-US" sz="2800" dirty="0" smtClean="0">
                <a:latin typeface="Calibri" panose="020F0502020204030204" pitchFamily="34" charset="0"/>
                <a:ea typeface="Calibri" panose="020F0502020204030204" pitchFamily="34" charset="0"/>
                <a:cs typeface="Calibri" panose="020F0502020204030204" pitchFamily="34" charset="0"/>
              </a:rPr>
              <a:t>Error handling is included to manage invalid user inputs.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p:cNvSpPr/>
          <p:nvPr/>
        </p:nvSpPr>
        <p:spPr>
          <a:xfrm>
            <a:off x="3048000" y="-29857035"/>
            <a:ext cx="6096000" cy="19297590"/>
          </a:xfrm>
          <a:prstGeom prst="rect">
            <a:avLst/>
          </a:prstGeom>
        </p:spPr>
        <p:txBody>
          <a:bodyPr>
            <a:spAutoFit/>
          </a:bodyPr>
          <a:lstStyle/>
          <a:p>
            <a:r>
              <a:rPr lang="en-US" sz="9600" dirty="0" smtClean="0">
                <a:latin typeface="Calibri" panose="020F0502020204030204" pitchFamily="34" charset="0"/>
                <a:ea typeface="Calibri" panose="020F0502020204030204" pitchFamily="34" charset="0"/>
                <a:cs typeface="Calibri" panose="020F0502020204030204" pitchFamily="34" charset="0"/>
              </a:rPr>
              <a:t>beats </a:t>
            </a:r>
            <a:r>
              <a:rPr lang="en-US" sz="9600" dirty="0">
                <a:latin typeface="Calibri" panose="020F0502020204030204" pitchFamily="34" charset="0"/>
                <a:ea typeface="Calibri" panose="020F0502020204030204" pitchFamily="34" charset="0"/>
                <a:cs typeface="Calibri" panose="020F0502020204030204" pitchFamily="34" charset="0"/>
              </a:rPr>
              <a:t>Paper, and Paper beats Rock. The game continues until the user chooses to quit. And the final score is displayed.</a:t>
            </a:r>
          </a:p>
        </p:txBody>
      </p:sp>
    </p:spTree>
    <p:extLst>
      <p:ext uri="{BB962C8B-B14F-4D97-AF65-F5344CB8AC3E}">
        <p14:creationId xmlns:p14="http://schemas.microsoft.com/office/powerpoint/2010/main" val="9696815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2860" y="411193"/>
            <a:ext cx="8592516" cy="589471"/>
          </a:xfrm>
        </p:spPr>
        <p:txBody>
          <a:bodyPr>
            <a:normAutofit fontScale="90000"/>
          </a:bodyPr>
          <a:lstStyle/>
          <a:p>
            <a:r>
              <a:rPr lang="en-US" dirty="0" smtClean="0"/>
              <a:t>INTRODUCTION:</a:t>
            </a:r>
            <a:r>
              <a:rPr lang="en-US" dirty="0" smtClean="0">
                <a:solidFill>
                  <a:schemeClr val="tx1"/>
                </a:solidFill>
              </a:rPr>
              <a:t/>
            </a:r>
            <a:br>
              <a:rPr lang="en-US" dirty="0" smtClean="0">
                <a:solidFill>
                  <a:schemeClr val="tx1"/>
                </a:solidFill>
              </a:rPr>
            </a:br>
            <a:r>
              <a:rPr lang="en-US"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java is a popular programming Language, created in 1995.</a:t>
            </a:r>
            <a:br>
              <a:rPr lang="en-US"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US"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It was owned by Oracle, and more than  billion devices run java</a:t>
            </a:r>
            <a:r>
              <a:rPr lang="en-IN" sz="3100" dirty="0" smtClean="0">
                <a:solidFill>
                  <a:schemeClr val="tx1"/>
                </a:solidFill>
              </a:rPr>
              <a:t> </a:t>
            </a:r>
            <a: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Java is an extremely transferable programming language used across platforms and different types of devices, from smartphones to smart TVs.</a:t>
            </a:r>
            <a:b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It is used for creating mobile and web apps. </a:t>
            </a:r>
            <a:r>
              <a:rPr lang="en-IN" sz="3100" dirty="0">
                <a:solidFill>
                  <a:schemeClr val="tx1"/>
                </a:solidFill>
                <a:latin typeface="Calibri" panose="020F0502020204030204" pitchFamily="34" charset="0"/>
                <a:ea typeface="Calibri" panose="020F0502020204030204" pitchFamily="34" charset="0"/>
                <a:cs typeface="Calibri" panose="020F0502020204030204" pitchFamily="34" charset="0"/>
              </a:rPr>
              <a:t>E</a:t>
            </a:r>
            <a: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nterprise software, internet of things(IOT)devices, gaming, big data, distributed, and cloud based applications among other types.</a:t>
            </a:r>
            <a:b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Java works on different platforms (Windows, Mac, Linux, Raspberry Pi etc.)</a:t>
            </a:r>
            <a:b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It is open-source and free. It is secure , fast and powerful</a:t>
            </a:r>
            <a:b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java is a object oriented language which gives a clear structure to programs and allows code to be reused.</a:t>
            </a:r>
            <a:br>
              <a:rPr lang="en-IN" sz="31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IN"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IN"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IN"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t/>
            </a:r>
            <a:br>
              <a:rPr lang="en-IN" sz="2800" dirty="0" smtClean="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IN" dirty="0">
              <a:solidFill>
                <a:schemeClr val="tx1"/>
              </a:solidFill>
            </a:endParaRPr>
          </a:p>
        </p:txBody>
      </p:sp>
    </p:spTree>
    <p:extLst>
      <p:ext uri="{BB962C8B-B14F-4D97-AF65-F5344CB8AC3E}">
        <p14:creationId xmlns:p14="http://schemas.microsoft.com/office/powerpoint/2010/main" val="20313096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8156" y="609599"/>
            <a:ext cx="8776355" cy="6248401"/>
          </a:xfrm>
        </p:spPr>
        <p:txBody>
          <a:bodyPr>
            <a:normAutofit fontScale="90000"/>
          </a:bodyPr>
          <a:lstStyle/>
          <a:p>
            <a:r>
              <a:rPr lang="en-US" dirty="0" smtClean="0"/>
              <a:t> How Java used in rock paper scissors </a:t>
            </a:r>
            <a:r>
              <a:rPr lang="en-US" dirty="0" smtClean="0"/>
              <a:t>:</a:t>
            </a:r>
            <a:br>
              <a:rPr lang="en-US" dirty="0" smtClean="0"/>
            </a:br>
            <a:r>
              <a:rPr lang="en-US" dirty="0" smtClean="0"/>
              <a:t/>
            </a:r>
            <a:br>
              <a:rPr lang="en-US" dirty="0" smtClean="0"/>
            </a:br>
            <a:r>
              <a:rPr lang="en-US" sz="3200" dirty="0" smtClean="0">
                <a:solidFill>
                  <a:schemeClr val="tx1"/>
                </a:solidFill>
              </a:rPr>
              <a:t>In first step , we import the scanner class to help us to get input from the user.by adding </a:t>
            </a:r>
            <a:r>
              <a:rPr lang="en-US" sz="3200" dirty="0" smtClean="0">
                <a:solidFill>
                  <a:srgbClr val="92D050"/>
                </a:solidFill>
              </a:rPr>
              <a:t>import</a:t>
            </a:r>
            <a:r>
              <a:rPr lang="en-US" sz="3200" dirty="0" smtClean="0">
                <a:solidFill>
                  <a:schemeClr val="tx1"/>
                </a:solidFill>
              </a:rPr>
              <a:t> </a:t>
            </a:r>
            <a:r>
              <a:rPr lang="en-US" sz="3200" dirty="0" smtClean="0">
                <a:solidFill>
                  <a:srgbClr val="92D050"/>
                </a:solidFill>
              </a:rPr>
              <a:t>java. Util.</a:t>
            </a:r>
            <a:r>
              <a:rPr lang="en-IN" sz="3200" dirty="0">
                <a:solidFill>
                  <a:srgbClr val="92D050"/>
                </a:solidFill>
              </a:rPr>
              <a:t/>
            </a:r>
            <a:br>
              <a:rPr lang="en-IN" sz="3200" dirty="0">
                <a:solidFill>
                  <a:srgbClr val="92D050"/>
                </a:solidFill>
              </a:rPr>
            </a:br>
            <a:r>
              <a:rPr lang="en-IN" sz="3200" dirty="0" smtClean="0">
                <a:solidFill>
                  <a:schemeClr val="tx1"/>
                </a:solidFill>
              </a:rPr>
              <a:t>Then we create our Scanner Variable.</a:t>
            </a:r>
            <a:br>
              <a:rPr lang="en-IN" sz="3200" dirty="0" smtClean="0">
                <a:solidFill>
                  <a:schemeClr val="tx1"/>
                </a:solidFill>
              </a:rPr>
            </a:br>
            <a:r>
              <a:rPr lang="en-IN" sz="3200" dirty="0" smtClean="0">
                <a:solidFill>
                  <a:schemeClr val="tx1"/>
                </a:solidFill>
              </a:rPr>
              <a:t>Next, we print out a message asking the user to type in rock, paper, scissors using </a:t>
            </a:r>
            <a:r>
              <a:rPr lang="en-IN" sz="3200" dirty="0" smtClean="0"/>
              <a:t>System. Out. </a:t>
            </a:r>
            <a:r>
              <a:rPr lang="en-IN" sz="3200" dirty="0" err="1" smtClean="0"/>
              <a:t>println</a:t>
            </a:r>
            <a:r>
              <a:rPr lang="en-IN" sz="3200" dirty="0" smtClean="0"/>
              <a:t/>
            </a:r>
            <a:br>
              <a:rPr lang="en-IN" sz="3200" dirty="0" smtClean="0"/>
            </a:br>
            <a:r>
              <a:rPr lang="en-IN" sz="3200" dirty="0" smtClean="0">
                <a:solidFill>
                  <a:schemeClr val="tx1"/>
                </a:solidFill>
              </a:rPr>
              <a:t>We store their input in a String called </a:t>
            </a:r>
            <a:r>
              <a:rPr lang="en-IN" sz="3200" dirty="0" err="1">
                <a:solidFill>
                  <a:schemeClr val="tx1"/>
                </a:solidFill>
              </a:rPr>
              <a:t>m</a:t>
            </a:r>
            <a:r>
              <a:rPr lang="en-IN" sz="3200" dirty="0" err="1" smtClean="0">
                <a:solidFill>
                  <a:schemeClr val="tx1"/>
                </a:solidFill>
              </a:rPr>
              <a:t>yMove</a:t>
            </a:r>
            <a:r>
              <a:rPr lang="en-IN" sz="3200" dirty="0" smtClean="0">
                <a:solidFill>
                  <a:schemeClr val="tx1"/>
                </a:solidFill>
              </a:rPr>
              <a:t>.</a:t>
            </a:r>
            <a:br>
              <a:rPr lang="en-IN" sz="3200" dirty="0" smtClean="0">
                <a:solidFill>
                  <a:schemeClr val="tx1"/>
                </a:solidFill>
              </a:rPr>
            </a:br>
            <a:r>
              <a:rPr lang="en-IN" sz="3200" dirty="0" smtClean="0">
                <a:solidFill>
                  <a:schemeClr val="tx1"/>
                </a:solidFill>
              </a:rPr>
              <a:t>A Rock Paper Scissors game in Java can be created by defining classes for the game logic, user interaction, and displaying the come.</a:t>
            </a:r>
            <a:br>
              <a:rPr lang="en-IN" sz="3200" dirty="0" smtClean="0">
                <a:solidFill>
                  <a:schemeClr val="tx1"/>
                </a:solidFill>
              </a:rPr>
            </a:br>
            <a:r>
              <a:rPr lang="en-IN" sz="3200" dirty="0" smtClean="0">
                <a:solidFill>
                  <a:schemeClr val="tx1"/>
                </a:solidFill>
              </a:rPr>
              <a:t/>
            </a:r>
            <a:br>
              <a:rPr lang="en-IN" sz="3200" dirty="0" smtClean="0">
                <a:solidFill>
                  <a:schemeClr val="tx1"/>
                </a:solidFill>
              </a:rPr>
            </a:br>
            <a:endParaRPr lang="en-IN" dirty="0"/>
          </a:p>
        </p:txBody>
      </p:sp>
    </p:spTree>
    <p:extLst>
      <p:ext uri="{BB962C8B-B14F-4D97-AF65-F5344CB8AC3E}">
        <p14:creationId xmlns:p14="http://schemas.microsoft.com/office/powerpoint/2010/main" val="116307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3640" y="2587745"/>
            <a:ext cx="8596668" cy="1805145"/>
          </a:xfrm>
        </p:spPr>
        <p:txBody>
          <a:bodyPr>
            <a:normAutofit fontScale="90000"/>
          </a:bodyPr>
          <a:lstStyle/>
          <a:p>
            <a:r>
              <a:rPr lang="en-US" dirty="0" smtClean="0"/>
              <a:t>CLASSES AND OBJECTS:</a:t>
            </a:r>
            <a:r>
              <a:rPr lang="en-IN" dirty="0">
                <a:latin typeface="Bahnschrift SemiBold" panose="020B0502040204020203" pitchFamily="34" charset="0"/>
              </a:rPr>
              <a:t/>
            </a:r>
            <a:br>
              <a:rPr lang="en-IN" dirty="0">
                <a:latin typeface="Bahnschrift SemiBold" panose="020B0502040204020203" pitchFamily="34" charset="0"/>
              </a:rPr>
            </a:br>
            <a:r>
              <a:rPr lang="en-IN" sz="2800" dirty="0" err="1" smtClean="0">
                <a:solidFill>
                  <a:schemeClr val="tx1"/>
                </a:solidFill>
                <a:latin typeface="+mn-lt"/>
              </a:rPr>
              <a:t>RockPaperScissorsGame</a:t>
            </a:r>
            <a:r>
              <a:rPr lang="en-IN" sz="2800" dirty="0" smtClean="0">
                <a:solidFill>
                  <a:schemeClr val="tx1"/>
                </a:solidFill>
                <a:latin typeface="+mn-lt"/>
              </a:rPr>
              <a:t>:</a:t>
            </a:r>
            <a:r>
              <a:rPr lang="en-IN" sz="2800" dirty="0" smtClean="0">
                <a:latin typeface="+mn-lt"/>
              </a:rPr>
              <a:t> </a:t>
            </a:r>
            <a:r>
              <a:rPr lang="en-IN" sz="2800" dirty="0" smtClean="0">
                <a:solidFill>
                  <a:schemeClr val="tx1"/>
                </a:solidFill>
                <a:latin typeface="+mn-lt"/>
              </a:rPr>
              <a:t>The main class that acts as the entry point for the application , potentially including methods for managing game state and interacting with the user.</a:t>
            </a:r>
            <a:br>
              <a:rPr lang="en-IN" sz="2800" dirty="0" smtClean="0">
                <a:solidFill>
                  <a:schemeClr val="tx1"/>
                </a:solidFill>
                <a:latin typeface="+mn-lt"/>
              </a:rPr>
            </a:br>
            <a:r>
              <a:rPr lang="en-IN" sz="2800" dirty="0" err="1" smtClean="0">
                <a:solidFill>
                  <a:schemeClr val="tx1"/>
                </a:solidFill>
                <a:latin typeface="+mn-lt"/>
              </a:rPr>
              <a:t>GameController</a:t>
            </a:r>
            <a:r>
              <a:rPr lang="en-IN" sz="2800" dirty="0" smtClean="0">
                <a:latin typeface="+mn-lt"/>
              </a:rPr>
              <a:t> </a:t>
            </a:r>
            <a:r>
              <a:rPr lang="en-IN" sz="2800" dirty="0" smtClean="0">
                <a:solidFill>
                  <a:schemeClr val="tx1"/>
                </a:solidFill>
                <a:latin typeface="+mn-lt"/>
              </a:rPr>
              <a:t>: Handles the game logic, including determining the winner based on player and computer choices, keeping track of scores, and managing game flow.</a:t>
            </a:r>
            <a:br>
              <a:rPr lang="en-IN" sz="2800" dirty="0" smtClean="0">
                <a:solidFill>
                  <a:schemeClr val="tx1"/>
                </a:solidFill>
                <a:latin typeface="+mn-lt"/>
              </a:rPr>
            </a:br>
            <a:r>
              <a:rPr lang="en-IN" sz="2800" dirty="0">
                <a:solidFill>
                  <a:schemeClr val="tx1"/>
                </a:solidFill>
                <a:latin typeface="+mn-lt"/>
              </a:rPr>
              <a:t/>
            </a:r>
            <a:br>
              <a:rPr lang="en-IN" sz="2800" dirty="0">
                <a:solidFill>
                  <a:schemeClr val="tx1"/>
                </a:solidFill>
                <a:latin typeface="+mn-lt"/>
              </a:rPr>
            </a:br>
            <a:endParaRPr lang="en-IN" sz="2800" dirty="0">
              <a:solidFill>
                <a:schemeClr val="tx1"/>
              </a:solidFill>
              <a:latin typeface="+mn-lt"/>
            </a:endParaRPr>
          </a:p>
        </p:txBody>
      </p:sp>
      <p:sp>
        <p:nvSpPr>
          <p:cNvPr id="3" name="Text Placeholder 2"/>
          <p:cNvSpPr>
            <a:spLocks noGrp="1"/>
          </p:cNvSpPr>
          <p:nvPr>
            <p:ph type="body" idx="1"/>
          </p:nvPr>
        </p:nvSpPr>
        <p:spPr>
          <a:xfrm>
            <a:off x="573640" y="4134158"/>
            <a:ext cx="8596668" cy="2445751"/>
          </a:xfrm>
        </p:spPr>
        <p:txBody>
          <a:bodyPr>
            <a:normAutofit fontScale="92500"/>
          </a:bodyPr>
          <a:lstStyle/>
          <a:p>
            <a:r>
              <a:rPr lang="en-IN" sz="2400" dirty="0" err="1" smtClean="0">
                <a:solidFill>
                  <a:schemeClr val="tx1"/>
                </a:solidFill>
              </a:rPr>
              <a:t>GameOption</a:t>
            </a:r>
            <a:r>
              <a:rPr lang="en-IN" sz="2400" dirty="0">
                <a:solidFill>
                  <a:schemeClr val="tx1"/>
                </a:solidFill>
              </a:rPr>
              <a:t>:</a:t>
            </a:r>
            <a:r>
              <a:rPr lang="en-IN" sz="2400" dirty="0" smtClean="0">
                <a:solidFill>
                  <a:schemeClr val="tx1"/>
                </a:solidFill>
              </a:rPr>
              <a:t> </a:t>
            </a:r>
            <a:r>
              <a:rPr lang="en-IN" sz="2400" dirty="0">
                <a:solidFill>
                  <a:schemeClr val="tx1"/>
                </a:solidFill>
              </a:rPr>
              <a:t>Represents the possible choices: rock, paper, scissors.</a:t>
            </a:r>
            <a:br>
              <a:rPr lang="en-IN" sz="2400" dirty="0">
                <a:solidFill>
                  <a:schemeClr val="tx1"/>
                </a:solidFill>
              </a:rPr>
            </a:br>
            <a:r>
              <a:rPr lang="en-IN" sz="2400" dirty="0">
                <a:solidFill>
                  <a:schemeClr val="tx1"/>
                </a:solidFill>
              </a:rPr>
              <a:t/>
            </a:r>
            <a:br>
              <a:rPr lang="en-IN" sz="2400" dirty="0">
                <a:solidFill>
                  <a:schemeClr val="tx1"/>
                </a:solidFill>
              </a:rPr>
            </a:br>
            <a:r>
              <a:rPr lang="en-IN" sz="2400" dirty="0" smtClean="0">
                <a:solidFill>
                  <a:schemeClr val="tx1"/>
                </a:solidFill>
              </a:rPr>
              <a:t> </a:t>
            </a:r>
            <a:r>
              <a:rPr lang="en-IN" sz="2400" dirty="0" smtClean="0">
                <a:solidFill>
                  <a:schemeClr val="tx1"/>
                </a:solidFill>
              </a:rPr>
              <a:t>Score:</a:t>
            </a:r>
            <a:r>
              <a:rPr lang="en-IN" sz="2400" dirty="0" smtClean="0">
                <a:solidFill>
                  <a:schemeClr val="tx1"/>
                </a:solidFill>
              </a:rPr>
              <a:t> </a:t>
            </a:r>
            <a:r>
              <a:rPr lang="en-IN" sz="2400" dirty="0">
                <a:solidFill>
                  <a:schemeClr val="tx1"/>
                </a:solidFill>
              </a:rPr>
              <a:t>Tracks the number of games played, user wins, and computer wins</a:t>
            </a:r>
            <a:r>
              <a:rPr lang="en-IN" sz="2400" dirty="0" smtClean="0">
                <a:solidFill>
                  <a:schemeClr val="tx1"/>
                </a:solidFill>
              </a:rPr>
              <a:t>.</a:t>
            </a:r>
          </a:p>
          <a:p>
            <a:r>
              <a:rPr lang="en-US" sz="2400" dirty="0" smtClean="0">
                <a:solidFill>
                  <a:schemeClr val="tx1"/>
                </a:solidFill>
              </a:rPr>
              <a:t>Player: This class helps determine who won(user, machine, or tie).</a:t>
            </a:r>
            <a:endParaRPr lang="en-IN" sz="2400" dirty="0">
              <a:solidFill>
                <a:schemeClr val="tx1"/>
              </a:solidFill>
            </a:endParaRPr>
          </a:p>
          <a:p>
            <a:endParaRPr lang="en-IN" sz="3200" dirty="0"/>
          </a:p>
        </p:txBody>
      </p:sp>
    </p:spTree>
    <p:extLst>
      <p:ext uri="{BB962C8B-B14F-4D97-AF65-F5344CB8AC3E}">
        <p14:creationId xmlns:p14="http://schemas.microsoft.com/office/powerpoint/2010/main" val="30521359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2548" y="273377"/>
            <a:ext cx="9021452" cy="1754326"/>
          </a:xfrm>
          <a:prstGeom prst="rect">
            <a:avLst/>
          </a:prstGeom>
        </p:spPr>
        <p:txBody>
          <a:bodyPr wrap="square">
            <a:spAutoFit/>
          </a:bodyPr>
          <a:lstStyle/>
          <a:p>
            <a:r>
              <a:rPr lang="en-IN" sz="3600" dirty="0" smtClean="0">
                <a:latin typeface="Bahnschrift SemiBold" panose="020B0502040204020203" pitchFamily="34" charset="0"/>
              </a:rPr>
              <a:t>.</a:t>
            </a:r>
            <a:r>
              <a:rPr lang="en-IN" sz="3600" dirty="0">
                <a:latin typeface="Bahnschrift SemiBold" panose="020B0502040204020203" pitchFamily="34" charset="0"/>
              </a:rPr>
              <a:t/>
            </a:r>
            <a:br>
              <a:rPr lang="en-IN" sz="3600" dirty="0">
                <a:latin typeface="Bahnschrift SemiBold" panose="020B0502040204020203" pitchFamily="34" charset="0"/>
              </a:rPr>
            </a:br>
            <a:r>
              <a:rPr lang="en-IN" sz="3600" dirty="0">
                <a:latin typeface="Bahnschrift SemiBold" panose="020B0502040204020203" pitchFamily="34" charset="0"/>
              </a:rPr>
              <a:t/>
            </a:r>
            <a:br>
              <a:rPr lang="en-IN" sz="3600" dirty="0">
                <a:latin typeface="Bahnschrift SemiBold" panose="020B0502040204020203" pitchFamily="34" charset="0"/>
              </a:rPr>
            </a:br>
            <a:endParaRPr lang="en-IN" sz="3600" dirty="0"/>
          </a:p>
        </p:txBody>
      </p:sp>
      <p:sp>
        <p:nvSpPr>
          <p:cNvPr id="4" name="Rectangle 3"/>
          <p:cNvSpPr/>
          <p:nvPr/>
        </p:nvSpPr>
        <p:spPr>
          <a:xfrm>
            <a:off x="122547" y="141715"/>
            <a:ext cx="10020693" cy="6678751"/>
          </a:xfrm>
          <a:prstGeom prst="rect">
            <a:avLst/>
          </a:prstGeom>
        </p:spPr>
        <p:txBody>
          <a:bodyPr wrap="square">
            <a:spAutoFit/>
          </a:bodyPr>
          <a:lstStyle/>
          <a:p>
            <a:r>
              <a:rPr lang="en-US" sz="3200" dirty="0" smtClean="0">
                <a:solidFill>
                  <a:schemeClr val="accent1"/>
                </a:solidFill>
                <a:latin typeface="+mj-lt"/>
              </a:rPr>
              <a:t>KEY CONCEPTS</a:t>
            </a:r>
            <a:r>
              <a:rPr lang="en-US" sz="3200" dirty="0" smtClean="0">
                <a:solidFill>
                  <a:schemeClr val="accent1"/>
                </a:solidFill>
                <a:latin typeface="Bahnschrift SemiBold" panose="020B0502040204020203" pitchFamily="34" charset="0"/>
              </a:rPr>
              <a:t>:</a:t>
            </a:r>
            <a:endParaRPr lang="en-IN" sz="3200" dirty="0">
              <a:latin typeface="Bahnschrift SemiBold" panose="020B0502040204020203" pitchFamily="34" charset="0"/>
            </a:endParaRPr>
          </a:p>
          <a:p>
            <a:r>
              <a:rPr lang="en-US" sz="3200" dirty="0"/>
              <a:t> </a:t>
            </a:r>
            <a:r>
              <a:rPr lang="en-US" sz="3200" dirty="0" smtClean="0"/>
              <a:t> </a:t>
            </a:r>
            <a:r>
              <a:rPr lang="en-US" sz="2800" dirty="0" smtClean="0"/>
              <a:t>Scanner</a:t>
            </a:r>
            <a:r>
              <a:rPr lang="en-US" sz="2800" dirty="0"/>
              <a:t>: Used to get  user input(e.g.. The player’s choice) from the console</a:t>
            </a:r>
            <a:r>
              <a:rPr lang="en-US" sz="2800" dirty="0" smtClean="0"/>
              <a:t>.</a:t>
            </a:r>
          </a:p>
          <a:p>
            <a:endParaRPr lang="en-US" sz="2800" dirty="0"/>
          </a:p>
          <a:p>
            <a:r>
              <a:rPr lang="en-US" sz="2800" dirty="0" smtClean="0"/>
              <a:t> Random</a:t>
            </a:r>
            <a:r>
              <a:rPr lang="en-US" sz="2800" dirty="0"/>
              <a:t>: Used to generate a random choice for the computer</a:t>
            </a:r>
            <a:r>
              <a:rPr lang="en-US" sz="2800" dirty="0" smtClean="0"/>
              <a:t>.</a:t>
            </a:r>
          </a:p>
          <a:p>
            <a:endParaRPr lang="en-US" sz="2800" dirty="0" smtClean="0"/>
          </a:p>
          <a:p>
            <a:r>
              <a:rPr lang="en-US" sz="2800" dirty="0" smtClean="0"/>
              <a:t> If/else </a:t>
            </a:r>
            <a:r>
              <a:rPr lang="en-US" sz="2800" dirty="0" smtClean="0"/>
              <a:t>if/else: Used to implement the game’s logic, determining the winner based on the player’s and computer’s choices</a:t>
            </a:r>
            <a:r>
              <a:rPr lang="en-US" sz="2800" dirty="0" smtClean="0"/>
              <a:t>.</a:t>
            </a:r>
          </a:p>
          <a:p>
            <a:endParaRPr lang="en-US" sz="2800" dirty="0" smtClean="0"/>
          </a:p>
          <a:p>
            <a:r>
              <a:rPr lang="en-US" sz="2800" dirty="0" smtClean="0"/>
              <a:t>Methods: Encapsulating game logic, such as determining the winner, into reusable </a:t>
            </a:r>
            <a:r>
              <a:rPr lang="en-US" sz="2800" dirty="0" smtClean="0"/>
              <a:t>functions.</a:t>
            </a:r>
          </a:p>
          <a:p>
            <a:endParaRPr lang="en-US" sz="2800" dirty="0" smtClean="0"/>
          </a:p>
          <a:p>
            <a:r>
              <a:rPr lang="en-US" sz="2800" dirty="0" smtClean="0"/>
              <a:t>Loops : used to allow the player to play multiple rounds.</a:t>
            </a:r>
          </a:p>
        </p:txBody>
      </p:sp>
    </p:spTree>
    <p:extLst>
      <p:ext uri="{BB962C8B-B14F-4D97-AF65-F5344CB8AC3E}">
        <p14:creationId xmlns:p14="http://schemas.microsoft.com/office/powerpoint/2010/main" val="1289782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0"/>
            <a:ext cx="8596668" cy="650449"/>
          </a:xfrm>
        </p:spPr>
        <p:txBody>
          <a:bodyPr>
            <a:normAutofit/>
          </a:bodyPr>
          <a:lstStyle/>
          <a:p>
            <a:r>
              <a:rPr lang="en-US" sz="3200" dirty="0" smtClean="0"/>
              <a:t>IMPLEMENTATION OF SOURCE CODE:</a:t>
            </a:r>
            <a:endParaRPr lang="en-IN" sz="3200" dirty="0"/>
          </a:p>
        </p:txBody>
      </p:sp>
      <p:sp>
        <p:nvSpPr>
          <p:cNvPr id="3" name="Content Placeholder 2"/>
          <p:cNvSpPr>
            <a:spLocks noGrp="1"/>
          </p:cNvSpPr>
          <p:nvPr>
            <p:ph idx="1"/>
          </p:nvPr>
        </p:nvSpPr>
        <p:spPr>
          <a:xfrm>
            <a:off x="300644" y="650449"/>
            <a:ext cx="8841383" cy="4615685"/>
          </a:xfrm>
        </p:spPr>
        <p:txBody>
          <a:bodyPr>
            <a:noAutofit/>
          </a:bodyPr>
          <a:lstStyle/>
          <a:p>
            <a:r>
              <a:rPr lang="en-US" dirty="0" smtClean="0"/>
              <a:t>Import java. util. scanner;</a:t>
            </a:r>
          </a:p>
          <a:p>
            <a:r>
              <a:rPr lang="en-US" dirty="0" smtClean="0"/>
              <a:t>Import java . Util. random;</a:t>
            </a:r>
          </a:p>
          <a:p>
            <a:r>
              <a:rPr lang="en-US" dirty="0" smtClean="0"/>
              <a:t>Public class </a:t>
            </a:r>
            <a:r>
              <a:rPr lang="en-US" dirty="0" err="1" smtClean="0"/>
              <a:t>RockPaperScissors</a:t>
            </a:r>
            <a:r>
              <a:rPr lang="en-US" dirty="0" smtClean="0"/>
              <a:t>{</a:t>
            </a:r>
            <a:endParaRPr lang="en-US" dirty="0" smtClean="0"/>
          </a:p>
          <a:p>
            <a:r>
              <a:rPr lang="en-US" dirty="0" smtClean="0"/>
              <a:t>  Public </a:t>
            </a:r>
            <a:r>
              <a:rPr lang="en-US" dirty="0" smtClean="0"/>
              <a:t>Static void main(String[] </a:t>
            </a:r>
            <a:r>
              <a:rPr lang="en-US" dirty="0" err="1" smtClean="0"/>
              <a:t>args</a:t>
            </a:r>
            <a:r>
              <a:rPr lang="en-US" dirty="0" smtClean="0"/>
              <a:t> ) {</a:t>
            </a:r>
          </a:p>
          <a:p>
            <a:r>
              <a:rPr lang="en-US" dirty="0"/>
              <a:t> </a:t>
            </a:r>
            <a:r>
              <a:rPr lang="en-US" dirty="0" smtClean="0"/>
              <a:t>  Scanner scanner= new Scanner(System.in);</a:t>
            </a:r>
          </a:p>
          <a:p>
            <a:r>
              <a:rPr lang="en-US" dirty="0" smtClean="0"/>
              <a:t>   Random random= new Random();</a:t>
            </a:r>
          </a:p>
          <a:p>
            <a:r>
              <a:rPr lang="en-US" dirty="0" smtClean="0"/>
              <a:t>   String</a:t>
            </a:r>
            <a:r>
              <a:rPr lang="en-US" dirty="0" smtClean="0"/>
              <a:t>[] options = {“rock”, “paper”, “scissors”};</a:t>
            </a:r>
          </a:p>
          <a:p>
            <a:r>
              <a:rPr lang="en-US" dirty="0" smtClean="0"/>
              <a:t> System</a:t>
            </a:r>
            <a:r>
              <a:rPr lang="en-US" dirty="0" smtClean="0"/>
              <a:t>. Out. </a:t>
            </a:r>
            <a:r>
              <a:rPr lang="en-US" dirty="0" err="1" smtClean="0"/>
              <a:t>Println</a:t>
            </a:r>
            <a:r>
              <a:rPr lang="en-US" dirty="0" smtClean="0"/>
              <a:t>(“Welcome to Rock, paper, Scissors </a:t>
            </a:r>
            <a:r>
              <a:rPr lang="en-US" dirty="0" smtClean="0"/>
              <a:t>!”);</a:t>
            </a:r>
          </a:p>
          <a:p>
            <a:r>
              <a:rPr lang="en-US" dirty="0"/>
              <a:t> </a:t>
            </a:r>
            <a:r>
              <a:rPr lang="en-US" dirty="0" smtClean="0"/>
              <a:t>while(true) {</a:t>
            </a:r>
            <a:endParaRPr lang="en-US" dirty="0" smtClean="0"/>
          </a:p>
          <a:p>
            <a:r>
              <a:rPr lang="en-US" dirty="0" smtClean="0"/>
              <a:t>System. Out. </a:t>
            </a:r>
            <a:r>
              <a:rPr lang="en-US" dirty="0" err="1" smtClean="0"/>
              <a:t>Println</a:t>
            </a:r>
            <a:r>
              <a:rPr lang="en-US" dirty="0" smtClean="0"/>
              <a:t>(“\</a:t>
            </a:r>
            <a:r>
              <a:rPr lang="en-US" dirty="0" err="1" smtClean="0"/>
              <a:t>nEnter</a:t>
            </a:r>
            <a:r>
              <a:rPr lang="en-US" dirty="0" smtClean="0"/>
              <a:t> </a:t>
            </a:r>
            <a:r>
              <a:rPr lang="en-US" dirty="0" smtClean="0"/>
              <a:t>Your Choice (rock, paper, or scissors</a:t>
            </a:r>
            <a:r>
              <a:rPr lang="en-US" dirty="0" smtClean="0"/>
              <a:t>). Type ’exit’ to quit:”);</a:t>
            </a:r>
          </a:p>
          <a:p>
            <a:r>
              <a:rPr lang="en-US" dirty="0" smtClean="0"/>
              <a:t> </a:t>
            </a:r>
            <a:r>
              <a:rPr lang="en-US" dirty="0" smtClean="0"/>
              <a:t>String </a:t>
            </a:r>
            <a:r>
              <a:rPr lang="en-US" dirty="0" err="1" smtClean="0"/>
              <a:t>userInput</a:t>
            </a:r>
            <a:r>
              <a:rPr lang="en-US" dirty="0" smtClean="0"/>
              <a:t> </a:t>
            </a:r>
            <a:r>
              <a:rPr lang="en-US" dirty="0" smtClean="0"/>
              <a:t>= </a:t>
            </a:r>
            <a:r>
              <a:rPr lang="en-US" dirty="0" err="1" smtClean="0"/>
              <a:t>Scanner.nextLine</a:t>
            </a:r>
            <a:r>
              <a:rPr lang="en-US" dirty="0" smtClean="0"/>
              <a:t>().trim();</a:t>
            </a:r>
          </a:p>
          <a:p>
            <a:r>
              <a:rPr lang="en-US" dirty="0"/>
              <a:t>i</a:t>
            </a:r>
            <a:r>
              <a:rPr lang="en-US" dirty="0" smtClean="0"/>
              <a:t>f(</a:t>
            </a:r>
            <a:r>
              <a:rPr lang="en-US" dirty="0" err="1" smtClean="0"/>
              <a:t>userInput.equalsIgnoreCase</a:t>
            </a:r>
            <a:r>
              <a:rPr lang="en-US" dirty="0" smtClean="0"/>
              <a:t>(“exit”))</a:t>
            </a:r>
          </a:p>
          <a:p>
            <a:r>
              <a:rPr lang="en-US" dirty="0" smtClean="0"/>
              <a:t>{</a:t>
            </a:r>
          </a:p>
          <a:p>
            <a:r>
              <a:rPr lang="en-US" dirty="0"/>
              <a:t> </a:t>
            </a:r>
            <a:r>
              <a:rPr lang="en-US" dirty="0" smtClean="0"/>
              <a:t> </a:t>
            </a:r>
            <a:r>
              <a:rPr lang="en-US" dirty="0" err="1" smtClean="0"/>
              <a:t>System.Out.Println</a:t>
            </a:r>
            <a:r>
              <a:rPr lang="en-US" dirty="0" smtClean="0"/>
              <a:t>(“Thanks for playing!”);</a:t>
            </a:r>
          </a:p>
          <a:p>
            <a:r>
              <a:rPr lang="en-US" dirty="0"/>
              <a:t> </a:t>
            </a:r>
            <a:r>
              <a:rPr lang="en-US" dirty="0" smtClean="0"/>
              <a:t>break; }</a:t>
            </a:r>
          </a:p>
          <a:p>
            <a:endParaRPr lang="en-US" dirty="0" smtClean="0"/>
          </a:p>
          <a:p>
            <a:endParaRPr lang="en-IN" dirty="0"/>
          </a:p>
        </p:txBody>
      </p:sp>
    </p:spTree>
    <p:extLst>
      <p:ext uri="{BB962C8B-B14F-4D97-AF65-F5344CB8AC3E}">
        <p14:creationId xmlns:p14="http://schemas.microsoft.com/office/powerpoint/2010/main" val="2622845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4847" y="171534"/>
            <a:ext cx="9635590" cy="6559204"/>
          </a:xfrm>
        </p:spPr>
        <p:txBody>
          <a:bodyPr>
            <a:normAutofit fontScale="92500"/>
          </a:bodyPr>
          <a:lstStyle/>
          <a:p>
            <a:pPr marL="0" indent="0">
              <a:buNone/>
            </a:pPr>
            <a:r>
              <a:rPr lang="en-US" dirty="0"/>
              <a:t>i</a:t>
            </a:r>
            <a:r>
              <a:rPr lang="en-US" dirty="0" smtClean="0"/>
              <a:t>f(! </a:t>
            </a:r>
            <a:r>
              <a:rPr lang="en-US" dirty="0" err="1" smtClean="0"/>
              <a:t>userInput.equalsIgnoreCase</a:t>
            </a:r>
            <a:r>
              <a:rPr lang="en-US" dirty="0" smtClean="0"/>
              <a:t>(“Rock”)&amp;&amp;</a:t>
            </a:r>
          </a:p>
          <a:p>
            <a:r>
              <a:rPr lang="en-US" dirty="0" smtClean="0"/>
              <a:t>   !</a:t>
            </a:r>
            <a:r>
              <a:rPr lang="en-US" dirty="0" err="1"/>
              <a:t>userinput.equalsIgnoreCase</a:t>
            </a:r>
            <a:r>
              <a:rPr lang="en-US" dirty="0"/>
              <a:t>(“Paper</a:t>
            </a:r>
            <a:r>
              <a:rPr lang="en-US" dirty="0" smtClean="0"/>
              <a:t>”)&amp;&amp;</a:t>
            </a:r>
          </a:p>
          <a:p>
            <a:r>
              <a:rPr lang="en-US" dirty="0"/>
              <a:t> </a:t>
            </a:r>
            <a:r>
              <a:rPr lang="en-US" dirty="0" smtClean="0"/>
              <a:t>  </a:t>
            </a:r>
            <a:r>
              <a:rPr lang="en-US" dirty="0"/>
              <a:t>!</a:t>
            </a:r>
            <a:r>
              <a:rPr lang="en-US" dirty="0" err="1"/>
              <a:t>userinput.equalsIgnoreCase</a:t>
            </a:r>
            <a:r>
              <a:rPr lang="en-US" dirty="0" smtClean="0"/>
              <a:t>(“Scissors”)) {</a:t>
            </a:r>
          </a:p>
          <a:p>
            <a:r>
              <a:rPr lang="en-US" dirty="0"/>
              <a:t> </a:t>
            </a:r>
            <a:r>
              <a:rPr lang="en-US" dirty="0" smtClean="0"/>
              <a:t>  </a:t>
            </a:r>
            <a:r>
              <a:rPr lang="en-US" dirty="0" err="1" smtClean="0"/>
              <a:t>System.Out.Println</a:t>
            </a:r>
            <a:r>
              <a:rPr lang="en-US" dirty="0" smtClean="0"/>
              <a:t>(“Invalid choice. Please choose Rock, Paper, or Scissors.”);</a:t>
            </a:r>
          </a:p>
          <a:p>
            <a:r>
              <a:rPr lang="en-US" dirty="0" smtClean="0"/>
              <a:t>   Continue;</a:t>
            </a:r>
          </a:p>
          <a:p>
            <a:r>
              <a:rPr lang="en-US" dirty="0" smtClean="0"/>
              <a:t>}</a:t>
            </a:r>
          </a:p>
          <a:p>
            <a:r>
              <a:rPr lang="en-US" dirty="0" err="1" smtClean="0"/>
              <a:t>Int</a:t>
            </a:r>
            <a:r>
              <a:rPr lang="en-US" dirty="0" smtClean="0"/>
              <a:t> </a:t>
            </a:r>
            <a:r>
              <a:rPr lang="en-US" dirty="0" err="1" smtClean="0"/>
              <a:t>compChoiceIndex</a:t>
            </a:r>
            <a:r>
              <a:rPr lang="en-US" dirty="0" smtClean="0"/>
              <a:t> = </a:t>
            </a:r>
            <a:r>
              <a:rPr lang="en-US" dirty="0" err="1" smtClean="0"/>
              <a:t>random.nextInt</a:t>
            </a:r>
            <a:r>
              <a:rPr lang="en-US" dirty="0" smtClean="0"/>
              <a:t>(3);</a:t>
            </a:r>
          </a:p>
          <a:p>
            <a:r>
              <a:rPr lang="en-US" dirty="0" smtClean="0"/>
              <a:t>String </a:t>
            </a:r>
            <a:r>
              <a:rPr lang="en-US" dirty="0" err="1" smtClean="0"/>
              <a:t>computerChoice</a:t>
            </a:r>
            <a:r>
              <a:rPr lang="en-US" dirty="0" smtClean="0"/>
              <a:t> = options[</a:t>
            </a:r>
            <a:r>
              <a:rPr lang="en-US" dirty="0" err="1" smtClean="0"/>
              <a:t>compChoiceIndex</a:t>
            </a:r>
            <a:r>
              <a:rPr lang="en-US" dirty="0" smtClean="0"/>
              <a:t>];</a:t>
            </a:r>
          </a:p>
          <a:p>
            <a:r>
              <a:rPr lang="en-US" dirty="0" err="1" smtClean="0"/>
              <a:t>System.Out.Println</a:t>
            </a:r>
            <a:r>
              <a:rPr lang="en-US" dirty="0" smtClean="0"/>
              <a:t>(“Computer chose: “+ </a:t>
            </a:r>
            <a:r>
              <a:rPr lang="en-US" dirty="0" err="1" smtClean="0"/>
              <a:t>computerChoice</a:t>
            </a:r>
            <a:r>
              <a:rPr lang="en-US" dirty="0" smtClean="0"/>
              <a:t>);</a:t>
            </a:r>
          </a:p>
          <a:p>
            <a:r>
              <a:rPr lang="en-US" dirty="0" smtClean="0"/>
              <a:t>if (</a:t>
            </a:r>
            <a:r>
              <a:rPr lang="en-US" dirty="0" err="1" smtClean="0"/>
              <a:t>userInput.equalsIgnoreCase</a:t>
            </a:r>
            <a:r>
              <a:rPr lang="en-US" dirty="0" smtClean="0"/>
              <a:t>(</a:t>
            </a:r>
            <a:r>
              <a:rPr lang="en-US" dirty="0" err="1" smtClean="0"/>
              <a:t>computerChoice</a:t>
            </a:r>
            <a:r>
              <a:rPr lang="en-US" dirty="0" smtClean="0"/>
              <a:t>)) {</a:t>
            </a:r>
          </a:p>
          <a:p>
            <a:r>
              <a:rPr lang="en-US" dirty="0" smtClean="0"/>
              <a:t>    </a:t>
            </a:r>
            <a:r>
              <a:rPr lang="en-US" dirty="0" err="1" smtClean="0"/>
              <a:t>System.Out.Println</a:t>
            </a:r>
            <a:r>
              <a:rPr lang="en-US" dirty="0" smtClean="0"/>
              <a:t>(“It’s a draw!”);</a:t>
            </a:r>
          </a:p>
          <a:p>
            <a:r>
              <a:rPr lang="en-US" dirty="0" smtClean="0"/>
              <a:t>} else if ((</a:t>
            </a:r>
            <a:r>
              <a:rPr lang="en-US" dirty="0" err="1" smtClean="0"/>
              <a:t>userInput.equalsIgnoreCase</a:t>
            </a:r>
            <a:r>
              <a:rPr lang="en-US" dirty="0" smtClean="0"/>
              <a:t>(“Rock”)&amp;&amp; </a:t>
            </a:r>
            <a:r>
              <a:rPr lang="en-US" dirty="0" err="1" smtClean="0"/>
              <a:t>computerChoice.equals</a:t>
            </a:r>
            <a:r>
              <a:rPr lang="en-US" dirty="0" smtClean="0"/>
              <a:t>(“scissors”)) ||</a:t>
            </a:r>
          </a:p>
          <a:p>
            <a:r>
              <a:rPr lang="en-US" dirty="0"/>
              <a:t> </a:t>
            </a:r>
            <a:r>
              <a:rPr lang="en-US" dirty="0" smtClean="0"/>
              <a:t>             (</a:t>
            </a:r>
            <a:r>
              <a:rPr lang="en-US" dirty="0" err="1" smtClean="0"/>
              <a:t>userInput.equalsIgnoreCase</a:t>
            </a:r>
            <a:r>
              <a:rPr lang="en-US" dirty="0" smtClean="0"/>
              <a:t>(“Paper”)&amp;&amp; </a:t>
            </a:r>
            <a:r>
              <a:rPr lang="en-US" dirty="0" err="1" smtClean="0"/>
              <a:t>computerChoice.equals</a:t>
            </a:r>
            <a:r>
              <a:rPr lang="en-US" dirty="0" smtClean="0"/>
              <a:t>(“Rock”)) ||</a:t>
            </a:r>
          </a:p>
          <a:p>
            <a:r>
              <a:rPr lang="en-US" dirty="0"/>
              <a:t> </a:t>
            </a:r>
            <a:r>
              <a:rPr lang="en-US" dirty="0" smtClean="0"/>
              <a:t>             (</a:t>
            </a:r>
            <a:r>
              <a:rPr lang="en-US" dirty="0" err="1" smtClean="0"/>
              <a:t>userInput.equalsIgnoreCase</a:t>
            </a:r>
            <a:r>
              <a:rPr lang="en-US" dirty="0" smtClean="0"/>
              <a:t>(“Scissors”)&amp;&amp; </a:t>
            </a:r>
            <a:r>
              <a:rPr lang="en-US" dirty="0" err="1" smtClean="0"/>
              <a:t>computerChoice.equals</a:t>
            </a:r>
            <a:r>
              <a:rPr lang="en-US" dirty="0" smtClean="0"/>
              <a:t>(“Paper”))) { </a:t>
            </a:r>
          </a:p>
          <a:p>
            <a:r>
              <a:rPr lang="en-US" dirty="0" err="1" smtClean="0"/>
              <a:t>System.Out.Println</a:t>
            </a:r>
            <a:r>
              <a:rPr lang="en-US" dirty="0" smtClean="0"/>
              <a:t>(“You win!”);</a:t>
            </a:r>
          </a:p>
          <a:p>
            <a:r>
              <a:rPr lang="en-US" dirty="0" smtClean="0"/>
              <a:t>} else {</a:t>
            </a:r>
          </a:p>
          <a:p>
            <a:r>
              <a:rPr lang="en-US" dirty="0"/>
              <a:t>  </a:t>
            </a:r>
            <a:r>
              <a:rPr lang="en-US" dirty="0" smtClean="0"/>
              <a:t> </a:t>
            </a:r>
            <a:r>
              <a:rPr lang="en-US" dirty="0" err="1" smtClean="0"/>
              <a:t>System.Out.Println</a:t>
            </a:r>
            <a:r>
              <a:rPr lang="en-US" dirty="0" smtClean="0"/>
              <a:t>(“computer wins!”);</a:t>
            </a:r>
          </a:p>
          <a:p>
            <a:endParaRPr lang="en-IN" dirty="0"/>
          </a:p>
          <a:p>
            <a:endParaRPr lang="en-IN" dirty="0"/>
          </a:p>
          <a:p>
            <a:endParaRPr lang="en-IN" dirty="0"/>
          </a:p>
        </p:txBody>
      </p:sp>
    </p:spTree>
    <p:extLst>
      <p:ext uri="{BB962C8B-B14F-4D97-AF65-F5344CB8AC3E}">
        <p14:creationId xmlns:p14="http://schemas.microsoft.com/office/powerpoint/2010/main" val="339086203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222</TotalTime>
  <Words>781</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Arial Black</vt:lpstr>
      <vt:lpstr>Bahnschrift SemiBold</vt:lpstr>
      <vt:lpstr>Calibri</vt:lpstr>
      <vt:lpstr>Trebuchet MS</vt:lpstr>
      <vt:lpstr>Wingdings 3</vt:lpstr>
      <vt:lpstr>Facet</vt:lpstr>
      <vt:lpstr>PROJECT 1</vt:lpstr>
      <vt:lpstr>TITLE : A simple Console –based Game using java. Here it treats rock, paper, scissor as “elements” for a mythic feel. It focuses on three – way duel.</vt:lpstr>
      <vt:lpstr>PowerPoint Presentation</vt:lpstr>
      <vt:lpstr>INTRODUCTION: java is a popular programming Language, created in 1995. It was owned by Oracle, and more than  billion devices run java Java is an extremely transferable programming language used across platforms and different types of devices, from smartphones to smart TVs. It is used for creating mobile and web apps. Enterprise software, internet of things(IOT)devices, gaming, big data, distributed, and cloud based applications among other types. Java works on different platforms (Windows, Mac, Linux, Raspberry Pi etc.) It is open-source and free. It is secure , fast and powerful java is a object oriented language which gives a clear structure to programs and allows code to be reused.     </vt:lpstr>
      <vt:lpstr> How Java used in rock paper scissors :  In first step , we import the scanner class to help us to get input from the user.by adding import java. Util. Then we create our Scanner Variable. Next, we print out a message asking the user to type in rock, paper, scissors using System. Out. println We store their input in a String called myMove. A Rock Paper Scissors game in Java can be created by defining classes for the game logic, user interaction, and displaying the come.  </vt:lpstr>
      <vt:lpstr>CLASSES AND OBJECTS: RockPaperScissorsGame: The main class that acts as the entry point for the application , potentially including methods for managing game state and interacting with the user. GameController : Handles the game logic, including determining the winner based on player and computer choices, keeping track of scores, and managing game flow.  </vt:lpstr>
      <vt:lpstr>PowerPoint Presentation</vt:lpstr>
      <vt:lpstr>IMPLEMENTATION OF SOURCE CODE: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user</dc:creator>
  <cp:lastModifiedBy>user</cp:lastModifiedBy>
  <cp:revision>21</cp:revision>
  <dcterms:created xsi:type="dcterms:W3CDTF">2025-04-28T13:54:49Z</dcterms:created>
  <dcterms:modified xsi:type="dcterms:W3CDTF">2025-04-29T09:16:05Z</dcterms:modified>
</cp:coreProperties>
</file>