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9"/>
  </p:notesMasterIdLst>
  <p:sldIdLst>
    <p:sldId id="256" r:id="rId2"/>
    <p:sldId id="257" r:id="rId3"/>
    <p:sldId id="259" r:id="rId4"/>
    <p:sldId id="261" r:id="rId5"/>
    <p:sldId id="262" r:id="rId6"/>
    <p:sldId id="263" r:id="rId7"/>
    <p:sldId id="264" r:id="rId8"/>
    <p:sldId id="258" r:id="rId9"/>
    <p:sldId id="284" r:id="rId10"/>
    <p:sldId id="260" r:id="rId11"/>
    <p:sldId id="266" r:id="rId12"/>
    <p:sldId id="265" r:id="rId13"/>
    <p:sldId id="267" r:id="rId14"/>
    <p:sldId id="268" r:id="rId15"/>
    <p:sldId id="269" r:id="rId16"/>
    <p:sldId id="271" r:id="rId17"/>
    <p:sldId id="272" r:id="rId18"/>
    <p:sldId id="285" r:id="rId19"/>
    <p:sldId id="274" r:id="rId20"/>
    <p:sldId id="276" r:id="rId21"/>
    <p:sldId id="277" r:id="rId22"/>
    <p:sldId id="278" r:id="rId23"/>
    <p:sldId id="279" r:id="rId24"/>
    <p:sldId id="281" r:id="rId25"/>
    <p:sldId id="280" r:id="rId26"/>
    <p:sldId id="282" r:id="rId27"/>
    <p:sldId id="283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8411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8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A6195B-5396-494E-A55B-97DDB79960A1}" type="datetimeFigureOut">
              <a:rPr lang="en-US" smtClean="0"/>
              <a:pPr/>
              <a:t>28-Apr-17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56570B-EC48-4F9E-AAA5-563599FE764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4EC17C6-DE08-4946-8D1F-8B71ABE82F02}" type="datetimeFigureOut">
              <a:rPr lang="en-US" smtClean="0"/>
              <a:pPr/>
              <a:t>28-Apr-17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9651636-2389-4BCD-9396-544FA345F7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4EC17C6-DE08-4946-8D1F-8B71ABE82F02}" type="datetimeFigureOut">
              <a:rPr lang="en-US" smtClean="0"/>
              <a:pPr/>
              <a:t>28-Apr-17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9651636-2389-4BCD-9396-544FA345F7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4EC17C6-DE08-4946-8D1F-8B71ABE82F02}" type="datetimeFigureOut">
              <a:rPr lang="en-US" smtClean="0"/>
              <a:pPr/>
              <a:t>28-Apr-17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9651636-2389-4BCD-9396-544FA345F7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4EC17C6-DE08-4946-8D1F-8B71ABE82F02}" type="datetimeFigureOut">
              <a:rPr lang="en-US" smtClean="0"/>
              <a:pPr/>
              <a:t>28-Apr-17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9651636-2389-4BCD-9396-544FA345F77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4EC17C6-DE08-4946-8D1F-8B71ABE82F02}" type="datetimeFigureOut">
              <a:rPr lang="en-US" smtClean="0"/>
              <a:pPr/>
              <a:t>28-Apr-17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9651636-2389-4BCD-9396-544FA345F77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4EC17C6-DE08-4946-8D1F-8B71ABE82F02}" type="datetimeFigureOut">
              <a:rPr lang="en-US" smtClean="0"/>
              <a:pPr/>
              <a:t>28-Apr-17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9651636-2389-4BCD-9396-544FA345F77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4EC17C6-DE08-4946-8D1F-8B71ABE82F02}" type="datetimeFigureOut">
              <a:rPr lang="en-US" smtClean="0"/>
              <a:pPr/>
              <a:t>28-Apr-17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9651636-2389-4BCD-9396-544FA345F7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4EC17C6-DE08-4946-8D1F-8B71ABE82F02}" type="datetimeFigureOut">
              <a:rPr lang="en-US" smtClean="0"/>
              <a:pPr/>
              <a:t>28-Apr-17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9651636-2389-4BCD-9396-544FA345F77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4EC17C6-DE08-4946-8D1F-8B71ABE82F02}" type="datetimeFigureOut">
              <a:rPr lang="en-US" smtClean="0"/>
              <a:pPr/>
              <a:t>28-Apr-17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9651636-2389-4BCD-9396-544FA345F7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34EC17C6-DE08-4946-8D1F-8B71ABE82F02}" type="datetimeFigureOut">
              <a:rPr lang="en-US" smtClean="0"/>
              <a:pPr/>
              <a:t>28-Apr-17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9651636-2389-4BCD-9396-544FA345F7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4EC17C6-DE08-4946-8D1F-8B71ABE82F02}" type="datetimeFigureOut">
              <a:rPr lang="en-US" smtClean="0"/>
              <a:pPr/>
              <a:t>28-Apr-17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9651636-2389-4BCD-9396-544FA345F77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34EC17C6-DE08-4946-8D1F-8B71ABE82F02}" type="datetimeFigureOut">
              <a:rPr lang="en-US" smtClean="0"/>
              <a:pPr/>
              <a:t>28-Apr-17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F9651636-2389-4BCD-9396-544FA345F77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eg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jpeg"/><Relationship Id="rId4" Type="http://schemas.openxmlformats.org/officeDocument/2006/relationships/image" Target="../media/image24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304800"/>
            <a:ext cx="8610600" cy="2308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Century" pitchFamily="18" charset="0"/>
              </a:rPr>
              <a:t>Remote Patient Monitoring</a:t>
            </a:r>
          </a:p>
          <a:p>
            <a:pPr algn="ctr"/>
            <a:r>
              <a:rPr lang="en-US" sz="48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  <a:latin typeface="Century" pitchFamily="18" charset="0"/>
              </a:rPr>
              <a:t>With Tele-Medicine </a:t>
            </a:r>
            <a:r>
              <a:rPr lang="en-US" sz="48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Century" pitchFamily="18" charset="0"/>
              </a:rPr>
              <a:t>based on Internet-of-Things</a:t>
            </a:r>
            <a:endParaRPr lang="en-US" sz="48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  <a:latin typeface="Century" pitchFamily="18" charset="0"/>
            </a:endParaRPr>
          </a:p>
        </p:txBody>
      </p:sp>
      <p:pic>
        <p:nvPicPr>
          <p:cNvPr id="3" name="Picture 2" descr="downloa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0" y="2819400"/>
            <a:ext cx="3467100" cy="195027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glow rad="101600">
              <a:schemeClr val="accent5">
                <a:satMod val="175000"/>
                <a:alpha val="40000"/>
              </a:schemeClr>
            </a:glow>
            <a:innerShdw blurRad="114300">
              <a:prstClr val="black"/>
            </a:innerShdw>
            <a:reflection blurRad="6350" stA="52000" endA="300" endPos="3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614672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Microcontroller collects the data from the sensors and sends the data to the cloud using a web server. </a:t>
            </a:r>
          </a:p>
          <a:p>
            <a:pPr algn="just"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information is also sent to the LCD as well which is connected to the microcontroller. </a:t>
            </a:r>
          </a:p>
          <a:p>
            <a:pPr algn="just"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Data can be accessed anytime by the doctors using unique IP Address and Password via any browser from any end devices such as laptop/mobile.</a:t>
            </a:r>
          </a:p>
          <a:p>
            <a:pPr>
              <a:lnSpc>
                <a:spcPct val="150000"/>
              </a:lnSpc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62000" y="228600"/>
            <a:ext cx="554510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541" cmpd="sng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</a:ln>
                <a:solidFill>
                  <a:srgbClr val="ED8411"/>
                </a:solidFill>
                <a:effectLst/>
                <a:latin typeface="Century" pitchFamily="18" charset="0"/>
              </a:rPr>
              <a:t>Proposed system</a:t>
            </a:r>
            <a:endParaRPr lang="en-US" sz="5400" b="1" cap="none" spc="0" dirty="0">
              <a:ln w="10541" cmpd="sng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</a:ln>
              <a:solidFill>
                <a:srgbClr val="ED8411"/>
              </a:solidFill>
              <a:effectLst/>
              <a:latin typeface="Century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397691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When the vital parameters cross the safe threshold, to alert the doctor a message is sent to the doctor’s cell phone.</a:t>
            </a:r>
          </a:p>
          <a:p>
            <a:pPr algn="just"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doctors can suggest medications to the patient which will be sent to the patient’s phone.</a:t>
            </a:r>
          </a:p>
          <a:p>
            <a:pPr algn="just"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Hence achieving both remote patient monitoring and Tele-medicine integrated into a single system . </a:t>
            </a:r>
          </a:p>
          <a:p>
            <a:pPr algn="just"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If there is no response reception from the prescribed doctor within a stipulated time frame, the message is sent to the mobile of another doctor.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aptur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1733150"/>
            <a:ext cx="8077200" cy="402193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Rectangle 3"/>
          <p:cNvSpPr/>
          <p:nvPr/>
        </p:nvSpPr>
        <p:spPr>
          <a:xfrm>
            <a:off x="304800" y="304800"/>
            <a:ext cx="8701420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dirty="0" smtClean="0">
                <a:ln w="10541" cmpd="sng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</a:ln>
                <a:solidFill>
                  <a:srgbClr val="ED8411"/>
                </a:solidFill>
                <a:latin typeface="Century" pitchFamily="18" charset="0"/>
              </a:rPr>
              <a:t>Schematic of proposed system</a:t>
            </a:r>
            <a:endParaRPr lang="en-US" sz="4800" b="1" cap="none" spc="0" dirty="0">
              <a:ln w="10541" cmpd="sng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</a:ln>
              <a:solidFill>
                <a:srgbClr val="ED8411"/>
              </a:solidFill>
              <a:effectLst/>
              <a:latin typeface="Century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apture4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1200" y="1371600"/>
            <a:ext cx="5338557" cy="47117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Rectangle 3"/>
          <p:cNvSpPr/>
          <p:nvPr/>
        </p:nvSpPr>
        <p:spPr>
          <a:xfrm>
            <a:off x="457200" y="228600"/>
            <a:ext cx="504016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541" cmpd="sng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</a:ln>
                <a:solidFill>
                  <a:srgbClr val="ED8411"/>
                </a:solidFill>
                <a:effectLst/>
                <a:latin typeface="Century" pitchFamily="18" charset="0"/>
              </a:rPr>
              <a:t>Block Diagram</a:t>
            </a:r>
            <a:endParaRPr lang="en-US" sz="5400" b="1" cap="none" spc="0" dirty="0">
              <a:ln w="10541" cmpd="sng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</a:ln>
              <a:solidFill>
                <a:srgbClr val="ED8411"/>
              </a:solidFill>
              <a:effectLst/>
              <a:latin typeface="Century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Features:</a:t>
            </a:r>
          </a:p>
          <a:p>
            <a:pPr>
              <a:lnSpc>
                <a:spcPct val="110000"/>
              </a:lnSpc>
              <a:buFont typeface="Wingdings" pitchFamily="2" charset="2"/>
              <a:buChar char="§"/>
            </a:pPr>
            <a:r>
              <a:rPr lang="en-US" sz="2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40-pin </a:t>
            </a:r>
            <a:r>
              <a:rPr lang="en-US" sz="2000" dirty="0" err="1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BoosterPack</a:t>
            </a:r>
            <a:r>
              <a:rPr lang="en-US" sz="2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 connector.</a:t>
            </a:r>
          </a:p>
          <a:p>
            <a:pPr>
              <a:lnSpc>
                <a:spcPct val="110000"/>
              </a:lnSpc>
              <a:buFont typeface="Wingdings" pitchFamily="2" charset="2"/>
              <a:buChar char="§"/>
            </a:pPr>
            <a:r>
              <a:rPr lang="en-US" sz="2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USB port for power and debugging.</a:t>
            </a:r>
          </a:p>
          <a:p>
            <a:pPr>
              <a:lnSpc>
                <a:spcPct val="110000"/>
              </a:lnSpc>
              <a:buFont typeface="Wingdings" pitchFamily="2" charset="2"/>
              <a:buChar char="§"/>
            </a:pPr>
            <a:r>
              <a:rPr lang="en-US" sz="2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External debug connection.</a:t>
            </a:r>
          </a:p>
          <a:p>
            <a:pPr>
              <a:lnSpc>
                <a:spcPct val="110000"/>
              </a:lnSpc>
              <a:buFont typeface="Wingdings" pitchFamily="2" charset="2"/>
              <a:buChar char="§"/>
            </a:pPr>
            <a:r>
              <a:rPr lang="en-US" sz="2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USB micro connector.</a:t>
            </a:r>
          </a:p>
          <a:p>
            <a:pPr>
              <a:lnSpc>
                <a:spcPct val="110000"/>
              </a:lnSpc>
              <a:buFont typeface="Wingdings" pitchFamily="2" charset="2"/>
              <a:buChar char="§"/>
            </a:pPr>
            <a:r>
              <a:rPr lang="en-US" sz="2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Ethernet port</a:t>
            </a:r>
          </a:p>
          <a:p>
            <a:pPr>
              <a:lnSpc>
                <a:spcPct val="110000"/>
              </a:lnSpc>
              <a:buFont typeface="Wingdings" pitchFamily="2" charset="2"/>
              <a:buChar char="§"/>
            </a:pPr>
            <a:r>
              <a:rPr lang="en-US" sz="2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32-bit ARM Cortex-M4F architecture.</a:t>
            </a:r>
          </a:p>
          <a:p>
            <a:pPr>
              <a:lnSpc>
                <a:spcPct val="110000"/>
              </a:lnSpc>
              <a:buFont typeface="Wingdings" pitchFamily="2" charset="2"/>
              <a:buChar char="§"/>
            </a:pPr>
            <a:r>
              <a:rPr lang="en-US" sz="2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120-MHz operation.</a:t>
            </a:r>
          </a:p>
          <a:p>
            <a:pPr>
              <a:lnSpc>
                <a:spcPct val="110000"/>
              </a:lnSpc>
              <a:buFont typeface="Wingdings" pitchFamily="2" charset="2"/>
              <a:buChar char="§"/>
            </a:pPr>
            <a:r>
              <a:rPr lang="en-US" sz="2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High-performance interrupt handling.</a:t>
            </a:r>
          </a:p>
          <a:p>
            <a:pPr>
              <a:lnSpc>
                <a:spcPct val="110000"/>
              </a:lnSpc>
              <a:buFont typeface="Wingdings" pitchFamily="2" charset="2"/>
              <a:buChar char="§"/>
            </a:pPr>
            <a:r>
              <a:rPr lang="en-US" sz="2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Memory protection unit (MPU) to provide a privileged mode for protected OS functionality.</a:t>
            </a:r>
          </a:p>
          <a:p>
            <a:pPr>
              <a:buNone/>
            </a:pPr>
            <a:endParaRPr lang="en-US" sz="2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Font typeface="Wingdings" pitchFamily="2" charset="2"/>
              <a:buChar char="§"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4800" y="0"/>
            <a:ext cx="8595623" cy="240065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dirty="0" err="1" smtClean="0">
                <a:ln>
                  <a:solidFill>
                    <a:schemeClr val="bg2">
                      <a:lumMod val="50000"/>
                    </a:schemeClr>
                  </a:solidFill>
                </a:ln>
                <a:solidFill>
                  <a:srgbClr val="ED8411"/>
                </a:solidFill>
                <a:effectLst/>
                <a:latin typeface="Century" pitchFamily="18" charset="0"/>
                <a:cs typeface="Arial" pitchFamily="34" charset="0"/>
              </a:rPr>
              <a:t>Tiva</a:t>
            </a:r>
            <a:r>
              <a:rPr lang="en-US" sz="4800" dirty="0" smtClean="0">
                <a:ln>
                  <a:solidFill>
                    <a:schemeClr val="bg2">
                      <a:lumMod val="50000"/>
                    </a:schemeClr>
                  </a:solidFill>
                </a:ln>
                <a:solidFill>
                  <a:srgbClr val="ED8411"/>
                </a:solidFill>
                <a:effectLst/>
                <a:latin typeface="Century" pitchFamily="18" charset="0"/>
                <a:cs typeface="Arial" pitchFamily="34" charset="0"/>
              </a:rPr>
              <a:t>™ TM4C1294NCPDT </a:t>
            </a:r>
          </a:p>
          <a:p>
            <a:pPr algn="ctr"/>
            <a:r>
              <a:rPr lang="en-US" sz="4800" dirty="0" smtClean="0">
                <a:ln>
                  <a:solidFill>
                    <a:schemeClr val="bg2">
                      <a:lumMod val="50000"/>
                    </a:schemeClr>
                  </a:solidFill>
                </a:ln>
                <a:solidFill>
                  <a:srgbClr val="ED8411"/>
                </a:solidFill>
                <a:effectLst/>
                <a:latin typeface="Century" pitchFamily="18" charset="0"/>
                <a:cs typeface="Arial" pitchFamily="34" charset="0"/>
              </a:rPr>
              <a:t>Microcontroller</a:t>
            </a:r>
            <a:endParaRPr lang="en-US" sz="4800" b="1" dirty="0" smtClean="0">
              <a:ln>
                <a:solidFill>
                  <a:schemeClr val="bg2">
                    <a:lumMod val="50000"/>
                  </a:schemeClr>
                </a:solidFill>
              </a:ln>
              <a:solidFill>
                <a:srgbClr val="ED8411"/>
              </a:solidFill>
              <a:effectLst/>
              <a:latin typeface="Century" pitchFamily="18" charset="0"/>
            </a:endParaRPr>
          </a:p>
          <a:p>
            <a:pPr algn="ctr"/>
            <a:endParaRPr lang="en-US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pic>
        <p:nvPicPr>
          <p:cNvPr id="5" name="Picture 4" descr="image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0" y="1752600"/>
            <a:ext cx="3048000" cy="25146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sensor is a precision integrated-circuit temperature device.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Output voltage linearly proportional to the Centigrade temperature.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Provides typical accuracies of ±¼°C at room temperature.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low-output impedance, linear output, and precise inherent calibration makes interfacing easier.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Sensors are rated to operate over a −55°C to 150°C temperature range.</a:t>
            </a:r>
          </a:p>
          <a:p>
            <a:pPr>
              <a:lnSpc>
                <a:spcPct val="150000"/>
              </a:lnSpc>
            </a:pPr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457200" y="228600"/>
            <a:ext cx="65844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541" cmpd="sng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</a:ln>
                <a:solidFill>
                  <a:srgbClr val="ED8411"/>
                </a:solidFill>
                <a:effectLst/>
                <a:latin typeface="Century" pitchFamily="18" charset="0"/>
              </a:rPr>
              <a:t>Temperature sensor</a:t>
            </a:r>
            <a:endParaRPr lang="en-US" sz="5400" b="1" cap="none" spc="0" dirty="0">
              <a:ln w="10541" cmpd="sng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</a:ln>
              <a:solidFill>
                <a:srgbClr val="ED8411"/>
              </a:solidFill>
              <a:effectLst/>
              <a:latin typeface="Century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download (1)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33800" y="2819400"/>
            <a:ext cx="1676400" cy="16764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Rectangle 3"/>
          <p:cNvSpPr/>
          <p:nvPr/>
        </p:nvSpPr>
        <p:spPr>
          <a:xfrm>
            <a:off x="457200" y="381000"/>
            <a:ext cx="8153400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cap="none" spc="0" dirty="0" smtClean="0">
                <a:ln w="10541" cmpd="sng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</a:ln>
                <a:solidFill>
                  <a:srgbClr val="ED8411"/>
                </a:solidFill>
                <a:effectLst/>
                <a:latin typeface="Times New Roman" pitchFamily="18" charset="0"/>
                <a:cs typeface="Times New Roman" pitchFamily="18" charset="0"/>
              </a:rPr>
              <a:t>Various temperature sensors</a:t>
            </a:r>
            <a:endParaRPr lang="en-US" sz="4800" b="1" cap="none" spc="0" dirty="0">
              <a:ln w="10541" cmpd="sng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</a:ln>
              <a:solidFill>
                <a:srgbClr val="ED841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download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1752600"/>
            <a:ext cx="1600200" cy="136313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 descr="LCD-Digital-Thermometer-font-b-Humidity-b-font-Kitchen-font-b-Room-b-font-Car-Temperature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248400" y="1524000"/>
            <a:ext cx="1636889" cy="1524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 descr="download (3)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3000" y="4191000"/>
            <a:ext cx="1676400" cy="16764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Picture 9" descr="download (2)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48400" y="4114800"/>
            <a:ext cx="1685925" cy="16859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47801"/>
            <a:ext cx="8229600" cy="4267200"/>
          </a:xfrm>
        </p:spPr>
        <p:txBody>
          <a:bodyPr>
            <a:normAutofit fontScale="85000" lnSpcReduction="10000"/>
          </a:bodyPr>
          <a:lstStyle/>
          <a:p>
            <a:pPr algn="just">
              <a:lnSpc>
                <a:spcPct val="16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 is a reflective optical sensor with infrared light emitter and phototransistor.</a:t>
            </a:r>
          </a:p>
          <a:p>
            <a:pPr algn="just">
              <a:lnSpc>
                <a:spcPct val="16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Pulling the enable pin high will turn the IR emitter LED on and activate the sensor.</a:t>
            </a:r>
          </a:p>
          <a:p>
            <a:pPr algn="just">
              <a:lnSpc>
                <a:spcPct val="16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Fingertip placed on the sensor will act as a reflector of the incident light.</a:t>
            </a:r>
          </a:p>
          <a:p>
            <a:pPr algn="just">
              <a:lnSpc>
                <a:spcPct val="16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light reflected back from the fingertip is monitored by the phototransistor.</a:t>
            </a:r>
          </a:p>
          <a:p>
            <a:pPr algn="just">
              <a:lnSpc>
                <a:spcPct val="16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output( V sensor )waveform is synchronous with heartbeat.</a:t>
            </a:r>
          </a:p>
          <a:p>
            <a:pPr>
              <a:lnSpc>
                <a:spcPct val="160000"/>
              </a:lnSpc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5800" y="304800"/>
            <a:ext cx="614463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541" cmpd="sng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</a:ln>
                <a:solidFill>
                  <a:srgbClr val="ED8411"/>
                </a:solidFill>
                <a:effectLst/>
                <a:latin typeface="Century" pitchFamily="18" charset="0"/>
              </a:rPr>
              <a:t>Heart Rate sensor</a:t>
            </a:r>
            <a:endParaRPr lang="en-US" sz="5400" b="1" cap="none" spc="0" dirty="0">
              <a:ln w="10541" cmpd="sng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</a:ln>
              <a:solidFill>
                <a:srgbClr val="ED8411"/>
              </a:solidFill>
              <a:effectLst/>
              <a:latin typeface="Century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download (1)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57600" y="2438400"/>
            <a:ext cx="1828800" cy="1828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Rectangle 3"/>
          <p:cNvSpPr/>
          <p:nvPr/>
        </p:nvSpPr>
        <p:spPr>
          <a:xfrm>
            <a:off x="304800" y="0"/>
            <a:ext cx="8469562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0541" cmpd="sng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</a:ln>
                <a:solidFill>
                  <a:srgbClr val="ED8411"/>
                </a:solidFill>
                <a:latin typeface="Century" pitchFamily="18" charset="0"/>
              </a:rPr>
              <a:t>Various other Heart Rate </a:t>
            </a:r>
          </a:p>
          <a:p>
            <a:pPr algn="ctr"/>
            <a:r>
              <a:rPr lang="en-US" sz="5400" b="1" dirty="0" smtClean="0">
                <a:ln w="10541" cmpd="sng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</a:ln>
                <a:solidFill>
                  <a:srgbClr val="ED8411"/>
                </a:solidFill>
                <a:latin typeface="Century" pitchFamily="18" charset="0"/>
              </a:rPr>
              <a:t>sensor</a:t>
            </a:r>
            <a:endParaRPr lang="en-US" sz="5400" b="1" cap="none" spc="0" dirty="0">
              <a:ln w="10541" cmpd="sng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</a:ln>
              <a:solidFill>
                <a:srgbClr val="ED8411"/>
              </a:solidFill>
              <a:effectLst/>
              <a:latin typeface="Century" pitchFamily="18" charset="0"/>
            </a:endParaRPr>
          </a:p>
        </p:txBody>
      </p:sp>
      <p:pic>
        <p:nvPicPr>
          <p:cNvPr id="6" name="Picture 5" descr="images (4)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4572000"/>
            <a:ext cx="2362200" cy="1524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 descr="images (5)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752600"/>
            <a:ext cx="2143125" cy="19145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7" descr="images (2)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38800" y="4572000"/>
            <a:ext cx="1828800" cy="1828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 descr="images (1)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43600" y="1676400"/>
            <a:ext cx="2466975" cy="18478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It is used to measure electrical activity of the heart.</a:t>
            </a:r>
          </a:p>
          <a:p>
            <a:pPr algn="just"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AD8232 is a signal conditioning block for ECG and other bio potential measurement applications.</a:t>
            </a:r>
          </a:p>
          <a:p>
            <a:pPr algn="just"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ECG is separated into two basic intervals namely PR interval and QT interval.</a:t>
            </a:r>
          </a:p>
          <a:p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533400" y="304800"/>
            <a:ext cx="399019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541" cmpd="sng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</a:ln>
                <a:solidFill>
                  <a:srgbClr val="ED8411"/>
                </a:solidFill>
                <a:effectLst/>
                <a:latin typeface="Century" pitchFamily="18" charset="0"/>
              </a:rPr>
              <a:t>ECG sensor</a:t>
            </a:r>
            <a:endParaRPr lang="en-US" sz="5400" b="1" cap="none" spc="0" dirty="0">
              <a:ln w="10541" cmpd="sng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</a:ln>
              <a:solidFill>
                <a:srgbClr val="ED8411"/>
              </a:solidFill>
              <a:effectLst/>
              <a:latin typeface="Century" pitchFamily="18" charset="0"/>
            </a:endParaRPr>
          </a:p>
        </p:txBody>
      </p:sp>
      <p:pic>
        <p:nvPicPr>
          <p:cNvPr id="5" name="Picture 4" descr="downloa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600" y="3962400"/>
            <a:ext cx="3048000" cy="23622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690872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Abstract</a:t>
            </a:r>
          </a:p>
          <a:p>
            <a:pPr>
              <a:lnSpc>
                <a:spcPct val="12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Existing system</a:t>
            </a:r>
          </a:p>
          <a:p>
            <a:pPr>
              <a:lnSpc>
                <a:spcPct val="12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pPr>
              <a:lnSpc>
                <a:spcPct val="12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Proposed system</a:t>
            </a:r>
          </a:p>
          <a:p>
            <a:pPr>
              <a:lnSpc>
                <a:spcPct val="12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Schematic of proposed system</a:t>
            </a:r>
          </a:p>
          <a:p>
            <a:pPr>
              <a:lnSpc>
                <a:spcPct val="12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Block diagram</a:t>
            </a:r>
          </a:p>
          <a:p>
            <a:pPr>
              <a:lnSpc>
                <a:spcPct val="12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Flowchart of proposed system</a:t>
            </a:r>
          </a:p>
          <a:p>
            <a:pPr>
              <a:lnSpc>
                <a:spcPct val="12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Conclusion</a:t>
            </a:r>
          </a:p>
          <a:p>
            <a:pPr>
              <a:lnSpc>
                <a:spcPct val="12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Future scope</a:t>
            </a:r>
          </a:p>
          <a:p>
            <a:pPr>
              <a:lnSpc>
                <a:spcPct val="12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References</a:t>
            </a:r>
          </a:p>
          <a:p>
            <a:pPr>
              <a:lnSpc>
                <a:spcPct val="150000"/>
              </a:lnSpc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33400" y="228600"/>
            <a:ext cx="30828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0541" cmpd="sng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</a:ln>
                <a:solidFill>
                  <a:srgbClr val="ED8411"/>
                </a:solidFill>
                <a:latin typeface="Century" pitchFamily="18" charset="0"/>
              </a:rPr>
              <a:t>Contents</a:t>
            </a:r>
            <a:endParaRPr lang="en-US" sz="5400" b="1" cap="none" spc="0" dirty="0">
              <a:ln w="10541" cmpd="sng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</a:ln>
              <a:solidFill>
                <a:srgbClr val="ED8411"/>
              </a:solidFill>
              <a:effectLst/>
              <a:latin typeface="Century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381000"/>
            <a:ext cx="8229600" cy="4525963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AD8232 has a operating voltage of 3.3v</a:t>
            </a:r>
          </a:p>
          <a:p>
            <a:pPr algn="just"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This board is also provided with RA (right arm), LA(left arm), RL(right leg) pins attached.</a:t>
            </a:r>
          </a:p>
          <a:p>
            <a:pPr algn="just"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There is also an LED indicator light that will pulsate to the rhythm of heart beat.</a:t>
            </a:r>
          </a:p>
          <a:p>
            <a:pPr algn="just"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This board gives analog output.</a:t>
            </a:r>
          </a:p>
          <a:p>
            <a:endParaRPr lang="en-US" dirty="0"/>
          </a:p>
        </p:txBody>
      </p:sp>
      <p:pic>
        <p:nvPicPr>
          <p:cNvPr id="4" name="Picture 3" descr="downloa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3581400"/>
            <a:ext cx="2209800" cy="2286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Rectangle 4"/>
          <p:cNvSpPr/>
          <p:nvPr/>
        </p:nvSpPr>
        <p:spPr>
          <a:xfrm>
            <a:off x="3657600" y="6019800"/>
            <a:ext cx="324429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cap="none" spc="0" dirty="0" smtClean="0">
                <a:ln w="10541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</a:ln>
                <a:blipFill>
                  <a:blip r:embed="rId3"/>
                  <a:tile tx="0" ty="0" sx="100000" sy="100000" flip="none" algn="tl"/>
                </a:blipFill>
                <a:effectLst/>
                <a:latin typeface="Times New Roman" pitchFamily="18" charset="0"/>
                <a:cs typeface="Times New Roman" pitchFamily="18" charset="0"/>
              </a:rPr>
              <a:t>AD8232</a:t>
            </a:r>
            <a:endParaRPr lang="en-US" sz="3200" b="1" cap="none" spc="0" dirty="0">
              <a:ln w="10541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</a:ln>
              <a:blipFill>
                <a:blip r:embed="rId3"/>
                <a:tile tx="0" ty="0" sx="100000" sy="100000" flip="none" algn="tl"/>
              </a:blip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download (6)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7400" y="3962400"/>
            <a:ext cx="2609850" cy="21336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Rectangle 3"/>
          <p:cNvSpPr/>
          <p:nvPr/>
        </p:nvSpPr>
        <p:spPr>
          <a:xfrm>
            <a:off x="457200" y="381000"/>
            <a:ext cx="709200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0541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rgbClr val="ED8411"/>
                </a:solidFill>
                <a:latin typeface="Century" pitchFamily="18" charset="0"/>
              </a:rPr>
              <a:t>Various ECG sensors</a:t>
            </a:r>
            <a:endParaRPr lang="en-US" sz="5400" b="1" cap="none" spc="0" dirty="0">
              <a:ln w="10541" cmpd="sng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</a:ln>
              <a:solidFill>
                <a:srgbClr val="ED8411"/>
              </a:solidFill>
              <a:effectLst/>
              <a:latin typeface="Century" pitchFamily="18" charset="0"/>
            </a:endParaRPr>
          </a:p>
        </p:txBody>
      </p:sp>
      <p:pic>
        <p:nvPicPr>
          <p:cNvPr id="6" name="Picture 5" descr="download (7)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2600" y="3962400"/>
            <a:ext cx="2390775" cy="21336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 descr="images (3)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" y="1676400"/>
            <a:ext cx="2409825" cy="18954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7" descr="images (4)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0600" y="1676400"/>
            <a:ext cx="2438400" cy="1828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images (5)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0" y="457200"/>
            <a:ext cx="5791200" cy="46482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Rectangle 4"/>
          <p:cNvSpPr/>
          <p:nvPr/>
        </p:nvSpPr>
        <p:spPr>
          <a:xfrm>
            <a:off x="2590800" y="5334000"/>
            <a:ext cx="4711546" cy="203132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dirty="0" smtClean="0">
                <a:ln>
                  <a:solidFill>
                    <a:schemeClr val="tx2">
                      <a:lumMod val="60000"/>
                      <a:lumOff val="40000"/>
                    </a:schemeClr>
                  </a:solidFill>
                </a:ln>
                <a:blipFill>
                  <a:blip r:embed="rId3"/>
                  <a:tile tx="0" ty="0" sx="100000" sy="100000" flip="none" algn="tl"/>
                </a:blipFill>
                <a:latin typeface="Times New Roman" pitchFamily="18" charset="0"/>
                <a:cs typeface="Times New Roman" pitchFamily="18" charset="0"/>
              </a:rPr>
              <a:t>Placement of electrodes </a:t>
            </a:r>
          </a:p>
          <a:p>
            <a:pPr algn="ctr"/>
            <a:r>
              <a:rPr lang="en-US" sz="3600" dirty="0" smtClean="0">
                <a:ln>
                  <a:solidFill>
                    <a:schemeClr val="tx2">
                      <a:lumMod val="60000"/>
                      <a:lumOff val="40000"/>
                    </a:schemeClr>
                  </a:solidFill>
                </a:ln>
                <a:blipFill>
                  <a:blip r:embed="rId3"/>
                  <a:tile tx="0" ty="0" sx="100000" sy="100000" flip="none" algn="tl"/>
                </a:blipFill>
                <a:latin typeface="Times New Roman" pitchFamily="18" charset="0"/>
                <a:cs typeface="Times New Roman" pitchFamily="18" charset="0"/>
              </a:rPr>
              <a:t>on to the human body</a:t>
            </a:r>
          </a:p>
          <a:p>
            <a:pPr algn="ctr"/>
            <a:endParaRPr lang="en-US" sz="5400" b="1" cap="none" spc="0" dirty="0">
              <a:ln w="10541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</a:ln>
              <a:blipFill>
                <a:blip r:embed="rId3"/>
                <a:tile tx="0" ty="0" sx="100000" sy="100000" flip="none" algn="tl"/>
              </a:blip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apture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2200" y="1447800"/>
            <a:ext cx="4419600" cy="4495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Rectangle 3"/>
          <p:cNvSpPr/>
          <p:nvPr/>
        </p:nvSpPr>
        <p:spPr>
          <a:xfrm>
            <a:off x="304800" y="381000"/>
            <a:ext cx="8654933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dirty="0" smtClean="0">
                <a:ln w="10541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rgbClr val="ED8411"/>
                </a:solidFill>
                <a:latin typeface="Century" pitchFamily="18" charset="0"/>
              </a:rPr>
              <a:t>Flowchart of proposed system</a:t>
            </a:r>
            <a:endParaRPr lang="en-US" sz="4800" b="1" cap="none" spc="0" dirty="0">
              <a:ln w="10541" cmpd="sng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</a:ln>
              <a:solidFill>
                <a:srgbClr val="ED8411"/>
              </a:solidFill>
              <a:effectLst/>
              <a:latin typeface="Century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4081272"/>
          </a:xfrm>
        </p:spPr>
        <p:txBody>
          <a:bodyPr>
            <a:normAutofit/>
          </a:bodyPr>
          <a:lstStyle/>
          <a:p>
            <a:pPr lvl="0" algn="just">
              <a:lnSpc>
                <a:spcPct val="150000"/>
              </a:lnSpc>
            </a:pP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Miniature 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wearable sensors.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0" algn="just">
              <a:lnSpc>
                <a:spcPct val="150000"/>
              </a:lnSpc>
            </a:pP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Assistance to the elderly and chronic patients.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0" algn="just">
              <a:lnSpc>
                <a:spcPct val="150000"/>
              </a:lnSpc>
            </a:pP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Patient tracking module can be included in the system using GPS.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0" algn="just">
              <a:lnSpc>
                <a:spcPct val="150000"/>
              </a:lnSpc>
            </a:pP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A network on a diabetic patient could auto inject insulin though a pump, as soon as his insulin level declines, thus making the patient ‘doctor-free’ and virtually healthy.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3400" y="304800"/>
            <a:ext cx="454162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541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rgbClr val="ED8411"/>
                </a:solidFill>
                <a:effectLst/>
                <a:latin typeface="Century" pitchFamily="18" charset="0"/>
              </a:rPr>
              <a:t>Future Scope</a:t>
            </a:r>
            <a:endParaRPr lang="en-US" sz="5400" b="1" cap="none" spc="0" dirty="0">
              <a:ln w="10541" cmpd="sng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</a:ln>
              <a:solidFill>
                <a:srgbClr val="ED8411"/>
              </a:solidFill>
              <a:effectLst/>
              <a:latin typeface="Century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4157471"/>
          </a:xfrm>
        </p:spPr>
        <p:txBody>
          <a:bodyPr>
            <a:normAutofit fontScale="85000" lnSpcReduction="10000"/>
          </a:bodyPr>
          <a:lstStyle/>
          <a:p>
            <a:pPr algn="just">
              <a:lnSpc>
                <a:spcPct val="150000"/>
              </a:lnSpc>
            </a:pP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A productive remote patient monitoring system  is put forward which  communicates  through the internet to provide more desirable healthcare facilities.</a:t>
            </a:r>
          </a:p>
          <a:p>
            <a:pPr algn="just">
              <a:lnSpc>
                <a:spcPct val="150000"/>
              </a:lnSpc>
            </a:pP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The system is user friendly and in case of an emergency a warning message can be sent to the physician’s phone.</a:t>
            </a:r>
          </a:p>
          <a:p>
            <a:pPr algn="just">
              <a:lnSpc>
                <a:spcPct val="150000"/>
              </a:lnSpc>
            </a:pP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The doctors can view the patient’s parameters by logging to the web page with a unique ID and password.</a:t>
            </a:r>
          </a:p>
          <a:p>
            <a:pPr algn="just">
              <a:lnSpc>
                <a:spcPct val="150000"/>
              </a:lnSpc>
            </a:pP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Thus such a system will indeed be a boon for both doctors as well as patients. 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33400" y="304800"/>
            <a:ext cx="371127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0541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rgbClr val="ED8411"/>
                </a:solidFill>
                <a:latin typeface="Century" pitchFamily="18" charset="0"/>
              </a:rPr>
              <a:t>Conclusion</a:t>
            </a:r>
            <a:endParaRPr lang="en-US" sz="5400" b="1" cap="none" spc="0" dirty="0">
              <a:ln w="10541" cmpd="sng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</a:ln>
              <a:solidFill>
                <a:srgbClr val="ED8411"/>
              </a:solidFill>
              <a:effectLst/>
              <a:latin typeface="Century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“Health Monitoring and Management Using Internet-of-Things(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IoT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 Sensing with Cloud-based Processing: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Oppurtunities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and Challenges,” 2015 IEEE DOI 10.1109/SCC.2015.47.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“Smart Health Care System Using Internet of Things,” Journal of Network Communications and Emerging Technologies (JNCET) Volume 6, Issue 3, March (2016). 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“A Modern Health Care System Using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IoT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and Android,” International Journal on Computer Science and Engineering (IJCSE) Vol.8 No.4 April 2016. </a:t>
            </a:r>
          </a:p>
          <a:p>
            <a:pPr>
              <a:lnSpc>
                <a:spcPct val="150000"/>
              </a:lnSpc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7200" y="228600"/>
            <a:ext cx="36599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541" cmpd="sng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</a:ln>
                <a:solidFill>
                  <a:srgbClr val="ED8411"/>
                </a:solidFill>
                <a:effectLst/>
                <a:latin typeface="Century" pitchFamily="18" charset="0"/>
              </a:rPr>
              <a:t>References</a:t>
            </a:r>
            <a:endParaRPr lang="en-US" sz="5400" b="1" cap="none" spc="0" dirty="0">
              <a:ln w="10541" cmpd="sng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</a:ln>
              <a:solidFill>
                <a:srgbClr val="ED8411"/>
              </a:solidFill>
              <a:effectLst/>
              <a:latin typeface="Century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937304" y="1981200"/>
            <a:ext cx="4996896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cap="none" spc="0" dirty="0" smtClean="0">
                <a:ln w="10541" cmpd="sng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blipFill>
                  <a:blip r:embed="rId2"/>
                  <a:tile tx="0" ty="0" sx="100000" sy="100000" flip="none" algn="tl"/>
                </a:blipFill>
                <a:effectLst>
                  <a:reflection blurRad="6350" stA="55000" endA="300" endPos="45500" dir="5400000" sy="-100000" algn="bl" rotWithShape="0"/>
                </a:effectLst>
                <a:latin typeface="Monotype Corsiva" pitchFamily="66" charset="0"/>
              </a:rPr>
              <a:t>Thank You</a:t>
            </a:r>
            <a:endParaRPr lang="en-US" sz="9600" b="1" cap="none" spc="0" dirty="0">
              <a:ln w="10541" cmpd="sng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</a:ln>
              <a:blipFill>
                <a:blip r:embed="rId2"/>
                <a:tile tx="0" ty="0" sx="100000" sy="100000" flip="none" algn="tl"/>
              </a:blipFill>
              <a:effectLst>
                <a:reflection blurRad="6350" stA="55000" endA="300" endPos="45500" dir="5400000" sy="-100000" algn="bl" rotWithShape="0"/>
              </a:effectLst>
              <a:latin typeface="Monotype Corsiva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711891"/>
          </a:xfrm>
        </p:spPr>
        <p:txBody>
          <a:bodyPr>
            <a:normAutofit fontScale="62500" lnSpcReduction="20000"/>
          </a:bodyPr>
          <a:lstStyle/>
          <a:p>
            <a:pPr algn="just">
              <a:lnSpc>
                <a:spcPct val="170000"/>
              </a:lnSpc>
              <a:buFont typeface="Wingdings" pitchFamily="2" charset="2"/>
              <a:buChar char="v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Internet of Things (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IoT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) is a system in which connected physical objects can be accessed through the internet. </a:t>
            </a:r>
          </a:p>
          <a:p>
            <a:pPr algn="just">
              <a:lnSpc>
                <a:spcPct val="170000"/>
              </a:lnSpc>
              <a:buFont typeface="Wingdings" pitchFamily="2" charset="2"/>
              <a:buChar char="v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Using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IoT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technology, various smart objects can be connected via the internet and can provide efficient data exchange methods for application purposes. </a:t>
            </a:r>
          </a:p>
          <a:p>
            <a:pPr algn="just">
              <a:lnSpc>
                <a:spcPct val="170000"/>
              </a:lnSpc>
              <a:buFont typeface="Wingdings" pitchFamily="2" charset="2"/>
              <a:buChar char="v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Among the large range of applications that are based on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IoT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 smart healthcare services play a major role. </a:t>
            </a:r>
          </a:p>
          <a:p>
            <a:pPr algn="just">
              <a:lnSpc>
                <a:spcPct val="170000"/>
              </a:lnSpc>
              <a:buFont typeface="Wingdings" pitchFamily="2" charset="2"/>
              <a:buChar char="v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Such a system consists of networked sensors placed on the human body that collects information regarding the patient’s health status and alerts the physician immediately during an emergency. </a:t>
            </a:r>
          </a:p>
          <a:p>
            <a:pPr algn="just">
              <a:lnSpc>
                <a:spcPct val="170000"/>
              </a:lnSpc>
              <a:buFont typeface="Wingdings" pitchFamily="2" charset="2"/>
              <a:buChar char="v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privacy of each patient’s data is also highly protected.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381000"/>
            <a:ext cx="299152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541" cmpd="sng">
                  <a:solidFill>
                    <a:schemeClr val="tx1"/>
                  </a:solidFill>
                  <a:prstDash val="solid"/>
                </a:ln>
                <a:solidFill>
                  <a:srgbClr val="ED8411"/>
                </a:solidFill>
                <a:effectLst/>
                <a:latin typeface="Century" pitchFamily="18" charset="0"/>
              </a:rPr>
              <a:t>Abstract</a:t>
            </a:r>
            <a:endParaRPr lang="en-US" sz="5400" b="1" cap="none" spc="0" dirty="0">
              <a:ln w="10541" cmpd="sng">
                <a:solidFill>
                  <a:schemeClr val="tx1"/>
                </a:solidFill>
                <a:prstDash val="solid"/>
              </a:ln>
              <a:solidFill>
                <a:srgbClr val="ED8411"/>
              </a:solidFill>
              <a:effectLst/>
              <a:latin typeface="Century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IoT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is a combination of hardware and software technology that produces trillions of data by connecting multiple devices and sensors with cloud.</a:t>
            </a:r>
          </a:p>
          <a:p>
            <a:pPr algn="just"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Anything can be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IoT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device, if it can transmit and receive data over the cloud and designed to process a unique task.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62000" y="304800"/>
            <a:ext cx="441819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541" cmpd="sng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</a:ln>
                <a:solidFill>
                  <a:srgbClr val="ED8411"/>
                </a:solidFill>
                <a:latin typeface="Century" pitchFamily="18" charset="0"/>
              </a:rPr>
              <a:t>What is </a:t>
            </a:r>
            <a:r>
              <a:rPr lang="en-US" sz="5400" b="1" cap="none" spc="0" dirty="0" err="1" smtClean="0">
                <a:ln w="10541" cmpd="sng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</a:ln>
                <a:solidFill>
                  <a:srgbClr val="ED8411"/>
                </a:solidFill>
                <a:latin typeface="Century" pitchFamily="18" charset="0"/>
              </a:rPr>
              <a:t>IoT</a:t>
            </a:r>
            <a:r>
              <a:rPr lang="en-US" sz="5400" b="1" cap="none" spc="0" dirty="0" smtClean="0">
                <a:ln w="10541" cmpd="sng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</a:ln>
                <a:solidFill>
                  <a:srgbClr val="ED8411"/>
                </a:solidFill>
                <a:latin typeface="Century" pitchFamily="18" charset="0"/>
              </a:rPr>
              <a:t> ?</a:t>
            </a:r>
            <a:endParaRPr lang="en-US" sz="5400" b="1" cap="none" spc="0" dirty="0">
              <a:ln w="10541" cmpd="sng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</a:ln>
              <a:solidFill>
                <a:srgbClr val="ED8411"/>
              </a:solidFill>
              <a:latin typeface="Century" pitchFamily="18" charset="0"/>
            </a:endParaRPr>
          </a:p>
        </p:txBody>
      </p:sp>
      <p:pic>
        <p:nvPicPr>
          <p:cNvPr id="5" name="Picture 4" descr="Io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05200" y="3657600"/>
            <a:ext cx="5012267" cy="281940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178491"/>
          </a:xfrm>
        </p:spPr>
        <p:txBody>
          <a:bodyPr>
            <a:normAutofit fontScale="70000" lnSpcReduction="20000"/>
          </a:bodyPr>
          <a:lstStyle/>
          <a:p>
            <a:pPr algn="just">
              <a:lnSpc>
                <a:spcPct val="170000"/>
              </a:lnSpc>
              <a:buFont typeface="Wingdings" pitchFamily="2" charset="2"/>
              <a:buChar char="v"/>
            </a:pP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IoT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in healthcare is a heterogeneous computing, wirelessly communicating system of apps and devices.</a:t>
            </a:r>
          </a:p>
          <a:p>
            <a:pPr algn="just">
              <a:lnSpc>
                <a:spcPct val="170000"/>
              </a:lnSpc>
              <a:buFont typeface="Wingdings" pitchFamily="2" charset="2"/>
              <a:buChar char="v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It connects patients and health providers to diagnose, monitor, track and store vital statistics and medical information.</a:t>
            </a:r>
          </a:p>
          <a:p>
            <a:pPr algn="just">
              <a:lnSpc>
                <a:spcPct val="170000"/>
              </a:lnSpc>
              <a:buFont typeface="Wingdings" pitchFamily="2" charset="2"/>
              <a:buChar char="v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Few examples of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IoT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in Healthcare</a:t>
            </a:r>
          </a:p>
          <a:p>
            <a:pPr marL="635508" indent="-571500" algn="just">
              <a:lnSpc>
                <a:spcPct val="170000"/>
              </a:lnSpc>
              <a:buFont typeface="Courier New" pitchFamily="49" charset="0"/>
              <a:buChar char="o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Headsets that measure brainwaves.</a:t>
            </a:r>
          </a:p>
          <a:p>
            <a:pPr marL="635508" indent="-571500" algn="just">
              <a:lnSpc>
                <a:spcPct val="170000"/>
              </a:lnSpc>
              <a:buFont typeface="Courier New" pitchFamily="49" charset="0"/>
              <a:buChar char="o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BP monitors</a:t>
            </a:r>
          </a:p>
          <a:p>
            <a:pPr marL="635508" indent="-571500" algn="just">
              <a:lnSpc>
                <a:spcPct val="170000"/>
              </a:lnSpc>
              <a:buFont typeface="Courier New" pitchFamily="49" charset="0"/>
              <a:buChar char="o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Glucose monitors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33400" y="228601"/>
            <a:ext cx="8153400" cy="240065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dirty="0" smtClean="0">
                <a:ln w="10541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rgbClr val="ED8411"/>
                </a:solidFill>
                <a:effectLst/>
                <a:latin typeface="Century" pitchFamily="18" charset="0"/>
              </a:rPr>
              <a:t>Use of </a:t>
            </a:r>
            <a:r>
              <a:rPr lang="en-US" sz="4800" b="1" dirty="0" err="1" smtClean="0">
                <a:ln w="10541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rgbClr val="ED8411"/>
                </a:solidFill>
                <a:effectLst/>
                <a:latin typeface="Century" pitchFamily="18" charset="0"/>
              </a:rPr>
              <a:t>Iot</a:t>
            </a:r>
            <a:r>
              <a:rPr lang="en-US" sz="4800" b="1" dirty="0" smtClean="0">
                <a:ln w="10541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rgbClr val="ED8411"/>
                </a:solidFill>
                <a:effectLst/>
                <a:latin typeface="Century" pitchFamily="18" charset="0"/>
              </a:rPr>
              <a:t> technology in </a:t>
            </a:r>
          </a:p>
          <a:p>
            <a:pPr algn="ctr"/>
            <a:r>
              <a:rPr lang="en-US" sz="4800" b="1" dirty="0" smtClean="0">
                <a:ln w="10541" cmpd="sng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rgbClr val="ED8411"/>
                </a:solidFill>
                <a:effectLst/>
                <a:latin typeface="Century" pitchFamily="18" charset="0"/>
              </a:rPr>
              <a:t>Medical field</a:t>
            </a:r>
          </a:p>
          <a:p>
            <a:pPr algn="ctr"/>
            <a:endParaRPr lang="en-US" sz="5400" b="1" cap="none" spc="0" dirty="0">
              <a:ln w="10541" cmpd="sng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550091"/>
          </a:xfrm>
        </p:spPr>
        <p:txBody>
          <a:bodyPr/>
          <a:lstStyle/>
          <a:p>
            <a:pPr>
              <a:lnSpc>
                <a:spcPct val="150000"/>
              </a:lnSpc>
              <a:buFont typeface="Courier New" pitchFamily="49" charset="0"/>
              <a:buChar char="o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ECG monitors.</a:t>
            </a:r>
          </a:p>
          <a:p>
            <a:pPr>
              <a:lnSpc>
                <a:spcPct val="150000"/>
              </a:lnSpc>
              <a:buFont typeface="Courier New" pitchFamily="49" charset="0"/>
              <a:buChar char="o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Pulse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oximeter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ct val="150000"/>
              </a:lnSpc>
              <a:buFont typeface="Courier New" pitchFamily="49" charset="0"/>
              <a:buChar char="o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Sensors embedded in surgical robots and device implants.</a:t>
            </a:r>
          </a:p>
          <a:p>
            <a:endParaRPr lang="en-US" dirty="0"/>
          </a:p>
        </p:txBody>
      </p:sp>
      <p:pic>
        <p:nvPicPr>
          <p:cNvPr id="5" name="Picture 4" descr="unnam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2362200"/>
            <a:ext cx="4686300" cy="36480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 one of the existing system the data from the sensors are not encrypted.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Another framework in which the medicines are delivered to patients by using GPS.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 similar setup  is used wherein the feature of Telemedicine is incorporated in an android application.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Application also helps to take doctor’s appointment. 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09600" y="304800"/>
            <a:ext cx="544091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0541" cmpd="sng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</a:ln>
                <a:solidFill>
                  <a:srgbClr val="ED8411"/>
                </a:solidFill>
                <a:latin typeface="Century" pitchFamily="18" charset="0"/>
              </a:rPr>
              <a:t>Existing system</a:t>
            </a:r>
            <a:endParaRPr lang="en-US" sz="5400" b="1" cap="none" spc="0" dirty="0">
              <a:ln w="10541" cmpd="sng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</a:ln>
              <a:solidFill>
                <a:srgbClr val="ED8411"/>
              </a:solidFill>
              <a:effectLst/>
              <a:latin typeface="Century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Remote Patient Monitoring (RPM)-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form of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tele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-health that delivers monitored data to clinical professionals from remote patients using internet.</a:t>
            </a:r>
          </a:p>
          <a:p>
            <a:pPr>
              <a:lnSpc>
                <a:spcPct val="150000"/>
              </a:lnSpc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Objective -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To develop a simple and more reliable RPM.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Vital parameters of patients are monitored from anywhere in the world.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Parameters are sent to cloud that can accessed by authorized doctor.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Allows patients to maintain independence, prevent complications and minimize personal costs.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Increases the capacity of physicians to treat more patients.</a:t>
            </a:r>
          </a:p>
        </p:txBody>
      </p:sp>
      <p:sp>
        <p:nvSpPr>
          <p:cNvPr id="5" name="Rectangle 4"/>
          <p:cNvSpPr/>
          <p:nvPr/>
        </p:nvSpPr>
        <p:spPr>
          <a:xfrm>
            <a:off x="838200" y="228600"/>
            <a:ext cx="432041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541" cmpd="sng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rgbClr val="ED8411"/>
                </a:solidFill>
                <a:effectLst/>
              </a:rPr>
              <a:t>Introduction</a:t>
            </a:r>
            <a:endParaRPr lang="en-US" sz="5400" b="1" cap="none" spc="0" dirty="0">
              <a:ln w="10541" cmpd="sng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</a:ln>
              <a:solidFill>
                <a:srgbClr val="ED8411"/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55009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Reduced healthcare delivery costs.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Enables early detection of deterioration.</a:t>
            </a:r>
          </a:p>
          <a:p>
            <a:pPr>
              <a:lnSpc>
                <a:spcPct val="150000"/>
              </a:lnSpc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Key features: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Data security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Emergency rescue mechanism.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Tele-medicine.</a:t>
            </a:r>
          </a:p>
          <a:p>
            <a:endParaRPr lang="en-US" dirty="0"/>
          </a:p>
        </p:txBody>
      </p:sp>
      <p:pic>
        <p:nvPicPr>
          <p:cNvPr id="4" name="Picture 3" descr="downloa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600" y="3352800"/>
            <a:ext cx="4038600" cy="28860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204</TotalTime>
  <Words>1095</Words>
  <Application>Microsoft Office PowerPoint</Application>
  <PresentationFormat>On-screen Show (4:3)</PresentationFormat>
  <Paragraphs>120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Concourse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Anirudh</dc:creator>
  <cp:lastModifiedBy>Anirudh</cp:lastModifiedBy>
  <cp:revision>27</cp:revision>
  <dcterms:created xsi:type="dcterms:W3CDTF">2017-04-26T11:02:02Z</dcterms:created>
  <dcterms:modified xsi:type="dcterms:W3CDTF">2017-04-28T03:17:03Z</dcterms:modified>
</cp:coreProperties>
</file>