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69" r:id="rId4"/>
    <p:sldId id="271" r:id="rId5"/>
    <p:sldId id="272" r:id="rId6"/>
    <p:sldId id="273" r:id="rId7"/>
    <p:sldId id="270" r:id="rId8"/>
    <p:sldId id="267" r:id="rId9"/>
    <p:sldId id="265" r:id="rId10"/>
    <p:sldId id="266" r:id="rId11"/>
    <p:sldId id="274" r:id="rId12"/>
    <p:sldId id="275" r:id="rId13"/>
    <p:sldId id="259" r:id="rId14"/>
    <p:sldId id="260" r:id="rId15"/>
    <p:sldId id="261" r:id="rId16"/>
    <p:sldId id="276" r:id="rId17"/>
    <p:sldId id="262" r:id="rId18"/>
    <p:sldId id="263" r:id="rId19"/>
    <p:sldId id="264" r:id="rId20"/>
    <p:sldId id="278" r:id="rId21"/>
    <p:sldId id="279" r:id="rId22"/>
    <p:sldId id="280" r:id="rId23"/>
    <p:sldId id="277" r:id="rId24"/>
    <p:sldId id="281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420B7"/>
    <a:srgbClr val="FF0066"/>
    <a:srgbClr val="CE1C35"/>
    <a:srgbClr val="CC00FF"/>
    <a:srgbClr val="66FFCC"/>
    <a:srgbClr val="95C8F3"/>
    <a:srgbClr val="800080"/>
    <a:srgbClr val="C965BB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0" autoAdjust="0"/>
    <p:restoredTop sz="9466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2A5A7-6462-4539-847C-99AEEF2AFADB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F400-842F-4FB5-98D6-20FDBB9B9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F400-842F-4FB5-98D6-20FDBB9B96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04C8CC-E435-41F5-8A0D-7B9A3C859365}" type="datetimeFigureOut">
              <a:rPr lang="en-US" smtClean="0"/>
              <a:pPr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6C1297-96E1-49E8-8F58-1E0E89641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200" y="2286001"/>
            <a:ext cx="4114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lin Gothic Medium" pitchFamily="34" charset="0"/>
              </a:rPr>
              <a:t>     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  <a:latin typeface="Franklin Gothic Medium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33400" y="533400"/>
            <a:ext cx="100584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  <a:t>Remote Patient Monitoring with </a:t>
            </a:r>
          </a:p>
          <a:p>
            <a:pPr algn="ctr"/>
            <a:r>
              <a:rPr lang="en-US" sz="6000" b="1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  <a:t>Tele-Medicine based on</a:t>
            </a:r>
          </a:p>
          <a:p>
            <a:pPr algn="ctr"/>
            <a:r>
              <a:rPr lang="en-US" sz="6000" b="1" cap="none" spc="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  <a:t>Internet-of-Things</a:t>
            </a:r>
            <a:endParaRPr lang="en-US" sz="6000" b="1" cap="none" spc="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114800"/>
            <a:ext cx="3467100" cy="1950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K-TM4C1294X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8512" y="1801812"/>
            <a:ext cx="5926975" cy="4572000"/>
          </a:xfrm>
        </p:spPr>
      </p:pic>
      <p:sp>
        <p:nvSpPr>
          <p:cNvPr id="6" name="Rectangle 5"/>
          <p:cNvSpPr/>
          <p:nvPr/>
        </p:nvSpPr>
        <p:spPr>
          <a:xfrm>
            <a:off x="762000" y="381000"/>
            <a:ext cx="5943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PIN out diagram</a:t>
            </a:r>
            <a:endParaRPr lang="en-US" sz="4800" b="1" cap="none" spc="0" dirty="0">
              <a:ln w="10541" cmpd="sng">
                <a:solidFill>
                  <a:schemeClr val="tx1">
                    <a:lumMod val="85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22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LM35 series are precision integrated-circuit temperature devices with an output voltage linearly proportional to the Centigrade temperature.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LM35 device does not require any external calibration or trimming to provide typical accuracies of ±¼°C at room temperature.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low-output impedance, linear output, and precise inherent calibration of the LM35 device makes interfacing to readout easy.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LM35 device is rated to operate over a −55°C to 150°C temperature range.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LM35-series devices are available packaged in hermetic to transistor packages.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63611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Temperature sensor </a:t>
            </a:r>
            <a:r>
              <a:rPr lang="en-US" sz="40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(LM35)</a:t>
            </a:r>
            <a:endParaRPr lang="en-US" sz="40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2152083" cy="3410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362200"/>
            <a:ext cx="25908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95400" y="5257800"/>
            <a:ext cx="199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LM35</a:t>
            </a:r>
            <a:endParaRPr lang="en-US" sz="5400" b="1" cap="none" spc="0" dirty="0">
              <a:ln w="10541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5181600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Pin Layout</a:t>
            </a:r>
            <a:endParaRPr lang="en-US" sz="5400" b="1" cap="none" spc="0" dirty="0">
              <a:ln w="10541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reflective optical sensor with infrared light emitter and phototransistor.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Pulling the enable pin high will turn the IR emitter LED on and activate the sensor.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Fingertip placed on the sensor will act as a reflector of the incident light.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light reflected back from the fingertip is monitored by the phototransistor.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output( V sensor )waveform is synchronous with heartbeat.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Heart Rate sensor </a:t>
            </a:r>
            <a:r>
              <a:rPr lang="en-U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(TCRT1000)</a:t>
            </a:r>
            <a:endParaRPr lang="en-US" sz="4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5867400" cy="972312"/>
          </a:xfr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Circuit Diagram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chemat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circuit diagram, the sensor output is first passed through RC high-pass filter to remove the DC component.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Next stage is an active low pass filter to remove high frequency noise.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Thus the combination of both HPF and LPF amplifies the low amplitude pulse signal 101 times.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Thus it converts the input signals to pulses which are synchronous with heart beat.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frequency(f) of these pulses are related to heart rate (BPM) as :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36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Beats per minute(BPM)=60*f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4876800"/>
            <a:ext cx="612539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Pin diagram  and 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Internal circuitry</a:t>
            </a:r>
            <a:endParaRPr lang="en-US" sz="4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8" name="Picture 7" descr="687474703a2f2f7777772e726c6f636d616e2e72752f692f496d6167652f323031322f31312f33302f4561737950756c73655f312e706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6400"/>
            <a:ext cx="4247705" cy="290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819400" y="1981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3276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used to measure electrical activity of the heart.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AD8232 is a signal conditioning block for ECG and other bio potential measurement applications.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ECG is separated into two basic intervals namely PR interval and QT interval.</a:t>
            </a:r>
            <a:endParaRPr lang="en-US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648200"/>
            <a:ext cx="2362200" cy="1850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90600" y="3810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ECG sensor 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6400800" cy="4419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AD8232 has a operating voltage of 3.3v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board is also provided with RA (right arm), LA(left arm), RL(right leg) pins attached.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is also an LED indicator light that will pulsate to the rhythm of heart beat.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board gives analog output.</a:t>
            </a:r>
            <a:endParaRPr lang="en-US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191000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mb_leads_of_EK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057400"/>
            <a:ext cx="3894437" cy="4648199"/>
          </a:xfrm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420B7"/>
                </a:solidFill>
              </a:rPr>
              <a:t>Fig: Placement of electrodes on to the human body</a:t>
            </a:r>
            <a:endParaRPr lang="en-US" sz="2400" dirty="0">
              <a:solidFill>
                <a:srgbClr val="F420B7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n>
                  <a:solidFill>
                    <a:schemeClr val="tx1"/>
                  </a:solidFill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US" b="1" i="1" dirty="0">
              <a:ln>
                <a:solidFill>
                  <a:schemeClr val="tx1"/>
                </a:solidFill>
              </a:ln>
              <a:solidFill>
                <a:srgbClr val="FF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0832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Abstract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Block diagram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Flowchart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Future scope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Microcontroller collects the data from the sensors and sends the data to the cloud using a web server.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information is also sent to the LCD as well which is connected to microcontroller to display the vital parameters data.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information containing vital parameters of patient is sent to the cloud.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can be accessed anytime by the doctors using unique IP Address and Password via any browser from any end devices such as laptop/mobile.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8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Working</a:t>
            </a:r>
            <a:endParaRPr lang="en-US" sz="5400" b="1" cap="none" spc="0" dirty="0">
              <a:ln w="10541" cmpd="sng">
                <a:solidFill>
                  <a:schemeClr val="tx1">
                    <a:lumMod val="85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LOW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600200"/>
            <a:ext cx="3657600" cy="500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3400" y="228600"/>
            <a:ext cx="3886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Flowchart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8915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Schematic of proposed system</a:t>
            </a:r>
            <a:endParaRPr lang="en-US" sz="4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52600"/>
            <a:ext cx="6629400" cy="42505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current problems in healthcare system has been analyzed and a productive remote patient monitoring system  is put forward which  communicates  through the internet to provide more desirable healthcare facilities.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system is user friendly and in case of an emergency a warning message can be sent to the physician’s phone.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doctors can view the patient’s parameters by logging to the web page with a unique ID and password.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Thus such a system will indeed be a boon for both doctors as well as patients.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28600"/>
            <a:ext cx="426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Conclusion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Integration with existing medical practices and technology.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Miniature wearable sensors.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Assistance to the elderly and chronic patients.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Patient tracking module can be included in the system using GPS.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 network on a diabetic patient could auto inject insulin though a pump, as soon as his insulin level declines, thus making the patient ‘doctor-free’ and virtually healthy.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4017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Future scope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3048000"/>
            <a:ext cx="5867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8800" b="1" spc="150" dirty="0" smtClean="0">
                <a:ln w="11430"/>
                <a:blipFill>
                  <a:blip r:embed="rId2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8800" b="1" cap="none" spc="150" dirty="0">
              <a:ln w="11430"/>
              <a:blipFill>
                <a:blip r:embed="rId2"/>
                <a:tile tx="0" ty="0" sx="100000" sy="100000" flip="none" algn="tl"/>
              </a:blipFill>
              <a:effectLst>
                <a:outerShdw blurRad="254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118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of Things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 system in which connected physical objects can be accessed through the internet.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technology, various smart objects can be connected via the internet and can provide efficient data exchange methods for application purposes.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Among the large range of applications that are based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smart healthcare services play a major role.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a system consists of networked sensors placed on the human body that collects information regarding the patient’s health status and alerts the physician immediately during an emergency.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privacy of each patient’s data is also highly protected.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Abstract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a combination of hardware and software technology that produces trillions of data by connecting multiple devices and sensors with cloud.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Anything can be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device, if it can transmit and receive data over the cloud and designed to process a unique task.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5113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is </a:t>
            </a:r>
            <a:r>
              <a:rPr lang="en-US" sz="5400" b="1" cap="none" spc="0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?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4" descr="I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468" y="3581400"/>
            <a:ext cx="5283199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 healthcare is a heterogeneous computing, wirelessly communicating system of apps and devices.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connects patients and health providers to diagnose, monitor, track and store vital statistics and medical information.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Few examples of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 Healthcare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Headsets that measure brainwaves.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BP monitors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Glucose monitors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0"/>
            <a:ext cx="82541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Use of </a:t>
            </a:r>
            <a:r>
              <a:rPr lang="en-US" sz="4000" b="1" cap="none" spc="0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technology in </a:t>
            </a:r>
          </a:p>
          <a:p>
            <a:pPr algn="ctr"/>
            <a:r>
              <a:rPr lang="en-US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Medical field</a:t>
            </a:r>
            <a:endParaRPr lang="en-US" sz="40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24500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 smtClean="0"/>
              <a:t>ECG monitors.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Pulse </a:t>
            </a:r>
            <a:r>
              <a:rPr lang="en-US" sz="2000" dirty="0" err="1" smtClean="0"/>
              <a:t>oximeter</a:t>
            </a:r>
            <a:r>
              <a:rPr lang="en-US" sz="20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Sensors embedded in surgical robots and device implants.</a:t>
            </a:r>
            <a:endParaRPr lang="en-US" sz="2000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124200"/>
            <a:ext cx="4495799" cy="3117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404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According to the constitutions of World Health Organization (WHO) the highest attainable standard of health is a fundamental right for an individual.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immediate objective and outcome of this idea was to develop a more reliable remote patient monitoring system.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This system allows healthcare professionals to monitor their patients, who are either hospitalized or executing their normal daily life activities from anywhere in the world.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GSM (Global System for Mobile) Technology and Cloud computing helps in the transfer and access of data between the patient and the medical professional 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48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2">
                      <a:lumMod val="1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lang="en-US" sz="5400" b="1" cap="none" spc="0" dirty="0">
              <a:ln w="10541" cmpd="sng">
                <a:solidFill>
                  <a:schemeClr val="tx2">
                    <a:lumMod val="10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1000"/>
            <a:ext cx="4552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Block Diagram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9" name="Content Placeholder 8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828800"/>
            <a:ext cx="5382377" cy="456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Features: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40-pin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BoosterPack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connector.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USB port for power and debugging.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debug connection.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USB micro connector.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Ethernet port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32-bit ARM Cortex-M4F architecture.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120-MHz operation.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High-performance interrupt handling.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 protection unit (MPU) to provide a privileged mode for protected OS functionality.</a:t>
            </a:r>
          </a:p>
          <a:p>
            <a:pPr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84"/>
            <a:ext cx="2819400" cy="1887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0"/>
            <a:ext cx="8000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rgbClr val="FF66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TM4C1294NCPDT Microcontroller</a:t>
            </a:r>
            <a:endParaRPr lang="en-US" sz="4400" b="1" cap="none" spc="0" dirty="0">
              <a:ln>
                <a:solidFill>
                  <a:schemeClr val="tx1"/>
                </a:solidFill>
              </a:ln>
              <a:solidFill>
                <a:srgbClr val="FF66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711</TotalTime>
  <Words>971</Words>
  <Application>Microsoft Office PowerPoint</Application>
  <PresentationFormat>On-screen Show (4:3)</PresentationFormat>
  <Paragraphs>109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Slide 1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Circuit Diagram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System</dc:title>
  <dc:creator>Anirudh</dc:creator>
  <cp:lastModifiedBy>Anirudh</cp:lastModifiedBy>
  <cp:revision>78</cp:revision>
  <dcterms:created xsi:type="dcterms:W3CDTF">2017-03-11T11:31:52Z</dcterms:created>
  <dcterms:modified xsi:type="dcterms:W3CDTF">2017-04-27T09:08:22Z</dcterms:modified>
</cp:coreProperties>
</file>