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Palatino Linotype"/>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g4Qvfq2mz4hkp53qTT4JLvgc8q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alatinoLinotype-regular.fntdata"/><Relationship Id="rId14" Type="http://schemas.openxmlformats.org/officeDocument/2006/relationships/slide" Target="slides/slide10.xml"/><Relationship Id="rId17" Type="http://schemas.openxmlformats.org/officeDocument/2006/relationships/font" Target="fonts/PalatinoLinotype-italic.fntdata"/><Relationship Id="rId16" Type="http://schemas.openxmlformats.org/officeDocument/2006/relationships/font" Target="fonts/PalatinoLinotype-bold.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PalatinoLinotype-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05" name="Google Shape;105;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
        <p:nvSpPr>
          <p:cNvPr id="106" name="Google Shape;106;p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1225dd53d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gd1225dd53d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sz="1050">
                <a:latin typeface="Arial"/>
                <a:ea typeface="Arial"/>
                <a:cs typeface="Arial"/>
                <a:sym typeface="Arial"/>
              </a:rPr>
              <a:t>A</a:t>
            </a:r>
            <a:r>
              <a:rPr lang="en-US" sz="1050">
                <a:latin typeface="Arial"/>
                <a:ea typeface="Arial"/>
                <a:cs typeface="Arial"/>
                <a:sym typeface="Arial"/>
              </a:rPr>
              <a:t>dditional experimentation will result in a better performing deep learning models. By combining and continuing to refine our extended loss function, we can further demonstrate our effectiveness.</a:t>
            </a:r>
            <a:endParaRPr sz="105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84" name="Google Shape;184;gd1225dd53d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31f53c00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gd31f53c00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In the Final Phase we went over the EDA to validate the features for </a:t>
            </a:r>
            <a:r>
              <a:rPr lang="en-US"/>
              <a:t>importance</a:t>
            </a:r>
            <a:r>
              <a:rPr lang="en-US"/>
              <a:t> and found that the features related to occupation type, installment annuity and education type categories stood out. </a:t>
            </a:r>
            <a:endParaRPr/>
          </a:p>
        </p:txBody>
      </p:sp>
      <p:sp>
        <p:nvSpPr>
          <p:cNvPr id="125" name="Google Shape;125;gd31f53c009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11d71f044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d11d71f044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a:t>
            </a:r>
            <a:r>
              <a:rPr lang="en-US"/>
              <a:t>revisited</a:t>
            </a:r>
            <a:r>
              <a:rPr lang="en-US"/>
              <a:t> our feature engineering process to handle multi-collinearity , zero variance and it resulted in a whopping 495 features. We also tried to ensure that our train and test data was </a:t>
            </a:r>
            <a:r>
              <a:rPr lang="en-US"/>
              <a:t>separated.</a:t>
            </a:r>
            <a:endParaRPr/>
          </a:p>
        </p:txBody>
      </p:sp>
      <p:sp>
        <p:nvSpPr>
          <p:cNvPr id="135" name="Google Shape;135;gd11d71f044_1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34c029d4c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gd34c029d4c_3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End to End ML pipeline &amp; Workflow</a:t>
            </a:r>
            <a:endParaRPr/>
          </a:p>
          <a:p>
            <a:pPr indent="0" lvl="0" marL="0" rtl="0" algn="l">
              <a:lnSpc>
                <a:spcPct val="100000"/>
              </a:lnSpc>
              <a:spcBef>
                <a:spcPts val="0"/>
              </a:spcBef>
              <a:spcAft>
                <a:spcPts val="0"/>
              </a:spcAft>
              <a:buSzPts val="1400"/>
              <a:buNone/>
            </a:pPr>
            <a:r>
              <a:rPr lang="en-US"/>
              <a:t>We used the end to end pipeline to create HCDR predicting model. In Phase-1, we implemented Logistic regression model as the baseline model with sampled and imbalance data . In phase 2 we explored various classification models and Our primary focus was on boosting algorithms with RFE feature selection algorithm. In our final phase, we experimented the classifiers with  various feature selection algorithm  like PCA, SelectKBest and Variance Threshold, and SMOTE,Early stopping to avoid data leakage and over fitting. We expanded our project by creating single and a multi-layer deep learning models, including linear, sigmoid, ReLu, and hidden layers. We used binary CXE, custom hinge loss with adam &amp; sgd optimizer.</a:t>
            </a:r>
            <a:endParaRPr/>
          </a:p>
        </p:txBody>
      </p:sp>
      <p:sp>
        <p:nvSpPr>
          <p:cNvPr id="144" name="Google Shape;144;gd34c029d4c_3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3d1c9daed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3d1c9daed_1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d3d1c9daed_1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3d1c9daed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3d1c9daed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d3d1c9daed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34c029d4c_1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d34c029d4c_1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totally performed 18 experiments with 132 features. </a:t>
            </a:r>
            <a:r>
              <a:rPr lang="en-US" sz="1050">
                <a:latin typeface="Arial"/>
                <a:ea typeface="Arial"/>
                <a:cs typeface="Arial"/>
                <a:sym typeface="Arial"/>
              </a:rPr>
              <a:t>Our best model turned out to be Logistic Regression with SelectKBest feature selection with 74.86% ROC score. Our hopes were higher on XGBoost classifier with early stopping technique but it stood out to be second best in our models. Our Deep Learning of simple network preformed model better than the multilayer network with the ROC Score as 74.75% for the simple network. For multilayer network our score came as 59.38%. Compared to traditional machine learning model, training a deep learning model is computationally efficient. The deep learning Kaggle score fell short of the ensemble model; </a:t>
            </a:r>
            <a:endParaRPr sz="1050">
              <a:latin typeface="Arial"/>
              <a:ea typeface="Arial"/>
              <a:cs typeface="Arial"/>
              <a:sym typeface="Arial"/>
            </a:endParaRPr>
          </a:p>
        </p:txBody>
      </p:sp>
      <p:sp>
        <p:nvSpPr>
          <p:cNvPr id="169" name="Google Shape;169;gd34c029d4c_1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3d1c9daed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3d1c9daed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d3d1c9daed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page">
  <p:cSld name="3_Title page">
    <p:bg>
      <p:bgPr>
        <a:solidFill>
          <a:srgbClr val="262626"/>
        </a:solidFill>
      </p:bgPr>
    </p:bg>
    <p:spTree>
      <p:nvGrpSpPr>
        <p:cNvPr id="21" name="Shape 21"/>
        <p:cNvGrpSpPr/>
        <p:nvPr/>
      </p:nvGrpSpPr>
      <p:grpSpPr>
        <a:xfrm>
          <a:off x="0" y="0"/>
          <a:ext cx="0" cy="0"/>
          <a:chOff x="0" y="0"/>
          <a:chExt cx="0" cy="0"/>
        </a:xfrm>
      </p:grpSpPr>
      <p:sp>
        <p:nvSpPr>
          <p:cNvPr id="22" name="Google Shape;22;p5"/>
          <p:cNvSpPr txBox="1"/>
          <p:nvPr>
            <p:ph type="title"/>
          </p:nvPr>
        </p:nvSpPr>
        <p:spPr>
          <a:xfrm>
            <a:off x="670538" y="3690944"/>
            <a:ext cx="10312295" cy="148599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Arial"/>
              <a:buNone/>
              <a:defRPr b="1" i="0" sz="5333">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
          <p:cNvSpPr txBox="1"/>
          <p:nvPr>
            <p:ph idx="1" type="body"/>
          </p:nvPr>
        </p:nvSpPr>
        <p:spPr>
          <a:xfrm>
            <a:off x="707592" y="3260726"/>
            <a:ext cx="10312296" cy="336549"/>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rgbClr val="A6A6A6"/>
              </a:buClr>
              <a:buSzPts val="1800"/>
              <a:buNone/>
              <a:defRPr b="0" sz="2400">
                <a:solidFill>
                  <a:srgbClr val="A6A6A6"/>
                </a:solidFill>
                <a:latin typeface="Arial"/>
                <a:ea typeface="Arial"/>
                <a:cs typeface="Arial"/>
                <a:sym typeface="Arial"/>
              </a:defRPr>
            </a:lvl1pPr>
            <a:lvl2pPr indent="-342900" lvl="1" marL="914400" algn="l">
              <a:lnSpc>
                <a:spcPct val="100000"/>
              </a:lnSpc>
              <a:spcBef>
                <a:spcPts val="2400"/>
              </a:spcBef>
              <a:spcAft>
                <a:spcPts val="0"/>
              </a:spcAft>
              <a:buClr>
                <a:schemeClr val="dk1"/>
              </a:buClr>
              <a:buSzPts val="1800"/>
              <a:buChar char="–"/>
              <a:defRPr/>
            </a:lvl2pPr>
            <a:lvl3pPr indent="-342900" lvl="2" marL="1371600" algn="l">
              <a:lnSpc>
                <a:spcPct val="100000"/>
              </a:lnSpc>
              <a:spcBef>
                <a:spcPts val="2400"/>
              </a:spcBef>
              <a:spcAft>
                <a:spcPts val="0"/>
              </a:spcAft>
              <a:buClr>
                <a:schemeClr val="dk1"/>
              </a:buClr>
              <a:buSzPts val="1800"/>
              <a:buChar char="•"/>
              <a:defRPr/>
            </a:lvl3pPr>
            <a:lvl4pPr indent="-342900" lvl="3" marL="1828800" algn="l">
              <a:lnSpc>
                <a:spcPct val="100000"/>
              </a:lnSpc>
              <a:spcBef>
                <a:spcPts val="2400"/>
              </a:spcBef>
              <a:spcAft>
                <a:spcPts val="0"/>
              </a:spcAft>
              <a:buClr>
                <a:schemeClr val="dk1"/>
              </a:buClr>
              <a:buSzPts val="1800"/>
              <a:buChar char="–"/>
              <a:defRPr/>
            </a:lvl4pPr>
            <a:lvl5pPr indent="-342900" lvl="4" marL="2286000" algn="l">
              <a:lnSpc>
                <a:spcPct val="10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480"/>
              </a:spcBef>
              <a:spcAft>
                <a:spcPts val="0"/>
              </a:spcAft>
              <a:buClr>
                <a:schemeClr val="dk1"/>
              </a:buClr>
              <a:buSzPts val="1800"/>
              <a:buChar char="•"/>
              <a:defRPr/>
            </a:lvl7pPr>
            <a:lvl8pPr indent="-342900" lvl="7" marL="3657600" algn="l">
              <a:lnSpc>
                <a:spcPct val="90000"/>
              </a:lnSpc>
              <a:spcBef>
                <a:spcPts val="480"/>
              </a:spcBef>
              <a:spcAft>
                <a:spcPts val="0"/>
              </a:spcAft>
              <a:buClr>
                <a:schemeClr val="dk1"/>
              </a:buClr>
              <a:buSzPts val="1800"/>
              <a:buChar char="•"/>
              <a:defRPr/>
            </a:lvl8pPr>
            <a:lvl9pPr indent="-342900" lvl="8" marL="4114800" algn="l">
              <a:lnSpc>
                <a:spcPct val="90000"/>
              </a:lnSpc>
              <a:spcBef>
                <a:spcPts val="480"/>
              </a:spcBef>
              <a:spcAft>
                <a:spcPts val="0"/>
              </a:spcAft>
              <a:buClr>
                <a:schemeClr val="dk1"/>
              </a:buClr>
              <a:buSzPts val="1800"/>
              <a:buChar char="•"/>
              <a:defRPr/>
            </a:lvl9pPr>
          </a:lstStyle>
          <a:p/>
        </p:txBody>
      </p:sp>
      <p:pic>
        <p:nvPicPr>
          <p:cNvPr id="24" name="Google Shape;24;p5"/>
          <p:cNvPicPr preferRelativeResize="0"/>
          <p:nvPr/>
        </p:nvPicPr>
        <p:blipFill rotWithShape="1">
          <a:blip r:embed="rId2">
            <a:alphaModFix/>
          </a:blip>
          <a:srcRect b="0" l="0" r="0" t="0"/>
          <a:stretch/>
        </p:blipFill>
        <p:spPr>
          <a:xfrm>
            <a:off x="451685" y="-47867"/>
            <a:ext cx="4059936" cy="1522476"/>
          </a:xfrm>
          <a:prstGeom prst="rect">
            <a:avLst/>
          </a:prstGeom>
          <a:noFill/>
          <a:ln>
            <a:noFill/>
          </a:ln>
        </p:spPr>
      </p:pic>
      <p:pic>
        <p:nvPicPr>
          <p:cNvPr id="25" name="Google Shape;25;p5"/>
          <p:cNvPicPr preferRelativeResize="0"/>
          <p:nvPr/>
        </p:nvPicPr>
        <p:blipFill rotWithShape="1">
          <a:blip r:embed="rId3">
            <a:alphaModFix/>
          </a:blip>
          <a:srcRect b="0" l="0" r="0" t="0"/>
          <a:stretch/>
        </p:blipFill>
        <p:spPr>
          <a:xfrm>
            <a:off x="8539993" y="538188"/>
            <a:ext cx="3266113" cy="136088"/>
          </a:xfrm>
          <a:prstGeom prst="rect">
            <a:avLst/>
          </a:prstGeom>
          <a:noFill/>
          <a:ln>
            <a:noFill/>
          </a:ln>
        </p:spPr>
      </p:pic>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9" name="Google Shape;79;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5"/>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86" name="Google Shape;86;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7" name="Google Shape;8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photo: white">
  <p:cSld name="Content and photo: white">
    <p:spTree>
      <p:nvGrpSpPr>
        <p:cNvPr id="26" name="Shape 26"/>
        <p:cNvGrpSpPr/>
        <p:nvPr/>
      </p:nvGrpSpPr>
      <p:grpSpPr>
        <a:xfrm>
          <a:off x="0" y="0"/>
          <a:ext cx="0" cy="0"/>
          <a:chOff x="0" y="0"/>
          <a:chExt cx="0" cy="0"/>
        </a:xfrm>
      </p:grpSpPr>
      <p:sp>
        <p:nvSpPr>
          <p:cNvPr id="27" name="Google Shape;27;p6"/>
          <p:cNvSpPr/>
          <p:nvPr/>
        </p:nvSpPr>
        <p:spPr>
          <a:xfrm>
            <a:off x="-69516" y="-21389"/>
            <a:ext cx="12331032" cy="836701"/>
          </a:xfrm>
          <a:prstGeom prst="rect">
            <a:avLst/>
          </a:prstGeom>
          <a:solidFill>
            <a:srgbClr val="690304"/>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chemeClr val="lt1"/>
              </a:solidFill>
              <a:latin typeface="Arial"/>
              <a:ea typeface="Arial"/>
              <a:cs typeface="Arial"/>
              <a:sym typeface="Arial"/>
            </a:endParaRPr>
          </a:p>
        </p:txBody>
      </p:sp>
      <p:sp>
        <p:nvSpPr>
          <p:cNvPr id="28" name="Google Shape;28;p6"/>
          <p:cNvSpPr txBox="1"/>
          <p:nvPr>
            <p:ph type="title"/>
          </p:nvPr>
        </p:nvSpPr>
        <p:spPr>
          <a:xfrm>
            <a:off x="1452702" y="1283975"/>
            <a:ext cx="5326692" cy="103909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404041"/>
              </a:buClr>
              <a:buSzPts val="3000"/>
              <a:buFont typeface="Arial"/>
              <a:buNone/>
              <a:defRPr b="1" i="0" sz="4000">
                <a:solidFill>
                  <a:srgbClr val="40404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
          <p:cNvSpPr txBox="1"/>
          <p:nvPr>
            <p:ph idx="1" type="body"/>
          </p:nvPr>
        </p:nvSpPr>
        <p:spPr>
          <a:xfrm>
            <a:off x="1454485" y="2675466"/>
            <a:ext cx="5326692" cy="3355695"/>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Clr>
                <a:srgbClr val="404041"/>
              </a:buClr>
              <a:buSzPts val="1800"/>
              <a:buFont typeface="Arial"/>
              <a:buChar char="•"/>
              <a:defRPr sz="2400">
                <a:solidFill>
                  <a:srgbClr val="404041"/>
                </a:solidFill>
                <a:latin typeface="Arial"/>
                <a:ea typeface="Arial"/>
                <a:cs typeface="Arial"/>
                <a:sym typeface="Arial"/>
              </a:defRPr>
            </a:lvl1pPr>
            <a:lvl2pPr indent="-342900" lvl="1" marL="914400" algn="l">
              <a:lnSpc>
                <a:spcPct val="100000"/>
              </a:lnSpc>
              <a:spcBef>
                <a:spcPts val="2400"/>
              </a:spcBef>
              <a:spcAft>
                <a:spcPts val="0"/>
              </a:spcAft>
              <a:buClr>
                <a:srgbClr val="404041"/>
              </a:buClr>
              <a:buSzPts val="1800"/>
              <a:buFont typeface="Arial"/>
              <a:buChar char="•"/>
              <a:defRPr sz="2400">
                <a:solidFill>
                  <a:srgbClr val="404041"/>
                </a:solidFill>
                <a:latin typeface="Arial"/>
                <a:ea typeface="Arial"/>
                <a:cs typeface="Arial"/>
                <a:sym typeface="Arial"/>
              </a:defRPr>
            </a:lvl2pPr>
            <a:lvl3pPr indent="-342900" lvl="2" marL="1371600" algn="l">
              <a:lnSpc>
                <a:spcPct val="100000"/>
              </a:lnSpc>
              <a:spcBef>
                <a:spcPts val="2400"/>
              </a:spcBef>
              <a:spcAft>
                <a:spcPts val="0"/>
              </a:spcAft>
              <a:buClr>
                <a:srgbClr val="404041"/>
              </a:buClr>
              <a:buSzPts val="1800"/>
              <a:buFont typeface="Arial"/>
              <a:buChar char="•"/>
              <a:defRPr sz="2400">
                <a:solidFill>
                  <a:srgbClr val="404041"/>
                </a:solidFill>
                <a:latin typeface="Arial"/>
                <a:ea typeface="Arial"/>
                <a:cs typeface="Arial"/>
                <a:sym typeface="Arial"/>
              </a:defRPr>
            </a:lvl3pPr>
            <a:lvl4pPr indent="-342900" lvl="3" marL="1828800" algn="l">
              <a:lnSpc>
                <a:spcPct val="100000"/>
              </a:lnSpc>
              <a:spcBef>
                <a:spcPts val="2400"/>
              </a:spcBef>
              <a:spcAft>
                <a:spcPts val="0"/>
              </a:spcAft>
              <a:buClr>
                <a:srgbClr val="404041"/>
              </a:buClr>
              <a:buSzPts val="1800"/>
              <a:buFont typeface="Arial"/>
              <a:buChar char="•"/>
              <a:defRPr sz="2400">
                <a:solidFill>
                  <a:srgbClr val="404041"/>
                </a:solidFill>
                <a:latin typeface="Arial"/>
                <a:ea typeface="Arial"/>
                <a:cs typeface="Arial"/>
                <a:sym typeface="Arial"/>
              </a:defRPr>
            </a:lvl4pPr>
            <a:lvl5pPr indent="-342900" lvl="4" marL="2286000" algn="l">
              <a:lnSpc>
                <a:spcPct val="100000"/>
              </a:lnSpc>
              <a:spcBef>
                <a:spcPts val="2400"/>
              </a:spcBef>
              <a:spcAft>
                <a:spcPts val="0"/>
              </a:spcAft>
              <a:buClr>
                <a:srgbClr val="404041"/>
              </a:buClr>
              <a:buSzPts val="1800"/>
              <a:buFont typeface="Arial"/>
              <a:buChar char="•"/>
              <a:defRPr sz="2400">
                <a:solidFill>
                  <a:srgbClr val="404041"/>
                </a:solidFill>
                <a:latin typeface="Arial"/>
                <a:ea typeface="Arial"/>
                <a:cs typeface="Arial"/>
                <a:sym typeface="Arial"/>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480"/>
              </a:spcBef>
              <a:spcAft>
                <a:spcPts val="0"/>
              </a:spcAft>
              <a:buClr>
                <a:schemeClr val="dk1"/>
              </a:buClr>
              <a:buSzPts val="1800"/>
              <a:buChar char="•"/>
              <a:defRPr/>
            </a:lvl7pPr>
            <a:lvl8pPr indent="-342900" lvl="7" marL="3657600" algn="l">
              <a:lnSpc>
                <a:spcPct val="90000"/>
              </a:lnSpc>
              <a:spcBef>
                <a:spcPts val="480"/>
              </a:spcBef>
              <a:spcAft>
                <a:spcPts val="0"/>
              </a:spcAft>
              <a:buClr>
                <a:schemeClr val="dk1"/>
              </a:buClr>
              <a:buSzPts val="1800"/>
              <a:buChar char="•"/>
              <a:defRPr/>
            </a:lvl8pPr>
            <a:lvl9pPr indent="-342900" lvl="8" marL="4114800" algn="l">
              <a:lnSpc>
                <a:spcPct val="90000"/>
              </a:lnSpc>
              <a:spcBef>
                <a:spcPts val="480"/>
              </a:spcBef>
              <a:spcAft>
                <a:spcPts val="0"/>
              </a:spcAft>
              <a:buClr>
                <a:schemeClr val="dk1"/>
              </a:buClr>
              <a:buSzPts val="1800"/>
              <a:buChar char="•"/>
              <a:defRPr/>
            </a:lvl9pPr>
          </a:lstStyle>
          <a:p/>
        </p:txBody>
      </p:sp>
      <p:sp>
        <p:nvSpPr>
          <p:cNvPr id="30" name="Google Shape;30;p6"/>
          <p:cNvSpPr/>
          <p:nvPr>
            <p:ph idx="2" type="pic"/>
          </p:nvPr>
        </p:nvSpPr>
        <p:spPr>
          <a:xfrm>
            <a:off x="7419880" y="1283975"/>
            <a:ext cx="4386227" cy="4759365"/>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rgbClr val="7F7F7F"/>
              </a:buClr>
              <a:buSzPts val="1800"/>
              <a:buFont typeface="Noto Sans Symbols"/>
              <a:buChar char="▪"/>
              <a:defRPr b="0" i="0" sz="2400" u="none" cap="none" strike="noStrike">
                <a:solidFill>
                  <a:schemeClr val="dk1"/>
                </a:solidFill>
                <a:latin typeface="Arial"/>
                <a:ea typeface="Arial"/>
                <a:cs typeface="Arial"/>
                <a:sym typeface="Arial"/>
              </a:defRPr>
            </a:lvl1pPr>
            <a:lvl2pPr lvl="1" marR="0" rtl="0" algn="l">
              <a:lnSpc>
                <a:spcPct val="100000"/>
              </a:lnSpc>
              <a:spcBef>
                <a:spcPts val="240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240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3pPr>
            <a:lvl4pPr lvl="3" marR="0" rtl="0" algn="l">
              <a:lnSpc>
                <a:spcPct val="100000"/>
              </a:lnSpc>
              <a:spcBef>
                <a:spcPts val="240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5pPr>
            <a:lvl6pPr lvl="5" marR="0" rtl="0" algn="l">
              <a:lnSpc>
                <a:spcPct val="90000"/>
              </a:lnSpc>
              <a:spcBef>
                <a:spcPts val="2400"/>
              </a:spcBef>
              <a:spcAft>
                <a:spcPts val="0"/>
              </a:spcAft>
              <a:buClr>
                <a:schemeClr val="dk1"/>
              </a:buClr>
              <a:buSzPts val="2000"/>
              <a:buFont typeface="Arial"/>
              <a:buChar char="•"/>
              <a:defRPr b="0" i="0" sz="2667" u="none" cap="none" strike="noStrike">
                <a:solidFill>
                  <a:schemeClr val="dk1"/>
                </a:solidFill>
                <a:latin typeface="Arial"/>
                <a:ea typeface="Arial"/>
                <a:cs typeface="Arial"/>
                <a:sym typeface="Arial"/>
              </a:defRPr>
            </a:lvl6pPr>
            <a:lvl7pPr lvl="6" marR="0" rtl="0" algn="l">
              <a:lnSpc>
                <a:spcPct val="90000"/>
              </a:lnSpc>
              <a:spcBef>
                <a:spcPts val="533"/>
              </a:spcBef>
              <a:spcAft>
                <a:spcPts val="0"/>
              </a:spcAft>
              <a:buClr>
                <a:schemeClr val="dk1"/>
              </a:buClr>
              <a:buSzPts val="2000"/>
              <a:buFont typeface="Arial"/>
              <a:buChar char="•"/>
              <a:defRPr b="0" i="0" sz="2667" u="none" cap="none" strike="noStrike">
                <a:solidFill>
                  <a:schemeClr val="dk1"/>
                </a:solidFill>
                <a:latin typeface="Arial"/>
                <a:ea typeface="Arial"/>
                <a:cs typeface="Arial"/>
                <a:sym typeface="Arial"/>
              </a:defRPr>
            </a:lvl7pPr>
            <a:lvl8pPr lvl="7" marR="0" rtl="0" algn="l">
              <a:lnSpc>
                <a:spcPct val="90000"/>
              </a:lnSpc>
              <a:spcBef>
                <a:spcPts val="533"/>
              </a:spcBef>
              <a:spcAft>
                <a:spcPts val="0"/>
              </a:spcAft>
              <a:buClr>
                <a:schemeClr val="dk1"/>
              </a:buClr>
              <a:buSzPts val="2000"/>
              <a:buFont typeface="Arial"/>
              <a:buChar char="•"/>
              <a:defRPr b="0" i="0" sz="2667" u="none" cap="none" strike="noStrike">
                <a:solidFill>
                  <a:schemeClr val="dk1"/>
                </a:solidFill>
                <a:latin typeface="Arial"/>
                <a:ea typeface="Arial"/>
                <a:cs typeface="Arial"/>
                <a:sym typeface="Arial"/>
              </a:defRPr>
            </a:lvl8pPr>
            <a:lvl9pPr lvl="8" marR="0" rtl="0" algn="l">
              <a:lnSpc>
                <a:spcPct val="90000"/>
              </a:lnSpc>
              <a:spcBef>
                <a:spcPts val="533"/>
              </a:spcBef>
              <a:spcAft>
                <a:spcPts val="0"/>
              </a:spcAft>
              <a:buClr>
                <a:schemeClr val="dk1"/>
              </a:buClr>
              <a:buSzPts val="2000"/>
              <a:buFont typeface="Arial"/>
              <a:buChar char="•"/>
              <a:defRPr b="0" i="0" sz="2667" u="none" cap="none" strike="noStrike">
                <a:solidFill>
                  <a:schemeClr val="dk1"/>
                </a:solidFill>
                <a:latin typeface="Arial"/>
                <a:ea typeface="Arial"/>
                <a:cs typeface="Arial"/>
                <a:sym typeface="Arial"/>
              </a:defRPr>
            </a:lvl9pPr>
          </a:lstStyle>
          <a:p/>
        </p:txBody>
      </p:sp>
      <p:pic>
        <p:nvPicPr>
          <p:cNvPr id="31" name="Google Shape;31;p6"/>
          <p:cNvPicPr preferRelativeResize="0"/>
          <p:nvPr/>
        </p:nvPicPr>
        <p:blipFill rotWithShape="1">
          <a:blip r:embed="rId2">
            <a:alphaModFix/>
          </a:blip>
          <a:srcRect b="0" l="0" r="0" t="0"/>
          <a:stretch/>
        </p:blipFill>
        <p:spPr>
          <a:xfrm>
            <a:off x="8539993" y="538188"/>
            <a:ext cx="3266113" cy="136088"/>
          </a:xfrm>
          <a:prstGeom prst="rect">
            <a:avLst/>
          </a:prstGeom>
          <a:noFill/>
          <a:ln>
            <a:noFill/>
          </a:ln>
        </p:spPr>
      </p:pic>
      <p:pic>
        <p:nvPicPr>
          <p:cNvPr id="32" name="Google Shape;32;p6"/>
          <p:cNvPicPr preferRelativeResize="0"/>
          <p:nvPr/>
        </p:nvPicPr>
        <p:blipFill rotWithShape="1">
          <a:blip r:embed="rId3">
            <a:alphaModFix/>
          </a:blip>
          <a:srcRect b="0" l="0" r="0" t="0"/>
          <a:stretch/>
        </p:blipFill>
        <p:spPr>
          <a:xfrm>
            <a:off x="358210" y="-596391"/>
            <a:ext cx="876505" cy="1768524"/>
          </a:xfrm>
          <a:prstGeom prst="rect">
            <a:avLst/>
          </a:prstGeom>
          <a:noFill/>
          <a:ln>
            <a:noFill/>
          </a:ln>
        </p:spPr>
      </p:pic>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8" name="Google Shape;4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descr=" " id="15" name="Google Shape;15;p4"/>
          <p:cNvSpPr txBox="1"/>
          <p:nvPr/>
        </p:nvSpPr>
        <p:spPr>
          <a:xfrm>
            <a:off x="0" y="0"/>
            <a:ext cx="12192000" cy="2231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50"/>
              <a:buFont typeface="Arial"/>
              <a:buNone/>
            </a:pPr>
            <a:r>
              <a:rPr b="0" i="0" lang="en-US" sz="85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descr=" " id="16" name="Google Shape;16;p4"/>
          <p:cNvSpPr txBox="1"/>
          <p:nvPr/>
        </p:nvSpPr>
        <p:spPr>
          <a:xfrm>
            <a:off x="0" y="0"/>
            <a:ext cx="12192000" cy="22313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50"/>
              <a:buFont typeface="Arial"/>
              <a:buNone/>
            </a:pPr>
            <a:r>
              <a:rPr b="0" i="0" lang="en-US" sz="85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descr=" " id="17" name="Google Shape;17;p4"/>
          <p:cNvSpPr txBox="1"/>
          <p:nvPr/>
        </p:nvSpPr>
        <p:spPr>
          <a:xfrm>
            <a:off x="0" y="0"/>
            <a:ext cx="12192000" cy="223138"/>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850"/>
              <a:buFont typeface="Arial"/>
              <a:buNone/>
            </a:pPr>
            <a:r>
              <a:rPr b="0" i="0" lang="en-US" sz="85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descr=" " id="18" name="Google Shape;18;p4"/>
          <p:cNvSpPr txBox="1"/>
          <p:nvPr/>
        </p:nvSpPr>
        <p:spPr>
          <a:xfrm>
            <a:off x="0" y="6537960"/>
            <a:ext cx="12192000" cy="2231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50"/>
              <a:buFont typeface="Arial"/>
              <a:buNone/>
            </a:pPr>
            <a:r>
              <a:rPr b="0" i="0" lang="en-US" sz="85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descr=" " id="19" name="Google Shape;19;p4"/>
          <p:cNvSpPr txBox="1"/>
          <p:nvPr/>
        </p:nvSpPr>
        <p:spPr>
          <a:xfrm>
            <a:off x="0" y="6537960"/>
            <a:ext cx="12192000" cy="22313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50"/>
              <a:buFont typeface="Arial"/>
              <a:buNone/>
            </a:pPr>
            <a:r>
              <a:rPr b="0" i="0" lang="en-US" sz="85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descr=" " id="20" name="Google Shape;20;p4"/>
          <p:cNvSpPr txBox="1"/>
          <p:nvPr/>
        </p:nvSpPr>
        <p:spPr>
          <a:xfrm>
            <a:off x="0" y="6537960"/>
            <a:ext cx="12192000" cy="223138"/>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850"/>
              <a:buFont typeface="Arial"/>
              <a:buNone/>
            </a:pPr>
            <a:r>
              <a:rPr b="0" i="0" lang="en-US" sz="85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5.png"/><Relationship Id="rId6"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title"/>
          </p:nvPr>
        </p:nvSpPr>
        <p:spPr>
          <a:xfrm>
            <a:off x="515891" y="2686004"/>
            <a:ext cx="11521463" cy="1485992"/>
          </a:xfrm>
          <a:prstGeom prst="rect">
            <a:avLst/>
          </a:prstGeom>
          <a:noFill/>
          <a:ln>
            <a:noFill/>
          </a:ln>
        </p:spPr>
        <p:txBody>
          <a:bodyPr anchorCtr="0" anchor="ctr" bIns="60925" lIns="121900" spcFirstLastPara="1" rIns="121900" wrap="square" tIns="60925">
            <a:normAutofit/>
          </a:bodyPr>
          <a:lstStyle/>
          <a:p>
            <a:pPr indent="0" lvl="0" marL="0" rtl="0" algn="ctr">
              <a:lnSpc>
                <a:spcPct val="90000"/>
              </a:lnSpc>
              <a:spcBef>
                <a:spcPts val="0"/>
              </a:spcBef>
              <a:spcAft>
                <a:spcPts val="0"/>
              </a:spcAft>
              <a:buSzPts val="3600"/>
              <a:buNone/>
            </a:pPr>
            <a:r>
              <a:rPr lang="en-US" sz="4000"/>
              <a:t>High Credit Default Risk (HCDR)</a:t>
            </a:r>
            <a:endParaRPr sz="4000"/>
          </a:p>
        </p:txBody>
      </p:sp>
      <p:sp>
        <p:nvSpPr>
          <p:cNvPr id="109" name="Google Shape;109;p1"/>
          <p:cNvSpPr txBox="1"/>
          <p:nvPr>
            <p:ph idx="1" type="body"/>
          </p:nvPr>
        </p:nvSpPr>
        <p:spPr>
          <a:xfrm>
            <a:off x="3625371" y="2436066"/>
            <a:ext cx="4485299" cy="336549"/>
          </a:xfrm>
          <a:prstGeom prst="rect">
            <a:avLst/>
          </a:prstGeom>
          <a:noFill/>
          <a:ln>
            <a:noFill/>
          </a:ln>
        </p:spPr>
        <p:txBody>
          <a:bodyPr anchorCtr="0" anchor="ctr" bIns="60925" lIns="121900" spcFirstLastPara="1" rIns="121900" wrap="square" tIns="60925">
            <a:noAutofit/>
          </a:bodyPr>
          <a:lstStyle/>
          <a:p>
            <a:pPr indent="0" lvl="0" marL="0" rtl="0" algn="l">
              <a:lnSpc>
                <a:spcPct val="100000"/>
              </a:lnSpc>
              <a:spcBef>
                <a:spcPts val="0"/>
              </a:spcBef>
              <a:spcAft>
                <a:spcPts val="0"/>
              </a:spcAft>
              <a:buClr>
                <a:srgbClr val="A6A6A6"/>
              </a:buClr>
              <a:buSzPts val="1800"/>
              <a:buNone/>
            </a:pPr>
            <a:r>
              <a:rPr lang="en-US"/>
              <a:t>I526 Applied Machine Learning</a:t>
            </a:r>
            <a:endParaRPr/>
          </a:p>
        </p:txBody>
      </p:sp>
      <p:sp>
        <p:nvSpPr>
          <p:cNvPr id="110" name="Google Shape;110;p1"/>
          <p:cNvSpPr/>
          <p:nvPr/>
        </p:nvSpPr>
        <p:spPr>
          <a:xfrm>
            <a:off x="8486775" y="5373325"/>
            <a:ext cx="3550500" cy="1310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Palatino Linotype"/>
                <a:ea typeface="Palatino Linotype"/>
                <a:cs typeface="Palatino Linotype"/>
                <a:sym typeface="Palatino Linotype"/>
              </a:rPr>
              <a:t>Anitha Ganapathy</a:t>
            </a:r>
            <a:endParaRPr b="0" i="0" sz="18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Palatino Linotype"/>
                <a:ea typeface="Palatino Linotype"/>
                <a:cs typeface="Palatino Linotype"/>
                <a:sym typeface="Palatino Linotype"/>
              </a:rPr>
              <a:t>Archana Krishnamurthy</a:t>
            </a:r>
            <a:endParaRPr b="0" i="0" sz="18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Palatino Linotype"/>
                <a:ea typeface="Palatino Linotype"/>
                <a:cs typeface="Palatino Linotype"/>
                <a:sym typeface="Palatino Linotype"/>
              </a:rPr>
              <a:t>Rajesh Thanji</a:t>
            </a:r>
            <a:endParaRPr b="0" i="0" sz="1800" u="none" cap="none" strike="noStrike">
              <a:solidFill>
                <a:schemeClr val="lt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Palatino Linotype"/>
                <a:ea typeface="Palatino Linotype"/>
                <a:cs typeface="Palatino Linotype"/>
                <a:sym typeface="Palatino Linotype"/>
              </a:rPr>
              <a:t>Bathurunnisha Abdul Jabbar</a:t>
            </a:r>
            <a:endParaRPr b="0" i="0" sz="1800" u="none" cap="none" strike="noStrike">
              <a:solidFill>
                <a:schemeClr val="lt1"/>
              </a:solidFill>
              <a:latin typeface="Palatino Linotype"/>
              <a:ea typeface="Palatino Linotype"/>
              <a:cs typeface="Palatino Linotype"/>
              <a:sym typeface="Palatino Linotype"/>
            </a:endParaRPr>
          </a:p>
        </p:txBody>
      </p:sp>
      <p:sp>
        <p:nvSpPr>
          <p:cNvPr id="111" name="Google Shape;111;p1"/>
          <p:cNvSpPr/>
          <p:nvPr/>
        </p:nvSpPr>
        <p:spPr>
          <a:xfrm>
            <a:off x="2820020" y="4171996"/>
            <a:ext cx="6096000" cy="492388"/>
          </a:xfrm>
          <a:prstGeom prst="rect">
            <a:avLst/>
          </a:prstGeom>
          <a:noFill/>
          <a:ln>
            <a:noFill/>
          </a:ln>
        </p:spPr>
        <p:txBody>
          <a:bodyPr anchorCtr="0" anchor="t" bIns="60925" lIns="121900" spcFirstLastPara="1" rIns="121900" wrap="square" tIns="60925">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Phase </a:t>
            </a:r>
            <a:r>
              <a:rPr lang="en-US" sz="2400">
                <a:solidFill>
                  <a:schemeClr val="lt1"/>
                </a:solidFill>
                <a:latin typeface="Calibri"/>
                <a:ea typeface="Calibri"/>
                <a:cs typeface="Calibri"/>
                <a:sym typeface="Calibri"/>
              </a:rPr>
              <a:t>3</a:t>
            </a:r>
            <a:r>
              <a:rPr b="0" i="0" lang="en-US" sz="2400" u="none" cap="none" strike="noStrike">
                <a:solidFill>
                  <a:schemeClr val="lt1"/>
                </a:solidFill>
                <a:latin typeface="Calibri"/>
                <a:ea typeface="Calibri"/>
                <a:cs typeface="Calibri"/>
                <a:sym typeface="Calibri"/>
              </a:rPr>
              <a:t> – Project Group 1</a:t>
            </a:r>
            <a:endParaRPr b="0" i="0" sz="2400" u="none" cap="none" strike="noStrike">
              <a:solidFill>
                <a:schemeClr val="lt1"/>
              </a:solidFill>
              <a:latin typeface="Calibri"/>
              <a:ea typeface="Calibri"/>
              <a:cs typeface="Calibri"/>
              <a:sym typeface="Calibri"/>
            </a:endParaRPr>
          </a:p>
        </p:txBody>
      </p:sp>
      <p:sp>
        <p:nvSpPr>
          <p:cNvPr id="112" name="Google Shape;112;p1"/>
          <p:cNvSpPr txBox="1"/>
          <p:nvPr/>
        </p:nvSpPr>
        <p:spPr>
          <a:xfrm>
            <a:off x="8929511" y="2404533"/>
            <a:ext cx="0" cy="0"/>
          </a:xfrm>
          <a:prstGeom prst="rect">
            <a:avLst/>
          </a:prstGeom>
          <a:noFill/>
          <a:ln>
            <a:noFill/>
          </a:ln>
        </p:spPr>
        <p:txBody>
          <a:bodyPr anchorCtr="0" anchor="ctr"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BFBFBF"/>
              </a:solidFill>
              <a:latin typeface="Arial"/>
              <a:ea typeface="Arial"/>
              <a:cs typeface="Arial"/>
              <a:sym typeface="Arial"/>
            </a:endParaRPr>
          </a:p>
        </p:txBody>
      </p:sp>
      <p:pic>
        <p:nvPicPr>
          <p:cNvPr id="113" name="Google Shape;113;p1"/>
          <p:cNvPicPr preferRelativeResize="0"/>
          <p:nvPr/>
        </p:nvPicPr>
        <p:blipFill rotWithShape="1">
          <a:blip r:embed="rId3">
            <a:alphaModFix/>
          </a:blip>
          <a:srcRect b="0" l="0" r="0" t="0"/>
          <a:stretch/>
        </p:blipFill>
        <p:spPr>
          <a:xfrm>
            <a:off x="114304" y="5376799"/>
            <a:ext cx="8348071" cy="123105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d1225dd53d_1_0"/>
          <p:cNvSpPr/>
          <p:nvPr>
            <p:ph idx="2" type="pic"/>
          </p:nvPr>
        </p:nvSpPr>
        <p:spPr>
          <a:xfrm>
            <a:off x="1221400" y="1081050"/>
            <a:ext cx="4386300" cy="59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Kaggle Submission</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7F7F7F"/>
              </a:buClr>
              <a:buSzPts val="1800"/>
              <a:buFont typeface="Noto Sans Symbols"/>
              <a:buNone/>
            </a:pPr>
            <a:r>
              <a:t/>
            </a:r>
            <a:endParaRPr b="0" i="0" sz="2400" u="none" cap="none" strike="noStrike">
              <a:solidFill>
                <a:schemeClr val="dk1"/>
              </a:solidFill>
              <a:latin typeface="Arial"/>
              <a:ea typeface="Arial"/>
              <a:cs typeface="Arial"/>
              <a:sym typeface="Arial"/>
            </a:endParaRPr>
          </a:p>
        </p:txBody>
      </p:sp>
      <p:pic>
        <p:nvPicPr>
          <p:cNvPr id="187" name="Google Shape;187;gd1225dd53d_1_0"/>
          <p:cNvPicPr preferRelativeResize="0"/>
          <p:nvPr/>
        </p:nvPicPr>
        <p:blipFill rotWithShape="1">
          <a:blip r:embed="rId3">
            <a:alphaModFix/>
          </a:blip>
          <a:srcRect b="0" l="0" r="0" t="0"/>
          <a:stretch/>
        </p:blipFill>
        <p:spPr>
          <a:xfrm>
            <a:off x="1320075" y="1448550"/>
            <a:ext cx="5731287" cy="1518825"/>
          </a:xfrm>
          <a:prstGeom prst="rect">
            <a:avLst/>
          </a:prstGeom>
          <a:noFill/>
          <a:ln>
            <a:noFill/>
          </a:ln>
        </p:spPr>
      </p:pic>
      <p:sp>
        <p:nvSpPr>
          <p:cNvPr id="188" name="Google Shape;188;gd1225dd53d_1_0"/>
          <p:cNvSpPr/>
          <p:nvPr>
            <p:ph idx="2" type="pic"/>
          </p:nvPr>
        </p:nvSpPr>
        <p:spPr>
          <a:xfrm>
            <a:off x="1320075" y="3060850"/>
            <a:ext cx="4386300" cy="59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n-US" sz="2000">
                <a:solidFill>
                  <a:srgbClr val="000000"/>
                </a:solidFill>
              </a:rPr>
              <a:t>Baseline Submission</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7F7F7F"/>
              </a:buClr>
              <a:buSzPts val="1800"/>
              <a:buFont typeface="Noto Sans Symbols"/>
              <a:buNone/>
            </a:pPr>
            <a:r>
              <a:t/>
            </a:r>
            <a:endParaRPr b="0" i="0" sz="2400" u="none" cap="none" strike="noStrike">
              <a:solidFill>
                <a:schemeClr val="dk1"/>
              </a:solidFill>
              <a:latin typeface="Arial"/>
              <a:ea typeface="Arial"/>
              <a:cs typeface="Arial"/>
              <a:sym typeface="Arial"/>
            </a:endParaRPr>
          </a:p>
        </p:txBody>
      </p:sp>
      <p:sp>
        <p:nvSpPr>
          <p:cNvPr id="189" name="Google Shape;189;gd1225dd53d_1_0"/>
          <p:cNvSpPr/>
          <p:nvPr>
            <p:ph idx="2" type="pic"/>
          </p:nvPr>
        </p:nvSpPr>
        <p:spPr>
          <a:xfrm>
            <a:off x="1297600" y="4323400"/>
            <a:ext cx="4386300" cy="59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n-US" sz="2000">
                <a:solidFill>
                  <a:srgbClr val="000000"/>
                </a:solidFill>
              </a:rPr>
              <a:t>Best Hypertuned Model Ensemble</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7F7F7F"/>
              </a:buClr>
              <a:buSzPts val="1800"/>
              <a:buFont typeface="Noto Sans Symbols"/>
              <a:buNone/>
            </a:pPr>
            <a:r>
              <a:t/>
            </a:r>
            <a:endParaRPr b="0" i="0" sz="2400" u="none" cap="none" strike="noStrike">
              <a:solidFill>
                <a:schemeClr val="dk1"/>
              </a:solidFill>
              <a:latin typeface="Arial"/>
              <a:ea typeface="Arial"/>
              <a:cs typeface="Arial"/>
              <a:sym typeface="Arial"/>
            </a:endParaRPr>
          </a:p>
        </p:txBody>
      </p:sp>
      <p:sp>
        <p:nvSpPr>
          <p:cNvPr id="190" name="Google Shape;190;gd1225dd53d_1_0"/>
          <p:cNvSpPr/>
          <p:nvPr>
            <p:ph idx="2" type="pic"/>
          </p:nvPr>
        </p:nvSpPr>
        <p:spPr>
          <a:xfrm>
            <a:off x="1320075" y="5585950"/>
            <a:ext cx="4386300" cy="59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n-US" sz="2000">
                <a:solidFill>
                  <a:srgbClr val="000000"/>
                </a:solidFill>
              </a:rPr>
              <a:t>Deep Learning </a:t>
            </a:r>
            <a:r>
              <a:rPr b="1" lang="en-US" sz="2000">
                <a:solidFill>
                  <a:srgbClr val="000000"/>
                </a:solidFill>
              </a:rPr>
              <a:t>Submission</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7F7F7F"/>
              </a:buClr>
              <a:buSzPts val="1800"/>
              <a:buFont typeface="Noto Sans Symbols"/>
              <a:buNone/>
            </a:pPr>
            <a:r>
              <a:t/>
            </a:r>
            <a:endParaRPr b="0" i="0" sz="2400" u="none" cap="none" strike="noStrike">
              <a:solidFill>
                <a:schemeClr val="dk1"/>
              </a:solidFill>
              <a:latin typeface="Arial"/>
              <a:ea typeface="Arial"/>
              <a:cs typeface="Arial"/>
              <a:sym typeface="Arial"/>
            </a:endParaRPr>
          </a:p>
        </p:txBody>
      </p:sp>
      <p:pic>
        <p:nvPicPr>
          <p:cNvPr id="191" name="Google Shape;191;gd1225dd53d_1_0"/>
          <p:cNvPicPr preferRelativeResize="0"/>
          <p:nvPr/>
        </p:nvPicPr>
        <p:blipFill>
          <a:blip r:embed="rId4">
            <a:alphaModFix/>
          </a:blip>
          <a:stretch>
            <a:fillRect/>
          </a:stretch>
        </p:blipFill>
        <p:spPr>
          <a:xfrm>
            <a:off x="1396275" y="6038450"/>
            <a:ext cx="5505450" cy="638175"/>
          </a:xfrm>
          <a:prstGeom prst="rect">
            <a:avLst/>
          </a:prstGeom>
          <a:noFill/>
          <a:ln>
            <a:noFill/>
          </a:ln>
        </p:spPr>
      </p:pic>
      <p:pic>
        <p:nvPicPr>
          <p:cNvPr id="192" name="Google Shape;192;gd1225dd53d_1_0"/>
          <p:cNvPicPr preferRelativeResize="0"/>
          <p:nvPr/>
        </p:nvPicPr>
        <p:blipFill>
          <a:blip r:embed="rId5">
            <a:alphaModFix/>
          </a:blip>
          <a:stretch>
            <a:fillRect/>
          </a:stretch>
        </p:blipFill>
        <p:spPr>
          <a:xfrm>
            <a:off x="1366313" y="4820825"/>
            <a:ext cx="5638800" cy="600075"/>
          </a:xfrm>
          <a:prstGeom prst="rect">
            <a:avLst/>
          </a:prstGeom>
          <a:noFill/>
          <a:ln>
            <a:noFill/>
          </a:ln>
        </p:spPr>
      </p:pic>
      <p:pic>
        <p:nvPicPr>
          <p:cNvPr id="193" name="Google Shape;193;gd1225dd53d_1_0"/>
          <p:cNvPicPr preferRelativeResize="0"/>
          <p:nvPr/>
        </p:nvPicPr>
        <p:blipFill>
          <a:blip r:embed="rId6">
            <a:alphaModFix/>
          </a:blip>
          <a:stretch>
            <a:fillRect/>
          </a:stretch>
        </p:blipFill>
        <p:spPr>
          <a:xfrm>
            <a:off x="1396275" y="3427025"/>
            <a:ext cx="7225199" cy="896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886075" y="1168450"/>
            <a:ext cx="4223400" cy="483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600"/>
              <a:buFont typeface="Arial"/>
              <a:buNone/>
            </a:pPr>
            <a:r>
              <a:rPr lang="en-US" sz="2400">
                <a:solidFill>
                  <a:schemeClr val="dk1"/>
                </a:solidFill>
              </a:rPr>
              <a:t>Project Introduction</a:t>
            </a:r>
            <a:endParaRPr sz="2400"/>
          </a:p>
        </p:txBody>
      </p:sp>
      <p:sp>
        <p:nvSpPr>
          <p:cNvPr id="119" name="Google Shape;119;p3"/>
          <p:cNvSpPr txBox="1"/>
          <p:nvPr>
            <p:ph idx="1" type="body"/>
          </p:nvPr>
        </p:nvSpPr>
        <p:spPr>
          <a:xfrm>
            <a:off x="738225" y="1665375"/>
            <a:ext cx="11077500" cy="14682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1400"/>
              <a:buFont typeface="Arial"/>
              <a:buNone/>
            </a:pPr>
            <a:r>
              <a:t/>
            </a:r>
            <a:endParaRPr sz="12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The course project is based on the Home Credit Default Risk (HCDR) Kaggle Competition.</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The goal of the competition is to predict whether or not a client can be flagged as a high risk applicant.</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Final </a:t>
            </a:r>
            <a:r>
              <a:rPr lang="en-US" sz="1800">
                <a:solidFill>
                  <a:schemeClr val="dk1"/>
                </a:solidFill>
              </a:rPr>
              <a:t>phase </a:t>
            </a:r>
            <a:r>
              <a:rPr lang="en-US" sz="1800">
                <a:solidFill>
                  <a:schemeClr val="dk1"/>
                </a:solidFill>
              </a:rPr>
              <a:t>will involve intensive </a:t>
            </a:r>
            <a:r>
              <a:rPr lang="en-US" sz="1800">
                <a:solidFill>
                  <a:schemeClr val="dk1"/>
                </a:solidFill>
              </a:rPr>
              <a:t>Experimentation</a:t>
            </a:r>
            <a:r>
              <a:rPr lang="en-US" sz="1800">
                <a:solidFill>
                  <a:schemeClr val="dk1"/>
                </a:solidFill>
              </a:rPr>
              <a:t> and building deep learning models.</a:t>
            </a:r>
            <a:endParaRPr sz="1800">
              <a:solidFill>
                <a:schemeClr val="dk1"/>
              </a:solidFill>
            </a:endParaRPr>
          </a:p>
        </p:txBody>
      </p:sp>
      <p:sp>
        <p:nvSpPr>
          <p:cNvPr id="120" name="Google Shape;120;p3"/>
          <p:cNvSpPr txBox="1"/>
          <p:nvPr>
            <p:ph type="title"/>
          </p:nvPr>
        </p:nvSpPr>
        <p:spPr>
          <a:xfrm>
            <a:off x="886075" y="3133275"/>
            <a:ext cx="4223400" cy="483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600"/>
              <a:buFont typeface="Arial"/>
              <a:buNone/>
            </a:pPr>
            <a:r>
              <a:rPr lang="en-US" sz="2400">
                <a:solidFill>
                  <a:schemeClr val="dk1"/>
                </a:solidFill>
              </a:rPr>
              <a:t>Progress</a:t>
            </a:r>
            <a:endParaRPr sz="2400"/>
          </a:p>
        </p:txBody>
      </p:sp>
      <p:pic>
        <p:nvPicPr>
          <p:cNvPr id="121" name="Google Shape;121;p3"/>
          <p:cNvPicPr preferRelativeResize="0"/>
          <p:nvPr/>
        </p:nvPicPr>
        <p:blipFill>
          <a:blip r:embed="rId3">
            <a:alphaModFix/>
          </a:blip>
          <a:stretch>
            <a:fillRect/>
          </a:stretch>
        </p:blipFill>
        <p:spPr>
          <a:xfrm>
            <a:off x="978650" y="3736225"/>
            <a:ext cx="10737800" cy="2642550"/>
          </a:xfrm>
          <a:prstGeom prst="rect">
            <a:avLst/>
          </a:prstGeom>
          <a:noFill/>
          <a:ln>
            <a:noFill/>
          </a:ln>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d31f53c009_0_0"/>
          <p:cNvSpPr txBox="1"/>
          <p:nvPr>
            <p:ph type="title"/>
          </p:nvPr>
        </p:nvSpPr>
        <p:spPr>
          <a:xfrm>
            <a:off x="284850" y="970125"/>
            <a:ext cx="7368300" cy="748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000"/>
              <a:buNone/>
            </a:pPr>
            <a:r>
              <a:rPr lang="en-US"/>
              <a:t>EDA Summary</a:t>
            </a:r>
            <a:endParaRPr/>
          </a:p>
        </p:txBody>
      </p:sp>
      <p:pic>
        <p:nvPicPr>
          <p:cNvPr id="128" name="Google Shape;128;gd31f53c009_0_0"/>
          <p:cNvPicPr preferRelativeResize="0"/>
          <p:nvPr/>
        </p:nvPicPr>
        <p:blipFill rotWithShape="1">
          <a:blip r:embed="rId3">
            <a:alphaModFix/>
          </a:blip>
          <a:srcRect b="0" l="0" r="0" t="0"/>
          <a:stretch/>
        </p:blipFill>
        <p:spPr>
          <a:xfrm>
            <a:off x="747300" y="2019375"/>
            <a:ext cx="4474737" cy="4620126"/>
          </a:xfrm>
          <a:prstGeom prst="rect">
            <a:avLst/>
          </a:prstGeom>
          <a:noFill/>
          <a:ln>
            <a:noFill/>
          </a:ln>
        </p:spPr>
      </p:pic>
      <p:pic>
        <p:nvPicPr>
          <p:cNvPr id="129" name="Google Shape;129;gd31f53c009_0_0"/>
          <p:cNvPicPr preferRelativeResize="0"/>
          <p:nvPr/>
        </p:nvPicPr>
        <p:blipFill rotWithShape="1">
          <a:blip r:embed="rId4">
            <a:alphaModFix/>
          </a:blip>
          <a:srcRect b="0" l="0" r="0" t="0"/>
          <a:stretch/>
        </p:blipFill>
        <p:spPr>
          <a:xfrm>
            <a:off x="5870187" y="2019375"/>
            <a:ext cx="5481018" cy="4620125"/>
          </a:xfrm>
          <a:prstGeom prst="rect">
            <a:avLst/>
          </a:prstGeom>
          <a:noFill/>
          <a:ln>
            <a:noFill/>
          </a:ln>
        </p:spPr>
      </p:pic>
      <p:sp>
        <p:nvSpPr>
          <p:cNvPr id="130" name="Google Shape;130;gd31f53c009_0_0"/>
          <p:cNvSpPr txBox="1"/>
          <p:nvPr/>
        </p:nvSpPr>
        <p:spPr>
          <a:xfrm>
            <a:off x="1879450" y="1718625"/>
            <a:ext cx="2707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Summary Of Categorical Features</a:t>
            </a:r>
            <a:endParaRPr b="1" i="0" sz="1400" u="none" cap="none" strike="noStrike">
              <a:solidFill>
                <a:srgbClr val="000000"/>
              </a:solidFill>
              <a:latin typeface="Calibri"/>
              <a:ea typeface="Calibri"/>
              <a:cs typeface="Calibri"/>
              <a:sym typeface="Calibri"/>
            </a:endParaRPr>
          </a:p>
        </p:txBody>
      </p:sp>
      <p:sp>
        <p:nvSpPr>
          <p:cNvPr id="131" name="Google Shape;131;gd31f53c009_0_0"/>
          <p:cNvSpPr txBox="1"/>
          <p:nvPr/>
        </p:nvSpPr>
        <p:spPr>
          <a:xfrm>
            <a:off x="7653150" y="1619175"/>
            <a:ext cx="2707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Summary Of Numerical Features</a:t>
            </a:r>
            <a:endParaRPr b="1" i="0" sz="14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d11d71f044_1_1"/>
          <p:cNvSpPr txBox="1"/>
          <p:nvPr>
            <p:ph type="title"/>
          </p:nvPr>
        </p:nvSpPr>
        <p:spPr>
          <a:xfrm>
            <a:off x="251800" y="1184575"/>
            <a:ext cx="7368300" cy="748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000"/>
              <a:buNone/>
            </a:pPr>
            <a:r>
              <a:rPr lang="en-US"/>
              <a:t>Feature Engineering Process</a:t>
            </a:r>
            <a:endParaRPr/>
          </a:p>
        </p:txBody>
      </p:sp>
      <p:sp>
        <p:nvSpPr>
          <p:cNvPr id="138" name="Google Shape;138;gd11d71f044_1_1"/>
          <p:cNvSpPr txBox="1"/>
          <p:nvPr/>
        </p:nvSpPr>
        <p:spPr>
          <a:xfrm>
            <a:off x="8595950" y="1870375"/>
            <a:ext cx="3346200" cy="46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Calibri"/>
                <a:ea typeface="Calibri"/>
                <a:cs typeface="Calibri"/>
                <a:sym typeface="Calibri"/>
              </a:rPr>
              <a:t>Domain Specific features</a:t>
            </a:r>
            <a:endParaRPr b="1" i="0" sz="1900" u="none" cap="none" strike="noStrike">
              <a:solidFill>
                <a:srgbClr val="000000"/>
              </a:solidFill>
              <a:latin typeface="Calibri"/>
              <a:ea typeface="Calibri"/>
              <a:cs typeface="Calibri"/>
              <a:sym typeface="Calibri"/>
            </a:endParaRPr>
          </a:p>
          <a:p>
            <a:pPr indent="-330200" lvl="0" marL="457200" marR="0" rtl="0" algn="l">
              <a:lnSpc>
                <a:spcPct val="100000"/>
              </a:lnSpc>
              <a:spcBef>
                <a:spcPts val="0"/>
              </a:spcBef>
              <a:spcAft>
                <a:spcPts val="0"/>
              </a:spcAft>
              <a:buClr>
                <a:srgbClr val="000000"/>
              </a:buClr>
              <a:buSzPts val="1600"/>
              <a:buFont typeface="Calibri"/>
              <a:buChar char="❏"/>
            </a:pPr>
            <a:r>
              <a:rPr b="0" i="0" lang="en-US" sz="1600" u="none" cap="none" strike="noStrike">
                <a:solidFill>
                  <a:srgbClr val="000000"/>
                </a:solidFill>
                <a:latin typeface="Calibri"/>
                <a:ea typeface="Calibri"/>
                <a:cs typeface="Calibri"/>
                <a:sym typeface="Calibri"/>
              </a:rPr>
              <a:t>Percentage of days employed</a:t>
            </a:r>
            <a:endParaRPr b="0" i="0" sz="1600" u="none" cap="none" strike="noStrike">
              <a:solidFill>
                <a:srgbClr val="000000"/>
              </a:solidFill>
              <a:latin typeface="Calibri"/>
              <a:ea typeface="Calibri"/>
              <a:cs typeface="Calibri"/>
              <a:sym typeface="Calibri"/>
            </a:endParaRPr>
          </a:p>
          <a:p>
            <a:pPr indent="-330200" lvl="0" marL="457200" marR="0" rtl="0" algn="l">
              <a:lnSpc>
                <a:spcPct val="100000"/>
              </a:lnSpc>
              <a:spcBef>
                <a:spcPts val="0"/>
              </a:spcBef>
              <a:spcAft>
                <a:spcPts val="0"/>
              </a:spcAft>
              <a:buClr>
                <a:srgbClr val="000000"/>
              </a:buClr>
              <a:buSzPts val="1600"/>
              <a:buFont typeface="Calibri"/>
              <a:buChar char="❏"/>
            </a:pPr>
            <a:r>
              <a:rPr b="0" i="0" lang="en-US" sz="1600" u="none" cap="none" strike="noStrike">
                <a:solidFill>
                  <a:srgbClr val="000000"/>
                </a:solidFill>
                <a:latin typeface="Calibri"/>
                <a:ea typeface="Calibri"/>
                <a:cs typeface="Calibri"/>
                <a:sym typeface="Calibri"/>
              </a:rPr>
              <a:t>Available credit as a percentage of income</a:t>
            </a:r>
            <a:endParaRPr b="0" i="0" sz="1600" u="none" cap="none" strike="noStrike">
              <a:solidFill>
                <a:srgbClr val="000000"/>
              </a:solidFill>
              <a:latin typeface="Calibri"/>
              <a:ea typeface="Calibri"/>
              <a:cs typeface="Calibri"/>
              <a:sym typeface="Calibri"/>
            </a:endParaRPr>
          </a:p>
          <a:p>
            <a:pPr indent="-330200" lvl="0" marL="457200" marR="0" rtl="0" algn="l">
              <a:lnSpc>
                <a:spcPct val="100000"/>
              </a:lnSpc>
              <a:spcBef>
                <a:spcPts val="0"/>
              </a:spcBef>
              <a:spcAft>
                <a:spcPts val="0"/>
              </a:spcAft>
              <a:buClr>
                <a:srgbClr val="000000"/>
              </a:buClr>
              <a:buSzPts val="1600"/>
              <a:buFont typeface="Calibri"/>
              <a:buChar char="❏"/>
            </a:pPr>
            <a:r>
              <a:rPr b="0" i="0" lang="en-US" sz="1600" u="none" cap="none" strike="noStrike">
                <a:solidFill>
                  <a:srgbClr val="000000"/>
                </a:solidFill>
                <a:latin typeface="Calibri"/>
                <a:ea typeface="Calibri"/>
                <a:cs typeface="Calibri"/>
                <a:sym typeface="Calibri"/>
              </a:rPr>
              <a:t>Annuity as a percentage of income</a:t>
            </a:r>
            <a:endParaRPr b="0" i="0" sz="1600" u="none" cap="none" strike="noStrike">
              <a:solidFill>
                <a:srgbClr val="000000"/>
              </a:solidFill>
              <a:latin typeface="Calibri"/>
              <a:ea typeface="Calibri"/>
              <a:cs typeface="Calibri"/>
              <a:sym typeface="Calibri"/>
            </a:endParaRPr>
          </a:p>
          <a:p>
            <a:pPr indent="-330200" lvl="0" marL="457200" marR="0" rtl="0" algn="l">
              <a:lnSpc>
                <a:spcPct val="100000"/>
              </a:lnSpc>
              <a:spcBef>
                <a:spcPts val="0"/>
              </a:spcBef>
              <a:spcAft>
                <a:spcPts val="0"/>
              </a:spcAft>
              <a:buClr>
                <a:srgbClr val="000000"/>
              </a:buClr>
              <a:buSzPts val="1600"/>
              <a:buFont typeface="Calibri"/>
              <a:buChar char="❏"/>
            </a:pPr>
            <a:r>
              <a:rPr b="0" i="0" lang="en-US" sz="1600" u="none" cap="none" strike="noStrike">
                <a:solidFill>
                  <a:srgbClr val="000000"/>
                </a:solidFill>
                <a:latin typeface="Calibri"/>
                <a:ea typeface="Calibri"/>
                <a:cs typeface="Calibri"/>
                <a:sym typeface="Calibri"/>
              </a:rPr>
              <a:t>Annuity as a percentage of available credit</a:t>
            </a:r>
            <a:endParaRPr b="0" i="0" sz="1600" u="none" cap="none" strike="noStrike">
              <a:solidFill>
                <a:srgbClr val="000000"/>
              </a:solidFill>
              <a:latin typeface="Calibri"/>
              <a:ea typeface="Calibri"/>
              <a:cs typeface="Calibri"/>
              <a:sym typeface="Calibri"/>
            </a:endParaRPr>
          </a:p>
          <a:p>
            <a:pPr indent="-330200" lvl="0" marL="457200" marR="0" rtl="0" algn="l">
              <a:lnSpc>
                <a:spcPct val="100000"/>
              </a:lnSpc>
              <a:spcBef>
                <a:spcPts val="0"/>
              </a:spcBef>
              <a:spcAft>
                <a:spcPts val="0"/>
              </a:spcAft>
              <a:buClr>
                <a:srgbClr val="000000"/>
              </a:buClr>
              <a:buSzPts val="1600"/>
              <a:buFont typeface="Calibri"/>
              <a:buChar char="❏"/>
            </a:pPr>
            <a:r>
              <a:rPr b="0" i="0" lang="en-US" sz="1600" u="none" cap="none" strike="noStrike">
                <a:solidFill>
                  <a:srgbClr val="000000"/>
                </a:solidFill>
                <a:latin typeface="Calibri"/>
                <a:ea typeface="Calibri"/>
                <a:cs typeface="Calibri"/>
                <a:sym typeface="Calibri"/>
              </a:rPr>
              <a:t>Average loan amount in Previous applications</a:t>
            </a:r>
            <a:endParaRPr b="0" i="0" sz="1600" u="none" cap="none" strike="noStrike">
              <a:solidFill>
                <a:srgbClr val="000000"/>
              </a:solidFill>
              <a:latin typeface="Calibri"/>
              <a:ea typeface="Calibri"/>
              <a:cs typeface="Calibri"/>
              <a:sym typeface="Calibri"/>
            </a:endParaRPr>
          </a:p>
          <a:p>
            <a:pPr indent="-330200" lvl="0" marL="457200" marR="0" rtl="0" algn="l">
              <a:lnSpc>
                <a:spcPct val="100000"/>
              </a:lnSpc>
              <a:spcBef>
                <a:spcPts val="0"/>
              </a:spcBef>
              <a:spcAft>
                <a:spcPts val="0"/>
              </a:spcAft>
              <a:buClr>
                <a:srgbClr val="000000"/>
              </a:buClr>
              <a:buSzPts val="1600"/>
              <a:buFont typeface="Calibri"/>
              <a:buChar char="❏"/>
            </a:pPr>
            <a:r>
              <a:rPr b="0" i="0" lang="en-US" sz="1600" u="none" cap="none" strike="noStrike">
                <a:solidFill>
                  <a:srgbClr val="000000"/>
                </a:solidFill>
                <a:latin typeface="Calibri"/>
                <a:ea typeface="Calibri"/>
                <a:cs typeface="Calibri"/>
                <a:sym typeface="Calibri"/>
              </a:rPr>
              <a:t>Range of loan amounts in previous applications</a:t>
            </a:r>
            <a:endParaRPr b="0" i="0" sz="1600" u="none" cap="none" strike="noStrike">
              <a:solidFill>
                <a:srgbClr val="000000"/>
              </a:solidFill>
              <a:latin typeface="Calibri"/>
              <a:ea typeface="Calibri"/>
              <a:cs typeface="Calibri"/>
              <a:sym typeface="Calibri"/>
            </a:endParaRPr>
          </a:p>
          <a:p>
            <a:pPr indent="-330200" lvl="0" marL="457200" marR="0" rtl="0" algn="l">
              <a:lnSpc>
                <a:spcPct val="100000"/>
              </a:lnSpc>
              <a:spcBef>
                <a:spcPts val="0"/>
              </a:spcBef>
              <a:spcAft>
                <a:spcPts val="0"/>
              </a:spcAft>
              <a:buClr>
                <a:srgbClr val="000000"/>
              </a:buClr>
              <a:buSzPts val="1600"/>
              <a:buFont typeface="Calibri"/>
              <a:buChar char="❏"/>
            </a:pPr>
            <a:r>
              <a:rPr b="0" i="0" lang="en-US" sz="1600" u="none" cap="none" strike="noStrike">
                <a:solidFill>
                  <a:srgbClr val="000000"/>
                </a:solidFill>
                <a:latin typeface="Calibri"/>
                <a:ea typeface="Calibri"/>
                <a:cs typeface="Calibri"/>
                <a:sym typeface="Calibri"/>
              </a:rPr>
              <a:t>Average credit amount for a previous applicant as per bureau reports</a:t>
            </a:r>
            <a:endParaRPr b="0" i="0" sz="1600" u="none" cap="none" strike="noStrike">
              <a:solidFill>
                <a:srgbClr val="000000"/>
              </a:solidFill>
              <a:latin typeface="Calibri"/>
              <a:ea typeface="Calibri"/>
              <a:cs typeface="Calibri"/>
              <a:sym typeface="Calibri"/>
            </a:endParaRPr>
          </a:p>
          <a:p>
            <a:pPr indent="-330200" lvl="0" marL="457200" marR="0" rtl="0" algn="l">
              <a:lnSpc>
                <a:spcPct val="100000"/>
              </a:lnSpc>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Range of credit amount for a previous applicant as per bureau reports</a:t>
            </a:r>
            <a:endParaRPr b="0" i="0" sz="1600" u="none" cap="none" strike="noStrike">
              <a:solidFill>
                <a:srgbClr val="000000"/>
              </a:solidFill>
              <a:latin typeface="Calibri"/>
              <a:ea typeface="Calibri"/>
              <a:cs typeface="Calibri"/>
              <a:sym typeface="Calibri"/>
            </a:endParaRPr>
          </a:p>
        </p:txBody>
      </p:sp>
      <p:pic>
        <p:nvPicPr>
          <p:cNvPr id="139" name="Google Shape;139;gd11d71f044_1_1"/>
          <p:cNvPicPr preferRelativeResize="0"/>
          <p:nvPr/>
        </p:nvPicPr>
        <p:blipFill rotWithShape="1">
          <a:blip r:embed="rId3">
            <a:alphaModFix/>
          </a:blip>
          <a:srcRect b="0" l="0" r="0" t="0"/>
          <a:stretch/>
        </p:blipFill>
        <p:spPr>
          <a:xfrm>
            <a:off x="2967500" y="1933088"/>
            <a:ext cx="5493450" cy="4719974"/>
          </a:xfrm>
          <a:prstGeom prst="rect">
            <a:avLst/>
          </a:prstGeom>
          <a:noFill/>
          <a:ln>
            <a:noFill/>
          </a:ln>
        </p:spPr>
      </p:pic>
      <p:pic>
        <p:nvPicPr>
          <p:cNvPr id="140" name="Google Shape;140;gd11d71f044_1_1"/>
          <p:cNvPicPr preferRelativeResize="0"/>
          <p:nvPr/>
        </p:nvPicPr>
        <p:blipFill rotWithShape="1">
          <a:blip r:embed="rId4">
            <a:alphaModFix/>
          </a:blip>
          <a:srcRect b="0" l="0" r="0" t="0"/>
          <a:stretch/>
        </p:blipFill>
        <p:spPr>
          <a:xfrm>
            <a:off x="251800" y="2020838"/>
            <a:ext cx="2788850" cy="4544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gd34c029d4c_3_0"/>
          <p:cNvPicPr preferRelativeResize="0"/>
          <p:nvPr/>
        </p:nvPicPr>
        <p:blipFill>
          <a:blip r:embed="rId3">
            <a:alphaModFix/>
          </a:blip>
          <a:stretch>
            <a:fillRect/>
          </a:stretch>
        </p:blipFill>
        <p:spPr>
          <a:xfrm>
            <a:off x="565200" y="3623300"/>
            <a:ext cx="11306476" cy="2495950"/>
          </a:xfrm>
          <a:prstGeom prst="rect">
            <a:avLst/>
          </a:prstGeom>
          <a:noFill/>
          <a:ln>
            <a:noFill/>
          </a:ln>
        </p:spPr>
      </p:pic>
      <p:pic>
        <p:nvPicPr>
          <p:cNvPr id="147" name="Google Shape;147;gd34c029d4c_3_0"/>
          <p:cNvPicPr preferRelativeResize="0"/>
          <p:nvPr/>
        </p:nvPicPr>
        <p:blipFill rotWithShape="1">
          <a:blip r:embed="rId4">
            <a:alphaModFix/>
          </a:blip>
          <a:srcRect b="0" l="0" r="0" t="0"/>
          <a:stretch/>
        </p:blipFill>
        <p:spPr>
          <a:xfrm>
            <a:off x="460300" y="1583500"/>
            <a:ext cx="10731350" cy="1707250"/>
          </a:xfrm>
          <a:prstGeom prst="rect">
            <a:avLst/>
          </a:prstGeom>
          <a:noFill/>
          <a:ln>
            <a:noFill/>
          </a:ln>
        </p:spPr>
      </p:pic>
      <p:sp>
        <p:nvSpPr>
          <p:cNvPr id="148" name="Google Shape;148;gd34c029d4c_3_0"/>
          <p:cNvSpPr txBox="1"/>
          <p:nvPr/>
        </p:nvSpPr>
        <p:spPr>
          <a:xfrm>
            <a:off x="565475" y="1278700"/>
            <a:ext cx="38859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2200" u="none" cap="none" strike="noStrike">
                <a:solidFill>
                  <a:schemeClr val="dk1"/>
                </a:solidFill>
                <a:latin typeface="Arial"/>
                <a:ea typeface="Arial"/>
                <a:cs typeface="Arial"/>
                <a:sym typeface="Arial"/>
              </a:rPr>
              <a:t>End to End ML Pipeline</a:t>
            </a:r>
            <a:endParaRPr b="1" i="0" sz="2200" u="none" cap="none" strike="noStrike">
              <a:solidFill>
                <a:srgbClr val="000000"/>
              </a:solidFill>
              <a:latin typeface="Arial"/>
              <a:ea typeface="Arial"/>
              <a:cs typeface="Arial"/>
              <a:sym typeface="Arial"/>
            </a:endParaRPr>
          </a:p>
        </p:txBody>
      </p:sp>
      <p:sp>
        <p:nvSpPr>
          <p:cNvPr id="149" name="Google Shape;149;gd34c029d4c_3_0"/>
          <p:cNvSpPr txBox="1"/>
          <p:nvPr/>
        </p:nvSpPr>
        <p:spPr>
          <a:xfrm>
            <a:off x="565475" y="3413100"/>
            <a:ext cx="38859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US" sz="2200">
                <a:solidFill>
                  <a:schemeClr val="dk1"/>
                </a:solidFill>
              </a:rPr>
              <a:t>Phase 1 - Modeling Pipeline</a:t>
            </a:r>
            <a:endParaRPr b="1" i="0" sz="22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d3d1c9daed_1_14"/>
          <p:cNvSpPr txBox="1"/>
          <p:nvPr/>
        </p:nvSpPr>
        <p:spPr>
          <a:xfrm>
            <a:off x="417025" y="1359075"/>
            <a:ext cx="38859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US" sz="2200">
                <a:solidFill>
                  <a:schemeClr val="dk1"/>
                </a:solidFill>
              </a:rPr>
              <a:t>Phase 2 - Modeling Pipeline</a:t>
            </a:r>
            <a:endParaRPr b="1" i="0" sz="2200" u="none" cap="none" strike="noStrike">
              <a:solidFill>
                <a:srgbClr val="000000"/>
              </a:solidFill>
              <a:latin typeface="Arial"/>
              <a:ea typeface="Arial"/>
              <a:cs typeface="Arial"/>
              <a:sym typeface="Arial"/>
            </a:endParaRPr>
          </a:p>
        </p:txBody>
      </p:sp>
      <p:pic>
        <p:nvPicPr>
          <p:cNvPr id="156" name="Google Shape;156;gd3d1c9daed_1_14"/>
          <p:cNvPicPr preferRelativeResize="0"/>
          <p:nvPr/>
        </p:nvPicPr>
        <p:blipFill>
          <a:blip r:embed="rId3">
            <a:alphaModFix/>
          </a:blip>
          <a:stretch>
            <a:fillRect/>
          </a:stretch>
        </p:blipFill>
        <p:spPr>
          <a:xfrm>
            <a:off x="417025" y="2275575"/>
            <a:ext cx="10788176" cy="344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d3d1c9daed_1_0"/>
          <p:cNvSpPr txBox="1"/>
          <p:nvPr/>
        </p:nvSpPr>
        <p:spPr>
          <a:xfrm>
            <a:off x="246500" y="1449900"/>
            <a:ext cx="55458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lang="en-US" sz="2100">
                <a:solidFill>
                  <a:schemeClr val="dk1"/>
                </a:solidFill>
              </a:rPr>
              <a:t>Phase 3 - </a:t>
            </a:r>
            <a:r>
              <a:rPr b="1" i="0" lang="en-US" sz="2100" u="none" cap="none" strike="noStrike">
                <a:solidFill>
                  <a:schemeClr val="dk1"/>
                </a:solidFill>
                <a:latin typeface="Arial"/>
                <a:ea typeface="Arial"/>
                <a:cs typeface="Arial"/>
                <a:sym typeface="Arial"/>
              </a:rPr>
              <a:t>Modeling Pipeline Workflow</a:t>
            </a:r>
            <a:endParaRPr b="1" i="0" sz="2100" u="none" cap="none" strike="noStrike">
              <a:solidFill>
                <a:srgbClr val="000000"/>
              </a:solidFill>
              <a:latin typeface="Arial"/>
              <a:ea typeface="Arial"/>
              <a:cs typeface="Arial"/>
              <a:sym typeface="Arial"/>
            </a:endParaRPr>
          </a:p>
        </p:txBody>
      </p:sp>
      <p:pic>
        <p:nvPicPr>
          <p:cNvPr id="163" name="Google Shape;163;gd3d1c9daed_1_0"/>
          <p:cNvPicPr preferRelativeResize="0"/>
          <p:nvPr/>
        </p:nvPicPr>
        <p:blipFill>
          <a:blip r:embed="rId3">
            <a:alphaModFix/>
          </a:blip>
          <a:stretch>
            <a:fillRect/>
          </a:stretch>
        </p:blipFill>
        <p:spPr>
          <a:xfrm>
            <a:off x="318125" y="1957800"/>
            <a:ext cx="6991700" cy="3227850"/>
          </a:xfrm>
          <a:prstGeom prst="rect">
            <a:avLst/>
          </a:prstGeom>
          <a:noFill/>
          <a:ln>
            <a:noFill/>
          </a:ln>
        </p:spPr>
      </p:pic>
      <p:pic>
        <p:nvPicPr>
          <p:cNvPr id="164" name="Google Shape;164;gd3d1c9daed_1_0"/>
          <p:cNvPicPr preferRelativeResize="0"/>
          <p:nvPr/>
        </p:nvPicPr>
        <p:blipFill>
          <a:blip r:embed="rId4">
            <a:alphaModFix/>
          </a:blip>
          <a:stretch>
            <a:fillRect/>
          </a:stretch>
        </p:blipFill>
        <p:spPr>
          <a:xfrm>
            <a:off x="7415237" y="4152600"/>
            <a:ext cx="4528074" cy="2450575"/>
          </a:xfrm>
          <a:prstGeom prst="rect">
            <a:avLst/>
          </a:prstGeom>
          <a:noFill/>
          <a:ln>
            <a:noFill/>
          </a:ln>
        </p:spPr>
      </p:pic>
      <p:sp>
        <p:nvSpPr>
          <p:cNvPr id="165" name="Google Shape;165;gd3d1c9daed_1_0"/>
          <p:cNvSpPr txBox="1"/>
          <p:nvPr/>
        </p:nvSpPr>
        <p:spPr>
          <a:xfrm>
            <a:off x="7415163" y="3175050"/>
            <a:ext cx="45282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lang="en-US" sz="2100">
                <a:solidFill>
                  <a:schemeClr val="dk1"/>
                </a:solidFill>
              </a:rPr>
              <a:t>Deep Learning </a:t>
            </a:r>
            <a:r>
              <a:rPr b="1" i="0" lang="en-US" sz="2100" u="none" cap="none" strike="noStrike">
                <a:solidFill>
                  <a:schemeClr val="dk1"/>
                </a:solidFill>
                <a:latin typeface="Arial"/>
                <a:ea typeface="Arial"/>
                <a:cs typeface="Arial"/>
                <a:sym typeface="Arial"/>
              </a:rPr>
              <a:t>Pipeline Wo</a:t>
            </a:r>
            <a:r>
              <a:rPr b="1" lang="en-US" sz="2100">
                <a:solidFill>
                  <a:schemeClr val="dk1"/>
                </a:solidFill>
              </a:rPr>
              <a:t>rkflow</a:t>
            </a:r>
            <a:endParaRPr b="1" i="0" sz="21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d34c029d4c_11_0"/>
          <p:cNvSpPr txBox="1"/>
          <p:nvPr/>
        </p:nvSpPr>
        <p:spPr>
          <a:xfrm>
            <a:off x="984825" y="1172650"/>
            <a:ext cx="2847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Experiment Results</a:t>
            </a:r>
            <a:endParaRPr b="1" i="0" sz="2000" u="none" cap="none" strike="noStrike">
              <a:solidFill>
                <a:srgbClr val="000000"/>
              </a:solidFill>
              <a:latin typeface="Arial"/>
              <a:ea typeface="Arial"/>
              <a:cs typeface="Arial"/>
              <a:sym typeface="Arial"/>
            </a:endParaRPr>
          </a:p>
        </p:txBody>
      </p:sp>
      <p:pic>
        <p:nvPicPr>
          <p:cNvPr id="172" name="Google Shape;172;gd34c029d4c_11_0"/>
          <p:cNvPicPr preferRelativeResize="0"/>
          <p:nvPr/>
        </p:nvPicPr>
        <p:blipFill>
          <a:blip r:embed="rId3">
            <a:alphaModFix/>
          </a:blip>
          <a:stretch>
            <a:fillRect/>
          </a:stretch>
        </p:blipFill>
        <p:spPr>
          <a:xfrm>
            <a:off x="984825" y="1992525"/>
            <a:ext cx="10349675" cy="4336700"/>
          </a:xfrm>
          <a:prstGeom prst="rect">
            <a:avLst/>
          </a:prstGeom>
          <a:noFill/>
          <a:ln>
            <a:noFill/>
          </a:ln>
        </p:spPr>
      </p:pic>
      <p:sp>
        <p:nvSpPr>
          <p:cNvPr id="173" name="Google Shape;173;gd34c029d4c_11_0"/>
          <p:cNvSpPr txBox="1"/>
          <p:nvPr/>
        </p:nvSpPr>
        <p:spPr>
          <a:xfrm>
            <a:off x="4409850" y="1495375"/>
            <a:ext cx="21078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US" sz="1600"/>
              <a:t>Traditional Models</a:t>
            </a:r>
            <a:endParaRPr b="1" i="0" sz="16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d3d1c9daed_0_10"/>
          <p:cNvSpPr txBox="1"/>
          <p:nvPr>
            <p:ph type="title"/>
          </p:nvPr>
        </p:nvSpPr>
        <p:spPr>
          <a:xfrm>
            <a:off x="766900" y="1283975"/>
            <a:ext cx="4891500" cy="64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000"/>
              <a:t>Deep Learning Experiment Results</a:t>
            </a:r>
            <a:endParaRPr sz="2000"/>
          </a:p>
        </p:txBody>
      </p:sp>
      <p:pic>
        <p:nvPicPr>
          <p:cNvPr id="180" name="Google Shape;180;gd3d1c9daed_0_10"/>
          <p:cNvPicPr preferRelativeResize="0"/>
          <p:nvPr/>
        </p:nvPicPr>
        <p:blipFill>
          <a:blip r:embed="rId3">
            <a:alphaModFix/>
          </a:blip>
          <a:stretch>
            <a:fillRect/>
          </a:stretch>
        </p:blipFill>
        <p:spPr>
          <a:xfrm>
            <a:off x="850725" y="1933775"/>
            <a:ext cx="7762075" cy="4796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2020-05-09T02:20:53Z</dcterms:created>
  <dc:creator>Archana Krishnamurthy (TMNA)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1b518dda-a072-40f6-b897-604cd2a063c5</vt:lpwstr>
  </property>
  <property fmtid="{D5CDD505-2E9C-101B-9397-08002B2CF9AE}" pid="3" name="ToyotaClassification">
    <vt:lpwstr>PUBLIC</vt:lpwstr>
  </property>
  <property fmtid="{D5CDD505-2E9C-101B-9397-08002B2CF9AE}" pid="4" name="ToyotaVisualMarkings">
    <vt:lpwstr>No Label</vt:lpwstr>
  </property>
</Properties>
</file>