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7"/>
          <p:cNvSpPr/>
          <p:nvPr/>
        </p:nvSpPr>
        <p:spPr>
          <a:xfrm>
            <a:off x="3752850" y="47148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2819400" y="414337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7"/>
          <p:cNvSpPr txBox="1"/>
          <p:nvPr/>
        </p:nvSpPr>
        <p:spPr>
          <a:xfrm>
            <a:off x="6484620" y="2821622"/>
            <a:ext cx="1859280" cy="7643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2400" b="1">
              <a:solidFill>
                <a:srgbClr val="2D936B"/>
              </a:solidFill>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400">
              <a:latin typeface="Trebuchet MS"/>
              <a:ea typeface="Trebuchet MS"/>
              <a:cs typeface="Trebuchet MS"/>
              <a:sym typeface="Trebuchet MS"/>
            </a:endParaRPr>
          </a:p>
        </p:txBody>
      </p:sp>
      <p:pic>
        <p:nvPicPr>
          <p:cNvPr id="59" name="Google Shape;59;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62" name="Google Shape;62;p7"/>
          <p:cNvSpPr txBox="1"/>
          <p:nvPr/>
        </p:nvSpPr>
        <p:spPr>
          <a:xfrm>
            <a:off x="5822302" y="2995448"/>
            <a:ext cx="4767943" cy="1805623"/>
          </a:xfrm>
          <a:prstGeom prst="rect">
            <a:avLst/>
          </a:prstGeom>
          <a:noFill/>
          <a:ln>
            <a:noFill/>
          </a:ln>
        </p:spPr>
        <p:txBody>
          <a:bodyPr spcFirstLastPara="1" wrap="square" lIns="91425" tIns="45700" rIns="91425" bIns="45700" anchor="t" anchorCtr="0">
            <a:spAutoFit/>
          </a:bodyPr>
          <a:lstStyle/>
          <a:p>
            <a:pPr marL="12700" lvl="0" indent="0" algn="l" rtl="0">
              <a:spcBef>
                <a:spcPts val="0"/>
              </a:spcBef>
              <a:spcAft>
                <a:spcPts val="0"/>
              </a:spcAft>
              <a:buNone/>
            </a:pPr>
            <a:r>
              <a:rPr lang="en-US" sz="1800" b="1" dirty="0">
                <a:solidFill>
                  <a:srgbClr val="2D936B"/>
                </a:solidFill>
                <a:latin typeface="Trebuchet MS"/>
                <a:ea typeface="Trebuchet MS"/>
                <a:cs typeface="Trebuchet MS"/>
                <a:sym typeface="Trebuchet MS"/>
              </a:rPr>
              <a:t>Bachelor of Engineering</a:t>
            </a:r>
            <a:endParaRPr dirty="0"/>
          </a:p>
          <a:p>
            <a:pPr marL="12700" lvl="0" indent="0" algn="l" rtl="0">
              <a:spcBef>
                <a:spcPts val="100"/>
              </a:spcBef>
              <a:spcAft>
                <a:spcPts val="0"/>
              </a:spcAft>
              <a:buNone/>
            </a:pPr>
            <a:endParaRPr sz="1800" b="1" dirty="0">
              <a:solidFill>
                <a:srgbClr val="2D936B"/>
              </a:solidFill>
              <a:latin typeface="Trebuchet MS"/>
              <a:ea typeface="Trebuchet MS"/>
              <a:cs typeface="Trebuchet MS"/>
              <a:sym typeface="Trebuchet MS"/>
            </a:endParaRPr>
          </a:p>
          <a:p>
            <a:pPr marL="12700" lvl="0" indent="0" algn="l" rtl="0">
              <a:spcBef>
                <a:spcPts val="100"/>
              </a:spcBef>
              <a:spcAft>
                <a:spcPts val="0"/>
              </a:spcAft>
              <a:buNone/>
            </a:pPr>
            <a:r>
              <a:rPr lang="en-US" sz="1800" b="1" dirty="0">
                <a:solidFill>
                  <a:srgbClr val="2D936B"/>
                </a:solidFill>
                <a:latin typeface="Trebuchet MS"/>
                <a:ea typeface="Trebuchet MS"/>
                <a:cs typeface="Trebuchet MS"/>
                <a:sym typeface="Trebuchet MS"/>
              </a:rPr>
              <a:t>Computer science and engineering</a:t>
            </a:r>
            <a:endParaRPr dirty="0"/>
          </a:p>
          <a:p>
            <a:pPr marL="12700" lvl="0" indent="0" algn="l" rtl="0">
              <a:spcBef>
                <a:spcPts val="100"/>
              </a:spcBef>
              <a:spcAft>
                <a:spcPts val="0"/>
              </a:spcAft>
              <a:buNone/>
            </a:pPr>
            <a:endParaRPr sz="1800" b="1" dirty="0">
              <a:solidFill>
                <a:srgbClr val="2D936B"/>
              </a:solidFill>
              <a:latin typeface="Trebuchet MS"/>
              <a:ea typeface="Trebuchet MS"/>
              <a:cs typeface="Trebuchet MS"/>
              <a:sym typeface="Trebuchet MS"/>
            </a:endParaRPr>
          </a:p>
          <a:p>
            <a:pPr marL="12700" lvl="0" indent="0" algn="l" rtl="0">
              <a:spcBef>
                <a:spcPts val="100"/>
              </a:spcBef>
              <a:spcAft>
                <a:spcPts val="0"/>
              </a:spcAft>
              <a:buNone/>
            </a:pPr>
            <a:r>
              <a:rPr lang="en-US" sz="1800" b="1" dirty="0">
                <a:solidFill>
                  <a:srgbClr val="2D936B"/>
                </a:solidFill>
                <a:latin typeface="Trebuchet MS"/>
                <a:ea typeface="Trebuchet MS"/>
                <a:cs typeface="Trebuchet MS"/>
                <a:sym typeface="Trebuchet MS"/>
              </a:rPr>
              <a:t>211521104011</a:t>
            </a:r>
            <a:endParaRPr dirty="0"/>
          </a:p>
          <a:p>
            <a:pPr marL="0" lvl="0" indent="0" algn="l" rtl="0">
              <a:spcBef>
                <a:spcPts val="0"/>
              </a:spcBef>
              <a:spcAft>
                <a:spcPts val="0"/>
              </a:spcAft>
              <a:buNone/>
            </a:pPr>
            <a:endParaRPr sz="1800" dirty="0"/>
          </a:p>
        </p:txBody>
      </p:sp>
      <p:sp>
        <p:nvSpPr>
          <p:cNvPr id="63" name="Google Shape;63;p7"/>
          <p:cNvSpPr txBox="1"/>
          <p:nvPr/>
        </p:nvSpPr>
        <p:spPr>
          <a:xfrm>
            <a:off x="5822302" y="2216038"/>
            <a:ext cx="3873450" cy="70784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4000" b="1" dirty="0"/>
              <a:t>Archana A</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6"/>
          <p:cNvSpPr/>
          <p:nvPr/>
        </p:nvSpPr>
        <p:spPr>
          <a:xfrm rot="10800000" flipH="1">
            <a:off x="11056555" y="1484890"/>
            <a:ext cx="923925" cy="506912"/>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6"/>
          <p:cNvSpPr txBox="1">
            <a:spLocks noGrp="1"/>
          </p:cNvSpPr>
          <p:nvPr>
            <p:ph type="title"/>
          </p:nvPr>
        </p:nvSpPr>
        <p:spPr>
          <a:xfrm>
            <a:off x="558165" y="385444"/>
            <a:ext cx="9764395" cy="629008"/>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RESULTS</a:t>
            </a:r>
            <a:endParaRPr sz="4000" dirty="0">
              <a:latin typeface="Times New Roman" panose="02020603050405020304" pitchFamily="18" charset="0"/>
              <a:cs typeface="Times New Roman" panose="02020603050405020304" pitchFamily="18" charset="0"/>
            </a:endParaRPr>
          </a:p>
        </p:txBody>
      </p:sp>
      <p:sp>
        <p:nvSpPr>
          <p:cNvPr id="199" name="Google Shape;199;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00" name="Google Shape;200;p16"/>
          <p:cNvSpPr txBox="1"/>
          <p:nvPr/>
        </p:nvSpPr>
        <p:spPr>
          <a:xfrm>
            <a:off x="1335832" y="1203415"/>
            <a:ext cx="8544000" cy="107717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In conclusion, employing Generative Adversarial Networks (GANs) for anime character generation yields promising results, offering efficient creation of diverse and creative designs. Despite challenges such as ensuring diversity and requiring extensive datasets for training, GANs present an exciting opportunity for automating character creation in the anime industry.</a:t>
            </a:r>
            <a:endParaRPr sz="1600"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3800374A-1AD7-4536-B728-9D21918F723F}"/>
              </a:ext>
            </a:extLst>
          </p:cNvPr>
          <p:cNvPicPr>
            <a:picLocks noChangeAspect="1"/>
          </p:cNvPicPr>
          <p:nvPr/>
        </p:nvPicPr>
        <p:blipFill>
          <a:blip r:embed="rId3"/>
          <a:stretch>
            <a:fillRect/>
          </a:stretch>
        </p:blipFill>
        <p:spPr>
          <a:xfrm>
            <a:off x="1242301" y="2373424"/>
            <a:ext cx="7598679" cy="39959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8"/>
          <p:cNvSpPr/>
          <p:nvPr/>
        </p:nvSpPr>
        <p:spPr>
          <a:xfrm>
            <a:off x="1306286" y="1951531"/>
            <a:ext cx="7627909" cy="1285875"/>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a:p>
            <a:pPr marL="0" lvl="0" indent="0" rtl="0">
              <a:spcBef>
                <a:spcPts val="0"/>
              </a:spcBef>
              <a:spcAft>
                <a:spcPts val="0"/>
              </a:spcAft>
              <a:buNone/>
            </a:pPr>
            <a:r>
              <a:rPr lang="en-US" sz="3200" b="0" i="0" dirty="0">
                <a:solidFill>
                  <a:schemeClr val="tx1"/>
                </a:solidFill>
                <a:latin typeface="Times New Roman"/>
                <a:ea typeface="Times New Roman"/>
                <a:cs typeface="Times New Roman"/>
                <a:sym typeface="Times New Roman"/>
              </a:rPr>
              <a:t>Generation Of </a:t>
            </a:r>
            <a:r>
              <a:rPr lang="en-US" sz="3200" dirty="0">
                <a:solidFill>
                  <a:schemeClr val="tx1"/>
                </a:solidFill>
                <a:latin typeface="Times New Roman"/>
                <a:ea typeface="Times New Roman"/>
                <a:cs typeface="Times New Roman"/>
                <a:sym typeface="Times New Roman"/>
              </a:rPr>
              <a:t>A</a:t>
            </a:r>
            <a:r>
              <a:rPr lang="en-US" sz="3200" b="0" i="0" dirty="0">
                <a:solidFill>
                  <a:schemeClr val="tx1"/>
                </a:solidFill>
                <a:latin typeface="Times New Roman"/>
                <a:ea typeface="Times New Roman"/>
                <a:cs typeface="Times New Roman"/>
                <a:sym typeface="Times New Roman"/>
              </a:rPr>
              <a:t>nime </a:t>
            </a:r>
            <a:r>
              <a:rPr lang="en-US" sz="3200" dirty="0">
                <a:solidFill>
                  <a:schemeClr val="tx1"/>
                </a:solidFill>
                <a:latin typeface="Times New Roman"/>
                <a:ea typeface="Times New Roman"/>
                <a:cs typeface="Times New Roman"/>
                <a:sym typeface="Times New Roman"/>
              </a:rPr>
              <a:t>C</a:t>
            </a:r>
            <a:r>
              <a:rPr lang="en-US" sz="3200" b="0" i="0" dirty="0">
                <a:solidFill>
                  <a:schemeClr val="tx1"/>
                </a:solidFill>
                <a:latin typeface="Times New Roman"/>
                <a:ea typeface="Times New Roman"/>
                <a:cs typeface="Times New Roman"/>
                <a:sym typeface="Times New Roman"/>
              </a:rPr>
              <a:t>haracters </a:t>
            </a:r>
            <a:r>
              <a:rPr lang="en-US" sz="3200" dirty="0">
                <a:solidFill>
                  <a:schemeClr val="tx1"/>
                </a:solidFill>
                <a:latin typeface="Times New Roman"/>
                <a:ea typeface="Times New Roman"/>
                <a:cs typeface="Times New Roman"/>
                <a:sym typeface="Times New Roman"/>
              </a:rPr>
              <a:t>U</a:t>
            </a:r>
            <a:r>
              <a:rPr lang="en-US" sz="3200" b="0" i="0" dirty="0">
                <a:solidFill>
                  <a:schemeClr val="tx1"/>
                </a:solidFill>
                <a:latin typeface="Times New Roman"/>
                <a:ea typeface="Times New Roman"/>
                <a:cs typeface="Times New Roman"/>
                <a:sym typeface="Times New Roman"/>
              </a:rPr>
              <a:t>sing GAN </a:t>
            </a:r>
            <a:br>
              <a:rPr lang="en-US" sz="3200" dirty="0"/>
            </a:br>
            <a:endParaRPr sz="3200" dirty="0"/>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3" name="Google Shape;73;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9" name="Google Shape;79;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9575648" y="3888411"/>
            <a:ext cx="390525" cy="38061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3" name="Google Shape;83;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000" dirty="0"/>
              <a:t>PROJECT TITLE</a:t>
            </a:r>
            <a:endParaRPr sz="4000" dirty="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2150555" y="1557172"/>
            <a:ext cx="6724650" cy="36576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1.Problem Statement</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2.Project Overview</a:t>
            </a: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3.Who are the end users?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4.Your solutions and its Propositions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5.The wow in your solutions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6.Modeling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solidFill>
                  <a:srgbClr val="0D0D0D"/>
                </a:solidFill>
                <a:latin typeface="Times New Roman" panose="02020603050405020304" pitchFamily="18" charset="0"/>
                <a:cs typeface="Times New Roman" panose="02020603050405020304" pitchFamily="18" charset="0"/>
              </a:rPr>
              <a:t>7.Results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rgbClr val="0D0D0D"/>
              </a:solidFill>
            </a:endParaRPr>
          </a:p>
          <a:p>
            <a:pPr marL="0" lvl="0" indent="0" algn="l" rtl="0">
              <a:spcBef>
                <a:spcPts val="0"/>
              </a:spcBef>
              <a:spcAft>
                <a:spcPts val="0"/>
              </a:spcAft>
              <a:buNone/>
            </a:pPr>
            <a:endParaRPr sz="1800" dirty="0">
              <a:solidFill>
                <a:srgbClr val="0D0D0D"/>
              </a:solidFill>
            </a:endParaRPr>
          </a:p>
          <a:p>
            <a:pPr marL="0" lvl="0" indent="0" algn="l" rtl="0">
              <a:spcBef>
                <a:spcPts val="0"/>
              </a:spcBef>
              <a:spcAft>
                <a:spcPts val="0"/>
              </a:spcAft>
              <a:buNone/>
            </a:pPr>
            <a:endParaRPr sz="1800" dirty="0">
              <a:solidFill>
                <a:srgbClr val="0D0D0D"/>
              </a:solidFill>
            </a:endParaRPr>
          </a:p>
          <a:p>
            <a:pPr marL="0" lvl="0" indent="0" algn="l" rtl="0">
              <a:spcBef>
                <a:spcPts val="0"/>
              </a:spcBef>
              <a:spcAft>
                <a:spcPts val="0"/>
              </a:spcAft>
              <a:buNone/>
            </a:pPr>
            <a:endParaRPr sz="1800" dirty="0">
              <a:solidFill>
                <a:srgbClr val="0D0D0D"/>
              </a:solidFill>
            </a:endParaRPr>
          </a:p>
          <a:p>
            <a:pPr marL="0" lvl="0" indent="0" algn="l" rtl="0">
              <a:spcBef>
                <a:spcPts val="0"/>
              </a:spcBef>
              <a:spcAft>
                <a:spcPts val="0"/>
              </a:spcAft>
              <a:buNone/>
            </a:pPr>
            <a:endParaRPr sz="1800" dirty="0">
              <a:solidFill>
                <a:srgbClr val="0D0D0D"/>
              </a:solidFill>
            </a:endParaRPr>
          </a:p>
          <a:p>
            <a:pPr marL="0" lvl="0" indent="0" algn="l" rtl="0">
              <a:spcBef>
                <a:spcPts val="0"/>
              </a:spcBef>
              <a:spcAft>
                <a:spcPts val="0"/>
              </a:spcAft>
              <a:buNone/>
            </a:pPr>
            <a:endParaRPr sz="1800" dirty="0">
              <a:solidFill>
                <a:srgbClr val="0D0D0D"/>
              </a:solidFill>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689544"/>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AGENDA</a:t>
            </a:r>
            <a:endParaRPr sz="4000" dirty="0">
              <a:latin typeface="Times New Roman" panose="02020603050405020304" pitchFamily="18" charset="0"/>
              <a:cs typeface="Times New Roman" panose="02020603050405020304" pitchFamily="18" charset="0"/>
            </a:endParaRPr>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9058275" y="3209925"/>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txBox="1">
            <a:spLocks noGrp="1"/>
          </p:cNvSpPr>
          <p:nvPr>
            <p:ph type="title"/>
          </p:nvPr>
        </p:nvSpPr>
        <p:spPr>
          <a:xfrm>
            <a:off x="1098244" y="689573"/>
            <a:ext cx="6244947" cy="632214"/>
          </a:xfrm>
          <a:prstGeom prst="rect">
            <a:avLst/>
          </a:prstGeom>
          <a:noFill/>
          <a:ln>
            <a:noFill/>
          </a:ln>
        </p:spPr>
        <p:txBody>
          <a:bodyPr spcFirstLastPara="1" wrap="square" lIns="0" tIns="16500" rIns="0" bIns="0" anchor="t" anchorCtr="0">
            <a:spAutoFit/>
          </a:bodyPr>
          <a:lstStyle/>
          <a:p>
            <a:pPr marL="12700" lvl="0"/>
            <a:r>
              <a:rPr lang="en-US" sz="4000" dirty="0">
                <a:latin typeface="Times New Roman" panose="02020603050405020304" pitchFamily="18" charset="0"/>
                <a:cs typeface="Times New Roman" panose="02020603050405020304" pitchFamily="18" charset="0"/>
              </a:rPr>
              <a:t>PROBLEM STATEMENT</a:t>
            </a:r>
            <a:endParaRPr sz="4000" dirty="0">
              <a:latin typeface="Times New Roman" panose="02020603050405020304" pitchFamily="18" charset="0"/>
              <a:cs typeface="Times New Roman" panose="02020603050405020304" pitchFamily="18" charset="0"/>
            </a:endParaRPr>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2062066" y="1759064"/>
            <a:ext cx="6811346" cy="3416279"/>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400" b="0" i="0" dirty="0">
                <a:solidFill>
                  <a:schemeClr val="dk1"/>
                </a:solidFill>
                <a:latin typeface="Times New Roman"/>
                <a:ea typeface="Times New Roman"/>
                <a:cs typeface="Times New Roman"/>
                <a:sym typeface="Times New Roman"/>
              </a:rPr>
              <a:t>Develop a Generative Adversarial Network (GAN) model capable of generating diverse and high-quality anime character images. Train the GAN on a dataset of anime character images to learn the intricate features and styles unique to anime characters. Address challenges such as maintaining diversity, preserving artistic integrity, and avoiding mode collapse to produce realistic and novel character designs.</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9630980" y="2659334"/>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txBox="1">
            <a:spLocks noGrp="1"/>
          </p:cNvSpPr>
          <p:nvPr>
            <p:ph type="title"/>
          </p:nvPr>
        </p:nvSpPr>
        <p:spPr>
          <a:xfrm>
            <a:off x="381000" y="462005"/>
            <a:ext cx="5553269"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PROJECT OVERVIEW</a:t>
            </a:r>
            <a:endParaRPr sz="4000" dirty="0">
              <a:latin typeface="Times New Roman" panose="02020603050405020304" pitchFamily="18" charset="0"/>
              <a:cs typeface="Times New Roman" panose="02020603050405020304" pitchFamily="18" charset="0"/>
            </a:endParaRPr>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831285" y="1447616"/>
            <a:ext cx="8947196" cy="446272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0" i="0" dirty="0">
                <a:solidFill>
                  <a:srgbClr val="0D0D0D"/>
                </a:solidFill>
                <a:highlight>
                  <a:srgbClr val="FFFFFF"/>
                </a:highlight>
                <a:latin typeface="Times New Roman"/>
                <a:ea typeface="Times New Roman"/>
                <a:cs typeface="Times New Roman"/>
                <a:sym typeface="Times New Roman"/>
              </a:rPr>
              <a:t>This project analyses dataset aims to classify species into different types using logistic regression</a:t>
            </a:r>
            <a:r>
              <a:rPr lang="en-US" sz="1600" b="0" i="0" dirty="0">
                <a:solidFill>
                  <a:srgbClr val="0D0D0D"/>
                </a:solidFill>
                <a:highlight>
                  <a:srgbClr val="FFFFFF"/>
                </a:highlight>
                <a:latin typeface="Times New Roman"/>
                <a:ea typeface="Times New Roman"/>
                <a:cs typeface="Times New Roman"/>
                <a:sym typeface="Times New Roman"/>
              </a:rPr>
              <a:t>.</a:t>
            </a:r>
            <a:endParaRPr dirty="0"/>
          </a:p>
          <a:p>
            <a:pPr marL="0" lvl="0" indent="0" algn="l" rtl="0">
              <a:spcBef>
                <a:spcPts val="0"/>
              </a:spcBef>
              <a:spcAft>
                <a:spcPts val="0"/>
              </a:spcAft>
              <a:buNone/>
            </a:pPr>
            <a:endParaRPr sz="1600" b="0" i="0" dirty="0">
              <a:solidFill>
                <a:srgbClr val="0D0D0D"/>
              </a:solidFill>
              <a:highlight>
                <a:srgbClr val="FFFFFF"/>
              </a:highlight>
              <a:latin typeface="Times New Roman"/>
              <a:ea typeface="Times New Roman"/>
              <a:cs typeface="Times New Roman"/>
              <a:sym typeface="Times New Roman"/>
            </a:endParaRPr>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Data Prep</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Collect and preprocess anime character images.</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Model Selection</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Choose GAN architecture (e.g., DCGAN, </a:t>
            </a:r>
            <a:r>
              <a:rPr lang="en-US" sz="1800" b="0" i="0" dirty="0" err="1">
                <a:solidFill>
                  <a:schemeClr val="dk1"/>
                </a:solidFill>
                <a:latin typeface="Times New Roman"/>
                <a:ea typeface="Times New Roman"/>
                <a:cs typeface="Times New Roman"/>
                <a:sym typeface="Times New Roman"/>
              </a:rPr>
              <a:t>StyleGAN</a:t>
            </a:r>
            <a:r>
              <a:rPr lang="en-US" sz="1800" b="0" i="0" dirty="0">
                <a:solidFill>
                  <a:schemeClr val="dk1"/>
                </a:solidFill>
                <a:latin typeface="Times New Roman"/>
                <a:ea typeface="Times New Roman"/>
                <a:cs typeface="Times New Roman"/>
                <a:sym typeface="Times New Roman"/>
              </a:rPr>
              <a:t>).</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Training</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Train GAN on dataset, adjusting hyperparameters.</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Evaluation</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Assess image quality and diversity using metrics and human judgment.</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Challenges</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Address training issues like mode collapse and instability.</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Applications</a:t>
            </a:r>
            <a:r>
              <a:rPr lang="en-US" sz="1800" b="0" i="0" dirty="0">
                <a:solidFill>
                  <a:schemeClr val="dk1"/>
                </a:solidFill>
                <a:latin typeface="Times New Roman"/>
                <a:ea typeface="Times New Roman"/>
                <a:cs typeface="Times New Roman"/>
                <a:sym typeface="Times New Roman"/>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Times New Roman"/>
                <a:ea typeface="Times New Roman"/>
                <a:cs typeface="Times New Roman"/>
                <a:sym typeface="Times New Roman"/>
              </a:rPr>
              <a:t>Explore uses in animation, gaming, and character design.</a:t>
            </a:r>
            <a:endParaRPr dirty="0"/>
          </a:p>
          <a:p>
            <a:pPr marL="0" lvl="0" indent="0" algn="l" rtl="0">
              <a:spcBef>
                <a:spcPts val="0"/>
              </a:spcBef>
              <a:spcAft>
                <a:spcPts val="0"/>
              </a:spcAft>
              <a:buNone/>
            </a:pPr>
            <a:endParaRPr sz="1600" b="0" i="0"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11289918" y="5432038"/>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7" name="Google Shape;147;p12"/>
          <p:cNvSpPr/>
          <p:nvPr/>
        </p:nvSpPr>
        <p:spPr>
          <a:xfrm>
            <a:off x="11518518" y="1189776"/>
            <a:ext cx="302007" cy="31803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12"/>
          <p:cNvSpPr/>
          <p:nvPr/>
        </p:nvSpPr>
        <p:spPr>
          <a:xfrm>
            <a:off x="11627353" y="623411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12"/>
          <p:cNvSpPr txBox="1">
            <a:spLocks noGrp="1"/>
          </p:cNvSpPr>
          <p:nvPr>
            <p:ph type="title"/>
          </p:nvPr>
        </p:nvSpPr>
        <p:spPr>
          <a:xfrm>
            <a:off x="558165" y="0"/>
            <a:ext cx="9658855" cy="1143509"/>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WHO ARE THE END USERS?</a:t>
            </a:r>
            <a:endParaRPr sz="4000" dirty="0">
              <a:latin typeface="Times New Roman" panose="02020603050405020304" pitchFamily="18" charset="0"/>
              <a:cs typeface="Times New Roman" panose="02020603050405020304" pitchFamily="18" charset="0"/>
            </a:endParaRPr>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1364233" y="1507806"/>
            <a:ext cx="10033635" cy="4524315"/>
          </a:xfrm>
          <a:prstGeom prst="rect">
            <a:avLst/>
          </a:prstGeom>
          <a:noFill/>
          <a:ln>
            <a:noFill/>
          </a:ln>
        </p:spPr>
        <p:txBody>
          <a:bodyPr spcFirstLastPara="1" wrap="square" lIns="91425" tIns="45700" rIns="91425" bIns="45700" anchor="t" anchorCtr="0">
            <a:spAutoFit/>
          </a:bodyPr>
          <a:lstStyle/>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Arial"/>
                <a:ea typeface="Arial"/>
                <a:cs typeface="Arial"/>
                <a:sym typeface="Arial"/>
              </a:rPr>
              <a:t>Data Collection and Preprocessing</a:t>
            </a:r>
            <a:r>
              <a:rPr lang="en-US" sz="1800" b="0" i="0" dirty="0">
                <a:solidFill>
                  <a:schemeClr val="dk1"/>
                </a:solidFill>
                <a:latin typeface="Arial"/>
                <a:ea typeface="Arial"/>
                <a:cs typeface="Arial"/>
                <a:sym typeface="Arial"/>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Gather anime character images from diverse sources.</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Preprocess images to standardize format and quality.</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Arial"/>
                <a:ea typeface="Arial"/>
                <a:cs typeface="Arial"/>
                <a:sym typeface="Arial"/>
              </a:rPr>
              <a:t>Model Training and Optimization</a:t>
            </a:r>
            <a:r>
              <a:rPr lang="en-US" sz="1800" b="0" i="0" dirty="0">
                <a:solidFill>
                  <a:schemeClr val="dk1"/>
                </a:solidFill>
                <a:latin typeface="Arial"/>
                <a:ea typeface="Arial"/>
                <a:cs typeface="Arial"/>
                <a:sym typeface="Arial"/>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Train GAN architecture on preprocessed dataset.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Optimize training process for stable convergence and high-quality outputs.</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Arial"/>
                <a:ea typeface="Arial"/>
                <a:cs typeface="Arial"/>
                <a:sym typeface="Arial"/>
              </a:rPr>
              <a:t>Evaluation and Validation</a:t>
            </a:r>
            <a:r>
              <a:rPr lang="en-US" sz="1800" b="0" i="0" dirty="0">
                <a:solidFill>
                  <a:schemeClr val="dk1"/>
                </a:solidFill>
                <a:latin typeface="Arial"/>
                <a:ea typeface="Arial"/>
                <a:cs typeface="Arial"/>
                <a:sym typeface="Arial"/>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Assess generated images for realism and diversity.</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Validate model performance using quantitative metrics and human judgment.</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Arial"/>
                <a:ea typeface="Arial"/>
                <a:cs typeface="Arial"/>
                <a:sym typeface="Arial"/>
              </a:rPr>
              <a:t>Challenges and Solutions</a:t>
            </a:r>
            <a:r>
              <a:rPr lang="en-US" sz="1800" b="0" i="0" dirty="0">
                <a:solidFill>
                  <a:schemeClr val="dk1"/>
                </a:solidFill>
                <a:latin typeface="Arial"/>
                <a:ea typeface="Arial"/>
                <a:cs typeface="Arial"/>
                <a:sym typeface="Arial"/>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Address issues like mode collapse and training instability.</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Implement techniques for stable and efficient training.</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Arial"/>
                <a:ea typeface="Arial"/>
                <a:cs typeface="Arial"/>
                <a:sym typeface="Arial"/>
              </a:rPr>
              <a:t>Applications and Future Directions</a:t>
            </a:r>
            <a:r>
              <a:rPr lang="en-US" sz="1800" b="0" i="0" dirty="0">
                <a:solidFill>
                  <a:schemeClr val="dk1"/>
                </a:solidFill>
                <a:latin typeface="Arial"/>
                <a:ea typeface="Arial"/>
                <a:cs typeface="Arial"/>
                <a:sym typeface="Arial"/>
              </a:rPr>
              <a:t>:</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Explore usage in animation, gaming, and character design industries.</a:t>
            </a:r>
            <a:endParaRPr dirty="0"/>
          </a:p>
          <a:p>
            <a:pPr marL="742950" lvl="1" indent="-285750" algn="l" rtl="0">
              <a:spcBef>
                <a:spcPts val="0"/>
              </a:spcBef>
              <a:spcAft>
                <a:spcPts val="0"/>
              </a:spcAft>
              <a:buClr>
                <a:schemeClr val="dk1"/>
              </a:buClr>
              <a:buSzPts val="1800"/>
              <a:buFont typeface="Calibri"/>
              <a:buAutoNum type="arabicPeriod"/>
            </a:pPr>
            <a:r>
              <a:rPr lang="en-US" sz="1800" b="0" i="0" dirty="0">
                <a:solidFill>
                  <a:schemeClr val="dk1"/>
                </a:solidFill>
                <a:latin typeface="Arial"/>
                <a:ea typeface="Arial"/>
                <a:cs typeface="Arial"/>
                <a:sym typeface="Arial"/>
              </a:rPr>
              <a:t>Consider advancements in generative modeling for broader applications.</a:t>
            </a:r>
            <a:endParaRPr dirty="0"/>
          </a:p>
          <a:p>
            <a:pPr marL="0" lvl="0" indent="0" algn="just" rtl="0">
              <a:spcBef>
                <a:spcPts val="0"/>
              </a:spcBef>
              <a:spcAft>
                <a:spcPts val="0"/>
              </a:spcAft>
              <a:buSzPts val="1800"/>
              <a:buFont typeface="Calibri"/>
              <a:buNone/>
            </a:pPr>
            <a:endParaRPr sz="1800" b="0" i="0" dirty="0">
              <a:solidFill>
                <a:srgbClr val="0D0D0D"/>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13"/>
          <p:cNvSpPr/>
          <p:nvPr/>
        </p:nvSpPr>
        <p:spPr>
          <a:xfrm>
            <a:off x="11734800" y="62388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0" name="Google Shape;160;p13"/>
          <p:cNvSpPr/>
          <p:nvPr/>
        </p:nvSpPr>
        <p:spPr>
          <a:xfrm>
            <a:off x="11277218" y="152725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1" name="Google Shape;161;p13"/>
          <p:cNvSpPr/>
          <p:nvPr/>
        </p:nvSpPr>
        <p:spPr>
          <a:xfrm>
            <a:off x="11744905" y="54864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2" name="Google Shape;162;p13"/>
          <p:cNvSpPr txBox="1">
            <a:spLocks noGrp="1"/>
          </p:cNvSpPr>
          <p:nvPr>
            <p:ph type="title"/>
          </p:nvPr>
        </p:nvSpPr>
        <p:spPr>
          <a:xfrm>
            <a:off x="152399" y="0"/>
            <a:ext cx="11439143" cy="1044517"/>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latin typeface="Times New Roman" panose="02020603050405020304" pitchFamily="18" charset="0"/>
                <a:cs typeface="Times New Roman" panose="02020603050405020304" pitchFamily="18" charset="0"/>
              </a:rPr>
              <a:t>YOUR SOLUTION AND ITS VALUE</a:t>
            </a:r>
            <a:r>
              <a:rPr lang="en-US" sz="3600" dirty="0"/>
              <a:t> </a:t>
            </a:r>
            <a:r>
              <a:rPr lang="en-US" sz="3600" dirty="0">
                <a:latin typeface="Times New Roman" panose="02020603050405020304" pitchFamily="18" charset="0"/>
                <a:cs typeface="Times New Roman" panose="02020603050405020304" pitchFamily="18" charset="0"/>
              </a:rPr>
              <a:t>PROPOSITION</a:t>
            </a:r>
            <a:endParaRPr sz="3600" dirty="0">
              <a:latin typeface="Times New Roman" panose="02020603050405020304" pitchFamily="18" charset="0"/>
              <a:cs typeface="Times New Roman" panose="02020603050405020304" pitchFamily="18" charset="0"/>
            </a:endParaRPr>
          </a:p>
        </p:txBody>
      </p:sp>
      <p:pic>
        <p:nvPicPr>
          <p:cNvPr id="163" name="Google Shape;163;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2911856" y="1305774"/>
            <a:ext cx="8575292" cy="5909310"/>
          </a:xfrm>
          <a:prstGeom prst="rect">
            <a:avLst/>
          </a:prstGeom>
          <a:noFill/>
          <a:ln>
            <a:noFill/>
          </a:ln>
        </p:spPr>
        <p:txBody>
          <a:bodyPr spcFirstLastPara="1" wrap="square" lIns="91425" tIns="45700" rIns="91425" bIns="45700" anchor="t" anchorCtr="0">
            <a:spAutoFit/>
          </a:bodyPr>
          <a:lstStyle/>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High-Quality Outputs</a:t>
            </a:r>
            <a:r>
              <a:rPr lang="en-US" sz="1800" b="0" i="0" dirty="0">
                <a:solidFill>
                  <a:schemeClr val="dk1"/>
                </a:solidFill>
                <a:latin typeface="Times New Roman"/>
                <a:ea typeface="Times New Roman"/>
                <a:cs typeface="Times New Roman"/>
                <a:sym typeface="Times New Roman"/>
              </a:rPr>
              <a:t>:</a:t>
            </a:r>
            <a:endParaRPr dirty="0"/>
          </a:p>
          <a:p>
            <a:pPr marL="457200" lvl="1"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By utilizing advanced GAN architectures like DCGAN or </a:t>
            </a:r>
            <a:r>
              <a:rPr lang="en-US" sz="1800" b="0" i="0" dirty="0" err="1">
                <a:solidFill>
                  <a:schemeClr val="dk1"/>
                </a:solidFill>
                <a:latin typeface="Times New Roman"/>
                <a:ea typeface="Times New Roman"/>
                <a:cs typeface="Times New Roman"/>
                <a:sym typeface="Times New Roman"/>
              </a:rPr>
              <a:t>StyleGAN</a:t>
            </a:r>
            <a:r>
              <a:rPr lang="en-US" sz="1800" b="0" i="0" dirty="0">
                <a:solidFill>
                  <a:schemeClr val="dk1"/>
                </a:solidFill>
                <a:latin typeface="Times New Roman"/>
                <a:ea typeface="Times New Roman"/>
                <a:cs typeface="Times New Roman"/>
                <a:sym typeface="Times New Roman"/>
              </a:rPr>
              <a:t>, we ensure the generation of high-quality and visually appealing anime character images.</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Diverse Designs</a:t>
            </a:r>
            <a:r>
              <a:rPr lang="en-US" sz="1800" b="0" i="0" dirty="0">
                <a:solidFill>
                  <a:schemeClr val="dk1"/>
                </a:solidFill>
                <a:latin typeface="Times New Roman"/>
                <a:ea typeface="Times New Roman"/>
                <a:cs typeface="Times New Roman"/>
                <a:sym typeface="Times New Roman"/>
              </a:rPr>
              <a:t>:</a:t>
            </a:r>
            <a:endParaRPr dirty="0"/>
          </a:p>
          <a:p>
            <a:pPr marL="457200" lvl="1"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Our model is designed to produce diverse anime character designs, offering a wide range of options suitable for various applications in animation, gaming, and character design.</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Efficient Training</a:t>
            </a:r>
            <a:r>
              <a:rPr lang="en-US" sz="1800" b="0" i="0" dirty="0">
                <a:solidFill>
                  <a:schemeClr val="dk1"/>
                </a:solidFill>
                <a:latin typeface="Times New Roman"/>
                <a:ea typeface="Times New Roman"/>
                <a:cs typeface="Times New Roman"/>
                <a:sym typeface="Times New Roman"/>
              </a:rPr>
              <a:t>:</a:t>
            </a:r>
            <a:endParaRPr dirty="0"/>
          </a:p>
          <a:p>
            <a:pPr marL="457200" lvl="1"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We employ effective training techniques and address common challenges in GAN training, such as mode collapse and instability, ensuring efficient convergence and optimal performance.</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Evaluation and Improvement</a:t>
            </a:r>
            <a:r>
              <a:rPr lang="en-US" sz="1800" b="0" i="0" dirty="0">
                <a:solidFill>
                  <a:schemeClr val="dk1"/>
                </a:solidFill>
                <a:latin typeface="Times New Roman"/>
                <a:ea typeface="Times New Roman"/>
                <a:cs typeface="Times New Roman"/>
                <a:sym typeface="Times New Roman"/>
              </a:rPr>
              <a:t>:</a:t>
            </a:r>
            <a:endParaRPr dirty="0"/>
          </a:p>
          <a:p>
            <a:pPr marL="457200" lvl="1"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We thoroughly evaluate the generated images using both quantitative metrics and qualitative human judgment, allowing for continuous improvement and refinement of the model.</a:t>
            </a:r>
            <a:endParaRPr dirty="0"/>
          </a:p>
          <a:p>
            <a:pPr marL="0" lvl="0" indent="-114300" algn="l" rtl="0">
              <a:spcBef>
                <a:spcPts val="0"/>
              </a:spcBef>
              <a:spcAft>
                <a:spcPts val="0"/>
              </a:spcAft>
              <a:buClr>
                <a:schemeClr val="dk1"/>
              </a:buClr>
              <a:buSzPts val="1800"/>
              <a:buFont typeface="Calibri"/>
              <a:buAutoNum type="arabicPeriod"/>
            </a:pPr>
            <a:r>
              <a:rPr lang="en-US" sz="1800" b="1" i="0" dirty="0">
                <a:solidFill>
                  <a:schemeClr val="dk1"/>
                </a:solidFill>
                <a:latin typeface="Times New Roman"/>
                <a:ea typeface="Times New Roman"/>
                <a:cs typeface="Times New Roman"/>
                <a:sym typeface="Times New Roman"/>
              </a:rPr>
              <a:t>Practical Applications</a:t>
            </a:r>
            <a:r>
              <a:rPr lang="en-US" sz="1800" b="0" i="0" dirty="0">
                <a:solidFill>
                  <a:schemeClr val="dk1"/>
                </a:solidFill>
                <a:latin typeface="Times New Roman"/>
                <a:ea typeface="Times New Roman"/>
                <a:cs typeface="Times New Roman"/>
                <a:sym typeface="Times New Roman"/>
              </a:rPr>
              <a:t>:</a:t>
            </a:r>
            <a:endParaRPr dirty="0"/>
          </a:p>
          <a:p>
            <a:pPr marL="457200" lvl="1"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O</a:t>
            </a:r>
            <a:r>
              <a:rPr lang="en-US" sz="1800" b="0" i="0" dirty="0">
                <a:solidFill>
                  <a:schemeClr val="dk1"/>
                </a:solidFill>
                <a:latin typeface="Times New Roman"/>
                <a:ea typeface="Times New Roman"/>
                <a:cs typeface="Times New Roman"/>
                <a:sym typeface="Times New Roman"/>
              </a:rPr>
              <a:t>ur solution opens up opportunities for practical applications in industries such as animation, gaming, and character design, enabling creators to access a diverse set of anime character designs for their projects.</a:t>
            </a:r>
            <a:endParaRPr dirty="0"/>
          </a:p>
          <a:p>
            <a:pPr marL="0" lvl="0" indent="0" algn="l" rtl="0">
              <a:spcBef>
                <a:spcPts val="0"/>
              </a:spcBef>
              <a:spcAft>
                <a:spcPts val="0"/>
              </a:spcAft>
              <a:buNone/>
            </a:pPr>
            <a:br>
              <a:rPr lang="en-US" sz="1800" dirty="0"/>
            </a:b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11289918"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3" name="Google Shape;173;p14"/>
          <p:cNvSpPr/>
          <p:nvPr/>
        </p:nvSpPr>
        <p:spPr>
          <a:xfrm>
            <a:off x="10962893" y="134588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4" name="Google Shape;174;p14"/>
          <p:cNvSpPr/>
          <p:nvPr/>
        </p:nvSpPr>
        <p:spPr>
          <a:xfrm>
            <a:off x="11307380" y="629236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6" name="Google Shape;176;p14"/>
          <p:cNvSpPr txBox="1">
            <a:spLocks noGrp="1"/>
          </p:cNvSpPr>
          <p:nvPr>
            <p:ph type="title"/>
          </p:nvPr>
        </p:nvSpPr>
        <p:spPr>
          <a:xfrm>
            <a:off x="558165" y="385444"/>
            <a:ext cx="9764395" cy="904346"/>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THE WOW IN YOUR SOLUTION</a:t>
            </a:r>
            <a:endParaRPr sz="4000" dirty="0">
              <a:latin typeface="Times New Roman" panose="02020603050405020304" pitchFamily="18" charset="0"/>
              <a:cs typeface="Times New Roman" panose="02020603050405020304" pitchFamily="18" charset="0"/>
            </a:endParaRPr>
          </a:p>
        </p:txBody>
      </p:sp>
      <p:sp>
        <p:nvSpPr>
          <p:cNvPr id="177" name="Google Shape;177;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8" name="Google Shape;178;p14"/>
          <p:cNvSpPr txBox="1"/>
          <p:nvPr/>
        </p:nvSpPr>
        <p:spPr>
          <a:xfrm>
            <a:off x="846916" y="1784666"/>
            <a:ext cx="7609522" cy="478455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800"/>
          </a:p>
        </p:txBody>
      </p:sp>
      <p:sp>
        <p:nvSpPr>
          <p:cNvPr id="179" name="Google Shape;179;p14"/>
          <p:cNvSpPr txBox="1"/>
          <p:nvPr/>
        </p:nvSpPr>
        <p:spPr>
          <a:xfrm>
            <a:off x="1490728" y="1974056"/>
            <a:ext cx="8123872" cy="369331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i="0" dirty="0">
                <a:solidFill>
                  <a:schemeClr val="dk1"/>
                </a:solidFill>
                <a:latin typeface="Times New Roman" panose="02020603050405020304" pitchFamily="18" charset="0"/>
                <a:cs typeface="Times New Roman" panose="02020603050405020304" pitchFamily="18" charset="0"/>
                <a:sym typeface="Arial"/>
              </a:rPr>
              <a:t>Unmatched Creativity: </a:t>
            </a:r>
            <a:r>
              <a:rPr lang="en-US" sz="1800" b="0" i="0" dirty="0">
                <a:solidFill>
                  <a:schemeClr val="dk1"/>
                </a:solidFill>
                <a:latin typeface="Times New Roman" panose="02020603050405020304" pitchFamily="18" charset="0"/>
                <a:cs typeface="Times New Roman" panose="02020603050405020304" pitchFamily="18" charset="0"/>
                <a:sym typeface="Arial"/>
              </a:rPr>
              <a:t>Our solution redefines character design with advanced GAN technology, inspiring creators with unprecedented creative freedom and astonishing results.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b="0" i="0" dirty="0">
              <a:solidFill>
                <a:schemeClr val="dk1"/>
              </a:solidFill>
              <a:latin typeface="Times New Roman" panose="02020603050405020304" pitchFamily="18" charset="0"/>
              <a:cs typeface="Times New Roman" panose="02020603050405020304" pitchFamily="18" charset="0"/>
              <a:sym typeface="Arial"/>
            </a:endParaRPr>
          </a:p>
          <a:p>
            <a:pPr marL="0" lvl="0" indent="0" algn="l" rtl="0">
              <a:spcBef>
                <a:spcPts val="0"/>
              </a:spcBef>
              <a:spcAft>
                <a:spcPts val="0"/>
              </a:spcAft>
              <a:buNone/>
            </a:pPr>
            <a:r>
              <a:rPr lang="en-US" sz="1800" b="1" i="0" dirty="0">
                <a:solidFill>
                  <a:schemeClr val="dk1"/>
                </a:solidFill>
                <a:latin typeface="Times New Roman" panose="02020603050405020304" pitchFamily="18" charset="0"/>
                <a:cs typeface="Times New Roman" panose="02020603050405020304" pitchFamily="18" charset="0"/>
                <a:sym typeface="Arial"/>
              </a:rPr>
              <a:t>Infinite Diversity: </a:t>
            </a:r>
            <a:r>
              <a:rPr lang="en-US" sz="1800" b="0" i="0" dirty="0">
                <a:solidFill>
                  <a:schemeClr val="dk1"/>
                </a:solidFill>
                <a:latin typeface="Times New Roman" panose="02020603050405020304" pitchFamily="18" charset="0"/>
                <a:cs typeface="Times New Roman" panose="02020603050405020304" pitchFamily="18" charset="0"/>
                <a:sym typeface="Arial"/>
              </a:rPr>
              <a:t>From whimsical to fierce, our model produces an endless variety of characters, each with its own captivating narrative and style.</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b="0" i="0" dirty="0">
              <a:solidFill>
                <a:schemeClr val="dk1"/>
              </a:solidFill>
              <a:latin typeface="Times New Roman" panose="02020603050405020304" pitchFamily="18" charset="0"/>
              <a:cs typeface="Times New Roman" panose="02020603050405020304" pitchFamily="18" charset="0"/>
              <a:sym typeface="Arial"/>
            </a:endParaRPr>
          </a:p>
          <a:p>
            <a:pPr marL="0" lvl="0" indent="0" algn="l" rtl="0">
              <a:spcBef>
                <a:spcPts val="0"/>
              </a:spcBef>
              <a:spcAft>
                <a:spcPts val="0"/>
              </a:spcAft>
              <a:buNone/>
            </a:pPr>
            <a:r>
              <a:rPr lang="en-US" sz="1800" b="1" i="0" dirty="0">
                <a:solidFill>
                  <a:schemeClr val="dk1"/>
                </a:solidFill>
                <a:latin typeface="Times New Roman" panose="02020603050405020304" pitchFamily="18" charset="0"/>
                <a:cs typeface="Times New Roman" panose="02020603050405020304" pitchFamily="18" charset="0"/>
                <a:sym typeface="Arial"/>
              </a:rPr>
              <a:t>Seamless Integration, Limitless Innovation: </a:t>
            </a:r>
            <a:r>
              <a:rPr lang="en-US" sz="1800" b="0" i="0" dirty="0">
                <a:solidFill>
                  <a:schemeClr val="dk1"/>
                </a:solidFill>
                <a:latin typeface="Times New Roman" panose="02020603050405020304" pitchFamily="18" charset="0"/>
                <a:cs typeface="Times New Roman" panose="02020603050405020304" pitchFamily="18" charset="0"/>
                <a:sym typeface="Arial"/>
              </a:rPr>
              <a:t>Integrating seamlessly into workflows, we empower creators to innovate effortlessly, pushing the boundaries of character design and storytelling.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b="0" i="0" dirty="0">
              <a:solidFill>
                <a:schemeClr val="dk1"/>
              </a:solidFill>
              <a:latin typeface="Times New Roman" panose="02020603050405020304" pitchFamily="18" charset="0"/>
              <a:cs typeface="Times New Roman" panose="02020603050405020304" pitchFamily="18" charset="0"/>
              <a:sym typeface="Arial"/>
            </a:endParaRPr>
          </a:p>
          <a:p>
            <a:pPr marL="0" lvl="0" indent="0" algn="l" rtl="0">
              <a:spcBef>
                <a:spcPts val="0"/>
              </a:spcBef>
              <a:spcAft>
                <a:spcPts val="0"/>
              </a:spcAft>
              <a:buNone/>
            </a:pPr>
            <a:r>
              <a:rPr lang="en-US" sz="1800" b="1" i="0" dirty="0">
                <a:solidFill>
                  <a:schemeClr val="dk1"/>
                </a:solidFill>
                <a:latin typeface="Times New Roman" panose="02020603050405020304" pitchFamily="18" charset="0"/>
                <a:cs typeface="Times New Roman" panose="02020603050405020304" pitchFamily="18" charset="0"/>
                <a:sym typeface="Arial"/>
              </a:rPr>
              <a:t>Dreams to Reality: </a:t>
            </a:r>
            <a:r>
              <a:rPr lang="en-US" sz="1800" b="0" i="0" dirty="0">
                <a:solidFill>
                  <a:schemeClr val="dk1"/>
                </a:solidFill>
                <a:latin typeface="Times New Roman" panose="02020603050405020304" pitchFamily="18" charset="0"/>
                <a:cs typeface="Times New Roman" panose="02020603050405020304" pitchFamily="18" charset="0"/>
                <a:sym typeface="Arial"/>
              </a:rPr>
              <a:t>We bridge imagination and manifestation, turning dreams into tangible, awe-inspiring art with every creation.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5"/>
          <p:cNvSpPr/>
          <p:nvPr/>
        </p:nvSpPr>
        <p:spPr>
          <a:xfrm>
            <a:off x="9933797" y="423337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87" name="Google Shape;187;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9" name="Google Shape;189;p15"/>
          <p:cNvSpPr txBox="1">
            <a:spLocks noGrp="1"/>
          </p:cNvSpPr>
          <p:nvPr>
            <p:ph type="ctrTitle"/>
          </p:nvPr>
        </p:nvSpPr>
        <p:spPr>
          <a:xfrm>
            <a:off x="739775" y="291147"/>
            <a:ext cx="3304540"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MODELLING</a:t>
            </a:r>
            <a:endParaRPr sz="4000" dirty="0">
              <a:latin typeface="Times New Roman" panose="02020603050405020304" pitchFamily="18" charset="0"/>
              <a:cs typeface="Times New Roman" panose="02020603050405020304" pitchFamily="18" charset="0"/>
            </a:endParaRPr>
          </a:p>
        </p:txBody>
      </p:sp>
      <p:pic>
        <p:nvPicPr>
          <p:cNvPr id="190" name="Google Shape;190;p15"/>
          <p:cNvPicPr preferRelativeResize="0"/>
          <p:nvPr/>
        </p:nvPicPr>
        <p:blipFill rotWithShape="1">
          <a:blip r:embed="rId4">
            <a:alphaModFix/>
          </a:blip>
          <a:srcRect/>
          <a:stretch/>
        </p:blipFill>
        <p:spPr>
          <a:xfrm>
            <a:off x="1451625" y="1860213"/>
            <a:ext cx="7324725" cy="313757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684</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Roboto</vt:lpstr>
      <vt:lpstr>Trebuchet MS</vt:lpstr>
      <vt:lpstr>Times New Roman</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5</cp:revision>
  <dcterms:modified xsi:type="dcterms:W3CDTF">2024-04-01T11:30:30Z</dcterms:modified>
</cp:coreProperties>
</file>