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37"/>
  </p:notesMasterIdLst>
  <p:sldIdLst>
    <p:sldId id="256" r:id="rId2"/>
    <p:sldId id="257" r:id="rId3"/>
    <p:sldId id="295" r:id="rId4"/>
    <p:sldId id="280" r:id="rId5"/>
    <p:sldId id="282" r:id="rId6"/>
    <p:sldId id="284" r:id="rId7"/>
    <p:sldId id="285" r:id="rId8"/>
    <p:sldId id="291" r:id="rId9"/>
    <p:sldId id="286" r:id="rId10"/>
    <p:sldId id="287" r:id="rId11"/>
    <p:sldId id="288" r:id="rId12"/>
    <p:sldId id="293" r:id="rId13"/>
    <p:sldId id="294" r:id="rId14"/>
    <p:sldId id="312" r:id="rId15"/>
    <p:sldId id="310" r:id="rId16"/>
    <p:sldId id="299" r:id="rId17"/>
    <p:sldId id="308" r:id="rId18"/>
    <p:sldId id="313" r:id="rId19"/>
    <p:sldId id="311" r:id="rId20"/>
    <p:sldId id="315" r:id="rId21"/>
    <p:sldId id="309" r:id="rId22"/>
    <p:sldId id="314" r:id="rId23"/>
    <p:sldId id="301" r:id="rId24"/>
    <p:sldId id="300" r:id="rId25"/>
    <p:sldId id="302" r:id="rId26"/>
    <p:sldId id="303" r:id="rId27"/>
    <p:sldId id="304" r:id="rId28"/>
    <p:sldId id="276" r:id="rId29"/>
    <p:sldId id="305" r:id="rId30"/>
    <p:sldId id="306" r:id="rId31"/>
    <p:sldId id="307" r:id="rId32"/>
    <p:sldId id="298" r:id="rId33"/>
    <p:sldId id="297" r:id="rId34"/>
    <p:sldId id="296" r:id="rId35"/>
    <p:sldId id="26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00AC"/>
    <a:srgbClr val="0039A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632" autoAdjust="0"/>
    <p:restoredTop sz="94249" autoAdjust="0"/>
  </p:normalViewPr>
  <p:slideViewPr>
    <p:cSldViewPr snapToGrid="0">
      <p:cViewPr varScale="1">
        <p:scale>
          <a:sx n="83" d="100"/>
          <a:sy n="83" d="100"/>
        </p:scale>
        <p:origin x="-677" y="-6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F6D868-FCB7-4A5F-8BAC-F6D15B0C7909}" type="datetimeFigureOut">
              <a:rPr lang="en-US" smtClean="0"/>
              <a:pPr/>
              <a:t>7/5/2021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B9E912-E6B4-42A7-A250-72F48F40976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B61BEF0D-F0BB-DE4B-95CE-6DB70DBA9567}" type="datetimeFigureOut">
              <a:rPr lang="en-US" smtClean="0"/>
              <a:pPr/>
              <a:t>7/5/2021</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C6B4A9-1611-4792-9094-5F34BCA07E0B}" type="datetimeFigureOut">
              <a:rPr lang="en-US" smtClean="0"/>
              <a:pPr/>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B61BEF0D-F0BB-DE4B-95CE-6DB70DBA9567}" type="datetimeFigureOut">
              <a:rPr lang="en-US" smtClean="0"/>
              <a:pPr/>
              <a:t>7/5/2021</a:t>
            </a:fld>
            <a:endParaRPr lang="en-US" dirty="0"/>
          </a:p>
        </p:txBody>
      </p:sp>
      <p:sp>
        <p:nvSpPr>
          <p:cNvPr id="9" name="Slide Number Placeholder 8"/>
          <p:cNvSpPr>
            <a:spLocks noGrp="1"/>
          </p:cNvSpPr>
          <p:nvPr>
            <p:ph type="sldNum" sz="quarter" idx="15"/>
          </p:nvPr>
        </p:nvSpPr>
        <p:spPr/>
        <p:txBody>
          <a:bodyPr rtlCol="0"/>
          <a:lstStyle/>
          <a:p>
            <a:fld id="{D57F1E4F-1CFF-5643-939E-217C01CDF565}"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B61BEF0D-F0BB-DE4B-95CE-6DB70DBA9567}" type="datetimeFigureOut">
              <a:rPr lang="en-US" smtClean="0"/>
              <a:pPr/>
              <a:t>7/5/2021</a:t>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B712588-04B1-427B-82EE-E8DB90309F08}" type="datetimeFigureOut">
              <a:rPr lang="en-US" smtClean="0"/>
              <a:pPr/>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B61BEF0D-F0BB-DE4B-95CE-6DB70DBA9567}" type="datetimeFigureOut">
              <a:rPr lang="en-US" smtClean="0"/>
              <a:pPr/>
              <a:t>7/5/2021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B61BEF0D-F0BB-DE4B-95CE-6DB70DBA9567}" type="datetimeFigureOut">
              <a:rPr lang="en-US" smtClean="0"/>
              <a:pPr/>
              <a:t>7/5/2021</a:t>
            </a:fld>
            <a:endParaRPr lang="en-US" dirty="0"/>
          </a:p>
        </p:txBody>
      </p:sp>
      <p:sp>
        <p:nvSpPr>
          <p:cNvPr id="7" name="Slide Number Placeholder 6"/>
          <p:cNvSpPr>
            <a:spLocks noGrp="1"/>
          </p:cNvSpPr>
          <p:nvPr>
            <p:ph type="sldNum" sz="quarter" idx="11"/>
          </p:nvPr>
        </p:nvSpPr>
        <p:spPr/>
        <p:txBody>
          <a:bodyPr rtlCol="0"/>
          <a:lstStyle/>
          <a:p>
            <a:fld id="{D57F1E4F-1CFF-5643-939E-217C01CDF565}"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42A54C80-263E-416B-A8E0-580EDEADCBDC}" type="datetimeFigureOut">
              <a:rPr lang="en-US" smtClean="0"/>
              <a:pPr/>
              <a:t>7/5/2021</a:t>
            </a:fld>
            <a:endParaRPr lang="en-US" dirty="0"/>
          </a:p>
        </p:txBody>
      </p:sp>
      <p:sp>
        <p:nvSpPr>
          <p:cNvPr id="22" name="Slide Number Placeholder 21"/>
          <p:cNvSpPr>
            <a:spLocks noGrp="1"/>
          </p:cNvSpPr>
          <p:nvPr>
            <p:ph type="sldNum" sz="quarter" idx="15"/>
          </p:nvPr>
        </p:nvSpPr>
        <p:spPr/>
        <p:txBody>
          <a:bodyPr rtlCol="0"/>
          <a:lstStyle/>
          <a:p>
            <a:fld id="{519954A3-9DFD-4C44-94BA-B95130A3BA1C}"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61BEF0D-F0BB-DE4B-95CE-6DB70DBA9567}" type="datetimeFigureOut">
              <a:rPr lang="en-US" smtClean="0"/>
              <a:pPr/>
              <a:t>7/5/2021</a:t>
            </a:fld>
            <a:endParaRPr lang="en-US" dirty="0"/>
          </a:p>
        </p:txBody>
      </p:sp>
      <p:sp>
        <p:nvSpPr>
          <p:cNvPr id="18" name="Slide Number Placeholder 17"/>
          <p:cNvSpPr>
            <a:spLocks noGrp="1"/>
          </p:cNvSpPr>
          <p:nvPr>
            <p:ph type="sldNum" sz="quarter" idx="11"/>
          </p:nvPr>
        </p:nvSpPr>
        <p:spPr/>
        <p:txBody>
          <a:bodyPr rtlCol="0"/>
          <a:lstStyle/>
          <a:p>
            <a:fld id="{D57F1E4F-1CFF-5643-939E-217C01CDF565}"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B61BEF0D-F0BB-DE4B-95CE-6DB70DBA9567}" type="datetimeFigureOut">
              <a:rPr lang="en-US" smtClean="0"/>
              <a:pPr/>
              <a:t>7/5/2021</a:t>
            </a:fld>
            <a:endParaRPr lang="en-US"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7E94B6-3A79-409B-B88A-5C4DCBE6CE9D}"/>
              </a:ext>
            </a:extLst>
          </p:cNvPr>
          <p:cNvSpPr>
            <a:spLocks noGrp="1"/>
          </p:cNvSpPr>
          <p:nvPr>
            <p:ph type="ctrTitle"/>
          </p:nvPr>
        </p:nvSpPr>
        <p:spPr>
          <a:xfrm>
            <a:off x="3006437" y="1749288"/>
            <a:ext cx="8589818" cy="2767294"/>
          </a:xfrm>
        </p:spPr>
        <p:txBody>
          <a:bodyPr>
            <a:normAutofit/>
          </a:bodyPr>
          <a:lstStyle/>
          <a:p>
            <a:pPr algn="l"/>
            <a:r>
              <a:rPr lang="en-IN" sz="6000" dirty="0">
                <a:solidFill>
                  <a:srgbClr val="C00000"/>
                </a:solidFill>
                <a:latin typeface="Algerian" pitchFamily="82" charset="0"/>
              </a:rPr>
              <a:t>DATABASE  MANAGEMENT</a:t>
            </a:r>
            <a:br>
              <a:rPr lang="en-IN" sz="6000" dirty="0">
                <a:solidFill>
                  <a:srgbClr val="C00000"/>
                </a:solidFill>
                <a:latin typeface="Algerian" pitchFamily="82" charset="0"/>
              </a:rPr>
            </a:br>
            <a:r>
              <a:rPr lang="en-IN" sz="6000" dirty="0">
                <a:solidFill>
                  <a:srgbClr val="C00000"/>
                </a:solidFill>
                <a:latin typeface="Algerian" pitchFamily="82" charset="0"/>
              </a:rPr>
              <a:t>SYSTEM  PROJECT</a:t>
            </a:r>
            <a:endParaRPr lang="en-IN" dirty="0">
              <a:solidFill>
                <a:srgbClr val="C00000"/>
              </a:solidFill>
              <a:latin typeface="Algerian" pitchFamily="82" charset="0"/>
            </a:endParaRPr>
          </a:p>
        </p:txBody>
      </p:sp>
      <p:pic>
        <p:nvPicPr>
          <p:cNvPr id="4" name="Picture 3">
            <a:extLst>
              <a:ext uri="{FF2B5EF4-FFF2-40B4-BE49-F238E27FC236}">
                <a16:creationId xmlns="" xmlns:a16="http://schemas.microsoft.com/office/drawing/2014/main" id="{DA9E2579-15EF-4F45-A54B-02273E0399E6}"/>
              </a:ext>
            </a:extLst>
          </p:cNvPr>
          <p:cNvPicPr>
            <a:picLocks noChangeAspect="1"/>
          </p:cNvPicPr>
          <p:nvPr/>
        </p:nvPicPr>
        <p:blipFill rotWithShape="1">
          <a:blip r:embed="rId2"/>
          <a:srcRect b="9201"/>
          <a:stretch/>
        </p:blipFill>
        <p:spPr>
          <a:xfrm>
            <a:off x="8071797" y="331691"/>
            <a:ext cx="3506488" cy="3368112"/>
          </a:xfrm>
          <a:prstGeom prst="ellipse">
            <a:avLst/>
          </a:prstGeom>
          <a:ln>
            <a:noFill/>
          </a:ln>
          <a:effectLst>
            <a:softEdge rad="112500"/>
          </a:effectLst>
        </p:spPr>
      </p:pic>
      <p:sp>
        <p:nvSpPr>
          <p:cNvPr id="6" name="TextBox 5"/>
          <p:cNvSpPr txBox="1"/>
          <p:nvPr/>
        </p:nvSpPr>
        <p:spPr>
          <a:xfrm>
            <a:off x="3440190" y="5076092"/>
            <a:ext cx="4291559" cy="1015663"/>
          </a:xfrm>
          <a:prstGeom prst="rect">
            <a:avLst/>
          </a:prstGeom>
          <a:noFill/>
        </p:spPr>
        <p:txBody>
          <a:bodyPr wrap="none" rtlCol="0">
            <a:spAutoFit/>
          </a:bodyPr>
          <a:lstStyle/>
          <a:p>
            <a:r>
              <a:rPr lang="en-US" sz="6000" dirty="0" smtClean="0"/>
              <a:t>Team-4A17</a:t>
            </a:r>
            <a:endParaRPr lang="en-US" sz="6000" dirty="0"/>
          </a:p>
        </p:txBody>
      </p:sp>
    </p:spTree>
    <p:extLst>
      <p:ext uri="{BB962C8B-B14F-4D97-AF65-F5344CB8AC3E}">
        <p14:creationId xmlns="" xmlns:p14="http://schemas.microsoft.com/office/powerpoint/2010/main" val="3927090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122" y="1128554"/>
            <a:ext cx="5536768" cy="3710731"/>
          </a:xfrm>
        </p:spPr>
        <p:txBody>
          <a:bodyPr>
            <a:normAutofit/>
          </a:bodyPr>
          <a:lstStyle/>
          <a:p>
            <a:pPr algn="ctr"/>
            <a:r>
              <a:rPr lang="en-IN" sz="3200" b="1" dirty="0" smtClean="0"/>
              <a:t>ER TO RELATIONAL MAPPING</a:t>
            </a:r>
            <a:endParaRPr lang="en-IN" sz="3200" b="1" dirty="0"/>
          </a:p>
        </p:txBody>
      </p:sp>
      <p:pic>
        <p:nvPicPr>
          <p:cNvPr id="4" name="Picture 3" descr="jjj.png"/>
          <p:cNvPicPr/>
          <p:nvPr/>
        </p:nvPicPr>
        <p:blipFill>
          <a:blip r:embed="rId2"/>
          <a:srcRect r="62835" b="11142"/>
          <a:stretch>
            <a:fillRect/>
          </a:stretch>
        </p:blipFill>
        <p:spPr>
          <a:xfrm>
            <a:off x="5669280" y="0"/>
            <a:ext cx="5908431" cy="6858000"/>
          </a:xfrm>
          <a:prstGeom prst="rect">
            <a:avLst/>
          </a:prstGeom>
        </p:spPr>
      </p:pic>
    </p:spTree>
    <p:extLst>
      <p:ext uri="{BB962C8B-B14F-4D97-AF65-F5344CB8AC3E}">
        <p14:creationId xmlns="" xmlns:p14="http://schemas.microsoft.com/office/powerpoint/2010/main" val="382700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747" y="0"/>
            <a:ext cx="10058400" cy="590089"/>
          </a:xfrm>
        </p:spPr>
        <p:txBody>
          <a:bodyPr/>
          <a:lstStyle/>
          <a:p>
            <a:pPr algn="ctr"/>
            <a:r>
              <a:rPr lang="en-IN" b="1" dirty="0" smtClean="0"/>
              <a:t>	OBJECT MODEL</a:t>
            </a:r>
            <a:endParaRPr lang="en-IN" b="1" dirty="0"/>
          </a:p>
        </p:txBody>
      </p:sp>
      <p:pic>
        <p:nvPicPr>
          <p:cNvPr id="4" name="Picture 3" descr="Screenshot (29).png"/>
          <p:cNvPicPr/>
          <p:nvPr/>
        </p:nvPicPr>
        <p:blipFill>
          <a:blip r:embed="rId2"/>
          <a:stretch>
            <a:fillRect/>
          </a:stretch>
        </p:blipFill>
        <p:spPr>
          <a:xfrm>
            <a:off x="-1" y="928468"/>
            <a:ext cx="12463975" cy="5929531"/>
          </a:xfrm>
          <a:prstGeom prst="rect">
            <a:avLst/>
          </a:prstGeom>
          <a:ln>
            <a:solidFill>
              <a:schemeClr val="tx1"/>
            </a:solidFill>
          </a:ln>
        </p:spPr>
      </p:pic>
    </p:spTree>
    <p:extLst>
      <p:ext uri="{BB962C8B-B14F-4D97-AF65-F5344CB8AC3E}">
        <p14:creationId xmlns="" xmlns:p14="http://schemas.microsoft.com/office/powerpoint/2010/main" val="16999257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47781"/>
            <a:ext cx="10058400" cy="878378"/>
          </a:xfrm>
        </p:spPr>
        <p:txBody>
          <a:bodyPr/>
          <a:lstStyle/>
          <a:p>
            <a:pPr algn="ctr"/>
            <a:r>
              <a:rPr lang="en-IN" b="1" dirty="0" smtClean="0">
                <a:solidFill>
                  <a:schemeClr val="tx1">
                    <a:lumMod val="95000"/>
                    <a:lumOff val="5000"/>
                  </a:schemeClr>
                </a:solidFill>
              </a:rPr>
              <a:t>NORMALISATION</a:t>
            </a:r>
            <a:endParaRPr lang="en-IN" b="1" dirty="0">
              <a:solidFill>
                <a:schemeClr val="tx1">
                  <a:lumMod val="95000"/>
                  <a:lumOff val="5000"/>
                </a:schemeClr>
              </a:solidFill>
            </a:endParaRPr>
          </a:p>
        </p:txBody>
      </p:sp>
      <p:sp>
        <p:nvSpPr>
          <p:cNvPr id="3" name="Content Placeholder 2"/>
          <p:cNvSpPr>
            <a:spLocks noGrp="1"/>
          </p:cNvSpPr>
          <p:nvPr>
            <p:ph idx="1"/>
          </p:nvPr>
        </p:nvSpPr>
        <p:spPr>
          <a:xfrm>
            <a:off x="0" y="1166835"/>
            <a:ext cx="11961091" cy="5402351"/>
          </a:xfrm>
          <a:solidFill>
            <a:schemeClr val="bg1"/>
          </a:solidFill>
        </p:spPr>
        <p:txBody>
          <a:bodyPr>
            <a:normAutofit/>
          </a:bodyPr>
          <a:lstStyle/>
          <a:p>
            <a:r>
              <a:rPr lang="en-US" sz="2400" u="sng" dirty="0"/>
              <a:t>Entities:</a:t>
            </a:r>
            <a:endParaRPr lang="en-IN" sz="2400" dirty="0"/>
          </a:p>
          <a:p>
            <a:endParaRPr lang="en-US" sz="2400" b="1" dirty="0" smtClean="0"/>
          </a:p>
          <a:p>
            <a:r>
              <a:rPr lang="en-US" sz="2400" b="1" dirty="0" smtClean="0"/>
              <a:t>Employee,Shop,Supplier,Supplies,Product,Purchased_by,AMC,Bill,Customer</a:t>
            </a:r>
          </a:p>
          <a:p>
            <a:endParaRPr lang="en-US" b="1" dirty="0" smtClean="0"/>
          </a:p>
          <a:p>
            <a:pPr>
              <a:buFont typeface="Arial" panose="020B0604020202020204" pitchFamily="34" charset="0"/>
              <a:buChar char="•"/>
            </a:pPr>
            <a:r>
              <a:rPr lang="en-US" sz="2400" dirty="0" smtClean="0"/>
              <a:t>The </a:t>
            </a:r>
            <a:r>
              <a:rPr lang="en-US" sz="2400" dirty="0"/>
              <a:t>above entities have all its attributes as single or atomic values hence we conclude that the following relation is </a:t>
            </a:r>
            <a:r>
              <a:rPr lang="en-US" sz="2400" dirty="0" smtClean="0"/>
              <a:t>in 1NF</a:t>
            </a:r>
            <a:endParaRPr lang="en-IN" sz="2400" dirty="0"/>
          </a:p>
          <a:p>
            <a:endParaRPr lang="en-IN" dirty="0"/>
          </a:p>
        </p:txBody>
      </p:sp>
    </p:spTree>
    <p:extLst>
      <p:ext uri="{BB962C8B-B14F-4D97-AF65-F5344CB8AC3E}">
        <p14:creationId xmlns="" xmlns:p14="http://schemas.microsoft.com/office/powerpoint/2010/main" val="2906992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068"/>
            <a:ext cx="12192000" cy="6858000"/>
          </a:xfrm>
          <a:solidFill>
            <a:schemeClr val="bg1"/>
          </a:solidFill>
        </p:spPr>
        <p:txBody>
          <a:bodyPr>
            <a:normAutofit/>
          </a:bodyPr>
          <a:lstStyle/>
          <a:p>
            <a:r>
              <a:rPr lang="en-US" sz="1800" dirty="0" smtClean="0"/>
              <a:t>In the entity </a:t>
            </a:r>
            <a:r>
              <a:rPr lang="en-US" sz="1800" b="1" dirty="0" smtClean="0"/>
              <a:t>Supplier</a:t>
            </a:r>
            <a:endParaRPr lang="en-IN" sz="1800" dirty="0" smtClean="0"/>
          </a:p>
          <a:p>
            <a:pPr lvl="0"/>
            <a:r>
              <a:rPr lang="en-US" sz="1800" dirty="0" smtClean="0"/>
              <a:t>1NF:The above </a:t>
            </a:r>
            <a:r>
              <a:rPr lang="en-US" sz="1800" dirty="0" err="1" smtClean="0"/>
              <a:t>entitiy</a:t>
            </a:r>
            <a:r>
              <a:rPr lang="en-US" sz="1800" dirty="0" smtClean="0"/>
              <a:t> has all its attributes as single or atomic values hence we conclude that the following relation is 1NF.</a:t>
            </a:r>
            <a:endParaRPr lang="en-IN" sz="1800" dirty="0" smtClean="0"/>
          </a:p>
          <a:p>
            <a:pPr lvl="0"/>
            <a:r>
              <a:rPr lang="en-US" sz="1800" dirty="0" smtClean="0"/>
              <a:t>2NF:</a:t>
            </a:r>
            <a:r>
              <a:rPr lang="en-IN" sz="1800" dirty="0" smtClean="0"/>
              <a:t>-</a:t>
            </a:r>
            <a:r>
              <a:rPr lang="en-US" sz="1800" u="sng" dirty="0" smtClean="0"/>
              <a:t>FD1:{</a:t>
            </a:r>
            <a:r>
              <a:rPr lang="en-US" sz="1800" u="sng" dirty="0" err="1" smtClean="0"/>
              <a:t>GSTNo</a:t>
            </a:r>
            <a:r>
              <a:rPr lang="en-US" sz="1800" u="sng" dirty="0" smtClean="0"/>
              <a:t>}={</a:t>
            </a:r>
            <a:r>
              <a:rPr lang="en-US" sz="1800" u="sng" dirty="0" err="1" smtClean="0"/>
              <a:t>GSTNo,SName,PhoneNo</a:t>
            </a:r>
            <a:r>
              <a:rPr lang="en-US" sz="1800" u="sng" dirty="0" smtClean="0"/>
              <a:t>}</a:t>
            </a:r>
            <a:endParaRPr lang="en-IN" sz="1800" dirty="0" smtClean="0"/>
          </a:p>
          <a:p>
            <a:r>
              <a:rPr lang="en-US" sz="1800" dirty="0" smtClean="0"/>
              <a:t>         FD2:{</a:t>
            </a:r>
            <a:r>
              <a:rPr lang="en-US" sz="1800" dirty="0" err="1" smtClean="0"/>
              <a:t>GSTNo,date</a:t>
            </a:r>
            <a:r>
              <a:rPr lang="en-US" sz="1800" dirty="0" smtClean="0"/>
              <a:t>}={</a:t>
            </a:r>
            <a:r>
              <a:rPr lang="en-US" sz="1800" dirty="0" err="1" smtClean="0"/>
              <a:t>GSTNo,DateOfSale,TotalAmt,PaidAmt,PhoneNo</a:t>
            </a:r>
            <a:r>
              <a:rPr lang="en-US" sz="1800" dirty="0" smtClean="0"/>
              <a:t> }</a:t>
            </a:r>
            <a:endParaRPr lang="en-IN" sz="1800" dirty="0" smtClean="0"/>
          </a:p>
          <a:p>
            <a:endParaRPr lang="en-IN" sz="1800" dirty="0"/>
          </a:p>
        </p:txBody>
      </p:sp>
      <p:pic>
        <p:nvPicPr>
          <p:cNvPr id="7" name="Picture 6" descr="Screenshot (25).png"/>
          <p:cNvPicPr/>
          <p:nvPr/>
        </p:nvPicPr>
        <p:blipFill>
          <a:blip r:embed="rId2"/>
          <a:srcRect l="30769" t="39253" r="31331" b="55698"/>
          <a:stretch>
            <a:fillRect/>
          </a:stretch>
        </p:blipFill>
        <p:spPr>
          <a:xfrm>
            <a:off x="286326" y="1701344"/>
            <a:ext cx="10510982" cy="986438"/>
          </a:xfrm>
          <a:prstGeom prst="rect">
            <a:avLst/>
          </a:prstGeom>
          <a:ln w="3175">
            <a:solidFill>
              <a:schemeClr val="tx1"/>
            </a:solidFill>
            <a:prstDash val="solid"/>
          </a:ln>
        </p:spPr>
      </p:pic>
      <p:sp>
        <p:nvSpPr>
          <p:cNvPr id="9" name="TextBox 8"/>
          <p:cNvSpPr txBox="1"/>
          <p:nvPr/>
        </p:nvSpPr>
        <p:spPr>
          <a:xfrm>
            <a:off x="45726" y="6115995"/>
            <a:ext cx="12146274" cy="338554"/>
          </a:xfrm>
          <a:prstGeom prst="rect">
            <a:avLst/>
          </a:prstGeom>
          <a:noFill/>
        </p:spPr>
        <p:txBody>
          <a:bodyPr wrap="none" rtlCol="0">
            <a:spAutoFit/>
          </a:bodyPr>
          <a:lstStyle/>
          <a:p>
            <a:pPr marL="285750" lvl="0" indent="-285750">
              <a:buFont typeface="Arial" panose="020B0604020202020204" pitchFamily="34" charset="0"/>
              <a:buChar char="•"/>
            </a:pPr>
            <a:r>
              <a:rPr lang="en-US" sz="1600" dirty="0"/>
              <a:t>Considering the following two FD’s there doesn’t </a:t>
            </a:r>
            <a:r>
              <a:rPr lang="en-US" sz="1600" dirty="0" smtClean="0"/>
              <a:t>exist transitivity among the given FD’s and hence they are in 2NF at last.</a:t>
            </a:r>
          </a:p>
        </p:txBody>
      </p:sp>
      <p:pic>
        <p:nvPicPr>
          <p:cNvPr id="11" name="Picture 2"/>
          <p:cNvPicPr>
            <a:picLocks noChangeAspect="1" noChangeArrowheads="1"/>
          </p:cNvPicPr>
          <p:nvPr/>
        </p:nvPicPr>
        <p:blipFill>
          <a:blip r:embed="rId3"/>
          <a:srcRect l="51808" t="27681" r="5846" b="45434"/>
          <a:stretch>
            <a:fillRect/>
          </a:stretch>
        </p:blipFill>
        <p:spPr bwMode="auto">
          <a:xfrm>
            <a:off x="422032" y="3235567"/>
            <a:ext cx="7572042" cy="2597197"/>
          </a:xfrm>
          <a:prstGeom prst="rect">
            <a:avLst/>
          </a:prstGeom>
          <a:noFill/>
          <a:ln w="9525">
            <a:noFill/>
            <a:miter lim="800000"/>
            <a:headEnd/>
            <a:tailEnd/>
          </a:ln>
          <a:effectLst/>
        </p:spPr>
      </p:pic>
      <p:sp>
        <p:nvSpPr>
          <p:cNvPr id="12" name="Rectangle 11"/>
          <p:cNvSpPr/>
          <p:nvPr/>
        </p:nvSpPr>
        <p:spPr>
          <a:xfrm>
            <a:off x="250045" y="2876015"/>
            <a:ext cx="3560783" cy="369332"/>
          </a:xfrm>
          <a:prstGeom prst="rect">
            <a:avLst/>
          </a:prstGeom>
        </p:spPr>
        <p:txBody>
          <a:bodyPr wrap="none">
            <a:spAutoFit/>
          </a:bodyPr>
          <a:lstStyle/>
          <a:p>
            <a:r>
              <a:rPr lang="en-IN" dirty="0" smtClean="0"/>
              <a:t> </a:t>
            </a:r>
            <a:r>
              <a:rPr lang="en-US" dirty="0" smtClean="0"/>
              <a:t>This table can be decomposed into:</a:t>
            </a:r>
            <a:endParaRPr lang="en-US" dirty="0"/>
          </a:p>
        </p:txBody>
      </p:sp>
    </p:spTree>
    <p:extLst>
      <p:ext uri="{BB962C8B-B14F-4D97-AF65-F5344CB8AC3E}">
        <p14:creationId xmlns="" xmlns:p14="http://schemas.microsoft.com/office/powerpoint/2010/main" val="2688333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0-04-26 at 12.48.44 AM.jpeg"/>
          <p:cNvPicPr>
            <a:picLocks noChangeAspect="1"/>
          </p:cNvPicPr>
          <p:nvPr/>
        </p:nvPicPr>
        <p:blipFill>
          <a:blip r:embed="rId2"/>
          <a:srcRect t="11700" b="5921"/>
          <a:stretch>
            <a:fillRect/>
          </a:stretch>
        </p:blipFill>
        <p:spPr>
          <a:xfrm>
            <a:off x="0" y="706582"/>
            <a:ext cx="12192000" cy="6151418"/>
          </a:xfrm>
          <a:prstGeom prst="rect">
            <a:avLst/>
          </a:prstGeom>
        </p:spPr>
      </p:pic>
      <p:sp>
        <p:nvSpPr>
          <p:cNvPr id="6" name="Title 5"/>
          <p:cNvSpPr>
            <a:spLocks noGrp="1"/>
          </p:cNvSpPr>
          <p:nvPr>
            <p:ph type="title"/>
          </p:nvPr>
        </p:nvSpPr>
        <p:spPr>
          <a:xfrm>
            <a:off x="0" y="0"/>
            <a:ext cx="11868728" cy="517092"/>
          </a:xfrm>
        </p:spPr>
        <p:txBody>
          <a:bodyPr>
            <a:normAutofit fontScale="90000"/>
          </a:bodyPr>
          <a:lstStyle/>
          <a:p>
            <a:pPr algn="ctr"/>
            <a:r>
              <a:rPr lang="en-US" dirty="0" smtClean="0"/>
              <a:t>Here we can create our account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0-04-26 at 12.48.46 AM (1).jpeg"/>
          <p:cNvPicPr>
            <a:picLocks noChangeAspect="1"/>
          </p:cNvPicPr>
          <p:nvPr/>
        </p:nvPicPr>
        <p:blipFill>
          <a:blip r:embed="rId2"/>
          <a:srcRect t="11796" b="2144"/>
          <a:stretch>
            <a:fillRect/>
          </a:stretch>
        </p:blipFill>
        <p:spPr>
          <a:xfrm>
            <a:off x="0" y="955964"/>
            <a:ext cx="12192000" cy="5902036"/>
          </a:xfrm>
          <a:prstGeom prst="rect">
            <a:avLst/>
          </a:prstGeom>
        </p:spPr>
      </p:pic>
      <p:sp>
        <p:nvSpPr>
          <p:cNvPr id="5" name="Title 5"/>
          <p:cNvSpPr txBox="1">
            <a:spLocks/>
          </p:cNvSpPr>
          <p:nvPr/>
        </p:nvSpPr>
        <p:spPr>
          <a:xfrm>
            <a:off x="0" y="0"/>
            <a:ext cx="11868728" cy="517092"/>
          </a:xfrm>
          <a:prstGeom prst="rect">
            <a:avLst/>
          </a:prstGeom>
        </p:spPr>
        <p:txBody>
          <a:bodyP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Here we can login</a:t>
            </a:r>
            <a:r>
              <a:rPr kumimoji="0" lang="en-US" sz="3000" b="0" i="0" u="none" strike="noStrike" kern="1200" cap="small" spc="0" normalizeH="0" noProof="0" dirty="0" smtClean="0">
                <a:ln>
                  <a:noFill/>
                </a:ln>
                <a:solidFill>
                  <a:schemeClr val="tx2"/>
                </a:solidFill>
                <a:effectLst/>
                <a:uLnTx/>
                <a:uFillTx/>
                <a:latin typeface="+mj-lt"/>
                <a:ea typeface="+mj-ea"/>
                <a:cs typeface="+mj-cs"/>
              </a:rPr>
              <a:t> to</a:t>
            </a:r>
            <a:r>
              <a:rPr kumimoji="0" lang="en-US" sz="3000" b="0" i="0" u="none" strike="noStrike" kern="1200" cap="small" spc="0" normalizeH="0" baseline="0" noProof="0" dirty="0" smtClean="0">
                <a:ln>
                  <a:noFill/>
                </a:ln>
                <a:solidFill>
                  <a:schemeClr val="tx2"/>
                </a:solidFill>
                <a:effectLst/>
                <a:uLnTx/>
                <a:uFillTx/>
                <a:latin typeface="+mj-lt"/>
                <a:ea typeface="+mj-ea"/>
                <a:cs typeface="+mj-cs"/>
              </a:rPr>
              <a:t> our system </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12.56.40 AM.jpeg"/>
          <p:cNvPicPr>
            <a:picLocks noChangeAspect="1"/>
          </p:cNvPicPr>
          <p:nvPr/>
        </p:nvPicPr>
        <p:blipFill>
          <a:blip r:embed="rId2"/>
          <a:srcRect t="15872" b="36624"/>
          <a:stretch>
            <a:fillRect/>
          </a:stretch>
        </p:blipFill>
        <p:spPr>
          <a:xfrm>
            <a:off x="742208" y="1011381"/>
            <a:ext cx="10549247" cy="3408219"/>
          </a:xfrm>
          <a:prstGeom prst="rect">
            <a:avLst/>
          </a:prstGeom>
        </p:spPr>
      </p:pic>
      <p:sp>
        <p:nvSpPr>
          <p:cNvPr id="4" name="Title 5"/>
          <p:cNvSpPr txBox="1">
            <a:spLocks/>
          </p:cNvSpPr>
          <p:nvPr/>
        </p:nvSpPr>
        <p:spPr>
          <a:xfrm>
            <a:off x="0" y="0"/>
            <a:ext cx="11868728" cy="1066800"/>
          </a:xfrm>
          <a:prstGeom prst="rect">
            <a:avLst/>
          </a:prstGeom>
        </p:spPr>
        <p:txBody>
          <a:bodyPr>
            <a:normAutofit fontScale="97500"/>
          </a:bodyPr>
          <a:lstStyle/>
          <a:p>
            <a:pPr algn="ctr" defTabSz="914400">
              <a:spcBef>
                <a:spcPct val="0"/>
              </a:spcBef>
            </a:pPr>
            <a:r>
              <a:rPr lang="en-US" sz="3200" dirty="0" smtClean="0"/>
              <a:t>Notification System for Due Payments by suppliers and customers and also the notification for AMC Services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5" name="TextBox 4"/>
          <p:cNvSpPr txBox="1"/>
          <p:nvPr/>
        </p:nvSpPr>
        <p:spPr>
          <a:xfrm>
            <a:off x="235527" y="5638799"/>
            <a:ext cx="8813631" cy="1015663"/>
          </a:xfrm>
          <a:prstGeom prst="rect">
            <a:avLst/>
          </a:prstGeom>
          <a:noFill/>
        </p:spPr>
        <p:txBody>
          <a:bodyPr wrap="none" rtlCol="0">
            <a:spAutoFit/>
          </a:bodyPr>
          <a:lstStyle/>
          <a:p>
            <a:r>
              <a:rPr lang="en-US" sz="2000" dirty="0" smtClean="0"/>
              <a:t>To add or view the details we have DISPLAY OR ADD ITEMS</a:t>
            </a:r>
          </a:p>
          <a:p>
            <a:r>
              <a:rPr lang="en-US" sz="2000" dirty="0" smtClean="0"/>
              <a:t>To do analysis we need to cluck on ANALYSIS</a:t>
            </a:r>
          </a:p>
          <a:p>
            <a:r>
              <a:rPr lang="en-US" sz="2000" dirty="0" smtClean="0"/>
              <a:t>To print Bill by entering the bill no we need to go to PRINT BILL Button</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p:cNvSpPr txBox="1">
            <a:spLocks/>
          </p:cNvSpPr>
          <p:nvPr/>
        </p:nvSpPr>
        <p:spPr>
          <a:xfrm>
            <a:off x="0" y="0"/>
            <a:ext cx="11868728" cy="1468582"/>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Here</a:t>
            </a:r>
            <a:r>
              <a:rPr kumimoji="0" lang="en-US" sz="3000" b="0" i="0" u="none" strike="noStrike" kern="1200" cap="small" spc="0" normalizeH="0" noProof="0" dirty="0" smtClean="0">
                <a:ln>
                  <a:noFill/>
                </a:ln>
                <a:solidFill>
                  <a:schemeClr val="tx2"/>
                </a:solidFill>
                <a:effectLst/>
                <a:uLnTx/>
                <a:uFillTx/>
                <a:latin typeface="+mj-lt"/>
                <a:ea typeface="+mj-ea"/>
                <a:cs typeface="+mj-cs"/>
              </a:rPr>
              <a:t> in pending </a:t>
            </a:r>
            <a:r>
              <a:rPr kumimoji="0" lang="en-US" sz="3000" b="0" i="0" u="none" strike="noStrike" kern="1200" cap="small" spc="0" normalizeH="0" noProof="0" dirty="0" err="1" smtClean="0">
                <a:ln>
                  <a:noFill/>
                </a:ln>
                <a:solidFill>
                  <a:schemeClr val="tx2"/>
                </a:solidFill>
                <a:effectLst/>
                <a:uLnTx/>
                <a:uFillTx/>
                <a:latin typeface="+mj-lt"/>
                <a:ea typeface="+mj-ea"/>
                <a:cs typeface="+mj-cs"/>
              </a:rPr>
              <a:t>amc</a:t>
            </a:r>
            <a:r>
              <a:rPr kumimoji="0" lang="en-US" sz="3000" b="0" i="0" u="none" strike="noStrike" kern="1200" cap="small" spc="0" normalizeH="0" noProof="0" dirty="0" smtClean="0">
                <a:ln>
                  <a:noFill/>
                </a:ln>
                <a:solidFill>
                  <a:schemeClr val="tx2"/>
                </a:solidFill>
                <a:effectLst/>
                <a:uLnTx/>
                <a:uFillTx/>
                <a:latin typeface="+mj-lt"/>
                <a:ea typeface="+mj-ea"/>
                <a:cs typeface="+mj-cs"/>
              </a:rPr>
              <a:t> we can view only those </a:t>
            </a:r>
            <a:r>
              <a:rPr kumimoji="0" lang="en-US" sz="3000" b="0" i="0" u="none" strike="noStrike" kern="1200" cap="small" spc="0" normalizeH="0" noProof="0" dirty="0" err="1" smtClean="0">
                <a:ln>
                  <a:noFill/>
                </a:ln>
                <a:solidFill>
                  <a:schemeClr val="tx2"/>
                </a:solidFill>
                <a:effectLst/>
                <a:uLnTx/>
                <a:uFillTx/>
                <a:latin typeface="+mj-lt"/>
                <a:ea typeface="+mj-ea"/>
                <a:cs typeface="+mj-cs"/>
              </a:rPr>
              <a:t>amc</a:t>
            </a:r>
            <a:r>
              <a:rPr kumimoji="0" lang="en-US" sz="3000" b="0" i="0" u="none" strike="noStrike" kern="1200" cap="small" spc="0" normalizeH="0" noProof="0" dirty="0" smtClean="0">
                <a:ln>
                  <a:noFill/>
                </a:ln>
                <a:solidFill>
                  <a:schemeClr val="tx2"/>
                </a:solidFill>
                <a:effectLst/>
                <a:uLnTx/>
                <a:uFillTx/>
                <a:latin typeface="+mj-lt"/>
                <a:ea typeface="+mj-ea"/>
                <a:cs typeface="+mj-cs"/>
              </a:rPr>
              <a:t> which are due not the one whose services have been completed</a:t>
            </a:r>
            <a:r>
              <a:rPr kumimoji="0" lang="en-US" sz="3000" b="0" i="0" u="none" strike="noStrike" kern="1200" cap="small" spc="0" normalizeH="0" baseline="0" noProof="0" dirty="0" smtClean="0">
                <a:ln>
                  <a:noFill/>
                </a:ln>
                <a:solidFill>
                  <a:schemeClr val="tx2"/>
                </a:solidFill>
                <a:effectLst/>
                <a:uLnTx/>
                <a:uFillTx/>
                <a:latin typeface="+mj-lt"/>
                <a:ea typeface="+mj-ea"/>
                <a:cs typeface="+mj-cs"/>
              </a:rPr>
              <a:t> </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pic>
        <p:nvPicPr>
          <p:cNvPr id="4" name="Picture 3" descr="WhatsApp Image 2020-04-26 at 9.42.33 AM.jpeg"/>
          <p:cNvPicPr>
            <a:picLocks noChangeAspect="1"/>
          </p:cNvPicPr>
          <p:nvPr/>
        </p:nvPicPr>
        <p:blipFill>
          <a:blip r:embed="rId2"/>
          <a:srcRect t="19192" b="6667"/>
          <a:stretch>
            <a:fillRect/>
          </a:stretch>
        </p:blipFill>
        <p:spPr>
          <a:xfrm>
            <a:off x="0" y="1316182"/>
            <a:ext cx="12192000" cy="508461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12.48.11 AM.jpeg"/>
          <p:cNvPicPr>
            <a:picLocks noChangeAspect="1"/>
          </p:cNvPicPr>
          <p:nvPr/>
        </p:nvPicPr>
        <p:blipFill>
          <a:blip r:embed="rId2"/>
          <a:srcRect t="19095" b="6562"/>
          <a:stretch>
            <a:fillRect/>
          </a:stretch>
        </p:blipFill>
        <p:spPr>
          <a:xfrm>
            <a:off x="0" y="872837"/>
            <a:ext cx="12192000" cy="5527964"/>
          </a:xfrm>
          <a:prstGeom prst="rect">
            <a:avLst/>
          </a:prstGeom>
        </p:spPr>
      </p:pic>
      <p:sp>
        <p:nvSpPr>
          <p:cNvPr id="3" name="Title 5"/>
          <p:cNvSpPr txBox="1">
            <a:spLocks/>
          </p:cNvSpPr>
          <p:nvPr/>
        </p:nvSpPr>
        <p:spPr>
          <a:xfrm>
            <a:off x="0" y="0"/>
            <a:ext cx="11868728" cy="517092"/>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small" spc="0" normalizeH="0" baseline="0" noProof="0" dirty="0" smtClean="0">
                <a:ln>
                  <a:noFill/>
                </a:ln>
                <a:solidFill>
                  <a:schemeClr val="tx2"/>
                </a:solidFill>
                <a:effectLst/>
                <a:uLnTx/>
                <a:uFillTx/>
                <a:latin typeface="+mj-lt"/>
                <a:ea typeface="+mj-ea"/>
                <a:cs typeface="+mj-cs"/>
              </a:rPr>
              <a:t>IN</a:t>
            </a:r>
            <a:r>
              <a:rPr kumimoji="0" lang="en-US" sz="2800" b="0" i="0" u="none" strike="noStrike" kern="1200" cap="small" spc="0" normalizeH="0" noProof="0" dirty="0" smtClean="0">
                <a:ln>
                  <a:noFill/>
                </a:ln>
                <a:solidFill>
                  <a:schemeClr val="tx2"/>
                </a:solidFill>
                <a:effectLst/>
                <a:uLnTx/>
                <a:uFillTx/>
                <a:latin typeface="+mj-lt"/>
                <a:ea typeface="+mj-ea"/>
                <a:cs typeface="+mj-cs"/>
              </a:rPr>
              <a:t> THIS WE CAN VIEW THE DUE PAYMENTS OF SUPPLIERS</a:t>
            </a:r>
            <a:endParaRPr kumimoji="0" lang="en-US" sz="28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12.48.45 AM.jpeg"/>
          <p:cNvPicPr>
            <a:picLocks noChangeAspect="1"/>
          </p:cNvPicPr>
          <p:nvPr/>
        </p:nvPicPr>
        <p:blipFill>
          <a:blip r:embed="rId2"/>
          <a:srcRect t="12489" r="13811" b="7836"/>
          <a:stretch>
            <a:fillRect/>
          </a:stretch>
        </p:blipFill>
        <p:spPr>
          <a:xfrm>
            <a:off x="623455" y="928255"/>
            <a:ext cx="10737272" cy="5929745"/>
          </a:xfrm>
          <a:prstGeom prst="rect">
            <a:avLst/>
          </a:prstGeom>
        </p:spPr>
      </p:pic>
      <p:sp>
        <p:nvSpPr>
          <p:cNvPr id="3" name="Title 5"/>
          <p:cNvSpPr txBox="1">
            <a:spLocks/>
          </p:cNvSpPr>
          <p:nvPr/>
        </p:nvSpPr>
        <p:spPr>
          <a:xfrm>
            <a:off x="0" y="0"/>
            <a:ext cx="11868728" cy="517092"/>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small" spc="0" normalizeH="0" baseline="0" noProof="0" dirty="0" err="1" smtClean="0">
                <a:ln>
                  <a:noFill/>
                </a:ln>
                <a:solidFill>
                  <a:schemeClr val="tx2"/>
                </a:solidFill>
                <a:effectLst/>
                <a:uLnTx/>
                <a:uFillTx/>
                <a:latin typeface="+mj-lt"/>
                <a:ea typeface="+mj-ea"/>
                <a:cs typeface="+mj-cs"/>
              </a:rPr>
              <a:t>Thi</a:t>
            </a:r>
            <a:r>
              <a:rPr lang="en-US" sz="2400" cap="small" baseline="0" dirty="0" smtClean="0">
                <a:solidFill>
                  <a:schemeClr val="tx2"/>
                </a:solidFill>
                <a:latin typeface="+mj-lt"/>
                <a:ea typeface="+mj-ea"/>
                <a:cs typeface="+mj-cs"/>
              </a:rPr>
              <a:t>s</a:t>
            </a:r>
            <a:r>
              <a:rPr lang="en-US" sz="2400" cap="small" dirty="0" smtClean="0">
                <a:solidFill>
                  <a:schemeClr val="tx2"/>
                </a:solidFill>
                <a:latin typeface="+mj-lt"/>
                <a:ea typeface="+mj-ea"/>
                <a:cs typeface="+mj-cs"/>
              </a:rPr>
              <a:t> Is The Page Of Bill Generation Clicking On View Invoice Renders It To </a:t>
            </a:r>
            <a:r>
              <a:rPr lang="en-US" sz="2400" cap="small" dirty="0" err="1" smtClean="0">
                <a:solidFill>
                  <a:schemeClr val="tx2"/>
                </a:solidFill>
                <a:latin typeface="+mj-lt"/>
                <a:ea typeface="+mj-ea"/>
                <a:cs typeface="+mj-cs"/>
              </a:rPr>
              <a:t>Pdf</a:t>
            </a:r>
            <a:endParaRPr kumimoji="0" lang="en-US" sz="24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193E65-4C6D-44B9-9425-8DEC612555CE}"/>
              </a:ext>
            </a:extLst>
          </p:cNvPr>
          <p:cNvSpPr>
            <a:spLocks noGrp="1"/>
          </p:cNvSpPr>
          <p:nvPr>
            <p:ph type="title"/>
          </p:nvPr>
        </p:nvSpPr>
        <p:spPr>
          <a:xfrm>
            <a:off x="609600" y="512618"/>
            <a:ext cx="9956800" cy="2563090"/>
          </a:xfrm>
        </p:spPr>
        <p:txBody>
          <a:bodyPr>
            <a:noAutofit/>
          </a:bodyPr>
          <a:lstStyle/>
          <a:p>
            <a:pPr algn="ctr"/>
            <a:r>
              <a:rPr lang="en-IN" sz="4800" dirty="0" smtClean="0">
                <a:solidFill>
                  <a:srgbClr val="002060"/>
                </a:solidFill>
                <a:latin typeface="Algerian" pitchFamily="82" charset="0"/>
              </a:rPr>
              <a:t>APPLIANCE STORE</a:t>
            </a:r>
            <a:r>
              <a:rPr lang="en-IN" sz="4800" dirty="0" smtClean="0">
                <a:solidFill>
                  <a:srgbClr val="2D00AC"/>
                </a:solidFill>
                <a:latin typeface="Algerian" pitchFamily="82" charset="0"/>
              </a:rPr>
              <a:t> </a:t>
            </a:r>
            <a:r>
              <a:rPr lang="en-IN" sz="4800" dirty="0">
                <a:solidFill>
                  <a:srgbClr val="2D00AC"/>
                </a:solidFill>
                <a:latin typeface="Algerian" pitchFamily="82" charset="0"/>
              </a:rPr>
              <a:t>Management System</a:t>
            </a:r>
            <a:r>
              <a:rPr lang="en-IN" sz="4000" dirty="0">
                <a:solidFill>
                  <a:srgbClr val="002060"/>
                </a:solidFill>
                <a:latin typeface="Algerian" pitchFamily="82" charset="0"/>
              </a:rPr>
              <a:t/>
            </a:r>
            <a:br>
              <a:rPr lang="en-IN" sz="4000" dirty="0">
                <a:solidFill>
                  <a:srgbClr val="002060"/>
                </a:solidFill>
                <a:latin typeface="Algerian" pitchFamily="82" charset="0"/>
              </a:rPr>
            </a:br>
            <a:endParaRPr lang="en-IN" sz="4000" dirty="0">
              <a:solidFill>
                <a:srgbClr val="002060"/>
              </a:solidFill>
              <a:latin typeface="Algerian" pitchFamily="82" charset="0"/>
            </a:endParaRPr>
          </a:p>
        </p:txBody>
      </p:sp>
      <p:sp>
        <p:nvSpPr>
          <p:cNvPr id="3" name="TextBox 2">
            <a:extLst>
              <a:ext uri="{FF2B5EF4-FFF2-40B4-BE49-F238E27FC236}">
                <a16:creationId xmlns="" xmlns:a16="http://schemas.microsoft.com/office/drawing/2014/main" id="{FDD448E5-F81C-466C-8389-1E9759A187D8}"/>
              </a:ext>
            </a:extLst>
          </p:cNvPr>
          <p:cNvSpPr txBox="1"/>
          <p:nvPr/>
        </p:nvSpPr>
        <p:spPr>
          <a:xfrm>
            <a:off x="4934104" y="4331654"/>
            <a:ext cx="2685896" cy="1938992"/>
          </a:xfrm>
          <a:prstGeom prst="rect">
            <a:avLst/>
          </a:prstGeom>
          <a:noFill/>
        </p:spPr>
        <p:txBody>
          <a:bodyPr wrap="square" rtlCol="0">
            <a:spAutoFit/>
          </a:bodyPr>
          <a:lstStyle/>
          <a:p>
            <a:r>
              <a:rPr lang="en-IN" sz="2000" u="sng" dirty="0">
                <a:solidFill>
                  <a:srgbClr val="002060"/>
                </a:solidFill>
                <a:latin typeface="Arial" panose="020B0604020202020204" pitchFamily="34" charset="0"/>
                <a:cs typeface="Arial" panose="020B0604020202020204" pitchFamily="34" charset="0"/>
              </a:rPr>
              <a:t> Team </a:t>
            </a:r>
            <a:r>
              <a:rPr lang="en-IN" sz="2000" u="sng" dirty="0" smtClean="0">
                <a:solidFill>
                  <a:srgbClr val="002060"/>
                </a:solidFill>
                <a:latin typeface="Arial" panose="020B0604020202020204" pitchFamily="34" charset="0"/>
                <a:cs typeface="Arial" panose="020B0604020202020204" pitchFamily="34" charset="0"/>
              </a:rPr>
              <a:t>members</a:t>
            </a:r>
            <a:endParaRPr lang="en-IN" sz="2000" u="sng" dirty="0">
              <a:solidFill>
                <a:srgbClr val="002060"/>
              </a:solidFill>
              <a:latin typeface="Arial" panose="020B0604020202020204" pitchFamily="34" charset="0"/>
              <a:cs typeface="Arial" panose="020B0604020202020204" pitchFamily="34" charset="0"/>
            </a:endParaRPr>
          </a:p>
          <a:p>
            <a:endParaRPr lang="en-IN" sz="2000" dirty="0" smtClean="0">
              <a:solidFill>
                <a:srgbClr val="002060"/>
              </a:solidFill>
              <a:latin typeface="Arial" panose="020B0604020202020204" pitchFamily="34" charset="0"/>
              <a:cs typeface="Arial" panose="020B0604020202020204" pitchFamily="34" charset="0"/>
            </a:endParaRPr>
          </a:p>
          <a:p>
            <a:r>
              <a:rPr lang="en-IN" sz="2000" dirty="0" err="1" smtClean="0">
                <a:solidFill>
                  <a:srgbClr val="002060"/>
                </a:solidFill>
                <a:latin typeface="Arial" panose="020B0604020202020204" pitchFamily="34" charset="0"/>
                <a:cs typeface="Arial" panose="020B0604020202020204" pitchFamily="34" charset="0"/>
              </a:rPr>
              <a:t>Anusha</a:t>
            </a:r>
            <a:r>
              <a:rPr lang="en-IN" sz="2000" dirty="0" smtClean="0">
                <a:solidFill>
                  <a:srgbClr val="002060"/>
                </a:solidFill>
                <a:latin typeface="Arial" panose="020B0604020202020204" pitchFamily="34" charset="0"/>
                <a:cs typeface="Arial" panose="020B0604020202020204" pitchFamily="34" charset="0"/>
              </a:rPr>
              <a:t> </a:t>
            </a:r>
            <a:r>
              <a:rPr lang="en-IN" sz="2000" dirty="0" err="1" smtClean="0">
                <a:solidFill>
                  <a:srgbClr val="002060"/>
                </a:solidFill>
                <a:latin typeface="Arial" panose="020B0604020202020204" pitchFamily="34" charset="0"/>
                <a:cs typeface="Arial" panose="020B0604020202020204" pitchFamily="34" charset="0"/>
              </a:rPr>
              <a:t>Raikar</a:t>
            </a:r>
            <a:r>
              <a:rPr lang="en-IN" sz="2000" dirty="0" smtClean="0">
                <a:solidFill>
                  <a:srgbClr val="002060"/>
                </a:solidFill>
                <a:latin typeface="Arial" panose="020B0604020202020204" pitchFamily="34" charset="0"/>
                <a:cs typeface="Arial" panose="020B0604020202020204" pitchFamily="34" charset="0"/>
              </a:rPr>
              <a:t>                              </a:t>
            </a:r>
            <a:endParaRPr lang="en-IN" sz="2000" dirty="0">
              <a:solidFill>
                <a:srgbClr val="002060"/>
              </a:solidFill>
              <a:latin typeface="Arial" panose="020B0604020202020204" pitchFamily="34" charset="0"/>
              <a:cs typeface="Arial" panose="020B0604020202020204" pitchFamily="34" charset="0"/>
            </a:endParaRPr>
          </a:p>
          <a:p>
            <a:r>
              <a:rPr lang="en-IN" sz="2000" dirty="0" err="1" smtClean="0">
                <a:solidFill>
                  <a:srgbClr val="002060"/>
                </a:solidFill>
                <a:latin typeface="Arial" panose="020B0604020202020204" pitchFamily="34" charset="0"/>
                <a:cs typeface="Arial" panose="020B0604020202020204" pitchFamily="34" charset="0"/>
              </a:rPr>
              <a:t>Apoorva</a:t>
            </a:r>
            <a:r>
              <a:rPr lang="en-IN" sz="2000" dirty="0" smtClean="0">
                <a:solidFill>
                  <a:srgbClr val="002060"/>
                </a:solidFill>
                <a:latin typeface="Arial" panose="020B0604020202020204" pitchFamily="34" charset="0"/>
                <a:cs typeface="Arial" panose="020B0604020202020204" pitchFamily="34" charset="0"/>
              </a:rPr>
              <a:t> </a:t>
            </a:r>
            <a:r>
              <a:rPr lang="en-IN" sz="2000" dirty="0" err="1" smtClean="0">
                <a:solidFill>
                  <a:srgbClr val="002060"/>
                </a:solidFill>
                <a:latin typeface="Arial" panose="020B0604020202020204" pitchFamily="34" charset="0"/>
                <a:cs typeface="Arial" panose="020B0604020202020204" pitchFamily="34" charset="0"/>
              </a:rPr>
              <a:t>Jinde</a:t>
            </a:r>
            <a:endParaRPr lang="en-IN" sz="2000" dirty="0" smtClean="0">
              <a:solidFill>
                <a:srgbClr val="002060"/>
              </a:solidFill>
              <a:latin typeface="Arial" panose="020B0604020202020204" pitchFamily="34" charset="0"/>
              <a:cs typeface="Arial" panose="020B0604020202020204" pitchFamily="34" charset="0"/>
            </a:endParaRPr>
          </a:p>
          <a:p>
            <a:r>
              <a:rPr lang="en-IN" sz="2000" dirty="0" err="1" smtClean="0">
                <a:solidFill>
                  <a:srgbClr val="002060"/>
                </a:solidFill>
                <a:latin typeface="Arial" panose="020B0604020202020204" pitchFamily="34" charset="0"/>
                <a:cs typeface="Arial" panose="020B0604020202020204" pitchFamily="34" charset="0"/>
              </a:rPr>
              <a:t>Archana</a:t>
            </a:r>
            <a:r>
              <a:rPr lang="en-IN" sz="2000" dirty="0" smtClean="0">
                <a:solidFill>
                  <a:srgbClr val="002060"/>
                </a:solidFill>
                <a:latin typeface="Arial" panose="020B0604020202020204" pitchFamily="34" charset="0"/>
                <a:cs typeface="Arial" panose="020B0604020202020204" pitchFamily="34" charset="0"/>
              </a:rPr>
              <a:t> </a:t>
            </a:r>
            <a:r>
              <a:rPr lang="en-IN" sz="2000" dirty="0" err="1" smtClean="0">
                <a:solidFill>
                  <a:srgbClr val="002060"/>
                </a:solidFill>
                <a:latin typeface="Arial" panose="020B0604020202020204" pitchFamily="34" charset="0"/>
                <a:cs typeface="Arial" panose="020B0604020202020204" pitchFamily="34" charset="0"/>
              </a:rPr>
              <a:t>Badagi</a:t>
            </a:r>
            <a:endParaRPr lang="en-IN" sz="2000" dirty="0" smtClean="0">
              <a:solidFill>
                <a:srgbClr val="002060"/>
              </a:solidFill>
              <a:latin typeface="Arial" panose="020B0604020202020204" pitchFamily="34" charset="0"/>
              <a:cs typeface="Arial" panose="020B0604020202020204" pitchFamily="34" charset="0"/>
            </a:endParaRPr>
          </a:p>
          <a:p>
            <a:r>
              <a:rPr lang="en-IN" sz="2000" dirty="0" err="1" smtClean="0">
                <a:solidFill>
                  <a:srgbClr val="002060"/>
                </a:solidFill>
                <a:latin typeface="Arial" panose="020B0604020202020204" pitchFamily="34" charset="0"/>
                <a:cs typeface="Arial" panose="020B0604020202020204" pitchFamily="34" charset="0"/>
              </a:rPr>
              <a:t>Ashwini</a:t>
            </a:r>
            <a:r>
              <a:rPr lang="en-IN" sz="2000" dirty="0" smtClean="0">
                <a:solidFill>
                  <a:srgbClr val="002060"/>
                </a:solidFill>
                <a:latin typeface="Arial" panose="020B0604020202020204" pitchFamily="34" charset="0"/>
                <a:cs typeface="Arial" panose="020B0604020202020204" pitchFamily="34" charset="0"/>
              </a:rPr>
              <a:t> </a:t>
            </a:r>
            <a:r>
              <a:rPr lang="en-IN" sz="2000" dirty="0" err="1" smtClean="0">
                <a:solidFill>
                  <a:srgbClr val="002060"/>
                </a:solidFill>
                <a:latin typeface="Arial" panose="020B0604020202020204" pitchFamily="34" charset="0"/>
                <a:cs typeface="Arial" panose="020B0604020202020204" pitchFamily="34" charset="0"/>
              </a:rPr>
              <a:t>Banagar</a:t>
            </a:r>
            <a:r>
              <a:rPr lang="en-IN" sz="2000" dirty="0" smtClean="0">
                <a:solidFill>
                  <a:srgbClr val="002060"/>
                </a:solidFill>
                <a:latin typeface="Arial" panose="020B0604020202020204" pitchFamily="34" charset="0"/>
                <a:cs typeface="Arial" panose="020B0604020202020204" pitchFamily="34" charset="0"/>
              </a:rPr>
              <a:t> </a:t>
            </a:r>
            <a:endParaRPr lang="en-IN" sz="2000" dirty="0">
              <a:solidFill>
                <a:srgbClr val="00206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 xmlns:a16="http://schemas.microsoft.com/office/drawing/2014/main" id="{9CB42D1D-E44F-4D00-86E0-CE4403231CC6}"/>
              </a:ext>
            </a:extLst>
          </p:cNvPr>
          <p:cNvPicPr>
            <a:picLocks noChangeAspect="1"/>
          </p:cNvPicPr>
          <p:nvPr/>
        </p:nvPicPr>
        <p:blipFill>
          <a:blip r:embed="rId2"/>
          <a:stretch>
            <a:fillRect/>
          </a:stretch>
        </p:blipFill>
        <p:spPr>
          <a:xfrm>
            <a:off x="6935372" y="1870848"/>
            <a:ext cx="3460653" cy="2239132"/>
          </a:xfrm>
          <a:prstGeom prst="rect">
            <a:avLst/>
          </a:prstGeom>
        </p:spPr>
      </p:pic>
      <p:pic>
        <p:nvPicPr>
          <p:cNvPr id="11" name="Picture 10">
            <a:extLst>
              <a:ext uri="{FF2B5EF4-FFF2-40B4-BE49-F238E27FC236}">
                <a16:creationId xmlns="" xmlns:a16="http://schemas.microsoft.com/office/drawing/2014/main" id="{D981DE96-0875-4BFF-A552-2628E7663AE2}"/>
              </a:ext>
            </a:extLst>
          </p:cNvPr>
          <p:cNvPicPr>
            <a:picLocks noChangeAspect="1"/>
          </p:cNvPicPr>
          <p:nvPr/>
        </p:nvPicPr>
        <p:blipFill>
          <a:blip r:embed="rId3"/>
          <a:stretch>
            <a:fillRect/>
          </a:stretch>
        </p:blipFill>
        <p:spPr>
          <a:xfrm>
            <a:off x="853733" y="2349306"/>
            <a:ext cx="3650424" cy="3938952"/>
          </a:xfrm>
          <a:prstGeom prst="rect">
            <a:avLst/>
          </a:prstGeom>
          <a:ln>
            <a:noFill/>
          </a:ln>
          <a:effectLst>
            <a:softEdge rad="112500"/>
          </a:effectLst>
        </p:spPr>
      </p:pic>
      <p:sp>
        <p:nvSpPr>
          <p:cNvPr id="7" name="TextBox 6"/>
          <p:cNvSpPr txBox="1"/>
          <p:nvPr/>
        </p:nvSpPr>
        <p:spPr>
          <a:xfrm>
            <a:off x="6982691" y="4336474"/>
            <a:ext cx="2125903" cy="1938992"/>
          </a:xfrm>
          <a:prstGeom prst="rect">
            <a:avLst/>
          </a:prstGeom>
          <a:noFill/>
        </p:spPr>
        <p:txBody>
          <a:bodyPr wrap="none" rtlCol="0">
            <a:spAutoFit/>
          </a:bodyPr>
          <a:lstStyle/>
          <a:p>
            <a:r>
              <a:rPr lang="en-US" sz="2000" u="sng" dirty="0" smtClean="0">
                <a:solidFill>
                  <a:srgbClr val="002060"/>
                </a:solidFill>
                <a:latin typeface="Arial" pitchFamily="34" charset="0"/>
                <a:cs typeface="Arial" pitchFamily="34" charset="0"/>
              </a:rPr>
              <a:t>USN</a:t>
            </a:r>
          </a:p>
          <a:p>
            <a:endParaRPr lang="en-US" sz="2000" u="sng" dirty="0" smtClean="0">
              <a:solidFill>
                <a:srgbClr val="002060"/>
              </a:solidFill>
              <a:latin typeface="Arial" pitchFamily="34" charset="0"/>
              <a:cs typeface="Arial" pitchFamily="34" charset="0"/>
            </a:endParaRPr>
          </a:p>
          <a:p>
            <a:r>
              <a:rPr lang="en-US" sz="2000" dirty="0" smtClean="0">
                <a:solidFill>
                  <a:srgbClr val="002060"/>
                </a:solidFill>
                <a:latin typeface="Arial" pitchFamily="34" charset="0"/>
                <a:cs typeface="Arial" pitchFamily="34" charset="0"/>
              </a:rPr>
              <a:t>-01FE18BCS043</a:t>
            </a:r>
          </a:p>
          <a:p>
            <a:r>
              <a:rPr lang="en-US" sz="2000" dirty="0" smtClean="0">
                <a:solidFill>
                  <a:srgbClr val="002060"/>
                </a:solidFill>
                <a:latin typeface="Arial" pitchFamily="34" charset="0"/>
                <a:cs typeface="Arial" pitchFamily="34" charset="0"/>
              </a:rPr>
              <a:t>-01FE18BCS044</a:t>
            </a:r>
          </a:p>
          <a:p>
            <a:r>
              <a:rPr lang="en-US" sz="2000" dirty="0" smtClean="0">
                <a:solidFill>
                  <a:srgbClr val="002060"/>
                </a:solidFill>
                <a:latin typeface="Arial" pitchFamily="34" charset="0"/>
                <a:cs typeface="Arial" pitchFamily="34" charset="0"/>
              </a:rPr>
              <a:t>-01FE18BCS045</a:t>
            </a:r>
          </a:p>
          <a:p>
            <a:r>
              <a:rPr lang="en-US" sz="2000" dirty="0" smtClean="0">
                <a:solidFill>
                  <a:srgbClr val="002060"/>
                </a:solidFill>
                <a:latin typeface="Arial" pitchFamily="34" charset="0"/>
                <a:cs typeface="Arial" pitchFamily="34" charset="0"/>
              </a:rPr>
              <a:t>-01FE18BCS054</a:t>
            </a:r>
            <a:endParaRPr lang="en-US" sz="2000" dirty="0">
              <a:solidFill>
                <a:srgbClr val="002060"/>
              </a:solidFill>
              <a:latin typeface="Arial" pitchFamily="34" charset="0"/>
              <a:cs typeface="Arial" pitchFamily="34" charset="0"/>
            </a:endParaRPr>
          </a:p>
        </p:txBody>
      </p:sp>
      <p:sp>
        <p:nvSpPr>
          <p:cNvPr id="8" name="TextBox 7"/>
          <p:cNvSpPr txBox="1"/>
          <p:nvPr/>
        </p:nvSpPr>
        <p:spPr>
          <a:xfrm>
            <a:off x="3551027" y="2429874"/>
            <a:ext cx="2922595" cy="707886"/>
          </a:xfrm>
          <a:prstGeom prst="rect">
            <a:avLst/>
          </a:prstGeom>
          <a:noFill/>
        </p:spPr>
        <p:txBody>
          <a:bodyPr wrap="none" rtlCol="0">
            <a:spAutoFit/>
          </a:bodyPr>
          <a:lstStyle/>
          <a:p>
            <a:r>
              <a:rPr lang="en-US" sz="4000" dirty="0" smtClean="0"/>
              <a:t>Team-4A17</a:t>
            </a:r>
            <a:endParaRPr lang="en-US" sz="4000" dirty="0"/>
          </a:p>
        </p:txBody>
      </p:sp>
    </p:spTree>
    <p:extLst>
      <p:ext uri="{BB962C8B-B14F-4D97-AF65-F5344CB8AC3E}">
        <p14:creationId xmlns="" xmlns:p14="http://schemas.microsoft.com/office/powerpoint/2010/main" val="21274364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9.43.45 AM.jpeg"/>
          <p:cNvPicPr>
            <a:picLocks noChangeAspect="1"/>
          </p:cNvPicPr>
          <p:nvPr/>
        </p:nvPicPr>
        <p:blipFill>
          <a:blip r:embed="rId2"/>
          <a:srcRect t="6667" b="6263"/>
          <a:stretch>
            <a:fillRect/>
          </a:stretch>
        </p:blipFill>
        <p:spPr>
          <a:xfrm>
            <a:off x="0" y="457200"/>
            <a:ext cx="12192000" cy="5971309"/>
          </a:xfrm>
          <a:prstGeom prst="rect">
            <a:avLst/>
          </a:prstGeom>
        </p:spPr>
      </p:pic>
      <p:sp>
        <p:nvSpPr>
          <p:cNvPr id="3" name="Rectangle 2"/>
          <p:cNvSpPr/>
          <p:nvPr/>
        </p:nvSpPr>
        <p:spPr>
          <a:xfrm>
            <a:off x="0" y="512618"/>
            <a:ext cx="1925782" cy="277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12.48.10 AM.jpeg"/>
          <p:cNvPicPr>
            <a:picLocks noChangeAspect="1"/>
          </p:cNvPicPr>
          <p:nvPr/>
        </p:nvPicPr>
        <p:blipFill>
          <a:blip r:embed="rId2"/>
          <a:srcRect t="11269" b="7874"/>
          <a:stretch>
            <a:fillRect/>
          </a:stretch>
        </p:blipFill>
        <p:spPr>
          <a:xfrm>
            <a:off x="0" y="1191491"/>
            <a:ext cx="12192000" cy="5666509"/>
          </a:xfrm>
          <a:prstGeom prst="rect">
            <a:avLst/>
          </a:prstGeom>
        </p:spPr>
      </p:pic>
      <p:sp>
        <p:nvSpPr>
          <p:cNvPr id="5" name="Title 4"/>
          <p:cNvSpPr>
            <a:spLocks noGrp="1"/>
          </p:cNvSpPr>
          <p:nvPr>
            <p:ph type="title"/>
          </p:nvPr>
        </p:nvSpPr>
        <p:spPr>
          <a:xfrm>
            <a:off x="1052945" y="221672"/>
            <a:ext cx="9956800" cy="835747"/>
          </a:xfrm>
        </p:spPr>
        <p:txBody>
          <a:bodyPr/>
          <a:lstStyle/>
          <a:p>
            <a:r>
              <a:rPr lang="en-US" dirty="0" smtClean="0"/>
              <a:t>THIS IS THE ANNUAL REPORT OF SALES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t>
            </a:r>
            <a:endParaRPr lang="en-US" dirty="0"/>
          </a:p>
        </p:txBody>
      </p:sp>
      <p:sp>
        <p:nvSpPr>
          <p:cNvPr id="39938" name="AutoShape 2" descr="blob:https://web.whatsapp.com/1b8eece2-3576-46dd-aad3-29db6ab4e8cf"/>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40" name="AutoShape 4" descr="blob:https://web.whatsapp.com/1b8eece2-3576-46dd-aad3-29db6ab4e8cf"/>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42" name="AutoShape 6" descr="blob:https://web.whatsapp.com/1b8eece2-3576-46dd-aad3-29db6ab4e8cf"/>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9944" name="AutoShape 8" descr="blob:https://web.whatsapp.com/1b8eece2-3576-46dd-aad3-29db6ab4e8cf"/>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WhatsApp Image 2020-04-26 at 12.48.10 AM (1).jpeg"/>
          <p:cNvPicPr>
            <a:picLocks noChangeAspect="1"/>
          </p:cNvPicPr>
          <p:nvPr/>
        </p:nvPicPr>
        <p:blipFill>
          <a:blip r:embed="rId2"/>
          <a:srcRect t="11515" b="7677"/>
          <a:stretch>
            <a:fillRect/>
          </a:stretch>
        </p:blipFill>
        <p:spPr>
          <a:xfrm>
            <a:off x="0" y="1316182"/>
            <a:ext cx="12192000" cy="5541818"/>
          </a:xfrm>
          <a:prstGeom prst="rect">
            <a:avLst/>
          </a:prstGeom>
        </p:spPr>
      </p:pic>
      <p:sp>
        <p:nvSpPr>
          <p:cNvPr id="8" name="Title 4"/>
          <p:cNvSpPr txBox="1">
            <a:spLocks/>
          </p:cNvSpPr>
          <p:nvPr/>
        </p:nvSpPr>
        <p:spPr>
          <a:xfrm>
            <a:off x="1052945" y="221672"/>
            <a:ext cx="9956800" cy="835747"/>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THIS IS THE ANNUAL REPORT OF PURCHASE</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12.56.39 AM.jpeg"/>
          <p:cNvPicPr>
            <a:picLocks noChangeAspect="1"/>
          </p:cNvPicPr>
          <p:nvPr/>
        </p:nvPicPr>
        <p:blipFill>
          <a:blip r:embed="rId2"/>
          <a:srcRect t="22324" b="27777"/>
          <a:stretch>
            <a:fillRect/>
          </a:stretch>
        </p:blipFill>
        <p:spPr>
          <a:xfrm>
            <a:off x="0" y="1759527"/>
            <a:ext cx="12192000" cy="4003964"/>
          </a:xfrm>
          <a:prstGeom prst="rect">
            <a:avLst/>
          </a:prstGeom>
        </p:spPr>
      </p:pic>
      <p:sp>
        <p:nvSpPr>
          <p:cNvPr id="3" name="Title 4"/>
          <p:cNvSpPr txBox="1">
            <a:spLocks/>
          </p:cNvSpPr>
          <p:nvPr/>
        </p:nvSpPr>
        <p:spPr>
          <a:xfrm>
            <a:off x="0" y="221672"/>
            <a:ext cx="12192000" cy="835747"/>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dirty="0" smtClean="0">
                <a:ln>
                  <a:noFill/>
                </a:ln>
                <a:solidFill>
                  <a:schemeClr val="tx2"/>
                </a:solidFill>
                <a:effectLst/>
                <a:uLnTx/>
                <a:uFillTx/>
                <a:latin typeface="+mj-lt"/>
                <a:ea typeface="+mj-ea"/>
                <a:cs typeface="+mj-cs"/>
              </a:rPr>
              <a:t>A</a:t>
            </a:r>
            <a:r>
              <a:rPr kumimoji="0" lang="en-US" sz="3000" b="0" i="0" u="none" strike="noStrike" kern="1200" cap="small" spc="0" normalizeH="0" noProof="0" dirty="0" smtClean="0">
                <a:ln>
                  <a:noFill/>
                </a:ln>
                <a:solidFill>
                  <a:schemeClr val="tx2"/>
                </a:solidFill>
                <a:effectLst/>
                <a:uLnTx/>
                <a:uFillTx/>
                <a:latin typeface="+mj-lt"/>
                <a:ea typeface="+mj-ea"/>
                <a:cs typeface="+mj-cs"/>
              </a:rPr>
              <a:t> FEW DATABASE SNAPSHOTS:</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4" name="TextBox 3"/>
          <p:cNvSpPr txBox="1"/>
          <p:nvPr/>
        </p:nvSpPr>
        <p:spPr>
          <a:xfrm>
            <a:off x="263237" y="1260764"/>
            <a:ext cx="2408032" cy="369332"/>
          </a:xfrm>
          <a:prstGeom prst="rect">
            <a:avLst/>
          </a:prstGeom>
          <a:noFill/>
        </p:spPr>
        <p:txBody>
          <a:bodyPr wrap="none" rtlCol="0">
            <a:spAutoFit/>
          </a:bodyPr>
          <a:lstStyle/>
          <a:p>
            <a:r>
              <a:rPr lang="en-US" dirty="0" smtClean="0"/>
              <a:t>AMC DASHBOARD: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12.56.40 AM (1).jpeg"/>
          <p:cNvPicPr>
            <a:picLocks noChangeAspect="1"/>
          </p:cNvPicPr>
          <p:nvPr/>
        </p:nvPicPr>
        <p:blipFill>
          <a:blip r:embed="rId2"/>
          <a:srcRect t="22590" r="1590" b="15592"/>
          <a:stretch>
            <a:fillRect/>
          </a:stretch>
        </p:blipFill>
        <p:spPr>
          <a:xfrm>
            <a:off x="0" y="1205346"/>
            <a:ext cx="11998171" cy="5043054"/>
          </a:xfrm>
          <a:prstGeom prst="rect">
            <a:avLst/>
          </a:prstGeom>
        </p:spPr>
      </p:pic>
      <p:sp>
        <p:nvSpPr>
          <p:cNvPr id="3" name="TextBox 2"/>
          <p:cNvSpPr txBox="1"/>
          <p:nvPr/>
        </p:nvSpPr>
        <p:spPr>
          <a:xfrm>
            <a:off x="0" y="249382"/>
            <a:ext cx="3171061" cy="461665"/>
          </a:xfrm>
          <a:prstGeom prst="rect">
            <a:avLst/>
          </a:prstGeom>
          <a:noFill/>
        </p:spPr>
        <p:txBody>
          <a:bodyPr wrap="none" rtlCol="0">
            <a:spAutoFit/>
          </a:bodyPr>
          <a:lstStyle/>
          <a:p>
            <a:r>
              <a:rPr lang="en-US" sz="2400" dirty="0" smtClean="0"/>
              <a:t>BILL DASHBOARD:</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12.56.39 AM (1).jpeg"/>
          <p:cNvPicPr>
            <a:picLocks noChangeAspect="1"/>
          </p:cNvPicPr>
          <p:nvPr/>
        </p:nvPicPr>
        <p:blipFill>
          <a:blip r:embed="rId2"/>
          <a:srcRect t="23135" b="15719"/>
          <a:stretch>
            <a:fillRect/>
          </a:stretch>
        </p:blipFill>
        <p:spPr>
          <a:xfrm>
            <a:off x="0" y="1625600"/>
            <a:ext cx="12192000" cy="4193309"/>
          </a:xfrm>
          <a:prstGeom prst="rect">
            <a:avLst/>
          </a:prstGeom>
        </p:spPr>
      </p:pic>
      <p:sp>
        <p:nvSpPr>
          <p:cNvPr id="3" name="TextBox 2"/>
          <p:cNvSpPr txBox="1"/>
          <p:nvPr/>
        </p:nvSpPr>
        <p:spPr>
          <a:xfrm>
            <a:off x="0" y="249382"/>
            <a:ext cx="4259499" cy="461665"/>
          </a:xfrm>
          <a:prstGeom prst="rect">
            <a:avLst/>
          </a:prstGeom>
          <a:noFill/>
        </p:spPr>
        <p:txBody>
          <a:bodyPr wrap="none" rtlCol="0">
            <a:spAutoFit/>
          </a:bodyPr>
          <a:lstStyle/>
          <a:p>
            <a:r>
              <a:rPr lang="en-US" sz="2400" dirty="0" smtClean="0"/>
              <a:t>CUSTOMER DASHBOARD:</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12.56.38 AM.jpeg"/>
          <p:cNvPicPr>
            <a:picLocks noChangeAspect="1"/>
          </p:cNvPicPr>
          <p:nvPr/>
        </p:nvPicPr>
        <p:blipFill>
          <a:blip r:embed="rId2"/>
          <a:srcRect t="22148" r="3295" b="11714"/>
          <a:stretch>
            <a:fillRect/>
          </a:stretch>
        </p:blipFill>
        <p:spPr>
          <a:xfrm>
            <a:off x="0" y="1201387"/>
            <a:ext cx="12192000" cy="5326743"/>
          </a:xfrm>
          <a:prstGeom prst="rect">
            <a:avLst/>
          </a:prstGeom>
        </p:spPr>
      </p:pic>
      <p:sp>
        <p:nvSpPr>
          <p:cNvPr id="3" name="TextBox 2"/>
          <p:cNvSpPr txBox="1"/>
          <p:nvPr/>
        </p:nvSpPr>
        <p:spPr>
          <a:xfrm>
            <a:off x="0" y="249382"/>
            <a:ext cx="3546164" cy="461665"/>
          </a:xfrm>
          <a:prstGeom prst="rect">
            <a:avLst/>
          </a:prstGeom>
          <a:noFill/>
        </p:spPr>
        <p:txBody>
          <a:bodyPr wrap="none" rtlCol="0">
            <a:spAutoFit/>
          </a:bodyPr>
          <a:lstStyle/>
          <a:p>
            <a:r>
              <a:rPr lang="en-US" sz="2400" dirty="0" smtClean="0"/>
              <a:t>PRODUCTS DETAILS:</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12.56.37 AM.jpeg"/>
          <p:cNvPicPr>
            <a:picLocks noChangeAspect="1"/>
          </p:cNvPicPr>
          <p:nvPr/>
        </p:nvPicPr>
        <p:blipFill>
          <a:blip r:embed="rId2"/>
          <a:srcRect t="22713" r="2614" b="12737"/>
          <a:stretch>
            <a:fillRect/>
          </a:stretch>
        </p:blipFill>
        <p:spPr>
          <a:xfrm>
            <a:off x="0" y="1190171"/>
            <a:ext cx="12192000" cy="4426857"/>
          </a:xfrm>
          <a:prstGeom prst="rect">
            <a:avLst/>
          </a:prstGeom>
        </p:spPr>
      </p:pic>
      <p:sp>
        <p:nvSpPr>
          <p:cNvPr id="3" name="TextBox 2"/>
          <p:cNvSpPr txBox="1"/>
          <p:nvPr/>
        </p:nvSpPr>
        <p:spPr>
          <a:xfrm>
            <a:off x="0" y="249382"/>
            <a:ext cx="4538422" cy="461665"/>
          </a:xfrm>
          <a:prstGeom prst="rect">
            <a:avLst/>
          </a:prstGeom>
          <a:noFill/>
        </p:spPr>
        <p:txBody>
          <a:bodyPr wrap="none" rtlCol="0">
            <a:spAutoFit/>
          </a:bodyPr>
          <a:lstStyle/>
          <a:p>
            <a:r>
              <a:rPr lang="en-US" sz="2400" dirty="0" smtClean="0"/>
              <a:t>SUPPLIER TRANSACTIONS:</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shot (201).png"/>
          <p:cNvPicPr>
            <a:picLocks noChangeAspect="1"/>
          </p:cNvPicPr>
          <p:nvPr/>
        </p:nvPicPr>
        <p:blipFill>
          <a:blip r:embed="rId2"/>
          <a:srcRect l="24659" t="20794" r="17500" b="15337"/>
          <a:stretch>
            <a:fillRect/>
          </a:stretch>
        </p:blipFill>
        <p:spPr>
          <a:xfrm>
            <a:off x="96106" y="221672"/>
            <a:ext cx="11832657" cy="6636327"/>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12.48.47 AM.jpeg"/>
          <p:cNvPicPr>
            <a:picLocks noChangeAspect="1"/>
          </p:cNvPicPr>
          <p:nvPr/>
        </p:nvPicPr>
        <p:blipFill>
          <a:blip r:embed="rId2"/>
          <a:srcRect t="22168" b="5711"/>
          <a:stretch>
            <a:fillRect/>
          </a:stretch>
        </p:blipFill>
        <p:spPr>
          <a:xfrm>
            <a:off x="0" y="1288472"/>
            <a:ext cx="12192000" cy="5375564"/>
          </a:xfrm>
          <a:prstGeom prst="rect">
            <a:avLst/>
          </a:prstGeom>
        </p:spPr>
      </p:pic>
      <p:sp>
        <p:nvSpPr>
          <p:cNvPr id="3" name="TextBox 2"/>
          <p:cNvSpPr txBox="1"/>
          <p:nvPr/>
        </p:nvSpPr>
        <p:spPr>
          <a:xfrm>
            <a:off x="235527" y="0"/>
            <a:ext cx="11457710" cy="1384995"/>
          </a:xfrm>
          <a:prstGeom prst="rect">
            <a:avLst/>
          </a:prstGeom>
          <a:noFill/>
        </p:spPr>
        <p:txBody>
          <a:bodyPr wrap="square" rtlCol="0">
            <a:spAutoFit/>
          </a:bodyPr>
          <a:lstStyle/>
          <a:p>
            <a:r>
              <a:rPr lang="en-US" sz="2800" dirty="0" smtClean="0"/>
              <a:t>As paid amount entered is greater than total amount hence it is prompting error and the same is handled for other tables where it should be validated</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2D6D58-CCC6-4027-B35F-44AB900F0E6E}"/>
              </a:ext>
            </a:extLst>
          </p:cNvPr>
          <p:cNvSpPr>
            <a:spLocks noGrp="1"/>
          </p:cNvSpPr>
          <p:nvPr>
            <p:ph type="title"/>
          </p:nvPr>
        </p:nvSpPr>
        <p:spPr>
          <a:xfrm>
            <a:off x="651164" y="207817"/>
            <a:ext cx="9956800" cy="658091"/>
          </a:xfrm>
        </p:spPr>
        <p:txBody>
          <a:bodyPr>
            <a:normAutofit fontScale="90000"/>
          </a:bodyPr>
          <a:lstStyle/>
          <a:p>
            <a:r>
              <a:rPr lang="en-IN" sz="4400" b="1" dirty="0">
                <a:solidFill>
                  <a:srgbClr val="002060"/>
                </a:solidFill>
                <a:latin typeface="Algerian" pitchFamily="82" charset="0"/>
              </a:rPr>
              <a:t>Role of team members</a:t>
            </a:r>
          </a:p>
        </p:txBody>
      </p:sp>
      <p:sp>
        <p:nvSpPr>
          <p:cNvPr id="8" name="Content Placeholder 7"/>
          <p:cNvSpPr>
            <a:spLocks noGrp="1"/>
          </p:cNvSpPr>
          <p:nvPr>
            <p:ph sz="quarter" idx="1"/>
          </p:nvPr>
        </p:nvSpPr>
        <p:spPr>
          <a:xfrm>
            <a:off x="609600" y="845127"/>
            <a:ext cx="9956800" cy="5846618"/>
          </a:xfrm>
        </p:spPr>
        <p:txBody>
          <a:bodyPr>
            <a:noAutofit/>
          </a:bodyPr>
          <a:lstStyle/>
          <a:p>
            <a:r>
              <a:rPr lang="en-US" sz="1800" b="1" dirty="0" smtClean="0"/>
              <a:t> </a:t>
            </a:r>
            <a:r>
              <a:rPr lang="en-US" sz="1800" b="1" dirty="0" err="1" smtClean="0"/>
              <a:t>Anusha</a:t>
            </a:r>
            <a:r>
              <a:rPr lang="en-US" sz="1800" b="1" dirty="0" smtClean="0"/>
              <a:t> </a:t>
            </a:r>
            <a:r>
              <a:rPr lang="en-US" sz="1800" b="1" dirty="0" err="1" smtClean="0"/>
              <a:t>Raikar</a:t>
            </a:r>
            <a:r>
              <a:rPr lang="en-US" sz="1800" b="1" dirty="0" smtClean="0"/>
              <a:t>:</a:t>
            </a:r>
            <a:endParaRPr lang="en-US" sz="1800" dirty="0" smtClean="0"/>
          </a:p>
          <a:p>
            <a:pPr>
              <a:buNone/>
            </a:pPr>
            <a:r>
              <a:rPr lang="en-US" sz="1700" dirty="0" smtClean="0"/>
              <a:t>   Collection of all data from the clients required for the project. ER to relational Mapping. Data Dictionary. Normatization ,GUI validations done. Bill Generation and notification system.</a:t>
            </a:r>
          </a:p>
          <a:p>
            <a:pPr>
              <a:buNone/>
            </a:pPr>
            <a:endParaRPr lang="en-US" sz="1700" dirty="0" smtClean="0"/>
          </a:p>
          <a:p>
            <a:r>
              <a:rPr lang="en-US" sz="1800" b="1" dirty="0" err="1" smtClean="0"/>
              <a:t>Apoorva</a:t>
            </a:r>
            <a:r>
              <a:rPr lang="en-US" sz="1800" b="1" dirty="0" smtClean="0"/>
              <a:t> </a:t>
            </a:r>
            <a:r>
              <a:rPr lang="en-US" sz="1800" b="1" dirty="0" err="1" smtClean="0"/>
              <a:t>Jinde</a:t>
            </a:r>
            <a:r>
              <a:rPr lang="en-US" sz="1800" b="1" dirty="0" smtClean="0"/>
              <a:t>:</a:t>
            </a:r>
            <a:endParaRPr lang="en-US" sz="1800" dirty="0" smtClean="0"/>
          </a:p>
          <a:p>
            <a:pPr>
              <a:buNone/>
            </a:pPr>
            <a:r>
              <a:rPr lang="en-US" sz="1700" dirty="0" smtClean="0"/>
              <a:t>     Developing ER model for the management selected, ER to relational Mapping, Object Model , GUI implementation , </a:t>
            </a:r>
            <a:r>
              <a:rPr lang="en-US" sz="1700" dirty="0" err="1" smtClean="0"/>
              <a:t>Normatization</a:t>
            </a:r>
            <a:r>
              <a:rPr lang="en-US" sz="1700" dirty="0" smtClean="0"/>
              <a:t> , Exceptions handling, plotting graphs, Bill Generation and notification system.</a:t>
            </a:r>
          </a:p>
          <a:p>
            <a:pPr>
              <a:buNone/>
            </a:pPr>
            <a:endParaRPr lang="en-US" sz="1700" dirty="0" smtClean="0"/>
          </a:p>
          <a:p>
            <a:r>
              <a:rPr lang="en-US" sz="1800" b="1" dirty="0" err="1" smtClean="0"/>
              <a:t>Archana</a:t>
            </a:r>
            <a:r>
              <a:rPr lang="en-US" sz="1800" b="1" dirty="0" smtClean="0"/>
              <a:t> </a:t>
            </a:r>
            <a:r>
              <a:rPr lang="en-US" sz="1800" b="1" dirty="0" err="1" smtClean="0"/>
              <a:t>Badagi</a:t>
            </a:r>
            <a:r>
              <a:rPr lang="en-US" sz="1800" b="1" dirty="0" smtClean="0"/>
              <a:t>:</a:t>
            </a:r>
            <a:endParaRPr lang="en-US" sz="1800" dirty="0" smtClean="0"/>
          </a:p>
          <a:p>
            <a:pPr>
              <a:buNone/>
            </a:pPr>
            <a:r>
              <a:rPr lang="en-US" sz="1700" dirty="0" smtClean="0"/>
              <a:t>     Developing ER model for the management </a:t>
            </a:r>
            <a:r>
              <a:rPr lang="en-US" sz="1700" dirty="0" err="1" smtClean="0"/>
              <a:t>selected,Collection</a:t>
            </a:r>
            <a:r>
              <a:rPr lang="en-US" sz="1700" dirty="0" smtClean="0"/>
              <a:t> of all data from the clients required for the </a:t>
            </a:r>
            <a:r>
              <a:rPr lang="en-US" sz="1700" dirty="0" err="1" smtClean="0"/>
              <a:t>project,Normatization</a:t>
            </a:r>
            <a:r>
              <a:rPr lang="en-US" sz="1700" dirty="0" smtClean="0"/>
              <a:t> ,Interaction with the client. GUI </a:t>
            </a:r>
            <a:r>
              <a:rPr lang="en-US" sz="1700" dirty="0" err="1" smtClean="0"/>
              <a:t>frames,connections</a:t>
            </a:r>
            <a:r>
              <a:rPr lang="en-US" sz="1700" dirty="0" smtClean="0"/>
              <a:t> based on URL </a:t>
            </a:r>
            <a:r>
              <a:rPr lang="en-US" sz="1700" dirty="0" err="1" smtClean="0"/>
              <a:t>pathing</a:t>
            </a:r>
            <a:r>
              <a:rPr lang="en-US" sz="1700" dirty="0" smtClean="0"/>
              <a:t> and bill generation.</a:t>
            </a:r>
          </a:p>
          <a:p>
            <a:pPr>
              <a:buNone/>
            </a:pPr>
            <a:endParaRPr lang="en-US" sz="1800" dirty="0" smtClean="0"/>
          </a:p>
          <a:p>
            <a:r>
              <a:rPr lang="en-US" sz="1800" b="1" dirty="0" err="1" smtClean="0"/>
              <a:t>Ashwini</a:t>
            </a:r>
            <a:r>
              <a:rPr lang="en-US" sz="1800" b="1" dirty="0" smtClean="0"/>
              <a:t> </a:t>
            </a:r>
            <a:r>
              <a:rPr lang="en-US" sz="1800" b="1" dirty="0" err="1" smtClean="0"/>
              <a:t>Banagar</a:t>
            </a:r>
            <a:r>
              <a:rPr lang="en-US" sz="1800" b="1" dirty="0" smtClean="0"/>
              <a:t>:</a:t>
            </a:r>
            <a:endParaRPr lang="en-US" sz="1800" dirty="0" smtClean="0"/>
          </a:p>
          <a:p>
            <a:pPr>
              <a:buNone/>
            </a:pPr>
            <a:r>
              <a:rPr lang="en-US" sz="1700" dirty="0" smtClean="0"/>
              <a:t>    Developing ER model for the management selected.  </a:t>
            </a:r>
            <a:r>
              <a:rPr lang="en-US" sz="1700" dirty="0" err="1" smtClean="0"/>
              <a:t>Normatization</a:t>
            </a:r>
            <a:r>
              <a:rPr lang="en-US" sz="1700" dirty="0" smtClean="0"/>
              <a:t> ,GUI frames, connections and documentation done, final </a:t>
            </a:r>
            <a:r>
              <a:rPr lang="en-US" sz="1700" dirty="0" err="1" smtClean="0"/>
              <a:t>ppt</a:t>
            </a:r>
            <a:r>
              <a:rPr lang="en-US" sz="1700" dirty="0" smtClean="0"/>
              <a:t> prepared and designing of the web pages, notification system .</a:t>
            </a:r>
          </a:p>
          <a:p>
            <a:endParaRPr lang="en-US" sz="1700" dirty="0"/>
          </a:p>
        </p:txBody>
      </p:sp>
    </p:spTree>
    <p:extLst>
      <p:ext uri="{BB962C8B-B14F-4D97-AF65-F5344CB8AC3E}">
        <p14:creationId xmlns="" xmlns:p14="http://schemas.microsoft.com/office/powerpoint/2010/main" val="26299460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12.48.45 AM (2).jpeg"/>
          <p:cNvPicPr>
            <a:picLocks noChangeAspect="1"/>
          </p:cNvPicPr>
          <p:nvPr/>
        </p:nvPicPr>
        <p:blipFill>
          <a:blip r:embed="rId2"/>
          <a:srcRect t="22634" b="4841"/>
          <a:stretch>
            <a:fillRect/>
          </a:stretch>
        </p:blipFill>
        <p:spPr>
          <a:xfrm>
            <a:off x="0" y="1288473"/>
            <a:ext cx="12192000" cy="4973781"/>
          </a:xfrm>
          <a:prstGeom prst="rect">
            <a:avLst/>
          </a:prstGeom>
        </p:spPr>
      </p:pic>
      <p:sp>
        <p:nvSpPr>
          <p:cNvPr id="3" name="TextBox 2"/>
          <p:cNvSpPr txBox="1"/>
          <p:nvPr/>
        </p:nvSpPr>
        <p:spPr>
          <a:xfrm>
            <a:off x="235527" y="249382"/>
            <a:ext cx="11457710" cy="954107"/>
          </a:xfrm>
          <a:prstGeom prst="rect">
            <a:avLst/>
          </a:prstGeom>
          <a:noFill/>
        </p:spPr>
        <p:txBody>
          <a:bodyPr wrap="square" rtlCol="0">
            <a:spAutoFit/>
          </a:bodyPr>
          <a:lstStyle/>
          <a:p>
            <a:r>
              <a:rPr lang="en-US" sz="2800" dirty="0" smtClean="0"/>
              <a:t>As many attributes cannot be negative therefore prompting error and this is handled through out all the tables:</a:t>
            </a:r>
            <a:endParaRPr lang="en-US"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0-04-26 at 12.48.45 AM (1).jpeg"/>
          <p:cNvPicPr>
            <a:picLocks noChangeAspect="1"/>
          </p:cNvPicPr>
          <p:nvPr/>
        </p:nvPicPr>
        <p:blipFill>
          <a:blip r:embed="rId2"/>
          <a:srcRect t="21791" b="21037"/>
          <a:stretch>
            <a:fillRect/>
          </a:stretch>
        </p:blipFill>
        <p:spPr>
          <a:xfrm>
            <a:off x="0" y="1939636"/>
            <a:ext cx="12192000" cy="4461164"/>
          </a:xfrm>
          <a:prstGeom prst="rect">
            <a:avLst/>
          </a:prstGeom>
        </p:spPr>
      </p:pic>
      <p:sp>
        <p:nvSpPr>
          <p:cNvPr id="3" name="TextBox 2"/>
          <p:cNvSpPr txBox="1"/>
          <p:nvPr/>
        </p:nvSpPr>
        <p:spPr>
          <a:xfrm>
            <a:off x="235527" y="249382"/>
            <a:ext cx="11457710" cy="1384995"/>
          </a:xfrm>
          <a:prstGeom prst="rect">
            <a:avLst/>
          </a:prstGeom>
          <a:noFill/>
        </p:spPr>
        <p:txBody>
          <a:bodyPr wrap="square" rtlCol="0">
            <a:spAutoFit/>
          </a:bodyPr>
          <a:lstStyle/>
          <a:p>
            <a:r>
              <a:rPr lang="en-US" sz="2800" dirty="0" smtClean="0"/>
              <a:t>As it is an invalid phone number length and is less than 9000000000 hence prompting error and the same is handled in the other tables where phone number attribute is there.</a:t>
            </a:r>
            <a:endParaRPr 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624614" cy="683347"/>
          </a:xfrm>
        </p:spPr>
        <p:txBody>
          <a:bodyPr>
            <a:normAutofit/>
          </a:bodyPr>
          <a:lstStyle/>
          <a:p>
            <a:pPr algn="ctr"/>
            <a:r>
              <a:rPr lang="en-US" sz="2800" dirty="0" smtClean="0"/>
              <a:t>CONCLUSIONS:</a:t>
            </a:r>
            <a:endParaRPr lang="en-US" sz="2800" dirty="0"/>
          </a:p>
        </p:txBody>
      </p:sp>
      <p:pic>
        <p:nvPicPr>
          <p:cNvPr id="13" name="Picture 12" descr="Screenshot (202).png"/>
          <p:cNvPicPr>
            <a:picLocks noChangeAspect="1"/>
          </p:cNvPicPr>
          <p:nvPr/>
        </p:nvPicPr>
        <p:blipFill>
          <a:blip r:embed="rId2"/>
          <a:srcRect l="25455" t="20592" r="10795" b="14528"/>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sz="quarter" idx="1"/>
          </p:nvPr>
        </p:nvSpPr>
        <p:spPr/>
        <p:txBody>
          <a:bodyPr/>
          <a:lstStyle/>
          <a:p>
            <a:pPr>
              <a:lnSpc>
                <a:spcPct val="150000"/>
              </a:lnSpc>
            </a:pPr>
            <a:r>
              <a:rPr lang="en-US" dirty="0" err="1" smtClean="0"/>
              <a:t>Django</a:t>
            </a:r>
            <a:r>
              <a:rPr lang="en-US" dirty="0" smtClean="0"/>
              <a:t> official Documentations</a:t>
            </a:r>
          </a:p>
          <a:p>
            <a:pPr>
              <a:lnSpc>
                <a:spcPct val="150000"/>
              </a:lnSpc>
            </a:pPr>
            <a:r>
              <a:rPr lang="en-US" dirty="0" smtClean="0"/>
              <a:t>YouTube videos of </a:t>
            </a:r>
            <a:r>
              <a:rPr lang="en-US" dirty="0" err="1" smtClean="0"/>
              <a:t>Telusko</a:t>
            </a:r>
            <a:endParaRPr lang="en-US" dirty="0" smtClean="0"/>
          </a:p>
          <a:p>
            <a:pPr>
              <a:lnSpc>
                <a:spcPct val="150000"/>
              </a:lnSpc>
            </a:pPr>
            <a:r>
              <a:rPr lang="en-US" dirty="0" err="1" smtClean="0"/>
              <a:t>GitHub</a:t>
            </a:r>
            <a:endParaRPr lang="en-US" dirty="0" smtClean="0"/>
          </a:p>
          <a:p>
            <a:pPr>
              <a:lnSpc>
                <a:spcPct val="150000"/>
              </a:lnSpc>
            </a:pPr>
            <a:r>
              <a:rPr lang="en-US" dirty="0" err="1" smtClean="0"/>
              <a:t>StackExchange</a:t>
            </a:r>
            <a:r>
              <a:rPr lang="en-US" dirty="0" smtClean="0"/>
              <a:t> for our few doubts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683" y="0"/>
            <a:ext cx="9956800" cy="736319"/>
          </a:xfrm>
        </p:spPr>
        <p:txBody>
          <a:bodyPr>
            <a:normAutofit/>
          </a:bodyPr>
          <a:lstStyle/>
          <a:p>
            <a:pPr algn="ctr"/>
            <a:r>
              <a:rPr lang="en-US" sz="3600" dirty="0" smtClean="0"/>
              <a:t>Team Experience</a:t>
            </a:r>
            <a:endParaRPr lang="en-US" sz="3600" dirty="0"/>
          </a:p>
        </p:txBody>
      </p:sp>
      <p:pic>
        <p:nvPicPr>
          <p:cNvPr id="33796" name="Picture 4" descr="C:\Program Files (x86)\Microsoft Office\MEDIA\CAGCAT10\j0229389.wmf"/>
          <p:cNvPicPr>
            <a:picLocks noChangeAspect="1" noChangeArrowheads="1"/>
          </p:cNvPicPr>
          <p:nvPr/>
        </p:nvPicPr>
        <p:blipFill>
          <a:blip r:embed="rId2"/>
          <a:srcRect/>
          <a:stretch>
            <a:fillRect/>
          </a:stretch>
        </p:blipFill>
        <p:spPr bwMode="auto">
          <a:xfrm rot="754262">
            <a:off x="-166714" y="625137"/>
            <a:ext cx="4740315" cy="4992783"/>
          </a:xfrm>
          <a:prstGeom prst="rect">
            <a:avLst/>
          </a:prstGeom>
          <a:noFill/>
        </p:spPr>
      </p:pic>
      <p:sp>
        <p:nvSpPr>
          <p:cNvPr id="33797" name="Cloud"/>
          <p:cNvSpPr>
            <a:spLocks noChangeAspect="1" noEditPoints="1" noChangeArrowheads="1"/>
          </p:cNvSpPr>
          <p:nvPr/>
        </p:nvSpPr>
        <p:spPr bwMode="auto">
          <a:xfrm rot="20773960">
            <a:off x="5512351" y="4182866"/>
            <a:ext cx="3964162" cy="265653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sz="2800" dirty="0" smtClean="0"/>
          </a:p>
          <a:p>
            <a:r>
              <a:rPr lang="en-US" sz="2400" dirty="0" smtClean="0"/>
              <a:t>We learnt web designing using </a:t>
            </a:r>
            <a:r>
              <a:rPr lang="en-US" sz="2400" dirty="0" err="1" smtClean="0"/>
              <a:t>javascript</a:t>
            </a:r>
            <a:r>
              <a:rPr lang="en-US" sz="2400" dirty="0" smtClean="0"/>
              <a:t> .</a:t>
            </a:r>
          </a:p>
          <a:p>
            <a:endParaRPr lang="en-US" sz="1600" dirty="0"/>
          </a:p>
        </p:txBody>
      </p:sp>
      <p:sp>
        <p:nvSpPr>
          <p:cNvPr id="33798" name="DownRibbonSharp"/>
          <p:cNvSpPr>
            <a:spLocks noEditPoints="1" noChangeArrowheads="1"/>
          </p:cNvSpPr>
          <p:nvPr/>
        </p:nvSpPr>
        <p:spPr bwMode="auto">
          <a:xfrm rot="448175">
            <a:off x="5936691" y="1172696"/>
            <a:ext cx="4111551" cy="2907204"/>
          </a:xfrm>
          <a:custGeom>
            <a:avLst/>
            <a:gdLst>
              <a:gd name="G0" fmla="+- 0 0 0"/>
              <a:gd name="G1" fmla="+- 5400 0 0"/>
              <a:gd name="G2" fmla="+- 5400 2700 0"/>
              <a:gd name="G3" fmla="+- 21600 0 G2"/>
              <a:gd name="G4" fmla="+- 21600 0 G1"/>
              <a:gd name="G5" fmla="+- 21600 0 2700"/>
              <a:gd name="G6" fmla="*/ G5 1 2"/>
              <a:gd name="G7" fmla="+- 2700 0 0"/>
              <a:gd name="T0" fmla="*/ 10800 w 21600"/>
              <a:gd name="T1" fmla="*/ 2700 h 21600"/>
              <a:gd name="T2" fmla="*/ 2700 w 21600"/>
              <a:gd name="T3" fmla="*/ 9450 h 21600"/>
              <a:gd name="T4" fmla="*/ 10800 w 21600"/>
              <a:gd name="T5" fmla="*/ 21600 h 21600"/>
              <a:gd name="T6" fmla="*/ 18900 w 21600"/>
              <a:gd name="T7" fmla="*/ 9450 h 21600"/>
              <a:gd name="T8" fmla="*/ 17694720 60000 65536"/>
              <a:gd name="T9" fmla="*/ 11796480 60000 65536"/>
              <a:gd name="T10" fmla="*/ 5898240 60000 65536"/>
              <a:gd name="T11" fmla="*/ 0 60000 65536"/>
              <a:gd name="T12" fmla="*/ G1 w 21600"/>
              <a:gd name="T13" fmla="*/ G7 h 21600"/>
              <a:gd name="T14" fmla="*/ G4 w 21600"/>
              <a:gd name="T15" fmla="*/ 21600 h 21600"/>
            </a:gdLst>
            <a:ahLst/>
            <a:cxnLst>
              <a:cxn ang="T8">
                <a:pos x="T0" y="T1"/>
              </a:cxn>
              <a:cxn ang="T9">
                <a:pos x="T2" y="T3"/>
              </a:cxn>
              <a:cxn ang="T10">
                <a:pos x="T4" y="T5"/>
              </a:cxn>
              <a:cxn ang="T11">
                <a:pos x="T6" y="T7"/>
              </a:cxn>
            </a:cxnLst>
            <a:rect l="T12" t="T13" r="T14" b="T15"/>
            <a:pathLst>
              <a:path w="21600" h="21600" extrusionOk="0">
                <a:moveTo>
                  <a:pt x="0" y="0"/>
                </a:moveTo>
                <a:lnTo>
                  <a:pt x="8100" y="0"/>
                </a:lnTo>
                <a:lnTo>
                  <a:pt x="8100" y="2700"/>
                </a:lnTo>
                <a:lnTo>
                  <a:pt x="13500" y="2700"/>
                </a:lnTo>
                <a:lnTo>
                  <a:pt x="13500" y="0"/>
                </a:lnTo>
                <a:lnTo>
                  <a:pt x="21600" y="0"/>
                </a:lnTo>
                <a:lnTo>
                  <a:pt x="18900" y="9450"/>
                </a:lnTo>
                <a:lnTo>
                  <a:pt x="21600" y="18900"/>
                </a:lnTo>
                <a:lnTo>
                  <a:pt x="16200" y="18900"/>
                </a:lnTo>
                <a:lnTo>
                  <a:pt x="16200" y="21600"/>
                </a:lnTo>
                <a:lnTo>
                  <a:pt x="5400" y="21600"/>
                </a:lnTo>
                <a:lnTo>
                  <a:pt x="5400" y="18900"/>
                </a:lnTo>
                <a:lnTo>
                  <a:pt x="0" y="18900"/>
                </a:lnTo>
                <a:lnTo>
                  <a:pt x="2700" y="9450"/>
                </a:lnTo>
                <a:close/>
              </a:path>
              <a:path w="21600" h="21600" fill="none" extrusionOk="0">
                <a:moveTo>
                  <a:pt x="8100" y="2700"/>
                </a:moveTo>
                <a:lnTo>
                  <a:pt x="5400" y="2700"/>
                </a:lnTo>
                <a:lnTo>
                  <a:pt x="5400" y="18900"/>
                </a:lnTo>
              </a:path>
              <a:path w="21600" h="21600" fill="none" extrusionOk="0">
                <a:moveTo>
                  <a:pt x="5400" y="2700"/>
                </a:moveTo>
                <a:lnTo>
                  <a:pt x="8100" y="0"/>
                </a:lnTo>
              </a:path>
              <a:path w="21600" h="21600" fill="none" extrusionOk="0">
                <a:moveTo>
                  <a:pt x="13500" y="2700"/>
                </a:moveTo>
                <a:lnTo>
                  <a:pt x="16200" y="2700"/>
                </a:lnTo>
                <a:lnTo>
                  <a:pt x="16200" y="18900"/>
                </a:lnTo>
              </a:path>
              <a:path w="21600" h="21600" fill="none" extrusionOk="0">
                <a:moveTo>
                  <a:pt x="16200" y="2700"/>
                </a:moveTo>
                <a:lnTo>
                  <a:pt x="13500" y="0"/>
                </a:lnTo>
              </a:path>
            </a:pathLst>
          </a:custGeom>
          <a:blipFill>
            <a:blip r:embed="rId3"/>
            <a:tile tx="0" ty="0" sx="100000" sy="100000" flip="none" algn="tl"/>
          </a:blip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sz="2800" dirty="0" smtClean="0"/>
              <a:t>We learnt about the techniques of building  software</a:t>
            </a:r>
            <a:endParaRPr lang="en-US" sz="2800" dirty="0"/>
          </a:p>
        </p:txBody>
      </p:sp>
      <p:sp>
        <p:nvSpPr>
          <p:cNvPr id="33799" name="Document"/>
          <p:cNvSpPr>
            <a:spLocks noEditPoints="1" noChangeArrowheads="1"/>
          </p:cNvSpPr>
          <p:nvPr/>
        </p:nvSpPr>
        <p:spPr bwMode="auto">
          <a:xfrm rot="502425">
            <a:off x="9288479" y="3736302"/>
            <a:ext cx="2391928" cy="3015092"/>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dirty="0" smtClean="0"/>
          </a:p>
          <a:p>
            <a:r>
              <a:rPr lang="en-US" sz="2400" dirty="0" smtClean="0"/>
              <a:t>Working in </a:t>
            </a:r>
          </a:p>
          <a:p>
            <a:r>
              <a:rPr lang="en-US" sz="2400" dirty="0" smtClean="0"/>
              <a:t>teams was </a:t>
            </a:r>
          </a:p>
          <a:p>
            <a:r>
              <a:rPr lang="en-US" sz="2400" dirty="0" smtClean="0"/>
              <a:t>a great </a:t>
            </a:r>
          </a:p>
          <a:p>
            <a:r>
              <a:rPr lang="en-US" sz="2400" dirty="0" smtClean="0"/>
              <a:t>Experience</a:t>
            </a:r>
          </a:p>
          <a:p>
            <a:endParaRPr lang="en-US" dirty="0" smtClean="0"/>
          </a:p>
          <a:p>
            <a:endParaRPr lang="en-US" dirty="0" smtClean="0"/>
          </a:p>
          <a:p>
            <a:endParaRPr lang="en-US" sz="1200" dirty="0"/>
          </a:p>
        </p:txBody>
      </p:sp>
      <p:sp>
        <p:nvSpPr>
          <p:cNvPr id="33800" name="Litebulb"/>
          <p:cNvSpPr>
            <a:spLocks noEditPoints="1" noChangeArrowheads="1"/>
          </p:cNvSpPr>
          <p:nvPr/>
        </p:nvSpPr>
        <p:spPr bwMode="auto">
          <a:xfrm rot="21267993">
            <a:off x="3191434" y="2351384"/>
            <a:ext cx="3316940" cy="4356846"/>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sz="2000" dirty="0" smtClean="0"/>
              <a:t>We got to know the real time application of SQL Queries</a:t>
            </a:r>
            <a:endParaRPr lang="en-US" sz="2000" dirty="0"/>
          </a:p>
        </p:txBody>
      </p:sp>
      <p:sp>
        <p:nvSpPr>
          <p:cNvPr id="16" name="TextBox 15"/>
          <p:cNvSpPr txBox="1"/>
          <p:nvPr/>
        </p:nvSpPr>
        <p:spPr>
          <a:xfrm rot="499644">
            <a:off x="753035" y="1041721"/>
            <a:ext cx="2456331" cy="4985980"/>
          </a:xfrm>
          <a:prstGeom prst="rect">
            <a:avLst/>
          </a:prstGeom>
          <a:noFill/>
        </p:spPr>
        <p:txBody>
          <a:bodyPr wrap="square" rtlCol="0">
            <a:spAutoFit/>
          </a:bodyPr>
          <a:lstStyle/>
          <a:p>
            <a:endParaRPr lang="en-US" sz="2100" dirty="0" smtClean="0"/>
          </a:p>
          <a:p>
            <a:r>
              <a:rPr lang="en-US" sz="2100" dirty="0" smtClean="0"/>
              <a:t>Even without meeting our team we still managed to interact with the team .We felt like we are doing some industrial project communicating via Skype ,Teams etc</a:t>
            </a:r>
          </a:p>
          <a:p>
            <a:endParaRPr lang="en-US" dirty="0" smtClean="0"/>
          </a:p>
          <a:p>
            <a:endParaRPr lang="en-US" sz="12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690" y="866656"/>
            <a:ext cx="9956800" cy="1819276"/>
          </a:xfrm>
        </p:spPr>
        <p:txBody>
          <a:bodyPr>
            <a:normAutofit/>
          </a:bodyPr>
          <a:lstStyle/>
          <a:p>
            <a:pPr algn="ctr"/>
            <a:r>
              <a:rPr lang="en-US" sz="8000" dirty="0">
                <a:latin typeface="Algerian" pitchFamily="82" charset="0"/>
              </a:rPr>
              <a:t>THANK YOU</a:t>
            </a:r>
          </a:p>
        </p:txBody>
      </p:sp>
      <p:pic>
        <p:nvPicPr>
          <p:cNvPr id="4" name="Picture 3">
            <a:extLst>
              <a:ext uri="{FF2B5EF4-FFF2-40B4-BE49-F238E27FC236}">
                <a16:creationId xmlns="" xmlns:a16="http://schemas.microsoft.com/office/drawing/2014/main" id="{A08D9326-6292-4F7B-9D96-FC375525925D}"/>
              </a:ext>
            </a:extLst>
          </p:cNvPr>
          <p:cNvPicPr>
            <a:picLocks noChangeAspect="1"/>
          </p:cNvPicPr>
          <p:nvPr/>
        </p:nvPicPr>
        <p:blipFill>
          <a:blip r:embed="rId2"/>
          <a:stretch>
            <a:fillRect/>
          </a:stretch>
        </p:blipFill>
        <p:spPr>
          <a:xfrm>
            <a:off x="3531905" y="2939724"/>
            <a:ext cx="4666371" cy="337604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dirty="0" smtClean="0"/>
              <a:t>PROBLEM DESCRIPTION</a:t>
            </a:r>
            <a:endParaRPr lang="en-US" dirty="0"/>
          </a:p>
        </p:txBody>
      </p:sp>
      <p:pic>
        <p:nvPicPr>
          <p:cNvPr id="3" name="Picture 2">
            <a:extLst>
              <a:ext uri="{FF2B5EF4-FFF2-40B4-BE49-F238E27FC236}">
                <a16:creationId xmlns:a16="http://schemas.microsoft.com/office/drawing/2014/main" xmlns="" id="{25EB3937-AF13-494E-A436-08B022E72BD5}"/>
              </a:ext>
            </a:extLst>
          </p:cNvPr>
          <p:cNvPicPr>
            <a:picLocks noChangeAspect="1"/>
          </p:cNvPicPr>
          <p:nvPr/>
        </p:nvPicPr>
        <p:blipFill>
          <a:blip r:embed="rId2"/>
          <a:stretch>
            <a:fillRect/>
          </a:stretch>
        </p:blipFill>
        <p:spPr>
          <a:xfrm>
            <a:off x="9129905" y="5084023"/>
            <a:ext cx="2857500" cy="1600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1080655" y="1804059"/>
            <a:ext cx="8575964" cy="3477875"/>
          </a:xfrm>
          <a:prstGeom prst="rect">
            <a:avLst/>
          </a:prstGeom>
        </p:spPr>
        <p:txBody>
          <a:bodyPr wrap="square">
            <a:spAutoFit/>
          </a:bodyPr>
          <a:lstStyle/>
          <a:p>
            <a:r>
              <a:rPr lang="en-US" sz="2000" dirty="0" smtClean="0"/>
              <a:t>We came across a problem that the shop has a huge collection of customer and supplier data which they were managing in ledgers and Excel sheets. They did not have any computerized system for now and the bill they generate was by entering the data in the cells of excel sheet. A lot of time is consumed during the process of business activity. And </a:t>
            </a:r>
            <a:r>
              <a:rPr lang="en-US" sz="2000" smtClean="0"/>
              <a:t>the customers who </a:t>
            </a:r>
            <a:r>
              <a:rPr lang="en-US" sz="2000" dirty="0" smtClean="0"/>
              <a:t>apply for AMC should be given services which they used to mark on calendar manually hence they would mess up having the wrong number of count of the services provided to customer. So we came up with the idea of providing them a computerized system to improve the efficiency and performance of their daily business activity.</a:t>
            </a:r>
            <a:endParaRPr lang="en-US" sz="2000" dirty="0"/>
          </a:p>
        </p:txBody>
      </p:sp>
      <p:pic>
        <p:nvPicPr>
          <p:cNvPr id="5" name="Picture 4">
            <a:extLst>
              <a:ext uri="{FF2B5EF4-FFF2-40B4-BE49-F238E27FC236}">
                <a16:creationId xmlns="" xmlns:a16="http://schemas.microsoft.com/office/drawing/2014/main" id="{17CB67ED-BD32-4504-B6CC-0AA38C69A2F9}"/>
              </a:ext>
            </a:extLst>
          </p:cNvPr>
          <p:cNvPicPr>
            <a:picLocks noChangeAspect="1"/>
          </p:cNvPicPr>
          <p:nvPr/>
        </p:nvPicPr>
        <p:blipFill rotWithShape="1">
          <a:blip r:embed="rId3"/>
          <a:srcRect t="11779" b="19951"/>
          <a:stretch/>
        </p:blipFill>
        <p:spPr>
          <a:xfrm>
            <a:off x="9902965" y="0"/>
            <a:ext cx="2011730" cy="146304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solidFill>
                  <a:srgbClr val="002060"/>
                </a:solidFill>
                <a:latin typeface="Algerian" pitchFamily="82" charset="0"/>
              </a:rPr>
              <a:t>functionality</a:t>
            </a:r>
          </a:p>
        </p:txBody>
      </p:sp>
      <p:sp>
        <p:nvSpPr>
          <p:cNvPr id="8" name="Content Placeholder 7"/>
          <p:cNvSpPr>
            <a:spLocks noGrp="1"/>
          </p:cNvSpPr>
          <p:nvPr>
            <p:ph sz="quarter" idx="1"/>
          </p:nvPr>
        </p:nvSpPr>
        <p:spPr/>
        <p:txBody>
          <a:bodyPr/>
          <a:lstStyle/>
          <a:p>
            <a:endParaRPr lang="en-US" dirty="0"/>
          </a:p>
          <a:p>
            <a:r>
              <a:rPr lang="en-US" dirty="0" smtClean="0"/>
              <a:t>Details of all the customers and employees.</a:t>
            </a:r>
          </a:p>
          <a:p>
            <a:r>
              <a:rPr lang="en-US" dirty="0" smtClean="0"/>
              <a:t>Bill Generation</a:t>
            </a:r>
          </a:p>
          <a:p>
            <a:r>
              <a:rPr lang="en-US" dirty="0" smtClean="0"/>
              <a:t>Notification to provide service to customer who have taken up AMC(Annual Maintenance</a:t>
            </a:r>
            <a:r>
              <a:rPr lang="en-IN" dirty="0" smtClean="0"/>
              <a:t> </a:t>
            </a:r>
            <a:r>
              <a:rPr lang="en-US" dirty="0" smtClean="0"/>
              <a:t>Contract).</a:t>
            </a:r>
          </a:p>
          <a:p>
            <a:r>
              <a:rPr lang="en-US" dirty="0" smtClean="0"/>
              <a:t>Proper security of all data.</a:t>
            </a:r>
          </a:p>
          <a:p>
            <a:endParaRPr lang="en-IN" dirty="0" smtClean="0"/>
          </a:p>
          <a:p>
            <a:endParaRPr lang="en-US" dirty="0"/>
          </a:p>
        </p:txBody>
      </p:sp>
      <p:pic>
        <p:nvPicPr>
          <p:cNvPr id="4" name="Picture 3">
            <a:extLst>
              <a:ext uri="{FF2B5EF4-FFF2-40B4-BE49-F238E27FC236}">
                <a16:creationId xmlns:a16="http://schemas.microsoft.com/office/drawing/2014/main" xmlns="" id="{FB1EED33-61B5-486D-AA7F-271934276629}"/>
              </a:ext>
            </a:extLst>
          </p:cNvPr>
          <p:cNvPicPr>
            <a:picLocks noChangeAspect="1"/>
          </p:cNvPicPr>
          <p:nvPr/>
        </p:nvPicPr>
        <p:blipFill>
          <a:blip r:embed="rId2"/>
          <a:stretch>
            <a:fillRect/>
          </a:stretch>
        </p:blipFill>
        <p:spPr>
          <a:xfrm>
            <a:off x="7829524" y="4390541"/>
            <a:ext cx="2734700" cy="220051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a:extLst>
              <a:ext uri="{FF2B5EF4-FFF2-40B4-BE49-F238E27FC236}">
                <a16:creationId xmlns:a16="http://schemas.microsoft.com/office/drawing/2014/main" xmlns="" id="{C6F38F81-5F1F-44FB-941C-1F8B82C3FC35}"/>
              </a:ext>
            </a:extLst>
          </p:cNvPr>
          <p:cNvPicPr>
            <a:picLocks noChangeAspect="1"/>
          </p:cNvPicPr>
          <p:nvPr/>
        </p:nvPicPr>
        <p:blipFill>
          <a:blip r:embed="rId3"/>
          <a:stretch>
            <a:fillRect/>
          </a:stretch>
        </p:blipFill>
        <p:spPr>
          <a:xfrm>
            <a:off x="263237" y="4714040"/>
            <a:ext cx="2784764" cy="193614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7" name="Picture 6">
            <a:extLst>
              <a:ext uri="{FF2B5EF4-FFF2-40B4-BE49-F238E27FC236}">
                <a16:creationId xmlns:a16="http://schemas.microsoft.com/office/drawing/2014/main" xmlns="" id="{76649E42-BACB-45F5-9278-8D6F4ADE669C}"/>
              </a:ext>
            </a:extLst>
          </p:cNvPr>
          <p:cNvPicPr>
            <a:picLocks noChangeAspect="1"/>
          </p:cNvPicPr>
          <p:nvPr/>
        </p:nvPicPr>
        <p:blipFill>
          <a:blip r:embed="rId4"/>
          <a:stretch>
            <a:fillRect/>
          </a:stretch>
        </p:blipFill>
        <p:spPr>
          <a:xfrm>
            <a:off x="8236334" y="641014"/>
            <a:ext cx="2749068" cy="1750494"/>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60751" y="1262410"/>
            <a:ext cx="5529780" cy="4191334"/>
          </a:xfrm>
          <a:prstGeom prst="rect">
            <a:avLst/>
          </a:prstGeom>
        </p:spPr>
      </p:pic>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489903" y="1262410"/>
            <a:ext cx="5299326" cy="4191334"/>
          </a:xfrm>
          <a:prstGeom prst="rect">
            <a:avLst/>
          </a:prstGeom>
        </p:spPr>
      </p:pic>
      <p:sp>
        <p:nvSpPr>
          <p:cNvPr id="5" name="TextBox 4"/>
          <p:cNvSpPr txBox="1"/>
          <p:nvPr/>
        </p:nvSpPr>
        <p:spPr>
          <a:xfrm>
            <a:off x="2514601" y="5745425"/>
            <a:ext cx="7516225" cy="461665"/>
          </a:xfrm>
          <a:prstGeom prst="rect">
            <a:avLst/>
          </a:prstGeom>
          <a:noFill/>
        </p:spPr>
        <p:txBody>
          <a:bodyPr wrap="none" rtlCol="0">
            <a:spAutoFit/>
          </a:bodyPr>
          <a:lstStyle/>
          <a:p>
            <a:r>
              <a:rPr lang="en-IN" sz="2400" dirty="0" smtClean="0"/>
              <a:t>Records are maintained in excel files and ledgers presently.</a:t>
            </a:r>
            <a:endParaRPr lang="en-IN" sz="2400" dirty="0"/>
          </a:p>
        </p:txBody>
      </p:sp>
      <p:sp>
        <p:nvSpPr>
          <p:cNvPr id="6" name="Rectangle 5"/>
          <p:cNvSpPr/>
          <p:nvPr/>
        </p:nvSpPr>
        <p:spPr>
          <a:xfrm>
            <a:off x="3460845" y="418005"/>
            <a:ext cx="4602500" cy="461665"/>
          </a:xfrm>
          <a:prstGeom prst="rect">
            <a:avLst/>
          </a:prstGeom>
        </p:spPr>
        <p:txBody>
          <a:bodyPr wrap="square">
            <a:spAutoFit/>
          </a:bodyPr>
          <a:lstStyle/>
          <a:p>
            <a:r>
              <a:rPr lang="en-IN" sz="2400" b="1" dirty="0" smtClean="0">
                <a:solidFill>
                  <a:schemeClr val="accent5">
                    <a:lumMod val="50000"/>
                  </a:schemeClr>
                </a:solidFill>
                <a:latin typeface="Algerian" panose="04020705040A02060702" pitchFamily="82" charset="0"/>
              </a:rPr>
              <a:t>Actual Dataset Snapshots</a:t>
            </a:r>
            <a:endParaRPr lang="en-US" sz="2400" dirty="0"/>
          </a:p>
        </p:txBody>
      </p:sp>
    </p:spTree>
    <p:extLst>
      <p:ext uri="{BB962C8B-B14F-4D97-AF65-F5344CB8AC3E}">
        <p14:creationId xmlns="" xmlns:p14="http://schemas.microsoft.com/office/powerpoint/2010/main" val="291226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20487" y="241528"/>
            <a:ext cx="5124770" cy="3195636"/>
          </a:xfrm>
          <a:prstGeom prst="rect">
            <a:avLst/>
          </a:prstGeom>
        </p:spPr>
      </p:pic>
      <p:pic>
        <p:nvPicPr>
          <p:cNvPr id="3" name="Picture 2"/>
          <p:cNvPicPr>
            <a:picLocks noChangeAspect="1"/>
          </p:cNvPicPr>
          <p:nvPr/>
        </p:nvPicPr>
        <p:blipFill rotWithShape="1">
          <a:blip r:embed="rId3">
            <a:extLst>
              <a:ext uri="{28A0092B-C50C-407E-A947-70E740481C1C}">
                <a14:useLocalDpi xmlns="" xmlns:a14="http://schemas.microsoft.com/office/drawing/2010/main" val="0"/>
              </a:ext>
            </a:extLst>
          </a:blip>
          <a:srcRect l="6135" t="697" b="-697"/>
          <a:stretch/>
        </p:blipFill>
        <p:spPr>
          <a:xfrm>
            <a:off x="6490608" y="374540"/>
            <a:ext cx="4996544" cy="3184070"/>
          </a:xfrm>
          <a:prstGeom prst="rect">
            <a:avLst/>
          </a:prstGeom>
        </p:spPr>
      </p:pic>
      <p:pic>
        <p:nvPicPr>
          <p:cNvPr id="4" name="Picture 3"/>
          <p:cNvPicPr>
            <a:picLocks noChangeAspect="1"/>
          </p:cNvPicPr>
          <p:nvPr/>
        </p:nvPicPr>
        <p:blipFill rotWithShape="1">
          <a:blip r:embed="rId4">
            <a:extLst>
              <a:ext uri="{28A0092B-C50C-407E-A947-70E740481C1C}">
                <a14:useLocalDpi xmlns="" xmlns:a14="http://schemas.microsoft.com/office/drawing/2010/main" val="0"/>
              </a:ext>
            </a:extLst>
          </a:blip>
          <a:srcRect r="24316"/>
          <a:stretch/>
        </p:blipFill>
        <p:spPr>
          <a:xfrm rot="5400000">
            <a:off x="4795497" y="1949792"/>
            <a:ext cx="2541134" cy="5969004"/>
          </a:xfrm>
          <a:prstGeom prst="rect">
            <a:avLst/>
          </a:prstGeom>
        </p:spPr>
      </p:pic>
    </p:spTree>
    <p:extLst>
      <p:ext uri="{BB962C8B-B14F-4D97-AF65-F5344CB8AC3E}">
        <p14:creationId xmlns="" xmlns:p14="http://schemas.microsoft.com/office/powerpoint/2010/main" val="3977025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UNIL\AppData\Local\Packages\Microsoft.MicrosoftEdge_8wekyb3d8bbwe\TempState\Downloads\IMG-20200213-WA0030 (1).jpg"/>
          <p:cNvPicPr/>
          <p:nvPr/>
        </p:nvPicPr>
        <p:blipFill>
          <a:blip r:embed="rId2">
            <a:lum bright="-20000" contrast="-20000"/>
          </a:blip>
          <a:srcRect/>
          <a:stretch>
            <a:fillRect/>
          </a:stretch>
        </p:blipFill>
        <p:spPr bwMode="auto">
          <a:xfrm>
            <a:off x="3124200" y="0"/>
            <a:ext cx="9067800" cy="6857999"/>
          </a:xfrm>
          <a:prstGeom prst="rect">
            <a:avLst/>
          </a:prstGeom>
          <a:noFill/>
          <a:ln w="9525">
            <a:noFill/>
            <a:miter lim="800000"/>
            <a:headEnd/>
            <a:tailEnd/>
          </a:ln>
        </p:spPr>
      </p:pic>
      <p:sp>
        <p:nvSpPr>
          <p:cNvPr id="3" name="TextBox 2"/>
          <p:cNvSpPr txBox="1"/>
          <p:nvPr/>
        </p:nvSpPr>
        <p:spPr>
          <a:xfrm>
            <a:off x="188684" y="0"/>
            <a:ext cx="2540002" cy="1384995"/>
          </a:xfrm>
          <a:prstGeom prst="rect">
            <a:avLst/>
          </a:prstGeom>
          <a:noFill/>
        </p:spPr>
        <p:txBody>
          <a:bodyPr wrap="square" rtlCol="0">
            <a:spAutoFit/>
          </a:bodyPr>
          <a:lstStyle/>
          <a:p>
            <a:r>
              <a:rPr lang="en-US" sz="2800" dirty="0" smtClean="0"/>
              <a:t>OUR OPTIONAL ER MODEL</a:t>
            </a:r>
            <a:endParaRPr lang="en-US" sz="2800" dirty="0"/>
          </a:p>
        </p:txBody>
      </p:sp>
      <p:sp>
        <p:nvSpPr>
          <p:cNvPr id="4" name="TextBox 3"/>
          <p:cNvSpPr txBox="1"/>
          <p:nvPr/>
        </p:nvSpPr>
        <p:spPr>
          <a:xfrm>
            <a:off x="188686" y="3207658"/>
            <a:ext cx="3062514" cy="1908215"/>
          </a:xfrm>
          <a:prstGeom prst="rect">
            <a:avLst/>
          </a:prstGeom>
          <a:noFill/>
        </p:spPr>
        <p:txBody>
          <a:bodyPr wrap="square" rtlCol="0">
            <a:spAutoFit/>
          </a:bodyPr>
          <a:lstStyle/>
          <a:p>
            <a:r>
              <a:rPr lang="en-US" b="1" dirty="0" smtClean="0">
                <a:solidFill>
                  <a:srgbClr val="FF0000"/>
                </a:solidFill>
              </a:rPr>
              <a:t>DRAWBACK:</a:t>
            </a:r>
          </a:p>
          <a:p>
            <a:r>
              <a:rPr lang="en-US" sz="2000" dirty="0" smtClean="0"/>
              <a:t>The same customer used to get different id’s </a:t>
            </a:r>
          </a:p>
          <a:p>
            <a:r>
              <a:rPr lang="en-US" sz="2000" dirty="0" smtClean="0"/>
              <a:t>when they purchase</a:t>
            </a:r>
          </a:p>
          <a:p>
            <a:r>
              <a:rPr lang="en-US" sz="2000" dirty="0" smtClean="0"/>
              <a:t> Products on different dates</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0877" y="0"/>
            <a:ext cx="8152605" cy="584775"/>
          </a:xfrm>
          <a:prstGeom prst="rect">
            <a:avLst/>
          </a:prstGeom>
          <a:noFill/>
        </p:spPr>
        <p:txBody>
          <a:bodyPr wrap="square" rtlCol="0">
            <a:spAutoFit/>
          </a:bodyPr>
          <a:lstStyle/>
          <a:p>
            <a:pPr algn="ctr"/>
            <a:r>
              <a:rPr lang="en-IN" sz="3200" b="1" dirty="0" smtClean="0"/>
              <a:t>OPTIMAL ER DIAGRAM</a:t>
            </a:r>
            <a:endParaRPr lang="en-IN" sz="4000" b="1" dirty="0"/>
          </a:p>
        </p:txBody>
      </p:sp>
      <p:pic>
        <p:nvPicPr>
          <p:cNvPr id="4" name="Picture 3" descr="C:\Users\SUNIL\Downloads\WhatsApp Image 2020-04-29 at 10.02.03 PM.jpeg"/>
          <p:cNvPicPr/>
          <p:nvPr/>
        </p:nvPicPr>
        <p:blipFill>
          <a:blip r:embed="rId2"/>
          <a:srcRect/>
          <a:stretch>
            <a:fillRect/>
          </a:stretch>
        </p:blipFill>
        <p:spPr bwMode="auto">
          <a:xfrm>
            <a:off x="295422" y="829994"/>
            <a:ext cx="11619913" cy="5781821"/>
          </a:xfrm>
          <a:prstGeom prst="rect">
            <a:avLst/>
          </a:prstGeom>
          <a:noFill/>
          <a:ln w="9525">
            <a:noFill/>
            <a:miter lim="800000"/>
            <a:headEnd/>
            <a:tailEnd/>
          </a:ln>
        </p:spPr>
      </p:pic>
    </p:spTree>
    <p:extLst>
      <p:ext uri="{BB962C8B-B14F-4D97-AF65-F5344CB8AC3E}">
        <p14:creationId xmlns="" xmlns:p14="http://schemas.microsoft.com/office/powerpoint/2010/main" val="1098783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531</TotalTime>
  <Words>786</Words>
  <Application>Microsoft Office PowerPoint</Application>
  <PresentationFormat>Custom</PresentationFormat>
  <Paragraphs>101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Oriel</vt:lpstr>
      <vt:lpstr>DATABASE  MANAGEMENT SYSTEM  PROJECT</vt:lpstr>
      <vt:lpstr>APPLIANCE STORE Management System </vt:lpstr>
      <vt:lpstr>Role of team members</vt:lpstr>
      <vt:lpstr>PROBLEM DESCRIPTION</vt:lpstr>
      <vt:lpstr>functionality</vt:lpstr>
      <vt:lpstr>Slide 6</vt:lpstr>
      <vt:lpstr>Slide 7</vt:lpstr>
      <vt:lpstr>Slide 8</vt:lpstr>
      <vt:lpstr>Slide 9</vt:lpstr>
      <vt:lpstr>ER TO RELATIONAL MAPPING</vt:lpstr>
      <vt:lpstr> OBJECT MODEL</vt:lpstr>
      <vt:lpstr>NORMALISATION</vt:lpstr>
      <vt:lpstr>Slide 13</vt:lpstr>
      <vt:lpstr>Here we can create our account </vt:lpstr>
      <vt:lpstr>Slide 15</vt:lpstr>
      <vt:lpstr>Slide 16</vt:lpstr>
      <vt:lpstr>Slide 17</vt:lpstr>
      <vt:lpstr>Slide 18</vt:lpstr>
      <vt:lpstr>Slide 19</vt:lpstr>
      <vt:lpstr>Slide 20</vt:lpstr>
      <vt:lpstr>THIS IS THE ANNUAL REPORT OF SALES</vt:lpstr>
      <vt:lpstr>:</vt:lpstr>
      <vt:lpstr>Slide 23</vt:lpstr>
      <vt:lpstr>Slide 24</vt:lpstr>
      <vt:lpstr>Slide 25</vt:lpstr>
      <vt:lpstr>Slide 26</vt:lpstr>
      <vt:lpstr>Slide 27</vt:lpstr>
      <vt:lpstr>Slide 28</vt:lpstr>
      <vt:lpstr>Slide 29</vt:lpstr>
      <vt:lpstr>Slide 30</vt:lpstr>
      <vt:lpstr>Slide 31</vt:lpstr>
      <vt:lpstr>CONCLUSIONS:</vt:lpstr>
      <vt:lpstr>References</vt:lpstr>
      <vt:lpstr>Team Experience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 Project</dc:title>
  <dc:creator>Deepali</dc:creator>
  <cp:lastModifiedBy>HP</cp:lastModifiedBy>
  <cp:revision>63</cp:revision>
  <dcterms:created xsi:type="dcterms:W3CDTF">2018-02-07T18:05:27Z</dcterms:created>
  <dcterms:modified xsi:type="dcterms:W3CDTF">2021-07-05T11:13:10Z</dcterms:modified>
</cp:coreProperties>
</file>