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37A468-39DF-460B-A74C-D6A164AF18F9}">
  <a:tblStyle styleId="{1A37A468-39DF-460B-A74C-D6A164AF18F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43"/>
    <p:restoredTop sz="90884"/>
  </p:normalViewPr>
  <p:slideViewPr>
    <p:cSldViewPr snapToGrid="0" snapToObjects="1">
      <p:cViewPr varScale="1">
        <p:scale>
          <a:sx n="116" d="100"/>
          <a:sy n="116" d="100"/>
        </p:scale>
        <p:origin x="192" y="768"/>
      </p:cViewPr>
      <p:guideLst/>
    </p:cSldViewPr>
  </p:slideViewPr>
  <p:notesTextViewPr>
    <p:cViewPr>
      <p:scale>
        <a:sx n="1" d="1"/>
        <a:sy n="1" d="1"/>
      </p:scale>
      <p:origin x="0" y="-120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607098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rfidjournal.com/articles/view?3984/" TargetMode="External"/><Relationship Id="rId4" Type="http://schemas.openxmlformats.org/officeDocument/2006/relationships/hyperlink" Target="https://www.wired.com/2012/09/rfid-chip-student-monitoring/" TargetMode="External"/><Relationship Id="rId5" Type="http://schemas.openxmlformats.org/officeDocument/2006/relationships/hyperlink" Target="http://track.dynakode.com/dnews/blog.php?entry=15#.VyT8VGNllE4" TargetMode="External"/><Relationship Id="rId6" Type="http://schemas.openxmlformats.org/officeDocument/2006/relationships/hyperlink" Target="http://www.alamo.edu/uploadedFiles/2012-13-SWOT-Analysis-Report(3).pdf" TargetMode="External"/><Relationship Id="rId7" Type="http://schemas.openxmlformats.org/officeDocument/2006/relationships/hyperlink" Target="http://www.rfidjournal.com/articles/view?12471" TargetMode="External"/><Relationship Id="rId8" Type="http://schemas.openxmlformats.org/officeDocument/2006/relationships/hyperlink" Target="https://en.wikipedia.org/wiki/RFID_in_schools"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www.rfidjournal.com/articles/view?12471"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Introduction:</a:t>
            </a:r>
          </a:p>
          <a:p>
            <a:pPr lvl="0">
              <a:spcBef>
                <a:spcPts val="0"/>
              </a:spcBef>
              <a:buNone/>
            </a:pPr>
            <a:endParaRPr lang="en-US" dirty="0" smtClean="0"/>
          </a:p>
          <a:p>
            <a:pPr lvl="0">
              <a:spcBef>
                <a:spcPts val="0"/>
              </a:spcBef>
              <a:buNone/>
            </a:pPr>
            <a:r>
              <a:rPr lang="en-US" sz="1100" kern="1200" dirty="0" smtClean="0">
                <a:solidFill>
                  <a:schemeClr val="tx1"/>
                </a:solidFill>
                <a:effectLst/>
                <a:latin typeface="+mn-lt"/>
                <a:ea typeface="+mn-ea"/>
                <a:cs typeface="+mn-cs"/>
              </a:rPr>
              <a:t> Maria Montessori Central School is a non-profit k-12 school, run by an educational Charitable society name Global Education Network. The trust focuses on providing quality education to students belonging to the marginalized sections of society. The school belongs to the educational industry (Service sector) of the Indian economy and has 1500 students, 50 teaching faculty, 20 non-teaching staff and 15 administrative personnel. The school follows Central Board of Secondary Education(CBSE) curriculum. The school offers free education to many students based on need and academic performance.</a:t>
            </a:r>
          </a:p>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r>
              <a:rPr lang="en-US" sz="1100" kern="1200" dirty="0" smtClean="0">
                <a:solidFill>
                  <a:schemeClr val="tx1"/>
                </a:solidFill>
                <a:effectLst/>
                <a:latin typeface="+mn-lt"/>
                <a:ea typeface="+mn-ea"/>
                <a:cs typeface="+mn-cs"/>
              </a:rPr>
              <a:t>The school implemented</a:t>
            </a:r>
            <a:r>
              <a:rPr lang="en-US" sz="1100" kern="1200" baseline="0" dirty="0" smtClean="0">
                <a:solidFill>
                  <a:schemeClr val="tx1"/>
                </a:solidFill>
                <a:effectLst/>
                <a:latin typeface="+mn-lt"/>
                <a:ea typeface="+mn-ea"/>
                <a:cs typeface="+mn-cs"/>
              </a:rPr>
              <a:t> barcode technology in the academic year 2015-2016 for scanning in Library to issue books, and to supply products at the school store. Following security concerns in the nearby areas, the school has decided to enforce strict security measures for ensuring student safety, especially outside of school premises. </a:t>
            </a:r>
          </a:p>
          <a:p>
            <a:pPr lvl="0">
              <a:spcBef>
                <a:spcPts val="0"/>
              </a:spcBef>
              <a:buNone/>
            </a:pPr>
            <a:endParaRPr lang="en-US" sz="1100" kern="1200" baseline="0" smtClean="0">
              <a:solidFill>
                <a:schemeClr val="tx1"/>
              </a:solidFill>
              <a:effectLst/>
              <a:latin typeface="+mn-lt"/>
              <a:ea typeface="+mn-ea"/>
              <a:cs typeface="+mn-cs"/>
            </a:endParaRPr>
          </a:p>
          <a:p>
            <a:pPr lvl="0">
              <a:spcBef>
                <a:spcPts val="0"/>
              </a:spcBef>
              <a:buNone/>
            </a:pPr>
            <a:r>
              <a:rPr lang="en-US" sz="1100" kern="1200" baseline="0" smtClean="0">
                <a:solidFill>
                  <a:schemeClr val="tx1"/>
                </a:solidFill>
                <a:effectLst/>
                <a:latin typeface="+mn-lt"/>
                <a:ea typeface="+mn-ea"/>
                <a:cs typeface="+mn-cs"/>
              </a:rPr>
              <a:t>A </a:t>
            </a:r>
            <a:r>
              <a:rPr lang="en-US" sz="1100" kern="1200" baseline="0" dirty="0" smtClean="0">
                <a:solidFill>
                  <a:schemeClr val="tx1"/>
                </a:solidFill>
                <a:effectLst/>
                <a:latin typeface="+mn-lt"/>
                <a:ea typeface="+mn-ea"/>
                <a:cs typeface="+mn-cs"/>
              </a:rPr>
              <a:t>proposal for RFID integrated security system to track student presence in school buses is discussed in detail in </a:t>
            </a:r>
            <a:r>
              <a:rPr lang="en-US" sz="1100" kern="1200" baseline="0" smtClean="0">
                <a:solidFill>
                  <a:schemeClr val="tx1"/>
                </a:solidFill>
                <a:effectLst/>
                <a:latin typeface="+mn-lt"/>
                <a:ea typeface="+mn-ea"/>
                <a:cs typeface="+mn-cs"/>
              </a:rPr>
              <a:t>this presentation. </a:t>
            </a:r>
            <a:endParaRPr dirty="0"/>
          </a:p>
        </p:txBody>
      </p:sp>
    </p:spTree>
    <p:extLst>
      <p:ext uri="{BB962C8B-B14F-4D97-AF65-F5344CB8AC3E}">
        <p14:creationId xmlns:p14="http://schemas.microsoft.com/office/powerpoint/2010/main" val="1760281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GB" sz="1200" b="1">
                <a:solidFill>
                  <a:srgbClr val="666666"/>
                </a:solidFill>
                <a:latin typeface="Open Sans"/>
                <a:ea typeface="Open Sans"/>
                <a:cs typeface="Open Sans"/>
                <a:sym typeface="Open Sans"/>
              </a:rPr>
              <a:t>Technology Displacement and Disruption</a:t>
            </a:r>
          </a:p>
          <a:p>
            <a:pPr lvl="0" rtl="0">
              <a:lnSpc>
                <a:spcPct val="115000"/>
              </a:lnSpc>
              <a:spcBef>
                <a:spcPts val="0"/>
              </a:spcBef>
              <a:spcAft>
                <a:spcPts val="1600"/>
              </a:spcAft>
              <a:buNone/>
            </a:pPr>
            <a:r>
              <a:rPr lang="en-GB" sz="1200">
                <a:solidFill>
                  <a:srgbClr val="666666"/>
                </a:solidFill>
                <a:latin typeface="Open Sans"/>
                <a:ea typeface="Open Sans"/>
                <a:cs typeface="Open Sans"/>
                <a:sym typeface="Open Sans"/>
              </a:rPr>
              <a:t>Current Barcode technology used for scanning students in the Library and at the Entrance Security gate can be completely replaced with the RFID technology. The security guards need not even be present at the gate to authorize access to the school premises, if event triggering has been enabled to open the gate when an authorized person stands at the gate. </a:t>
            </a:r>
          </a:p>
          <a:p>
            <a:pPr lvl="0">
              <a:lnSpc>
                <a:spcPct val="115000"/>
              </a:lnSpc>
              <a:spcBef>
                <a:spcPts val="0"/>
              </a:spcBef>
              <a:spcAft>
                <a:spcPts val="1600"/>
              </a:spcAft>
              <a:buNone/>
            </a:pPr>
            <a:r>
              <a:rPr lang="en-GB" sz="1200">
                <a:solidFill>
                  <a:srgbClr val="666666"/>
                </a:solidFill>
                <a:latin typeface="Open Sans"/>
                <a:ea typeface="Open Sans"/>
                <a:cs typeface="Open Sans"/>
                <a:sym typeface="Open Sans"/>
              </a:rPr>
              <a:t>Barcoded ID cards are easily damaged by students and are often replaced by the school at no cost, if the damage occurred in the midst an academic year. RFID cards are more sturdy, and would decrease the ID card replacement costs of the school. </a:t>
            </a:r>
          </a:p>
        </p:txBody>
      </p:sp>
    </p:spTree>
    <p:extLst>
      <p:ext uri="{BB962C8B-B14F-4D97-AF65-F5344CB8AC3E}">
        <p14:creationId xmlns:p14="http://schemas.microsoft.com/office/powerpoint/2010/main" val="653468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0794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dirty="0"/>
              <a:t>Operational Risks include:</a:t>
            </a:r>
          </a:p>
          <a:p>
            <a:pPr marL="457200" lvl="0" indent="-228600" rtl="0">
              <a:spcBef>
                <a:spcPts val="0"/>
              </a:spcBef>
              <a:buAutoNum type="arabicPeriod"/>
            </a:pPr>
            <a:r>
              <a:rPr lang="en-GB" dirty="0"/>
              <a:t>Time to deploy the technology is critical. Hardware installation is time-consuming and cannot be performed during the week due to classes. Therefore, it can be done only on weekends, thus extending the deployment process to three months. </a:t>
            </a:r>
          </a:p>
          <a:p>
            <a:pPr marL="457200" lvl="0" indent="-228600" rtl="0">
              <a:spcBef>
                <a:spcPts val="0"/>
              </a:spcBef>
              <a:buAutoNum type="arabicPeriod"/>
            </a:pPr>
            <a:r>
              <a:rPr lang="en-GB" dirty="0"/>
              <a:t>Cost is another risk factor, because the school is a non-profit organization, which makes it important to have sufficient external funds to implement new technology. The school administration team can look for government funds for schools in this category, specifically for technology implementation. </a:t>
            </a:r>
          </a:p>
          <a:p>
            <a:pPr marL="457200" lvl="0" indent="-228600" rtl="0">
              <a:spcBef>
                <a:spcPts val="0"/>
              </a:spcBef>
              <a:buAutoNum type="arabicPeriod"/>
            </a:pPr>
            <a:r>
              <a:rPr lang="en-GB" dirty="0"/>
              <a:t>Staff conflict is another issue the school currently faced, even with bar coded scanning of employees to enter certain areas in school. Staff showed hesitation when the school implemented bar code scanning to enter certain rooms on campus, as they felt it was unnecessary to monitor their entry on such levels. Thus, it can be expected that complete automated monitoring of their movement within campus would not be accepted by the staff community. </a:t>
            </a:r>
          </a:p>
          <a:p>
            <a:pPr marL="457200" lvl="0" indent="-228600" rtl="0">
              <a:spcBef>
                <a:spcPts val="0"/>
              </a:spcBef>
              <a:buAutoNum type="arabicPeriod"/>
            </a:pPr>
            <a:r>
              <a:rPr lang="en-GB" dirty="0"/>
              <a:t>Stakeholder management - there has been certain differences in opinion amongst stakeholders due to the lack of external funding for such technological enhancements due to high initial investment. </a:t>
            </a:r>
            <a:endParaRPr lang="en-GB" dirty="0" smtClean="0"/>
          </a:p>
          <a:p>
            <a:pPr marL="457200" lvl="0" indent="-228600" rtl="0">
              <a:spcBef>
                <a:spcPts val="0"/>
              </a:spcBef>
              <a:buAutoNum type="arabicPeriod"/>
            </a:pPr>
            <a:endParaRPr lang="en-GB" dirty="0"/>
          </a:p>
          <a:p>
            <a:pPr lvl="0" rtl="0">
              <a:spcBef>
                <a:spcPts val="0"/>
              </a:spcBef>
              <a:buNone/>
            </a:pPr>
            <a:r>
              <a:rPr lang="en-GB" dirty="0"/>
              <a:t>Adoption certainly has a positive impact on competition because:</a:t>
            </a:r>
          </a:p>
          <a:p>
            <a:pPr marL="457200" lvl="0" indent="-228600" rtl="0">
              <a:spcBef>
                <a:spcPts val="0"/>
              </a:spcBef>
              <a:buChar char="-"/>
            </a:pPr>
            <a:r>
              <a:rPr lang="en-GB" dirty="0"/>
              <a:t>Strong, campus-wide security is enforced</a:t>
            </a:r>
          </a:p>
          <a:p>
            <a:pPr marL="457200" lvl="0" indent="-228600" rtl="0">
              <a:spcBef>
                <a:spcPts val="0"/>
              </a:spcBef>
              <a:buChar char="-"/>
            </a:pPr>
            <a:r>
              <a:rPr lang="en-GB" dirty="0"/>
              <a:t>Parent community is satisfied with the improved security</a:t>
            </a:r>
          </a:p>
          <a:p>
            <a:pPr marL="457200" lvl="0" indent="-228600" rtl="0">
              <a:spcBef>
                <a:spcPts val="0"/>
              </a:spcBef>
              <a:buChar char="-"/>
            </a:pPr>
            <a:r>
              <a:rPr lang="en-GB" dirty="0"/>
              <a:t>Amenities score </a:t>
            </a:r>
            <a:r>
              <a:rPr lang="en-GB" dirty="0" smtClean="0"/>
              <a:t>increases</a:t>
            </a:r>
          </a:p>
          <a:p>
            <a:pPr marL="457200" lvl="0" indent="-228600" rtl="0">
              <a:spcBef>
                <a:spcPts val="0"/>
              </a:spcBef>
              <a:buChar char="-"/>
            </a:pPr>
            <a:endParaRPr lang="en-GB" dirty="0"/>
          </a:p>
          <a:p>
            <a:pPr lvl="0" rtl="0">
              <a:spcBef>
                <a:spcPts val="0"/>
              </a:spcBef>
              <a:buNone/>
            </a:pPr>
            <a:r>
              <a:rPr lang="en-GB" dirty="0"/>
              <a:t>No significant change in processes will take place, because the RFID technology further simplifies the current bar code system by removing human intervention in most areas.</a:t>
            </a:r>
          </a:p>
          <a:p>
            <a:pPr lvl="0" rtl="0">
              <a:spcBef>
                <a:spcPts val="0"/>
              </a:spcBef>
              <a:buNone/>
            </a:pPr>
            <a:r>
              <a:rPr lang="en-GB" dirty="0"/>
              <a:t>Relationship with technology suppliers are also strengthened as we are giving them an opportunity to build their portfolio by adding a bus tracking module which isn’t currently a part of their School management ERP. They can also use our school information for case study purposes and increase their customer base, if the technology is proven to be a success.</a:t>
            </a:r>
          </a:p>
        </p:txBody>
      </p:sp>
    </p:spTree>
    <p:extLst>
      <p:ext uri="{BB962C8B-B14F-4D97-AF65-F5344CB8AC3E}">
        <p14:creationId xmlns:p14="http://schemas.microsoft.com/office/powerpoint/2010/main" val="1239036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a:t>By using RFID cards that last for up to four years. Thus, in 4 years, the barcoded ID card would have been replaced thus making the cost for bar coded ID cards for four years $10,440 while the RFID cards still remain at $4860 with a saving of approx $5580. Over the years, this difference in cost would cover the additional technology costs involved for implementing RFID technology. RFID technology is also extended to more areas in the school such as security management and bus tracking system. Thus, additional costs to implement other disparate technologies to address these concerns would be covered by the savings due to RFID technology implementation.  </a:t>
            </a:r>
          </a:p>
        </p:txBody>
      </p:sp>
    </p:spTree>
    <p:extLst>
      <p:ext uri="{BB962C8B-B14F-4D97-AF65-F5344CB8AC3E}">
        <p14:creationId xmlns:p14="http://schemas.microsoft.com/office/powerpoint/2010/main" val="1884661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0590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0573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a:t>References:</a:t>
            </a:r>
          </a:p>
          <a:p>
            <a:pPr lvl="0">
              <a:lnSpc>
                <a:spcPct val="115000"/>
              </a:lnSpc>
              <a:spcBef>
                <a:spcPts val="0"/>
              </a:spcBef>
              <a:buNone/>
            </a:pPr>
            <a:r>
              <a:rPr lang="en-GB" sz="900" u="sng">
                <a:solidFill>
                  <a:schemeClr val="hlink"/>
                </a:solidFill>
                <a:hlinkClick r:id="rId3"/>
              </a:rPr>
              <a:t>http://www.rfidjournal.com/articles/view?3984/</a:t>
            </a:r>
            <a:r>
              <a:rPr lang="en-GB" sz="900">
                <a:solidFill>
                  <a:srgbClr val="454545"/>
                </a:solidFill>
              </a:rPr>
              <a:t>   </a:t>
            </a:r>
          </a:p>
          <a:p>
            <a:pPr lvl="0">
              <a:lnSpc>
                <a:spcPct val="115000"/>
              </a:lnSpc>
              <a:spcBef>
                <a:spcPts val="0"/>
              </a:spcBef>
              <a:buNone/>
            </a:pPr>
            <a:r>
              <a:rPr lang="en-GB" sz="900" u="sng">
                <a:solidFill>
                  <a:schemeClr val="hlink"/>
                </a:solidFill>
                <a:hlinkClick r:id="rId4"/>
              </a:rPr>
              <a:t>https://www.wired.com/2012/09/rfid-chip-student-monitoring/</a:t>
            </a:r>
            <a:r>
              <a:rPr lang="en-GB" sz="900">
                <a:solidFill>
                  <a:srgbClr val="454545"/>
                </a:solidFill>
              </a:rPr>
              <a:t>   </a:t>
            </a:r>
          </a:p>
          <a:p>
            <a:pPr lvl="0">
              <a:lnSpc>
                <a:spcPct val="115000"/>
              </a:lnSpc>
              <a:spcBef>
                <a:spcPts val="0"/>
              </a:spcBef>
              <a:buNone/>
            </a:pPr>
            <a:r>
              <a:rPr lang="en-GB" sz="900" u="sng">
                <a:solidFill>
                  <a:schemeClr val="hlink"/>
                </a:solidFill>
                <a:hlinkClick r:id="rId5"/>
              </a:rPr>
              <a:t>http://track.dynakode.com/dnews/blog.php?entry=15#.VyT8VGNllE4</a:t>
            </a:r>
            <a:r>
              <a:rPr lang="en-GB" sz="900">
                <a:solidFill>
                  <a:srgbClr val="454545"/>
                </a:solidFill>
              </a:rPr>
              <a:t>  </a:t>
            </a:r>
          </a:p>
          <a:p>
            <a:pPr lvl="0" rtl="0">
              <a:lnSpc>
                <a:spcPct val="115000"/>
              </a:lnSpc>
              <a:spcBef>
                <a:spcPts val="0"/>
              </a:spcBef>
              <a:buNone/>
            </a:pPr>
            <a:r>
              <a:rPr lang="en-GB" sz="900" u="sng">
                <a:solidFill>
                  <a:schemeClr val="hlink"/>
                </a:solidFill>
                <a:hlinkClick r:id="rId6"/>
              </a:rPr>
              <a:t>http://www.alamo.edu/uploadedFiles/2012-13-SWOT-Analysis-Report(3).pdf</a:t>
            </a:r>
            <a:r>
              <a:rPr lang="en-GB" sz="900">
                <a:solidFill>
                  <a:srgbClr val="454545"/>
                </a:solidFill>
              </a:rPr>
              <a:t>  </a:t>
            </a:r>
          </a:p>
          <a:p>
            <a:pPr lvl="0" rtl="0">
              <a:lnSpc>
                <a:spcPct val="115000"/>
              </a:lnSpc>
              <a:spcBef>
                <a:spcPts val="0"/>
              </a:spcBef>
              <a:buNone/>
            </a:pPr>
            <a:r>
              <a:rPr lang="en-GB" sz="900" u="sng">
                <a:solidFill>
                  <a:schemeClr val="hlink"/>
                </a:solidFill>
                <a:hlinkClick r:id="rId7"/>
              </a:rPr>
              <a:t>http://www.rfidjournal.com/articles/view?12471</a:t>
            </a:r>
            <a:r>
              <a:rPr lang="en-GB" sz="900">
                <a:solidFill>
                  <a:srgbClr val="454545"/>
                </a:solidFill>
              </a:rPr>
              <a:t> </a:t>
            </a:r>
          </a:p>
          <a:p>
            <a:pPr lvl="0">
              <a:lnSpc>
                <a:spcPct val="115000"/>
              </a:lnSpc>
              <a:spcBef>
                <a:spcPts val="0"/>
              </a:spcBef>
              <a:buNone/>
            </a:pPr>
            <a:r>
              <a:rPr lang="en-GB" sz="900" u="sng">
                <a:solidFill>
                  <a:schemeClr val="hlink"/>
                </a:solidFill>
                <a:hlinkClick r:id="rId8"/>
              </a:rPr>
              <a:t>https://en.wikipedia.org/wiki/RFID_in_schools</a:t>
            </a:r>
            <a:r>
              <a:rPr lang="en-GB" sz="900">
                <a:solidFill>
                  <a:srgbClr val="454545"/>
                </a:solidFill>
              </a:rPr>
              <a:t> </a:t>
            </a:r>
          </a:p>
          <a:p>
            <a:pPr lvl="0">
              <a:spcBef>
                <a:spcPts val="0"/>
              </a:spcBef>
              <a:buNone/>
            </a:pPr>
            <a:endParaRPr/>
          </a:p>
        </p:txBody>
      </p:sp>
    </p:spTree>
    <p:extLst>
      <p:ext uri="{BB962C8B-B14F-4D97-AF65-F5344CB8AC3E}">
        <p14:creationId xmlns:p14="http://schemas.microsoft.com/office/powerpoint/2010/main" val="76065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71151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b="1"/>
              <a:t>Organizational Background:</a:t>
            </a:r>
          </a:p>
          <a:p>
            <a:pPr lvl="0">
              <a:spcBef>
                <a:spcPts val="0"/>
              </a:spcBef>
              <a:buNone/>
            </a:pPr>
            <a:endParaRPr/>
          </a:p>
          <a:p>
            <a:pPr lvl="0">
              <a:spcBef>
                <a:spcPts val="0"/>
              </a:spcBef>
              <a:buNone/>
            </a:pPr>
            <a:r>
              <a:rPr lang="en-GB"/>
              <a:t>The school finds its strengths in its current academic proficiency due its 100% graduation rate. The teaching staff is well qualified, thus contributing to good instruction quality. Both teaching and non-teaching staff adapt quickly to IT change, and this is based on the analysis after implementing a cloud-based attendance management system in August 2015. The school provides modern amenities such as barcoded ID cards for faster student identification purposes, Smart classrooms (equipped with projectors, loaded with high-quality educational content that adheres to the curriculum standards), sports facilities that the school is ranked best for, and SMS integrated communication with parents. </a:t>
            </a:r>
          </a:p>
          <a:p>
            <a:pPr lvl="0">
              <a:spcBef>
                <a:spcPts val="0"/>
              </a:spcBef>
              <a:buNone/>
            </a:pPr>
            <a:endParaRPr/>
          </a:p>
          <a:p>
            <a:pPr lvl="0">
              <a:spcBef>
                <a:spcPts val="0"/>
              </a:spcBef>
              <a:buNone/>
            </a:pPr>
            <a:r>
              <a:rPr lang="en-GB"/>
              <a:t>However, the school is known to have its weakness in areas such as process improvement delays which is mainly due to poor coordination between the administration, data-based decision making due to lack of funds to invest in this area. Other weaknesses include poor parent society structure and staff coordination which accounts to a weak administration.</a:t>
            </a:r>
          </a:p>
          <a:p>
            <a:pPr lvl="0">
              <a:spcBef>
                <a:spcPts val="0"/>
              </a:spcBef>
              <a:buNone/>
            </a:pPr>
            <a:endParaRPr/>
          </a:p>
          <a:p>
            <a:pPr lvl="0">
              <a:spcBef>
                <a:spcPts val="0"/>
              </a:spcBef>
              <a:buNone/>
            </a:pPr>
            <a:r>
              <a:rPr lang="en-GB"/>
              <a:t>The school can leverage the recent political reforms and strengthen political ties to improve the threat of funding source depletion. This can be achieved  by gaining political support to lure investors and obtain government funds exclusively for technology adoption in schools. </a:t>
            </a:r>
          </a:p>
          <a:p>
            <a:pPr lvl="0">
              <a:spcBef>
                <a:spcPts val="0"/>
              </a:spcBef>
              <a:buNone/>
            </a:pPr>
            <a:endParaRPr/>
          </a:p>
          <a:p>
            <a:pPr lvl="0">
              <a:spcBef>
                <a:spcPts val="0"/>
              </a:spcBef>
              <a:buNone/>
            </a:pPr>
            <a:r>
              <a:rPr lang="en-GB"/>
              <a:t>The school also competes with other schools primarily due to the recent Educational policy reforms, which gives State-Curriculum more weightage over the school’s CBSE-Curriculum. </a:t>
            </a:r>
          </a:p>
        </p:txBody>
      </p:sp>
    </p:spTree>
    <p:extLst>
      <p:ext uri="{BB962C8B-B14F-4D97-AF65-F5344CB8AC3E}">
        <p14:creationId xmlns:p14="http://schemas.microsoft.com/office/powerpoint/2010/main" val="1186452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a:t>RFID technology can be implemented in the school by enabling ID cards with the RFID chip. This allows passive capture of data, thus allowing only authorized people to be on campus, and also collects data into a centralized server which is aligned to the institution’s goal for data centralization. </a:t>
            </a:r>
          </a:p>
          <a:p>
            <a:pPr lvl="0">
              <a:spcBef>
                <a:spcPts val="0"/>
              </a:spcBef>
              <a:buNone/>
            </a:pPr>
            <a:endParaRPr/>
          </a:p>
          <a:p>
            <a:pPr lvl="0">
              <a:spcBef>
                <a:spcPts val="0"/>
              </a:spcBef>
              <a:buNone/>
            </a:pPr>
            <a:r>
              <a:rPr lang="en-GB"/>
              <a:t>Key Characteristics:</a:t>
            </a:r>
          </a:p>
          <a:p>
            <a:pPr marL="457200" lvl="0" indent="-228600" rtl="0">
              <a:spcBef>
                <a:spcPts val="0"/>
              </a:spcBef>
            </a:pPr>
            <a:r>
              <a:rPr lang="en-GB"/>
              <a:t>Automates and improves process efficiency</a:t>
            </a:r>
          </a:p>
          <a:p>
            <a:pPr marL="457200" lvl="0" indent="-228600" rtl="0">
              <a:spcBef>
                <a:spcPts val="0"/>
              </a:spcBef>
            </a:pPr>
            <a:r>
              <a:rPr lang="en-GB"/>
              <a:t>Can be integrated in core operational areas such as security management, bus tracking system, attendance management, library management</a:t>
            </a:r>
          </a:p>
          <a:p>
            <a:pPr marL="457200" lvl="0" indent="-228600" rtl="0">
              <a:spcBef>
                <a:spcPts val="0"/>
              </a:spcBef>
            </a:pPr>
            <a:r>
              <a:rPr lang="en-GB"/>
              <a:t>This technology can be integrated with Bus-tracking and Communication System(SMS gateway/Call) to send real-time alerts to parents</a:t>
            </a:r>
          </a:p>
          <a:p>
            <a:pPr marL="457200" lvl="0" indent="-228600" rtl="0">
              <a:spcBef>
                <a:spcPts val="0"/>
              </a:spcBef>
            </a:pPr>
            <a:r>
              <a:rPr lang="en-GB"/>
              <a:t>Simple, cost-effective technology requirements- Ultra High Frequency and Passive RFID cards, Reading stations with antenna</a:t>
            </a:r>
          </a:p>
          <a:p>
            <a:pPr lvl="0">
              <a:spcBef>
                <a:spcPts val="0"/>
              </a:spcBef>
              <a:buNone/>
            </a:pPr>
            <a:endParaRPr/>
          </a:p>
        </p:txBody>
      </p:sp>
    </p:spTree>
    <p:extLst>
      <p:ext uri="{BB962C8B-B14F-4D97-AF65-F5344CB8AC3E}">
        <p14:creationId xmlns:p14="http://schemas.microsoft.com/office/powerpoint/2010/main" val="1244316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a:t>Following an incident of abduction of a student in a nearby school, the parent society had requested the school to strengthen the security system especially after the students leave campus. To solve this problem, a bus tracking system that uses the RFID technology and integrated with the current communication system has been designed. This technology, as discussed earlier, can also be  extended to other applications like library management, attendance management, security management, which is discussed in the following section. </a:t>
            </a:r>
          </a:p>
          <a:p>
            <a:pPr lvl="0">
              <a:spcBef>
                <a:spcPts val="0"/>
              </a:spcBef>
              <a:buNone/>
            </a:pPr>
            <a:endParaRPr/>
          </a:p>
          <a:p>
            <a:pPr lvl="0">
              <a:spcBef>
                <a:spcPts val="0"/>
              </a:spcBef>
              <a:buNone/>
            </a:pPr>
            <a:r>
              <a:rPr lang="en-GB"/>
              <a:t>Operational Benefits: </a:t>
            </a:r>
          </a:p>
          <a:p>
            <a:pPr marL="457200" lvl="0" indent="-228600" rtl="0">
              <a:spcBef>
                <a:spcPts val="0"/>
              </a:spcBef>
              <a:buChar char="-"/>
            </a:pPr>
            <a:r>
              <a:rPr lang="en-GB"/>
              <a:t>Ensures safety of students, Parent society is satisfied, thus they are encouraged to actively participate in school-development activities. </a:t>
            </a:r>
          </a:p>
          <a:p>
            <a:pPr marL="457200" lvl="0" indent="-228600" rtl="0">
              <a:spcBef>
                <a:spcPts val="0"/>
              </a:spcBef>
              <a:buChar char="-"/>
            </a:pPr>
            <a:r>
              <a:rPr lang="en-GB"/>
              <a:t>Reduces human capital - the buses don’t need to be monitored by someone just to ensure the presence of a student, since the tracker is now doing the job. Thus, cost-reduction</a:t>
            </a:r>
          </a:p>
          <a:p>
            <a:pPr marL="457200" lvl="0" indent="-228600" rtl="0">
              <a:spcBef>
                <a:spcPts val="0"/>
              </a:spcBef>
              <a:buChar char="-"/>
            </a:pPr>
            <a:r>
              <a:rPr lang="en-GB"/>
              <a:t>Quick, automated and accurate processing of data takes place, thus reducing time and resources required to perform the task manually. The school can now allocate the resources that were a part of the previous manual process (using barcodes to scan each student’s exit-only from school campus) to other processes that require additional resources. For example, the school now has a bus attendant exclusively to ensure that every student is present on the bus. With the RFID-integrated bus-tracker system, he can be allocated to other activities in school like organizing the classroom furniture, thereby cutting costs and saving time. </a:t>
            </a:r>
          </a:p>
          <a:p>
            <a:pPr lvl="0" rtl="0">
              <a:spcBef>
                <a:spcPts val="0"/>
              </a:spcBef>
              <a:buNone/>
            </a:pPr>
            <a:endParaRPr/>
          </a:p>
          <a:p>
            <a:pPr lvl="0" rtl="0">
              <a:spcBef>
                <a:spcPts val="0"/>
              </a:spcBef>
              <a:buNone/>
            </a:pPr>
            <a:r>
              <a:rPr lang="en-GB"/>
              <a:t>Competitive Uses and Benefits:</a:t>
            </a:r>
          </a:p>
          <a:p>
            <a:pPr marL="457200" lvl="0" indent="-228600">
              <a:spcBef>
                <a:spcPts val="0"/>
              </a:spcBef>
              <a:buChar char="-"/>
            </a:pPr>
            <a:r>
              <a:rPr lang="en-GB"/>
              <a:t>Increases the Amenities score of the school, thus positively affecting the state-level ranking of the school. (Note: Amenities score can be considered as a metric that is used to measure the performance of a school based on the amenities it provides.)</a:t>
            </a:r>
          </a:p>
        </p:txBody>
      </p:sp>
    </p:spTree>
    <p:extLst>
      <p:ext uri="{BB962C8B-B14F-4D97-AF65-F5344CB8AC3E}">
        <p14:creationId xmlns:p14="http://schemas.microsoft.com/office/powerpoint/2010/main" val="971899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b="1" dirty="0"/>
              <a:t>Operational Uses and Benefits: </a:t>
            </a:r>
          </a:p>
          <a:p>
            <a:pPr lvl="0">
              <a:spcBef>
                <a:spcPts val="0"/>
              </a:spcBef>
              <a:buNone/>
            </a:pPr>
            <a:r>
              <a:rPr lang="en-GB" dirty="0"/>
              <a:t>Real-time information always available in the server to generate up-to-date reports at any time</a:t>
            </a:r>
          </a:p>
          <a:p>
            <a:pPr lvl="0">
              <a:spcBef>
                <a:spcPts val="0"/>
              </a:spcBef>
              <a:buNone/>
            </a:pPr>
            <a:r>
              <a:rPr lang="en-GB" dirty="0"/>
              <a:t>Reduces use of paper- thus, cuts cost</a:t>
            </a:r>
          </a:p>
          <a:p>
            <a:pPr lvl="0">
              <a:spcBef>
                <a:spcPts val="0"/>
              </a:spcBef>
              <a:buNone/>
            </a:pPr>
            <a:r>
              <a:rPr lang="en-GB" dirty="0"/>
              <a:t>Less administrative work, thus less workforce</a:t>
            </a:r>
          </a:p>
          <a:p>
            <a:pPr lvl="0">
              <a:spcBef>
                <a:spcPts val="0"/>
              </a:spcBef>
              <a:buNone/>
            </a:pPr>
            <a:endParaRPr dirty="0"/>
          </a:p>
          <a:p>
            <a:pPr lvl="0">
              <a:spcBef>
                <a:spcPts val="0"/>
              </a:spcBef>
              <a:buNone/>
            </a:pPr>
            <a:r>
              <a:rPr lang="en-GB" b="1" dirty="0"/>
              <a:t>Benefits in specific areas include:</a:t>
            </a:r>
          </a:p>
          <a:p>
            <a:pPr lvl="0">
              <a:spcBef>
                <a:spcPts val="0"/>
              </a:spcBef>
              <a:buNone/>
            </a:pPr>
            <a:endParaRPr dirty="0"/>
          </a:p>
          <a:p>
            <a:pPr lvl="0">
              <a:spcBef>
                <a:spcPts val="0"/>
              </a:spcBef>
              <a:buNone/>
            </a:pPr>
            <a:r>
              <a:rPr lang="en-GB" dirty="0"/>
              <a:t>Library Management System: </a:t>
            </a:r>
          </a:p>
          <a:p>
            <a:pPr lvl="0">
              <a:spcBef>
                <a:spcPts val="0"/>
              </a:spcBef>
              <a:buNone/>
            </a:pPr>
            <a:r>
              <a:rPr lang="en-GB" dirty="0"/>
              <a:t>Allows the monitoring of unauthorized books being taken out of the library. As a student leaves the Library, the RFID tags on books can be read at the entrance and instantly verified if the book was issued to the student. Event triggering capabilities can be integrated to set off an alarm if unauthorized books are taken out of the library. This removes human capital in the form of security guards to check each student manually before leaving the library. The RFID reader can scan multiple IDs simultaneously, thus also saving time to process student information.</a:t>
            </a:r>
          </a:p>
          <a:p>
            <a:pPr lvl="0">
              <a:spcBef>
                <a:spcPts val="0"/>
              </a:spcBef>
              <a:buNone/>
            </a:pPr>
            <a:endParaRPr dirty="0"/>
          </a:p>
          <a:p>
            <a:pPr lvl="0">
              <a:spcBef>
                <a:spcPts val="0"/>
              </a:spcBef>
              <a:buNone/>
            </a:pPr>
            <a:r>
              <a:rPr lang="en-GB" dirty="0"/>
              <a:t>Attendance Management:</a:t>
            </a:r>
          </a:p>
          <a:p>
            <a:pPr lvl="0">
              <a:spcBef>
                <a:spcPts val="0"/>
              </a:spcBef>
              <a:buNone/>
            </a:pPr>
            <a:r>
              <a:rPr lang="en-GB" dirty="0"/>
              <a:t>As soon as the student enters the classroom, his attendance is noted and updated in the server. The teacher now does not have to manually call out each student for checking their presence. This would save roughly 5 minutes of their allotted 40 minutes for lecture, which can be utilized in a productive manner, for example, a lecture review. </a:t>
            </a:r>
          </a:p>
          <a:p>
            <a:pPr lvl="0">
              <a:spcBef>
                <a:spcPts val="0"/>
              </a:spcBef>
              <a:buNone/>
            </a:pPr>
            <a:r>
              <a:rPr lang="en-GB" dirty="0"/>
              <a:t>Daily attendance reports can be easily be generated by the School management ERP, using information in the centralized server. The server, at any point in time, is thus updated with real-time information. This reduces human error, enforces strict attendance policies, and improves overall student attendance. </a:t>
            </a:r>
          </a:p>
          <a:p>
            <a:pPr lvl="0">
              <a:spcBef>
                <a:spcPts val="0"/>
              </a:spcBef>
              <a:buNone/>
            </a:pPr>
            <a:r>
              <a:rPr lang="en-GB" dirty="0"/>
              <a:t>This system is particularly useful to track if a student has attended the required number of classes to be eligible for scholarships or other grants. </a:t>
            </a:r>
          </a:p>
          <a:p>
            <a:pPr lvl="0">
              <a:spcBef>
                <a:spcPts val="0"/>
              </a:spcBef>
              <a:buNone/>
            </a:pPr>
            <a:r>
              <a:rPr lang="en-GB" dirty="0"/>
              <a:t>It also helps track student movement on campus and prevents unauthorized access for students. For example, if a student has a class scheduled, but did not attend it and tries to enter the student lounge, an alarm will set off as the student enters the area. The same applies for a cleaning staff trying to enter the financial records room. </a:t>
            </a:r>
          </a:p>
          <a:p>
            <a:pPr lvl="0">
              <a:spcBef>
                <a:spcPts val="0"/>
              </a:spcBef>
              <a:buNone/>
            </a:pPr>
            <a:r>
              <a:rPr lang="en-GB" dirty="0"/>
              <a:t>This also updates the parents with the attendance information of their child, thus strengthening ties with the parent community with enhanced communication.  </a:t>
            </a:r>
          </a:p>
          <a:p>
            <a:pPr lvl="0">
              <a:spcBef>
                <a:spcPts val="0"/>
              </a:spcBef>
              <a:buNone/>
            </a:pPr>
            <a:r>
              <a:rPr lang="en-GB" dirty="0"/>
              <a:t>Staff attendance can also be tracked in real-time. This enhances the resource allocation capabilities of the school. The staff movement can also be tracked with this system. For example, if the Principal needs to urgently meet staff A, he can log into the system and see where the person was last scanned into and locate the staff. </a:t>
            </a:r>
          </a:p>
          <a:p>
            <a:pPr lvl="0">
              <a:spcBef>
                <a:spcPts val="0"/>
              </a:spcBef>
              <a:buNone/>
            </a:pPr>
            <a:endParaRPr dirty="0"/>
          </a:p>
          <a:p>
            <a:pPr lvl="0">
              <a:spcBef>
                <a:spcPts val="0"/>
              </a:spcBef>
              <a:buNone/>
            </a:pPr>
            <a:r>
              <a:rPr lang="en-GB" dirty="0"/>
              <a:t>Security Management:</a:t>
            </a:r>
          </a:p>
          <a:p>
            <a:pPr lvl="0">
              <a:spcBef>
                <a:spcPts val="0"/>
              </a:spcBef>
              <a:buNone/>
            </a:pPr>
            <a:endParaRPr dirty="0"/>
          </a:p>
          <a:p>
            <a:pPr lvl="0">
              <a:spcBef>
                <a:spcPts val="0"/>
              </a:spcBef>
              <a:buNone/>
            </a:pPr>
            <a:r>
              <a:rPr lang="en-GB" dirty="0"/>
              <a:t>The RFID readers installed at the main entrance will notify the system of any unauthorized person entering the location. The main entrance can be set in such a way that it opens only when an authorized personnel is scanned. This ensures controlled entry into school premises for outsourced human resources and other guests. This can be done by handing them temporary RFID cards, and tracking their movement on campus. </a:t>
            </a:r>
          </a:p>
          <a:p>
            <a:pPr lvl="0">
              <a:spcBef>
                <a:spcPts val="0"/>
              </a:spcBef>
              <a:buNone/>
            </a:pPr>
            <a:r>
              <a:rPr lang="en-GB" dirty="0"/>
              <a:t>In case of any school event, crowd control which is otherwise difficult to manage manually,  can be easily enforced with the system. For example, during Sports Day, if only students from grades 5 and up and allowed to enter the field, the scanner placed at the entrance will notify if a class 4 student tries to enter. </a:t>
            </a:r>
          </a:p>
        </p:txBody>
      </p:sp>
    </p:spTree>
    <p:extLst>
      <p:ext uri="{BB962C8B-B14F-4D97-AF65-F5344CB8AC3E}">
        <p14:creationId xmlns:p14="http://schemas.microsoft.com/office/powerpoint/2010/main" val="1476153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975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sz="900">
              <a:solidFill>
                <a:srgbClr val="454545"/>
              </a:solidFill>
            </a:endParaRPr>
          </a:p>
          <a:p>
            <a:pPr lvl="0">
              <a:spcBef>
                <a:spcPts val="0"/>
              </a:spcBef>
              <a:buNone/>
            </a:pPr>
            <a:r>
              <a:rPr lang="en-GB"/>
              <a:t>No other schools in the state has currently adopted this technology. Most of them are considering the cost of implementation as they don’t currently have a school management ERP and  need to start by building from scratch. </a:t>
            </a:r>
          </a:p>
          <a:p>
            <a:pPr lvl="0">
              <a:spcBef>
                <a:spcPts val="0"/>
              </a:spcBef>
              <a:buNone/>
            </a:pPr>
            <a:r>
              <a:rPr lang="en-GB"/>
              <a:t>Bus tracking system was successfully implemented in many countries. However, in the United States it received a mixed feedback following privacy concerns. </a:t>
            </a:r>
          </a:p>
          <a:p>
            <a:pPr lvl="0">
              <a:spcBef>
                <a:spcPts val="0"/>
              </a:spcBef>
              <a:buNone/>
            </a:pPr>
            <a:endParaRPr/>
          </a:p>
          <a:p>
            <a:pPr lvl="0">
              <a:spcBef>
                <a:spcPts val="0"/>
              </a:spcBef>
              <a:buNone/>
            </a:pPr>
            <a:r>
              <a:rPr lang="en-GB"/>
              <a:t>Graph Source:</a:t>
            </a:r>
            <a:r>
              <a:rPr lang="en-GB" sz="900" u="sng">
                <a:solidFill>
                  <a:schemeClr val="accent5"/>
                </a:solidFill>
                <a:hlinkClick r:id="rId3"/>
              </a:rPr>
              <a:t>http://www.rfidjournal.com/articles/view?12471</a:t>
            </a:r>
            <a:r>
              <a:rPr lang="en-GB" sz="900">
                <a:solidFill>
                  <a:srgbClr val="454545"/>
                </a:solidFill>
              </a:rPr>
              <a:t> Gartner hype cycle</a:t>
            </a:r>
          </a:p>
        </p:txBody>
      </p:sp>
    </p:spTree>
    <p:extLst>
      <p:ext uri="{BB962C8B-B14F-4D97-AF65-F5344CB8AC3E}">
        <p14:creationId xmlns:p14="http://schemas.microsoft.com/office/powerpoint/2010/main" val="1139901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a:t>Some notable advantages of RFID cards over bar coded ID cards are:</a:t>
            </a:r>
          </a:p>
          <a:p>
            <a:pPr lvl="0">
              <a:spcBef>
                <a:spcPts val="0"/>
              </a:spcBef>
              <a:buNone/>
            </a:pPr>
            <a:r>
              <a:rPr lang="en-GB"/>
              <a:t>No human capital required, which allows cost-cutting. It also means the system is not susceptible to human error. </a:t>
            </a:r>
          </a:p>
          <a:p>
            <a:pPr lvl="0">
              <a:spcBef>
                <a:spcPts val="0"/>
              </a:spcBef>
              <a:buNone/>
            </a:pPr>
            <a:r>
              <a:rPr lang="en-GB"/>
              <a:t>Several tags can be read simultaneously, which is a great way to monitor a large crowd for special school events to prevent unauthorized entry. </a:t>
            </a:r>
          </a:p>
          <a:p>
            <a:pPr lvl="0">
              <a:spcBef>
                <a:spcPts val="0"/>
              </a:spcBef>
              <a:buNone/>
            </a:pPr>
            <a:r>
              <a:rPr lang="en-GB"/>
              <a:t>Due to event triggering capabilities, security can be enforced at various locations on campus. For example, the door can be opened only for staff with privileges, or the alarm goes off when an unauthorized person enters the campus. </a:t>
            </a:r>
          </a:p>
          <a:p>
            <a:pPr lvl="0">
              <a:spcBef>
                <a:spcPts val="0"/>
              </a:spcBef>
              <a:buNone/>
            </a:pPr>
            <a:r>
              <a:rPr lang="en-GB"/>
              <a:t>Durability of the cards is an important factor, especially for students. In the academic year 2015-2016, 250 out of 900 cards issued to high school students  that were bar coded had to be replaced due to damage at no additional cost to the students. </a:t>
            </a:r>
          </a:p>
          <a:p>
            <a:pPr lvl="0">
              <a:spcBef>
                <a:spcPts val="0"/>
              </a:spcBef>
              <a:buNone/>
            </a:pPr>
            <a:r>
              <a:rPr lang="en-GB"/>
              <a:t>RFID can withstand a large extent of wear and tear and can thus cut the costs for ID card replacement. </a:t>
            </a:r>
          </a:p>
        </p:txBody>
      </p:sp>
    </p:spTree>
    <p:extLst>
      <p:ext uri="{BB962C8B-B14F-4D97-AF65-F5344CB8AC3E}">
        <p14:creationId xmlns:p14="http://schemas.microsoft.com/office/powerpoint/2010/main" val="1626276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dk2"/>
                </a:solidFill>
                <a:latin typeface="Open Sans"/>
                <a:ea typeface="Open Sans"/>
                <a:cs typeface="Open Sans"/>
                <a:sym typeface="Open Sans"/>
              </a:rPr>
              <a:t>‹#›</a:t>
            </a:fld>
            <a:endParaRPr lang="en-GB"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GB" sz="4800"/>
              <a:t>Smart card Implementation in Educational Institutions</a:t>
            </a:r>
          </a:p>
        </p:txBody>
      </p:sp>
      <p:sp>
        <p:nvSpPr>
          <p:cNvPr id="67" name="Shape 67"/>
          <p:cNvSpPr txBox="1">
            <a:spLocks noGrp="1"/>
          </p:cNvSpPr>
          <p:nvPr>
            <p:ph type="subTitle" idx="1"/>
          </p:nvPr>
        </p:nvSpPr>
        <p:spPr>
          <a:xfrm>
            <a:off x="1894775" y="2955575"/>
            <a:ext cx="5324700" cy="792600"/>
          </a:xfrm>
          <a:prstGeom prst="rect">
            <a:avLst/>
          </a:prstGeom>
        </p:spPr>
        <p:txBody>
          <a:bodyPr lIns="91425" tIns="91425" rIns="91425" bIns="91425" anchor="t" anchorCtr="0">
            <a:noAutofit/>
          </a:bodyPr>
          <a:lstStyle/>
          <a:p>
            <a:pPr lvl="0">
              <a:spcBef>
                <a:spcPts val="0"/>
              </a:spcBef>
              <a:buNone/>
            </a:pPr>
            <a:r>
              <a:rPr lang="en-GB" sz="1400"/>
              <a:t>Improving performance with RFID-integrated ID cards</a:t>
            </a:r>
          </a:p>
        </p:txBody>
      </p:sp>
      <p:sp>
        <p:nvSpPr>
          <p:cNvPr id="68" name="Shape 68"/>
          <p:cNvSpPr txBox="1"/>
          <p:nvPr/>
        </p:nvSpPr>
        <p:spPr>
          <a:xfrm>
            <a:off x="2928800" y="3494500"/>
            <a:ext cx="3329100" cy="315000"/>
          </a:xfrm>
          <a:prstGeom prst="rect">
            <a:avLst/>
          </a:prstGeom>
          <a:noFill/>
          <a:ln>
            <a:noFill/>
          </a:ln>
        </p:spPr>
        <p:txBody>
          <a:bodyPr lIns="91425" tIns="91425" rIns="91425" bIns="91425" anchor="t" anchorCtr="0">
            <a:noAutofit/>
          </a:bodyPr>
          <a:lstStyle/>
          <a:p>
            <a:pPr lvl="0">
              <a:spcBef>
                <a:spcPts val="0"/>
              </a:spcBef>
              <a:buNone/>
            </a:pPr>
            <a:r>
              <a:rPr lang="en-GB" sz="1000">
                <a:solidFill>
                  <a:srgbClr val="666666"/>
                </a:solidFill>
              </a:rPr>
              <a:t>A case study of Maria Montessori Central school. India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311700" y="265025"/>
            <a:ext cx="8520600" cy="4304100"/>
          </a:xfrm>
          <a:prstGeom prst="rect">
            <a:avLst/>
          </a:prstGeom>
        </p:spPr>
        <p:txBody>
          <a:bodyPr lIns="91425" tIns="91425" rIns="91425" bIns="91425" anchor="t" anchorCtr="0">
            <a:noAutofit/>
          </a:bodyPr>
          <a:lstStyle/>
          <a:p>
            <a:pPr lvl="0">
              <a:spcBef>
                <a:spcPts val="0"/>
              </a:spcBef>
              <a:buNone/>
            </a:pPr>
            <a:r>
              <a:rPr lang="en-GB" b="1" dirty="0"/>
              <a:t>Technology </a:t>
            </a:r>
            <a:r>
              <a:rPr lang="en-GB" b="1" dirty="0" smtClean="0"/>
              <a:t>Maturity</a:t>
            </a:r>
            <a:endParaRPr dirty="0"/>
          </a:p>
          <a:p>
            <a:pPr lvl="0">
              <a:lnSpc>
                <a:spcPct val="100000"/>
              </a:lnSpc>
              <a:spcBef>
                <a:spcPts val="0"/>
              </a:spcBef>
              <a:buNone/>
            </a:pPr>
            <a:r>
              <a:rPr lang="en-GB" sz="1200" dirty="0"/>
              <a:t>Current Barcode technology can be completely and easily replaced by the RFID technology. </a:t>
            </a:r>
          </a:p>
          <a:p>
            <a:pPr lvl="0">
              <a:lnSpc>
                <a:spcPct val="100000"/>
              </a:lnSpc>
              <a:spcBef>
                <a:spcPts val="0"/>
              </a:spcBef>
              <a:buNone/>
            </a:pPr>
            <a:r>
              <a:rPr lang="en-GB" sz="1200" dirty="0"/>
              <a:t>RFID technology allows additional capabilities like Event Triggering to authenticate access to certain areas</a:t>
            </a:r>
          </a:p>
          <a:p>
            <a:pPr lvl="0">
              <a:lnSpc>
                <a:spcPct val="100000"/>
              </a:lnSpc>
              <a:spcBef>
                <a:spcPts val="0"/>
              </a:spcBef>
              <a:buNone/>
            </a:pPr>
            <a:r>
              <a:rPr lang="en-GB" sz="1200" dirty="0"/>
              <a:t>RFID also withstands a considerable degree of wear and tear</a:t>
            </a:r>
          </a:p>
          <a:p>
            <a:pPr lvl="0">
              <a:lnSpc>
                <a:spcPct val="100000"/>
              </a:lnSpc>
              <a:spcBef>
                <a:spcPts val="0"/>
              </a:spcBef>
              <a:buNone/>
            </a:pPr>
            <a:r>
              <a:rPr lang="en-GB" sz="1200" dirty="0"/>
              <a:t>Processes automation, thus reduced workforce</a:t>
            </a:r>
          </a:p>
          <a:p>
            <a:pPr lvl="0" rtl="0">
              <a:lnSpc>
                <a:spcPct val="100000"/>
              </a:lnSpc>
              <a:spcBef>
                <a:spcPts val="0"/>
              </a:spcBef>
              <a:buNone/>
            </a:pPr>
            <a:r>
              <a:rPr lang="en-GB" sz="1200" dirty="0"/>
              <a:t>Good alternative to cut </a:t>
            </a:r>
            <a:r>
              <a:rPr lang="en-GB" sz="1200" dirty="0" err="1"/>
              <a:t>labor</a:t>
            </a:r>
            <a:r>
              <a:rPr lang="en-GB" sz="1200" dirty="0"/>
              <a:t> costs and provide real-time data accuracy information for security enforcement -especially for tracking students in buses.</a:t>
            </a:r>
          </a:p>
          <a:p>
            <a:pPr lvl="0">
              <a:lnSpc>
                <a:spcPct val="100000"/>
              </a:lnSpc>
              <a:spcBef>
                <a:spcPts val="0"/>
              </a:spcBef>
              <a:buNone/>
            </a:pPr>
            <a:r>
              <a:rPr lang="en-GB" sz="1200" dirty="0"/>
              <a:t>Thus, less investment in hardware, workforce, time to increase overall organizational productivity. </a:t>
            </a:r>
          </a:p>
          <a:p>
            <a:pPr lvl="0">
              <a:spcBef>
                <a:spcPts val="0"/>
              </a:spcBef>
              <a:buNone/>
            </a:pPr>
            <a:endParaRPr dirty="0"/>
          </a:p>
          <a:p>
            <a:pPr lvl="0">
              <a:spcBef>
                <a:spcPts val="0"/>
              </a:spcBef>
              <a:buNone/>
            </a:pPr>
            <a:endParaRPr dirty="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311700" y="304300"/>
            <a:ext cx="8520600" cy="441600"/>
          </a:xfrm>
          <a:prstGeom prst="rect">
            <a:avLst/>
          </a:prstGeom>
        </p:spPr>
        <p:txBody>
          <a:bodyPr lIns="91425" tIns="91425" rIns="91425" bIns="91425" anchor="t" anchorCtr="0">
            <a:noAutofit/>
          </a:bodyPr>
          <a:lstStyle/>
          <a:p>
            <a:pPr lvl="0">
              <a:spcBef>
                <a:spcPts val="0"/>
              </a:spcBef>
              <a:buNone/>
            </a:pPr>
            <a:r>
              <a:rPr lang="en-GB" b="1" dirty="0"/>
              <a:t>Technology Impacts</a:t>
            </a:r>
          </a:p>
          <a:p>
            <a:pPr lvl="0">
              <a:spcBef>
                <a:spcPts val="0"/>
              </a:spcBef>
              <a:buNone/>
            </a:pPr>
            <a:endParaRPr dirty="0"/>
          </a:p>
          <a:p>
            <a:pPr lvl="0">
              <a:spcBef>
                <a:spcPts val="0"/>
              </a:spcBef>
              <a:buNone/>
            </a:pPr>
            <a:endParaRPr dirty="0"/>
          </a:p>
          <a:p>
            <a:pPr lvl="0">
              <a:spcBef>
                <a:spcPts val="0"/>
              </a:spcBef>
              <a:buNone/>
            </a:pPr>
            <a:endParaRPr dirty="0"/>
          </a:p>
          <a:p>
            <a:pPr lvl="0">
              <a:spcBef>
                <a:spcPts val="0"/>
              </a:spcBef>
              <a:buNone/>
            </a:pPr>
            <a:endParaRPr dirty="0"/>
          </a:p>
          <a:p>
            <a:pPr lvl="0">
              <a:spcBef>
                <a:spcPts val="0"/>
              </a:spcBef>
              <a:buNone/>
            </a:pPr>
            <a:endParaRPr dirty="0"/>
          </a:p>
          <a:p>
            <a:pPr lvl="0">
              <a:spcBef>
                <a:spcPts val="0"/>
              </a:spcBef>
              <a:buNone/>
            </a:pPr>
            <a:endParaRPr dirty="0"/>
          </a:p>
        </p:txBody>
      </p:sp>
      <p:sp>
        <p:nvSpPr>
          <p:cNvPr id="195" name="Shape 195"/>
          <p:cNvSpPr/>
          <p:nvPr/>
        </p:nvSpPr>
        <p:spPr>
          <a:xfrm>
            <a:off x="99475" y="1148450"/>
            <a:ext cx="3249000" cy="3465000"/>
          </a:xfrm>
          <a:prstGeom prst="rect">
            <a:avLst/>
          </a:prstGeom>
          <a:solidFill>
            <a:srgbClr val="FACA02">
              <a:alpha val="7115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Current Barcode System Components</a:t>
            </a:r>
          </a:p>
          <a:p>
            <a:pPr lvl="0" rtl="0">
              <a:spcBef>
                <a:spcPts val="0"/>
              </a:spcBef>
              <a:buNone/>
            </a:pPr>
            <a:endParaRPr/>
          </a:p>
          <a:p>
            <a:pPr marL="457200" lvl="0" indent="-228600" rtl="0">
              <a:lnSpc>
                <a:spcPct val="115000"/>
              </a:lnSpc>
              <a:spcBef>
                <a:spcPts val="0"/>
              </a:spcBef>
              <a:buChar char="-"/>
            </a:pPr>
            <a:r>
              <a:rPr lang="en-GB"/>
              <a:t>School Management ERP</a:t>
            </a:r>
          </a:p>
          <a:p>
            <a:pPr marL="457200" lvl="0" indent="-228600" rtl="0">
              <a:lnSpc>
                <a:spcPct val="115000"/>
              </a:lnSpc>
              <a:spcBef>
                <a:spcPts val="0"/>
              </a:spcBef>
              <a:buChar char="-"/>
            </a:pPr>
            <a:r>
              <a:rPr lang="en-GB"/>
              <a:t>Computers/Laptops</a:t>
            </a:r>
          </a:p>
          <a:p>
            <a:pPr marL="457200" lvl="0" indent="-228600" rtl="0">
              <a:lnSpc>
                <a:spcPct val="115000"/>
              </a:lnSpc>
              <a:spcBef>
                <a:spcPts val="0"/>
              </a:spcBef>
              <a:buChar char="-"/>
            </a:pPr>
            <a:r>
              <a:rPr lang="en-GB"/>
              <a:t>Communication Gateway</a:t>
            </a:r>
          </a:p>
          <a:p>
            <a:pPr marL="457200" lvl="0" indent="-228600" rtl="0">
              <a:lnSpc>
                <a:spcPct val="115000"/>
              </a:lnSpc>
              <a:spcBef>
                <a:spcPts val="0"/>
              </a:spcBef>
              <a:buChar char="-"/>
            </a:pPr>
            <a:r>
              <a:rPr lang="en-GB"/>
              <a:t>Barcoded ID cards</a:t>
            </a:r>
          </a:p>
          <a:p>
            <a:pPr marL="457200" lvl="0" indent="-228600" rtl="0">
              <a:lnSpc>
                <a:spcPct val="115000"/>
              </a:lnSpc>
              <a:spcBef>
                <a:spcPts val="0"/>
              </a:spcBef>
              <a:buChar char="-"/>
            </a:pPr>
            <a:r>
              <a:rPr lang="en-GB"/>
              <a:t>Barcode scanner</a:t>
            </a:r>
          </a:p>
        </p:txBody>
      </p:sp>
      <p:sp>
        <p:nvSpPr>
          <p:cNvPr id="196" name="Shape 196"/>
          <p:cNvSpPr/>
          <p:nvPr/>
        </p:nvSpPr>
        <p:spPr>
          <a:xfrm>
            <a:off x="3510250" y="1148450"/>
            <a:ext cx="3249000" cy="3465000"/>
          </a:xfrm>
          <a:prstGeom prst="rect">
            <a:avLst/>
          </a:prstGeom>
          <a:solidFill>
            <a:srgbClr val="DFF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RFID-integrated System Components</a:t>
            </a:r>
          </a:p>
          <a:p>
            <a:pPr lvl="0" rtl="0">
              <a:spcBef>
                <a:spcPts val="0"/>
              </a:spcBef>
              <a:buNone/>
            </a:pPr>
            <a:endParaRPr/>
          </a:p>
          <a:p>
            <a:pPr marL="457200" lvl="0" indent="-228600" rtl="0">
              <a:lnSpc>
                <a:spcPct val="115000"/>
              </a:lnSpc>
              <a:spcBef>
                <a:spcPts val="0"/>
              </a:spcBef>
              <a:buChar char="-"/>
            </a:pPr>
            <a:r>
              <a:rPr lang="en-GB"/>
              <a:t>School Management ERP</a:t>
            </a:r>
          </a:p>
          <a:p>
            <a:pPr marL="457200" lvl="0" indent="-228600" rtl="0">
              <a:lnSpc>
                <a:spcPct val="115000"/>
              </a:lnSpc>
              <a:spcBef>
                <a:spcPts val="0"/>
              </a:spcBef>
              <a:buChar char="-"/>
            </a:pPr>
            <a:r>
              <a:rPr lang="en-GB"/>
              <a:t>Computers/Laptops</a:t>
            </a:r>
          </a:p>
          <a:p>
            <a:pPr marL="457200" lvl="0" indent="-228600" rtl="0">
              <a:lnSpc>
                <a:spcPct val="115000"/>
              </a:lnSpc>
              <a:spcBef>
                <a:spcPts val="0"/>
              </a:spcBef>
              <a:buChar char="-"/>
            </a:pPr>
            <a:r>
              <a:rPr lang="en-GB"/>
              <a:t>Communication Gateway</a:t>
            </a:r>
          </a:p>
          <a:p>
            <a:pPr marL="457200" lvl="0" indent="-228600" rtl="0">
              <a:lnSpc>
                <a:spcPct val="115000"/>
              </a:lnSpc>
              <a:spcBef>
                <a:spcPts val="0"/>
              </a:spcBef>
              <a:buClr>
                <a:srgbClr val="FF0000"/>
              </a:buClr>
              <a:buChar char="-"/>
            </a:pPr>
            <a:r>
              <a:rPr lang="en-GB">
                <a:solidFill>
                  <a:srgbClr val="FF0000"/>
                </a:solidFill>
              </a:rPr>
              <a:t>Passive RFID enabled ID cards</a:t>
            </a:r>
          </a:p>
          <a:p>
            <a:pPr marL="457200" lvl="0" indent="-228600" rtl="0">
              <a:lnSpc>
                <a:spcPct val="115000"/>
              </a:lnSpc>
              <a:spcBef>
                <a:spcPts val="0"/>
              </a:spcBef>
              <a:buClr>
                <a:srgbClr val="FF0000"/>
              </a:buClr>
              <a:buChar char="-"/>
            </a:pPr>
            <a:r>
              <a:rPr lang="en-GB">
                <a:solidFill>
                  <a:srgbClr val="FF0000"/>
                </a:solidFill>
              </a:rPr>
              <a:t>RFID scanner</a:t>
            </a:r>
          </a:p>
          <a:p>
            <a:pPr marL="457200" lvl="0" indent="-228600" rtl="0">
              <a:lnSpc>
                <a:spcPct val="115000"/>
              </a:lnSpc>
              <a:spcBef>
                <a:spcPts val="0"/>
              </a:spcBef>
              <a:buClr>
                <a:srgbClr val="FF0000"/>
              </a:buClr>
              <a:buChar char="-"/>
            </a:pPr>
            <a:r>
              <a:rPr lang="en-GB">
                <a:solidFill>
                  <a:srgbClr val="FF0000"/>
                </a:solidFill>
              </a:rPr>
              <a:t>Bus tracker module</a:t>
            </a:r>
          </a:p>
        </p:txBody>
      </p:sp>
      <p:sp>
        <p:nvSpPr>
          <p:cNvPr id="197" name="Shape 197"/>
          <p:cNvSpPr/>
          <p:nvPr/>
        </p:nvSpPr>
        <p:spPr>
          <a:xfrm>
            <a:off x="7008500" y="1874825"/>
            <a:ext cx="2022000" cy="1933800"/>
          </a:xfrm>
          <a:prstGeom prst="roundRect">
            <a:avLst>
              <a:gd name="adj" fmla="val 16667"/>
            </a:avLst>
          </a:prstGeom>
          <a:solidFill>
            <a:srgbClr val="DFF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sz="1200"/>
              <a:t>           Cost: </a:t>
            </a:r>
          </a:p>
          <a:p>
            <a:pPr lvl="0">
              <a:spcBef>
                <a:spcPts val="0"/>
              </a:spcBef>
              <a:buNone/>
            </a:pPr>
            <a:r>
              <a:rPr lang="en-GB" sz="1200"/>
              <a:t>$730 per scanner</a:t>
            </a:r>
          </a:p>
          <a:p>
            <a:pPr lvl="0">
              <a:spcBef>
                <a:spcPts val="0"/>
              </a:spcBef>
              <a:buNone/>
            </a:pPr>
            <a:r>
              <a:rPr lang="en-GB" sz="1200"/>
              <a:t>$3 per ID card</a:t>
            </a:r>
          </a:p>
          <a:p>
            <a:pPr lvl="0">
              <a:spcBef>
                <a:spcPts val="0"/>
              </a:spcBef>
              <a:buNone/>
            </a:pPr>
            <a:r>
              <a:rPr lang="en-GB" sz="1200"/>
              <a:t>$300 per s/w change</a:t>
            </a:r>
          </a:p>
          <a:p>
            <a:pPr lvl="0">
              <a:spcBef>
                <a:spcPts val="0"/>
              </a:spcBef>
              <a:buNone/>
            </a:pPr>
            <a:r>
              <a:rPr lang="en-GB" sz="1200"/>
              <a:t>           Time:</a:t>
            </a:r>
          </a:p>
          <a:p>
            <a:pPr lvl="0">
              <a:spcBef>
                <a:spcPts val="0"/>
              </a:spcBef>
              <a:buNone/>
            </a:pPr>
            <a:r>
              <a:rPr lang="en-GB" sz="1200"/>
              <a:t>Installation-2 weeks</a:t>
            </a:r>
          </a:p>
          <a:p>
            <a:pPr lvl="0">
              <a:spcBef>
                <a:spcPts val="0"/>
              </a:spcBef>
              <a:buNone/>
            </a:pPr>
            <a:r>
              <a:rPr lang="en-GB" sz="1200"/>
              <a:t>Card creation-2 weeks </a:t>
            </a:r>
          </a:p>
          <a:p>
            <a:pPr lvl="0">
              <a:spcBef>
                <a:spcPts val="0"/>
              </a:spcBef>
              <a:buNone/>
            </a:pPr>
            <a:r>
              <a:rPr lang="en-GB" sz="1200"/>
              <a:t>s/w integration-3 weeks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GB"/>
              <a:t>Operational Risks</a:t>
            </a:r>
          </a:p>
        </p:txBody>
      </p:sp>
      <p:sp>
        <p:nvSpPr>
          <p:cNvPr id="203" name="Shape 20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GB"/>
              <a:t>Operational Risks:</a:t>
            </a:r>
          </a:p>
          <a:p>
            <a:pPr marL="457200" lvl="0" indent="-228600" rtl="0">
              <a:spcBef>
                <a:spcPts val="0"/>
              </a:spcBef>
              <a:buChar char="-"/>
            </a:pPr>
            <a:r>
              <a:rPr lang="en-GB"/>
              <a:t>Time</a:t>
            </a:r>
          </a:p>
          <a:p>
            <a:pPr marL="457200" lvl="0" indent="-228600" rtl="0">
              <a:spcBef>
                <a:spcPts val="0"/>
              </a:spcBef>
              <a:buChar char="-"/>
            </a:pPr>
            <a:r>
              <a:rPr lang="en-GB"/>
              <a:t>Cost</a:t>
            </a:r>
          </a:p>
          <a:p>
            <a:pPr marL="457200" lvl="0" indent="-228600" rtl="0">
              <a:spcBef>
                <a:spcPts val="0"/>
              </a:spcBef>
              <a:buChar char="-"/>
            </a:pPr>
            <a:r>
              <a:rPr lang="en-GB"/>
              <a:t>Staff conflict</a:t>
            </a:r>
          </a:p>
          <a:p>
            <a:pPr marL="457200" lvl="0" indent="-228600" rtl="0">
              <a:spcBef>
                <a:spcPts val="0"/>
              </a:spcBef>
              <a:buChar char="-"/>
            </a:pPr>
            <a:r>
              <a:rPr lang="en-GB"/>
              <a:t>Stakeholder management</a:t>
            </a:r>
          </a:p>
          <a:p>
            <a:pPr lvl="0" rtl="0">
              <a:spcBef>
                <a:spcPts val="0"/>
              </a:spcBef>
              <a:buNone/>
            </a:pPr>
            <a:r>
              <a:rPr lang="en-GB"/>
              <a:t>However, adoption has a positive impact on competition thus no significant competitive risks. </a:t>
            </a:r>
          </a:p>
          <a:p>
            <a:pPr lvl="0">
              <a:spcBef>
                <a:spcPts val="0"/>
              </a:spcBef>
              <a:buNone/>
            </a:pPr>
            <a:r>
              <a:rPr lang="en-GB"/>
              <a:t>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12175"/>
            <a:ext cx="8520600" cy="707400"/>
          </a:xfrm>
          <a:prstGeom prst="rect">
            <a:avLst/>
          </a:prstGeom>
        </p:spPr>
        <p:txBody>
          <a:bodyPr lIns="91425" tIns="91425" rIns="91425" bIns="91425" anchor="t" anchorCtr="0">
            <a:noAutofit/>
          </a:bodyPr>
          <a:lstStyle/>
          <a:p>
            <a:pPr lvl="0">
              <a:spcBef>
                <a:spcPts val="0"/>
              </a:spcBef>
              <a:buNone/>
            </a:pPr>
            <a:r>
              <a:rPr lang="en-GB"/>
              <a:t>Adoption Analysis Summary</a:t>
            </a:r>
          </a:p>
        </p:txBody>
      </p:sp>
      <p:sp>
        <p:nvSpPr>
          <p:cNvPr id="209" name="Shape 209"/>
          <p:cNvSpPr txBox="1">
            <a:spLocks noGrp="1"/>
          </p:cNvSpPr>
          <p:nvPr>
            <p:ph type="body" idx="1"/>
          </p:nvPr>
        </p:nvSpPr>
        <p:spPr>
          <a:xfrm>
            <a:off x="311700" y="566075"/>
            <a:ext cx="8520600" cy="382800"/>
          </a:xfrm>
          <a:prstGeom prst="rect">
            <a:avLst/>
          </a:prstGeom>
        </p:spPr>
        <p:txBody>
          <a:bodyPr lIns="91425" tIns="91425" rIns="91425" bIns="91425" anchor="t" anchorCtr="0">
            <a:noAutofit/>
          </a:bodyPr>
          <a:lstStyle/>
          <a:p>
            <a:pPr lvl="0">
              <a:spcBef>
                <a:spcPts val="0"/>
              </a:spcBef>
              <a:buNone/>
            </a:pPr>
            <a:r>
              <a:rPr lang="en-GB"/>
              <a:t>Adoption Cost and Value</a:t>
            </a:r>
          </a:p>
          <a:p>
            <a:pPr lvl="0">
              <a:spcBef>
                <a:spcPts val="0"/>
              </a:spcBef>
              <a:buNone/>
            </a:pPr>
            <a:endParaRPr/>
          </a:p>
        </p:txBody>
      </p:sp>
      <p:sp>
        <p:nvSpPr>
          <p:cNvPr id="210" name="Shape 210"/>
          <p:cNvSpPr/>
          <p:nvPr/>
        </p:nvSpPr>
        <p:spPr>
          <a:xfrm>
            <a:off x="251875" y="1052125"/>
            <a:ext cx="3816900" cy="3855900"/>
          </a:xfrm>
          <a:prstGeom prst="rect">
            <a:avLst/>
          </a:prstGeom>
          <a:solidFill>
            <a:srgbClr val="FACA02">
              <a:alpha val="7115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sz="1200" b="1">
                <a:solidFill>
                  <a:srgbClr val="666666"/>
                </a:solidFill>
              </a:rPr>
              <a:t>Barcode Technology </a:t>
            </a:r>
          </a:p>
          <a:p>
            <a:pPr lvl="0" rtl="0">
              <a:spcBef>
                <a:spcPts val="0"/>
              </a:spcBef>
              <a:buNone/>
            </a:pPr>
            <a:r>
              <a:rPr lang="en-GB" sz="1200">
                <a:solidFill>
                  <a:srgbClr val="666666"/>
                </a:solidFill>
              </a:rPr>
              <a:t>No of ID cards required = 1620</a:t>
            </a:r>
          </a:p>
          <a:p>
            <a:pPr lvl="0" rtl="0">
              <a:lnSpc>
                <a:spcPct val="115000"/>
              </a:lnSpc>
              <a:spcBef>
                <a:spcPts val="0"/>
              </a:spcBef>
              <a:buNone/>
            </a:pPr>
            <a:r>
              <a:rPr lang="en-GB" sz="1200">
                <a:solidFill>
                  <a:srgbClr val="666666"/>
                </a:solidFill>
              </a:rPr>
              <a:t>Cost of 1 ID card =$2</a:t>
            </a:r>
          </a:p>
          <a:p>
            <a:pPr lvl="0" rtl="0">
              <a:lnSpc>
                <a:spcPct val="115000"/>
              </a:lnSpc>
              <a:spcBef>
                <a:spcPts val="0"/>
              </a:spcBef>
              <a:buNone/>
            </a:pPr>
            <a:r>
              <a:rPr lang="en-GB" sz="1200">
                <a:solidFill>
                  <a:srgbClr val="666666"/>
                </a:solidFill>
              </a:rPr>
              <a:t>Cost =$3240</a:t>
            </a:r>
          </a:p>
          <a:p>
            <a:pPr lvl="0" rtl="0">
              <a:lnSpc>
                <a:spcPct val="115000"/>
              </a:lnSpc>
              <a:spcBef>
                <a:spcPts val="0"/>
              </a:spcBef>
              <a:buNone/>
            </a:pPr>
            <a:endParaRPr sz="1200">
              <a:solidFill>
                <a:srgbClr val="666666"/>
              </a:solidFill>
            </a:endParaRPr>
          </a:p>
          <a:p>
            <a:pPr lvl="0" rtl="0">
              <a:lnSpc>
                <a:spcPct val="115000"/>
              </a:lnSpc>
              <a:spcBef>
                <a:spcPts val="0"/>
              </a:spcBef>
              <a:buNone/>
            </a:pPr>
            <a:r>
              <a:rPr lang="en-GB" sz="1200">
                <a:solidFill>
                  <a:srgbClr val="666666"/>
                </a:solidFill>
              </a:rPr>
              <a:t>Workforce to monitor scan=8</a:t>
            </a:r>
          </a:p>
          <a:p>
            <a:pPr lvl="0" rtl="0">
              <a:lnSpc>
                <a:spcPct val="115000"/>
              </a:lnSpc>
              <a:spcBef>
                <a:spcPts val="0"/>
              </a:spcBef>
              <a:buNone/>
            </a:pPr>
            <a:r>
              <a:rPr lang="en-GB" sz="1200">
                <a:solidFill>
                  <a:srgbClr val="666666"/>
                </a:solidFill>
              </a:rPr>
              <a:t>Approx cost = $1200</a:t>
            </a:r>
          </a:p>
          <a:p>
            <a:pPr lvl="0" rtl="0">
              <a:lnSpc>
                <a:spcPct val="115000"/>
              </a:lnSpc>
              <a:spcBef>
                <a:spcPts val="0"/>
              </a:spcBef>
              <a:buNone/>
            </a:pPr>
            <a:endParaRPr sz="1200">
              <a:solidFill>
                <a:srgbClr val="666666"/>
              </a:solidFill>
            </a:endParaRPr>
          </a:p>
          <a:p>
            <a:pPr lvl="0" rtl="0">
              <a:lnSpc>
                <a:spcPct val="115000"/>
              </a:lnSpc>
              <a:spcBef>
                <a:spcPts val="0"/>
              </a:spcBef>
              <a:buNone/>
            </a:pPr>
            <a:r>
              <a:rPr lang="en-GB" sz="1200">
                <a:solidFill>
                  <a:srgbClr val="666666"/>
                </a:solidFill>
              </a:rPr>
              <a:t>No of barcode scanners =7</a:t>
            </a:r>
          </a:p>
          <a:p>
            <a:pPr lvl="0" rtl="0">
              <a:lnSpc>
                <a:spcPct val="115000"/>
              </a:lnSpc>
              <a:spcBef>
                <a:spcPts val="0"/>
              </a:spcBef>
              <a:buNone/>
            </a:pPr>
            <a:r>
              <a:rPr lang="en-GB" sz="1200">
                <a:solidFill>
                  <a:srgbClr val="666666"/>
                </a:solidFill>
              </a:rPr>
              <a:t>Cost of barcode scanners=$40</a:t>
            </a:r>
          </a:p>
          <a:p>
            <a:pPr lvl="0" rtl="0">
              <a:lnSpc>
                <a:spcPct val="115000"/>
              </a:lnSpc>
              <a:spcBef>
                <a:spcPts val="0"/>
              </a:spcBef>
              <a:buNone/>
            </a:pPr>
            <a:r>
              <a:rPr lang="en-GB" sz="1200">
                <a:solidFill>
                  <a:srgbClr val="666666"/>
                </a:solidFill>
              </a:rPr>
              <a:t>Cost = $280</a:t>
            </a:r>
          </a:p>
          <a:p>
            <a:pPr lvl="0" rtl="0">
              <a:lnSpc>
                <a:spcPct val="115000"/>
              </a:lnSpc>
              <a:spcBef>
                <a:spcPts val="0"/>
              </a:spcBef>
              <a:buNone/>
            </a:pPr>
            <a:endParaRPr sz="1200">
              <a:solidFill>
                <a:srgbClr val="666666"/>
              </a:solidFill>
            </a:endParaRPr>
          </a:p>
          <a:p>
            <a:pPr lvl="0" rtl="0">
              <a:lnSpc>
                <a:spcPct val="115000"/>
              </a:lnSpc>
              <a:spcBef>
                <a:spcPts val="0"/>
              </a:spcBef>
              <a:buNone/>
            </a:pPr>
            <a:r>
              <a:rPr lang="en-GB" sz="1200">
                <a:solidFill>
                  <a:srgbClr val="666666"/>
                </a:solidFill>
              </a:rPr>
              <a:t>Approx 1200 students requested for new ID cards in year 2 =1200</a:t>
            </a:r>
          </a:p>
          <a:p>
            <a:pPr lvl="0" rtl="0">
              <a:lnSpc>
                <a:spcPct val="115000"/>
              </a:lnSpc>
              <a:spcBef>
                <a:spcPts val="0"/>
              </a:spcBef>
              <a:buNone/>
            </a:pPr>
            <a:r>
              <a:rPr lang="en-GB" sz="1200">
                <a:solidFill>
                  <a:srgbClr val="666666"/>
                </a:solidFill>
              </a:rPr>
              <a:t>Cost for new ID cards=$2400</a:t>
            </a:r>
          </a:p>
          <a:p>
            <a:pPr lvl="0" rtl="0">
              <a:lnSpc>
                <a:spcPct val="115000"/>
              </a:lnSpc>
              <a:spcBef>
                <a:spcPts val="0"/>
              </a:spcBef>
              <a:buNone/>
            </a:pPr>
            <a:endParaRPr sz="1200">
              <a:solidFill>
                <a:srgbClr val="666666"/>
              </a:solidFill>
            </a:endParaRPr>
          </a:p>
          <a:p>
            <a:pPr lvl="0" rtl="0">
              <a:lnSpc>
                <a:spcPct val="115000"/>
              </a:lnSpc>
              <a:spcBef>
                <a:spcPts val="0"/>
              </a:spcBef>
              <a:buNone/>
            </a:pPr>
            <a:r>
              <a:rPr lang="en-GB" sz="1200">
                <a:solidFill>
                  <a:srgbClr val="666666"/>
                </a:solidFill>
              </a:rPr>
              <a:t>Total Cost = </a:t>
            </a:r>
            <a:r>
              <a:rPr lang="en-GB" sz="1200" b="1">
                <a:solidFill>
                  <a:srgbClr val="666666"/>
                </a:solidFill>
              </a:rPr>
              <a:t>$7120</a:t>
            </a:r>
          </a:p>
        </p:txBody>
      </p:sp>
      <p:sp>
        <p:nvSpPr>
          <p:cNvPr id="211" name="Shape 211"/>
          <p:cNvSpPr/>
          <p:nvPr/>
        </p:nvSpPr>
        <p:spPr>
          <a:xfrm>
            <a:off x="4272250" y="1052125"/>
            <a:ext cx="3816900" cy="3855900"/>
          </a:xfrm>
          <a:prstGeom prst="rect">
            <a:avLst/>
          </a:prstGeom>
          <a:solidFill>
            <a:srgbClr val="DFF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200" b="1">
              <a:solidFill>
                <a:srgbClr val="666666"/>
              </a:solidFill>
            </a:endParaRPr>
          </a:p>
          <a:p>
            <a:pPr lvl="0">
              <a:spcBef>
                <a:spcPts val="0"/>
              </a:spcBef>
              <a:buNone/>
            </a:pPr>
            <a:r>
              <a:rPr lang="en-GB" sz="1200" b="1">
                <a:solidFill>
                  <a:srgbClr val="666666"/>
                </a:solidFill>
              </a:rPr>
              <a:t>RFID Technology (2 year projection)</a:t>
            </a:r>
          </a:p>
          <a:p>
            <a:pPr lvl="0">
              <a:spcBef>
                <a:spcPts val="0"/>
              </a:spcBef>
              <a:buNone/>
            </a:pPr>
            <a:r>
              <a:rPr lang="en-GB" sz="1200">
                <a:solidFill>
                  <a:srgbClr val="666666"/>
                </a:solidFill>
              </a:rPr>
              <a:t>No of ID cards required = 1620</a:t>
            </a:r>
          </a:p>
          <a:p>
            <a:pPr lvl="0" rtl="0">
              <a:lnSpc>
                <a:spcPct val="115000"/>
              </a:lnSpc>
              <a:spcBef>
                <a:spcPts val="0"/>
              </a:spcBef>
              <a:buNone/>
            </a:pPr>
            <a:r>
              <a:rPr lang="en-GB" sz="1200">
                <a:solidFill>
                  <a:srgbClr val="666666"/>
                </a:solidFill>
              </a:rPr>
              <a:t>Cost of 1 ID card =$3</a:t>
            </a:r>
          </a:p>
          <a:p>
            <a:pPr lvl="0" rtl="0">
              <a:lnSpc>
                <a:spcPct val="115000"/>
              </a:lnSpc>
              <a:spcBef>
                <a:spcPts val="0"/>
              </a:spcBef>
              <a:buNone/>
            </a:pPr>
            <a:r>
              <a:rPr lang="en-GB" sz="1200">
                <a:solidFill>
                  <a:srgbClr val="666666"/>
                </a:solidFill>
              </a:rPr>
              <a:t>Cost =$4860 </a:t>
            </a:r>
          </a:p>
          <a:p>
            <a:pPr lvl="0" rtl="0">
              <a:lnSpc>
                <a:spcPct val="115000"/>
              </a:lnSpc>
              <a:spcBef>
                <a:spcPts val="0"/>
              </a:spcBef>
              <a:buNone/>
            </a:pPr>
            <a:endParaRPr sz="1200">
              <a:solidFill>
                <a:srgbClr val="666666"/>
              </a:solidFill>
            </a:endParaRPr>
          </a:p>
          <a:p>
            <a:pPr lvl="0" rtl="0">
              <a:lnSpc>
                <a:spcPct val="115000"/>
              </a:lnSpc>
              <a:spcBef>
                <a:spcPts val="0"/>
              </a:spcBef>
              <a:buNone/>
            </a:pPr>
            <a:r>
              <a:rPr lang="en-GB" sz="1200">
                <a:solidFill>
                  <a:srgbClr val="666666"/>
                </a:solidFill>
              </a:rPr>
              <a:t>Workforce to monitor scan=0</a:t>
            </a:r>
          </a:p>
          <a:p>
            <a:pPr lvl="0" rtl="0">
              <a:lnSpc>
                <a:spcPct val="115000"/>
              </a:lnSpc>
              <a:spcBef>
                <a:spcPts val="0"/>
              </a:spcBef>
              <a:buNone/>
            </a:pPr>
            <a:r>
              <a:rPr lang="en-GB" sz="1200">
                <a:solidFill>
                  <a:srgbClr val="666666"/>
                </a:solidFill>
              </a:rPr>
              <a:t>Approx cost = $0</a:t>
            </a:r>
          </a:p>
          <a:p>
            <a:pPr lvl="0" rtl="0">
              <a:lnSpc>
                <a:spcPct val="115000"/>
              </a:lnSpc>
              <a:spcBef>
                <a:spcPts val="0"/>
              </a:spcBef>
              <a:buNone/>
            </a:pPr>
            <a:endParaRPr sz="1200">
              <a:solidFill>
                <a:srgbClr val="666666"/>
              </a:solidFill>
            </a:endParaRPr>
          </a:p>
          <a:p>
            <a:pPr lvl="0" rtl="0">
              <a:lnSpc>
                <a:spcPct val="115000"/>
              </a:lnSpc>
              <a:spcBef>
                <a:spcPts val="0"/>
              </a:spcBef>
              <a:buNone/>
            </a:pPr>
            <a:r>
              <a:rPr lang="en-GB" sz="1200">
                <a:solidFill>
                  <a:srgbClr val="666666"/>
                </a:solidFill>
              </a:rPr>
              <a:t>No of barcode scanners =27 (25 buses+2 premises)</a:t>
            </a:r>
          </a:p>
          <a:p>
            <a:pPr lvl="0" rtl="0">
              <a:lnSpc>
                <a:spcPct val="115000"/>
              </a:lnSpc>
              <a:spcBef>
                <a:spcPts val="0"/>
              </a:spcBef>
              <a:buNone/>
            </a:pPr>
            <a:r>
              <a:rPr lang="en-GB" sz="1200">
                <a:solidFill>
                  <a:srgbClr val="666666"/>
                </a:solidFill>
              </a:rPr>
              <a:t>Cost of barcode scanners=$700</a:t>
            </a:r>
          </a:p>
          <a:p>
            <a:pPr lvl="0" rtl="0">
              <a:lnSpc>
                <a:spcPct val="115000"/>
              </a:lnSpc>
              <a:spcBef>
                <a:spcPts val="0"/>
              </a:spcBef>
              <a:buNone/>
            </a:pPr>
            <a:r>
              <a:rPr lang="en-GB" sz="1200">
                <a:solidFill>
                  <a:srgbClr val="666666"/>
                </a:solidFill>
              </a:rPr>
              <a:t>Cost = $18,900</a:t>
            </a:r>
          </a:p>
          <a:p>
            <a:pPr lvl="0" rtl="0">
              <a:lnSpc>
                <a:spcPct val="115000"/>
              </a:lnSpc>
              <a:spcBef>
                <a:spcPts val="0"/>
              </a:spcBef>
              <a:buNone/>
            </a:pPr>
            <a:endParaRPr sz="1200">
              <a:solidFill>
                <a:srgbClr val="666666"/>
              </a:solidFill>
            </a:endParaRPr>
          </a:p>
          <a:p>
            <a:pPr lvl="0" rtl="0">
              <a:lnSpc>
                <a:spcPct val="115000"/>
              </a:lnSpc>
              <a:spcBef>
                <a:spcPts val="0"/>
              </a:spcBef>
              <a:buNone/>
            </a:pPr>
            <a:r>
              <a:rPr lang="en-GB" sz="1200">
                <a:solidFill>
                  <a:srgbClr val="666666"/>
                </a:solidFill>
              </a:rPr>
              <a:t>Durable ID cards, thus no cost of replacement</a:t>
            </a:r>
          </a:p>
          <a:p>
            <a:pPr lvl="0" rtl="0">
              <a:lnSpc>
                <a:spcPct val="115000"/>
              </a:lnSpc>
              <a:spcBef>
                <a:spcPts val="0"/>
              </a:spcBef>
              <a:buNone/>
            </a:pPr>
            <a:r>
              <a:rPr lang="en-GB" sz="1200">
                <a:solidFill>
                  <a:srgbClr val="666666"/>
                </a:solidFill>
              </a:rPr>
              <a:t>Software and Hardware installation = $600</a:t>
            </a:r>
          </a:p>
          <a:p>
            <a:pPr lvl="0" rtl="0">
              <a:lnSpc>
                <a:spcPct val="115000"/>
              </a:lnSpc>
              <a:spcBef>
                <a:spcPts val="0"/>
              </a:spcBef>
              <a:buNone/>
            </a:pPr>
            <a:endParaRPr sz="1200">
              <a:solidFill>
                <a:srgbClr val="666666"/>
              </a:solidFill>
            </a:endParaRPr>
          </a:p>
          <a:p>
            <a:pPr lvl="0" rtl="0">
              <a:lnSpc>
                <a:spcPct val="115000"/>
              </a:lnSpc>
              <a:spcBef>
                <a:spcPts val="0"/>
              </a:spcBef>
              <a:buNone/>
            </a:pPr>
            <a:r>
              <a:rPr lang="en-GB" sz="1200">
                <a:solidFill>
                  <a:srgbClr val="666666"/>
                </a:solidFill>
              </a:rPr>
              <a:t>Total Cost = </a:t>
            </a:r>
            <a:r>
              <a:rPr lang="en-GB" sz="1200" b="1">
                <a:solidFill>
                  <a:srgbClr val="666666"/>
                </a:solidFill>
              </a:rPr>
              <a:t>$24,360</a:t>
            </a:r>
          </a:p>
          <a:p>
            <a:pPr lvl="0" rtl="0">
              <a:lnSpc>
                <a:spcPct val="115000"/>
              </a:lnSpc>
              <a:spcBef>
                <a:spcPts val="0"/>
              </a:spcBef>
              <a:buNone/>
            </a:pPr>
            <a:endParaRPr>
              <a:solidFill>
                <a:srgbClr val="666666"/>
              </a:solidFil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311700" y="373000"/>
            <a:ext cx="8520600" cy="353400"/>
          </a:xfrm>
          <a:prstGeom prst="rect">
            <a:avLst/>
          </a:prstGeom>
        </p:spPr>
        <p:txBody>
          <a:bodyPr lIns="91425" tIns="91425" rIns="91425" bIns="91425" anchor="t" anchorCtr="0">
            <a:noAutofit/>
          </a:bodyPr>
          <a:lstStyle/>
          <a:p>
            <a:pPr lvl="0">
              <a:spcBef>
                <a:spcPts val="0"/>
              </a:spcBef>
              <a:buNone/>
            </a:pPr>
            <a:r>
              <a:rPr lang="en-GB" b="1" dirty="0"/>
              <a:t>Risks of Adoption</a:t>
            </a:r>
          </a:p>
        </p:txBody>
      </p:sp>
      <p:graphicFrame>
        <p:nvGraphicFramePr>
          <p:cNvPr id="217" name="Shape 217"/>
          <p:cNvGraphicFramePr/>
          <p:nvPr>
            <p:extLst>
              <p:ext uri="{D42A27DB-BD31-4B8C-83A1-F6EECF244321}">
                <p14:modId xmlns:p14="http://schemas.microsoft.com/office/powerpoint/2010/main" val="1351797369"/>
              </p:ext>
            </p:extLst>
          </p:nvPr>
        </p:nvGraphicFramePr>
        <p:xfrm>
          <a:off x="1276425" y="828800"/>
          <a:ext cx="6826750" cy="3748890"/>
        </p:xfrm>
        <a:graphic>
          <a:graphicData uri="http://schemas.openxmlformats.org/drawingml/2006/table">
            <a:tbl>
              <a:tblPr>
                <a:noFill/>
                <a:tableStyleId>{1A37A468-39DF-460B-A74C-D6A164AF18F9}</a:tableStyleId>
              </a:tblPr>
              <a:tblGrid>
                <a:gridCol w="1667125"/>
                <a:gridCol w="1203700"/>
                <a:gridCol w="3079975"/>
                <a:gridCol w="875950"/>
              </a:tblGrid>
              <a:tr h="381000">
                <a:tc>
                  <a:txBody>
                    <a:bodyPr/>
                    <a:lstStyle/>
                    <a:p>
                      <a:pPr lvl="0" algn="ctr">
                        <a:spcBef>
                          <a:spcPts val="0"/>
                        </a:spcBef>
                        <a:buNone/>
                      </a:pPr>
                      <a:r>
                        <a:rPr lang="en-GB" sz="800" b="1">
                          <a:solidFill>
                            <a:srgbClr val="434343"/>
                          </a:solidFill>
                        </a:rPr>
                        <a:t>Risk</a:t>
                      </a:r>
                    </a:p>
                  </a:txBody>
                  <a:tcPr marL="91425" marR="91425" marT="91425" marB="91425"/>
                </a:tc>
                <a:tc>
                  <a:txBody>
                    <a:bodyPr/>
                    <a:lstStyle/>
                    <a:p>
                      <a:pPr lvl="0" algn="ctr" rtl="0">
                        <a:spcBef>
                          <a:spcPts val="0"/>
                        </a:spcBef>
                        <a:buNone/>
                      </a:pPr>
                      <a:r>
                        <a:rPr lang="en-GB" sz="800" b="1">
                          <a:solidFill>
                            <a:srgbClr val="434343"/>
                          </a:solidFill>
                        </a:rPr>
                        <a:t>Likelihood </a:t>
                      </a:r>
                    </a:p>
                    <a:p>
                      <a:pPr lvl="0" algn="ctr">
                        <a:spcBef>
                          <a:spcPts val="0"/>
                        </a:spcBef>
                        <a:buNone/>
                      </a:pPr>
                      <a:r>
                        <a:rPr lang="en-GB" sz="800" b="1">
                          <a:solidFill>
                            <a:srgbClr val="434343"/>
                          </a:solidFill>
                        </a:rPr>
                        <a:t>(on a scale of 5)</a:t>
                      </a:r>
                    </a:p>
                  </a:txBody>
                  <a:tcPr marL="91425" marR="91425" marT="91425" marB="91425"/>
                </a:tc>
                <a:tc>
                  <a:txBody>
                    <a:bodyPr/>
                    <a:lstStyle/>
                    <a:p>
                      <a:pPr lvl="0" algn="ctr">
                        <a:spcBef>
                          <a:spcPts val="0"/>
                        </a:spcBef>
                        <a:buNone/>
                      </a:pPr>
                      <a:r>
                        <a:rPr lang="en-GB" sz="800" b="1">
                          <a:solidFill>
                            <a:srgbClr val="434343"/>
                          </a:solidFill>
                        </a:rPr>
                        <a:t>Approach</a:t>
                      </a:r>
                    </a:p>
                  </a:txBody>
                  <a:tcPr marL="91425" marR="91425" marT="91425" marB="91425"/>
                </a:tc>
                <a:tc>
                  <a:txBody>
                    <a:bodyPr/>
                    <a:lstStyle/>
                    <a:p>
                      <a:pPr lvl="0" algn="ctr">
                        <a:spcBef>
                          <a:spcPts val="0"/>
                        </a:spcBef>
                        <a:buNone/>
                      </a:pPr>
                      <a:r>
                        <a:rPr lang="en-GB" sz="800" b="1">
                          <a:solidFill>
                            <a:srgbClr val="434343"/>
                          </a:solidFill>
                        </a:rPr>
                        <a:t>Cost to Solve</a:t>
                      </a:r>
                    </a:p>
                  </a:txBody>
                  <a:tcPr marL="91425" marR="91425" marT="91425" marB="91425"/>
                </a:tc>
              </a:tr>
              <a:tr h="381000">
                <a:tc>
                  <a:txBody>
                    <a:bodyPr/>
                    <a:lstStyle/>
                    <a:p>
                      <a:pPr lvl="0">
                        <a:spcBef>
                          <a:spcPts val="0"/>
                        </a:spcBef>
                        <a:buNone/>
                      </a:pPr>
                      <a:r>
                        <a:rPr lang="en-GB" sz="1000">
                          <a:solidFill>
                            <a:schemeClr val="bg2"/>
                          </a:solidFill>
                        </a:rPr>
                        <a:t>Time</a:t>
                      </a:r>
                    </a:p>
                  </a:txBody>
                  <a:tcPr marL="91425" marR="91425" marT="91425" marB="91425"/>
                </a:tc>
                <a:tc>
                  <a:txBody>
                    <a:bodyPr/>
                    <a:lstStyle/>
                    <a:p>
                      <a:pPr lvl="0" algn="ctr">
                        <a:spcBef>
                          <a:spcPts val="0"/>
                        </a:spcBef>
                        <a:buNone/>
                      </a:pPr>
                      <a:r>
                        <a:rPr lang="en-GB" sz="1000">
                          <a:solidFill>
                            <a:schemeClr val="bg2"/>
                          </a:solidFill>
                        </a:rPr>
                        <a:t>4</a:t>
                      </a:r>
                    </a:p>
                  </a:txBody>
                  <a:tcPr marL="91425" marR="91425" marT="91425" marB="91425"/>
                </a:tc>
                <a:tc>
                  <a:txBody>
                    <a:bodyPr/>
                    <a:lstStyle/>
                    <a:p>
                      <a:pPr marL="457200" lvl="0" indent="-292100" rtl="0">
                        <a:spcBef>
                          <a:spcPts val="0"/>
                        </a:spcBef>
                        <a:buSzPct val="100000"/>
                        <a:buAutoNum type="arabicPeriod"/>
                      </a:pPr>
                      <a:r>
                        <a:rPr lang="en-GB" sz="1000">
                          <a:solidFill>
                            <a:schemeClr val="bg2"/>
                          </a:solidFill>
                        </a:rPr>
                        <a:t>Have proper IT planning in place</a:t>
                      </a:r>
                    </a:p>
                  </a:txBody>
                  <a:tcPr marL="91425" marR="91425" marT="91425" marB="91425"/>
                </a:tc>
                <a:tc>
                  <a:txBody>
                    <a:bodyPr/>
                    <a:lstStyle/>
                    <a:p>
                      <a:pPr lvl="0">
                        <a:spcBef>
                          <a:spcPts val="0"/>
                        </a:spcBef>
                        <a:buNone/>
                      </a:pPr>
                      <a:r>
                        <a:rPr lang="en-GB" sz="1000">
                          <a:solidFill>
                            <a:schemeClr val="bg2"/>
                          </a:solidFill>
                        </a:rPr>
                        <a:t>     3 months</a:t>
                      </a:r>
                    </a:p>
                  </a:txBody>
                  <a:tcPr marL="91425" marR="91425" marT="91425" marB="91425"/>
                </a:tc>
              </a:tr>
              <a:tr h="381000">
                <a:tc>
                  <a:txBody>
                    <a:bodyPr/>
                    <a:lstStyle/>
                    <a:p>
                      <a:pPr lvl="0">
                        <a:spcBef>
                          <a:spcPts val="0"/>
                        </a:spcBef>
                        <a:buNone/>
                      </a:pPr>
                      <a:r>
                        <a:rPr lang="en-GB" sz="1000">
                          <a:solidFill>
                            <a:schemeClr val="bg2"/>
                          </a:solidFill>
                        </a:rPr>
                        <a:t>Cost</a:t>
                      </a:r>
                    </a:p>
                  </a:txBody>
                  <a:tcPr marL="91425" marR="91425" marT="91425" marB="91425"/>
                </a:tc>
                <a:tc>
                  <a:txBody>
                    <a:bodyPr/>
                    <a:lstStyle/>
                    <a:p>
                      <a:pPr lvl="0" algn="ctr">
                        <a:spcBef>
                          <a:spcPts val="0"/>
                        </a:spcBef>
                        <a:buNone/>
                      </a:pPr>
                      <a:r>
                        <a:rPr lang="en-GB" sz="1000">
                          <a:solidFill>
                            <a:schemeClr val="bg2"/>
                          </a:solidFill>
                        </a:rPr>
                        <a:t>5</a:t>
                      </a:r>
                    </a:p>
                  </a:txBody>
                  <a:tcPr marL="91425" marR="91425" marT="91425" marB="91425"/>
                </a:tc>
                <a:tc>
                  <a:txBody>
                    <a:bodyPr/>
                    <a:lstStyle/>
                    <a:p>
                      <a:pPr marL="457200" lvl="0" indent="-292100" rtl="0">
                        <a:spcBef>
                          <a:spcPts val="0"/>
                        </a:spcBef>
                        <a:buSzPct val="100000"/>
                        <a:buAutoNum type="arabicPeriod"/>
                      </a:pPr>
                      <a:r>
                        <a:rPr lang="en-GB" sz="1000" dirty="0">
                          <a:solidFill>
                            <a:schemeClr val="bg2"/>
                          </a:solidFill>
                        </a:rPr>
                        <a:t>Obtain government and other private funding for exclusively for technology implementation in schools</a:t>
                      </a:r>
                    </a:p>
                    <a:p>
                      <a:pPr marL="457200" lvl="0" indent="-292100">
                        <a:spcBef>
                          <a:spcPts val="0"/>
                        </a:spcBef>
                        <a:buSzPct val="100000"/>
                        <a:buAutoNum type="arabicPeriod"/>
                      </a:pPr>
                      <a:r>
                        <a:rPr lang="en-GB" sz="1000" dirty="0">
                          <a:solidFill>
                            <a:schemeClr val="bg2"/>
                          </a:solidFill>
                        </a:rPr>
                        <a:t>A small portion of funds can be collected from student fees as monthly </a:t>
                      </a:r>
                      <a:r>
                        <a:rPr lang="en-GB" sz="1000" dirty="0" err="1">
                          <a:solidFill>
                            <a:schemeClr val="bg2"/>
                          </a:solidFill>
                        </a:rPr>
                        <a:t>installments</a:t>
                      </a:r>
                      <a:r>
                        <a:rPr lang="en-GB" sz="1000" dirty="0">
                          <a:solidFill>
                            <a:schemeClr val="bg2"/>
                          </a:solidFill>
                        </a:rPr>
                        <a:t> accounting towards a security-fee</a:t>
                      </a:r>
                    </a:p>
                  </a:txBody>
                  <a:tcPr marL="91425" marR="91425" marT="91425" marB="91425"/>
                </a:tc>
                <a:tc>
                  <a:txBody>
                    <a:bodyPr/>
                    <a:lstStyle/>
                    <a:p>
                      <a:pPr lvl="0">
                        <a:spcBef>
                          <a:spcPts val="0"/>
                        </a:spcBef>
                        <a:buNone/>
                      </a:pPr>
                      <a:r>
                        <a:rPr lang="en-GB" sz="1000">
                          <a:solidFill>
                            <a:schemeClr val="bg2"/>
                          </a:solidFill>
                        </a:rPr>
                        <a:t>$24,360</a:t>
                      </a:r>
                    </a:p>
                  </a:txBody>
                  <a:tcPr marL="91425" marR="91425" marT="91425" marB="91425"/>
                </a:tc>
              </a:tr>
              <a:tr h="381000">
                <a:tc>
                  <a:txBody>
                    <a:bodyPr/>
                    <a:lstStyle/>
                    <a:p>
                      <a:pPr lvl="0">
                        <a:spcBef>
                          <a:spcPts val="0"/>
                        </a:spcBef>
                        <a:buNone/>
                      </a:pPr>
                      <a:r>
                        <a:rPr lang="en-GB" sz="1000">
                          <a:solidFill>
                            <a:schemeClr val="bg2"/>
                          </a:solidFill>
                        </a:rPr>
                        <a:t>Staff Conflict</a:t>
                      </a:r>
                    </a:p>
                  </a:txBody>
                  <a:tcPr marL="91425" marR="91425" marT="91425" marB="91425"/>
                </a:tc>
                <a:tc>
                  <a:txBody>
                    <a:bodyPr/>
                    <a:lstStyle/>
                    <a:p>
                      <a:pPr lvl="0" algn="ctr">
                        <a:spcBef>
                          <a:spcPts val="0"/>
                        </a:spcBef>
                        <a:buNone/>
                      </a:pPr>
                      <a:r>
                        <a:rPr lang="en-GB" sz="1000">
                          <a:solidFill>
                            <a:schemeClr val="bg2"/>
                          </a:solidFill>
                        </a:rPr>
                        <a:t>3</a:t>
                      </a:r>
                    </a:p>
                  </a:txBody>
                  <a:tcPr marL="91425" marR="91425" marT="91425" marB="91425"/>
                </a:tc>
                <a:tc>
                  <a:txBody>
                    <a:bodyPr/>
                    <a:lstStyle/>
                    <a:p>
                      <a:pPr marL="457200" lvl="0" indent="-292100">
                        <a:spcBef>
                          <a:spcPts val="0"/>
                        </a:spcBef>
                        <a:buSzPct val="100000"/>
                        <a:buAutoNum type="arabicPeriod"/>
                      </a:pPr>
                      <a:r>
                        <a:rPr lang="en-GB" sz="1000">
                          <a:solidFill>
                            <a:schemeClr val="bg2"/>
                          </a:solidFill>
                        </a:rPr>
                        <a:t>Conduct staff meetings to clearly address the areas in which staff would be monitored, and the intentions </a:t>
                      </a:r>
                    </a:p>
                  </a:txBody>
                  <a:tcPr marL="91425" marR="91425" marT="91425" marB="91425"/>
                </a:tc>
                <a:tc>
                  <a:txBody>
                    <a:bodyPr/>
                    <a:lstStyle/>
                    <a:p>
                      <a:pPr lvl="0">
                        <a:spcBef>
                          <a:spcPts val="0"/>
                        </a:spcBef>
                        <a:buNone/>
                      </a:pPr>
                      <a:r>
                        <a:rPr lang="en-GB" sz="1000">
                          <a:solidFill>
                            <a:schemeClr val="bg2"/>
                          </a:solidFill>
                        </a:rPr>
                        <a:t>NIL</a:t>
                      </a:r>
                    </a:p>
                  </a:txBody>
                  <a:tcPr marL="91425" marR="91425" marT="91425" marB="91425"/>
                </a:tc>
              </a:tr>
              <a:tr h="381000">
                <a:tc>
                  <a:txBody>
                    <a:bodyPr/>
                    <a:lstStyle/>
                    <a:p>
                      <a:pPr lvl="0">
                        <a:spcBef>
                          <a:spcPts val="0"/>
                        </a:spcBef>
                        <a:buNone/>
                      </a:pPr>
                      <a:r>
                        <a:rPr lang="en-GB" sz="1000">
                          <a:solidFill>
                            <a:schemeClr val="bg2"/>
                          </a:solidFill>
                        </a:rPr>
                        <a:t>Stakeholder management</a:t>
                      </a:r>
                    </a:p>
                  </a:txBody>
                  <a:tcPr marL="91425" marR="91425" marT="91425" marB="91425"/>
                </a:tc>
                <a:tc>
                  <a:txBody>
                    <a:bodyPr/>
                    <a:lstStyle/>
                    <a:p>
                      <a:pPr lvl="0" algn="ctr">
                        <a:spcBef>
                          <a:spcPts val="0"/>
                        </a:spcBef>
                        <a:buNone/>
                      </a:pPr>
                      <a:r>
                        <a:rPr lang="en-GB" sz="1000">
                          <a:solidFill>
                            <a:schemeClr val="bg2"/>
                          </a:solidFill>
                        </a:rPr>
                        <a:t>3</a:t>
                      </a:r>
                    </a:p>
                  </a:txBody>
                  <a:tcPr marL="91425" marR="91425" marT="91425" marB="91425"/>
                </a:tc>
                <a:tc>
                  <a:txBody>
                    <a:bodyPr/>
                    <a:lstStyle/>
                    <a:p>
                      <a:pPr marL="457200" lvl="0" indent="-292100" rtl="0">
                        <a:spcBef>
                          <a:spcPts val="0"/>
                        </a:spcBef>
                        <a:buSzPct val="100000"/>
                        <a:buAutoNum type="arabicPeriod"/>
                      </a:pPr>
                      <a:r>
                        <a:rPr lang="en-GB" sz="1000">
                          <a:solidFill>
                            <a:schemeClr val="bg2"/>
                          </a:solidFill>
                        </a:rPr>
                        <a:t>Clearly list out the sources of funding from various agencies, and present it during a stakeholder meeting, and strive to gain support</a:t>
                      </a:r>
                    </a:p>
                    <a:p>
                      <a:pPr marL="457200" lvl="0" indent="-292100">
                        <a:spcBef>
                          <a:spcPts val="0"/>
                        </a:spcBef>
                        <a:buSzPct val="100000"/>
                        <a:buAutoNum type="arabicPeriod"/>
                      </a:pPr>
                      <a:r>
                        <a:rPr lang="en-GB" sz="1000">
                          <a:solidFill>
                            <a:schemeClr val="bg2"/>
                          </a:solidFill>
                        </a:rPr>
                        <a:t>Bring awareness on the impact of RFID technology adoption</a:t>
                      </a:r>
                    </a:p>
                  </a:txBody>
                  <a:tcPr marL="91425" marR="91425" marT="91425" marB="91425"/>
                </a:tc>
                <a:tc>
                  <a:txBody>
                    <a:bodyPr/>
                    <a:lstStyle/>
                    <a:p>
                      <a:pPr lvl="0">
                        <a:spcBef>
                          <a:spcPts val="0"/>
                        </a:spcBef>
                        <a:buNone/>
                      </a:pPr>
                      <a:r>
                        <a:rPr lang="en-GB" sz="1000" dirty="0">
                          <a:solidFill>
                            <a:schemeClr val="bg2"/>
                          </a:solidFill>
                        </a:rPr>
                        <a:t>NIL</a:t>
                      </a:r>
                    </a:p>
                  </a:txBody>
                  <a:tcPr marL="91425" marR="91425" marT="91425" marB="91425"/>
                </a:tc>
              </a:tr>
            </a:tbl>
          </a:graphicData>
        </a:graphic>
      </p:graphicFrame>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311700" y="265025"/>
            <a:ext cx="8520600" cy="4304100"/>
          </a:xfrm>
          <a:prstGeom prst="rect">
            <a:avLst/>
          </a:prstGeom>
        </p:spPr>
        <p:txBody>
          <a:bodyPr lIns="91425" tIns="91425" rIns="91425" bIns="91425" anchor="t" anchorCtr="0">
            <a:noAutofit/>
          </a:bodyPr>
          <a:lstStyle/>
          <a:p>
            <a:pPr lvl="0">
              <a:spcBef>
                <a:spcPts val="0"/>
              </a:spcBef>
              <a:buNone/>
            </a:pPr>
            <a:r>
              <a:rPr lang="en-GB" b="1" dirty="0"/>
              <a:t>Other Approaches</a:t>
            </a:r>
          </a:p>
          <a:p>
            <a:pPr lvl="0">
              <a:spcBef>
                <a:spcPts val="0"/>
              </a:spcBef>
              <a:buNone/>
            </a:pPr>
            <a:endParaRPr dirty="0"/>
          </a:p>
          <a:p>
            <a:pPr marL="457200" lvl="0" indent="-304800" rtl="0">
              <a:spcBef>
                <a:spcPts val="0"/>
              </a:spcBef>
              <a:buSzPct val="100000"/>
              <a:buChar char="-"/>
            </a:pPr>
            <a:r>
              <a:rPr lang="en-GB" sz="1200" dirty="0"/>
              <a:t>Continue using barcode technology - authenticate users  manually to enter certain areas by manually scanning the ID cards and allowing access. Risk - Increased workforce, time, cost.</a:t>
            </a:r>
          </a:p>
          <a:p>
            <a:pPr marL="457200" lvl="0" indent="-304800" rtl="0">
              <a:spcBef>
                <a:spcPts val="0"/>
              </a:spcBef>
              <a:buSzPct val="100000"/>
              <a:buChar char="-"/>
            </a:pPr>
            <a:r>
              <a:rPr lang="en-GB" sz="1200" dirty="0"/>
              <a:t>School bus tracking facility- manually scan student ID cards before entry into bus. Bus attendant is given a hand held device connected to server, to manually enter into the system when the student gets off the bus.  Risk- Increased workforce(25 bus attendants), hardware requirements (25 handheld devices), human error, accuracy compromised.</a:t>
            </a:r>
          </a:p>
          <a:p>
            <a:pPr lvl="0">
              <a:spcBef>
                <a:spcPts val="0"/>
              </a:spcBef>
              <a:buNone/>
            </a:pPr>
            <a:r>
              <a:rPr lang="en-GB" sz="1200" dirty="0"/>
              <a:t>Thus, RFID is a more feasible option that increases the simplicity and accuracy by reducing manual intervention and time.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079775" y="2035200"/>
            <a:ext cx="2122500" cy="707400"/>
          </a:xfrm>
          <a:prstGeom prst="rect">
            <a:avLst/>
          </a:prstGeom>
        </p:spPr>
        <p:txBody>
          <a:bodyPr lIns="91425" tIns="91425" rIns="91425" bIns="91425" anchor="t" anchorCtr="0">
            <a:noAutofit/>
          </a:bodyPr>
          <a:lstStyle/>
          <a:p>
            <a:pPr lvl="0">
              <a:spcBef>
                <a:spcPts val="0"/>
              </a:spcBef>
              <a:buNone/>
            </a:pPr>
            <a:r>
              <a:rPr lang="en-GB"/>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76525"/>
            <a:ext cx="8520600" cy="707400"/>
          </a:xfrm>
          <a:prstGeom prst="rect">
            <a:avLst/>
          </a:prstGeom>
        </p:spPr>
        <p:txBody>
          <a:bodyPr lIns="91425" tIns="91425" rIns="91425" bIns="91425" anchor="t" anchorCtr="0">
            <a:noAutofit/>
          </a:bodyPr>
          <a:lstStyle/>
          <a:p>
            <a:pPr lvl="0">
              <a:spcBef>
                <a:spcPts val="0"/>
              </a:spcBef>
              <a:buNone/>
            </a:pPr>
            <a:r>
              <a:rPr lang="en-GB"/>
              <a:t>Contents</a:t>
            </a:r>
          </a:p>
        </p:txBody>
      </p:sp>
      <p:sp>
        <p:nvSpPr>
          <p:cNvPr id="74" name="Shape 74"/>
          <p:cNvSpPr/>
          <p:nvPr/>
        </p:nvSpPr>
        <p:spPr>
          <a:xfrm>
            <a:off x="311700" y="1252400"/>
            <a:ext cx="992400" cy="976800"/>
          </a:xfrm>
          <a:prstGeom prst="ellipse">
            <a:avLst/>
          </a:prstGeom>
          <a:solidFill>
            <a:srgbClr val="93C47D"/>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a:off x="2374875" y="2358400"/>
            <a:ext cx="992400" cy="976800"/>
          </a:xfrm>
          <a:prstGeom prst="ellipse">
            <a:avLst/>
          </a:prstGeom>
          <a:solidFill>
            <a:srgbClr val="D0E0E3"/>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a:off x="6012325" y="3958600"/>
            <a:ext cx="992400" cy="976800"/>
          </a:xfrm>
          <a:prstGeom prst="ellipse">
            <a:avLst/>
          </a:prstGeom>
          <a:solidFill>
            <a:srgbClr val="4A86E8"/>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a:off x="4748487" y="3349000"/>
            <a:ext cx="992400" cy="9768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pic>
        <p:nvPicPr>
          <p:cNvPr id="78" name="Shape 78"/>
          <p:cNvPicPr preferRelativeResize="0"/>
          <p:nvPr/>
        </p:nvPicPr>
        <p:blipFill>
          <a:blip r:embed="rId3">
            <a:alphaModFix/>
          </a:blip>
          <a:stretch>
            <a:fillRect/>
          </a:stretch>
        </p:blipFill>
        <p:spPr>
          <a:xfrm>
            <a:off x="547475" y="1480375"/>
            <a:ext cx="520849" cy="520849"/>
          </a:xfrm>
          <a:prstGeom prst="rect">
            <a:avLst/>
          </a:prstGeom>
          <a:noFill/>
          <a:ln>
            <a:noFill/>
          </a:ln>
        </p:spPr>
      </p:pic>
      <p:pic>
        <p:nvPicPr>
          <p:cNvPr id="79" name="Shape 79"/>
          <p:cNvPicPr preferRelativeResize="0"/>
          <p:nvPr/>
        </p:nvPicPr>
        <p:blipFill>
          <a:blip r:embed="rId4">
            <a:alphaModFix/>
          </a:blip>
          <a:stretch>
            <a:fillRect/>
          </a:stretch>
        </p:blipFill>
        <p:spPr>
          <a:xfrm>
            <a:off x="1199787" y="1642575"/>
            <a:ext cx="1246224" cy="1181500"/>
          </a:xfrm>
          <a:prstGeom prst="rect">
            <a:avLst/>
          </a:prstGeom>
          <a:noFill/>
          <a:ln>
            <a:noFill/>
          </a:ln>
        </p:spPr>
      </p:pic>
      <p:pic>
        <p:nvPicPr>
          <p:cNvPr id="80" name="Shape 80"/>
          <p:cNvPicPr preferRelativeResize="0"/>
          <p:nvPr/>
        </p:nvPicPr>
        <p:blipFill>
          <a:blip r:embed="rId5">
            <a:alphaModFix/>
          </a:blip>
          <a:stretch>
            <a:fillRect/>
          </a:stretch>
        </p:blipFill>
        <p:spPr>
          <a:xfrm>
            <a:off x="2558025" y="2494549"/>
            <a:ext cx="626100" cy="626100"/>
          </a:xfrm>
          <a:prstGeom prst="rect">
            <a:avLst/>
          </a:prstGeom>
          <a:noFill/>
          <a:ln>
            <a:noFill/>
          </a:ln>
        </p:spPr>
      </p:pic>
      <p:sp>
        <p:nvSpPr>
          <p:cNvPr id="81" name="Shape 81"/>
          <p:cNvSpPr/>
          <p:nvPr/>
        </p:nvSpPr>
        <p:spPr>
          <a:xfrm>
            <a:off x="3546250" y="2815600"/>
            <a:ext cx="992400" cy="976800"/>
          </a:xfrm>
          <a:prstGeom prst="ellipse">
            <a:avLst/>
          </a:prstGeom>
          <a:solidFill>
            <a:srgbClr val="FFD966"/>
          </a:solidFill>
          <a:ln>
            <a:noFill/>
          </a:ln>
        </p:spPr>
        <p:txBody>
          <a:bodyPr lIns="91425" tIns="91425" rIns="91425" bIns="91425" anchor="ctr" anchorCtr="0">
            <a:noAutofit/>
          </a:bodyPr>
          <a:lstStyle/>
          <a:p>
            <a:pPr lvl="0">
              <a:spcBef>
                <a:spcPts val="0"/>
              </a:spcBef>
              <a:buNone/>
            </a:pPr>
            <a:endParaRPr/>
          </a:p>
        </p:txBody>
      </p:sp>
      <p:pic>
        <p:nvPicPr>
          <p:cNvPr id="82" name="Shape 82"/>
          <p:cNvPicPr preferRelativeResize="0"/>
          <p:nvPr/>
        </p:nvPicPr>
        <p:blipFill>
          <a:blip r:embed="rId6">
            <a:alphaModFix/>
          </a:blip>
          <a:stretch>
            <a:fillRect/>
          </a:stretch>
        </p:blipFill>
        <p:spPr>
          <a:xfrm>
            <a:off x="3688750" y="2950300"/>
            <a:ext cx="707400" cy="707400"/>
          </a:xfrm>
          <a:prstGeom prst="rect">
            <a:avLst/>
          </a:prstGeom>
          <a:noFill/>
          <a:ln>
            <a:noFill/>
          </a:ln>
        </p:spPr>
      </p:pic>
      <p:pic>
        <p:nvPicPr>
          <p:cNvPr id="83" name="Shape 83"/>
          <p:cNvPicPr preferRelativeResize="0"/>
          <p:nvPr/>
        </p:nvPicPr>
        <p:blipFill>
          <a:blip r:embed="rId7">
            <a:alphaModFix/>
          </a:blip>
          <a:stretch>
            <a:fillRect/>
          </a:stretch>
        </p:blipFill>
        <p:spPr>
          <a:xfrm>
            <a:off x="4976962" y="3576975"/>
            <a:ext cx="520849" cy="520849"/>
          </a:xfrm>
          <a:prstGeom prst="rect">
            <a:avLst/>
          </a:prstGeom>
          <a:noFill/>
          <a:ln>
            <a:noFill/>
          </a:ln>
        </p:spPr>
      </p:pic>
      <p:pic>
        <p:nvPicPr>
          <p:cNvPr id="84" name="Shape 84"/>
          <p:cNvPicPr preferRelativeResize="0"/>
          <p:nvPr/>
        </p:nvPicPr>
        <p:blipFill>
          <a:blip r:embed="rId8">
            <a:alphaModFix/>
          </a:blip>
          <a:stretch>
            <a:fillRect/>
          </a:stretch>
        </p:blipFill>
        <p:spPr>
          <a:xfrm>
            <a:off x="6193800" y="4094750"/>
            <a:ext cx="626100" cy="626100"/>
          </a:xfrm>
          <a:prstGeom prst="rect">
            <a:avLst/>
          </a:prstGeom>
          <a:noFill/>
          <a:ln>
            <a:noFill/>
          </a:ln>
        </p:spPr>
      </p:pic>
      <p:sp>
        <p:nvSpPr>
          <p:cNvPr id="85" name="Shape 85"/>
          <p:cNvSpPr txBox="1"/>
          <p:nvPr/>
        </p:nvSpPr>
        <p:spPr>
          <a:xfrm>
            <a:off x="1279325" y="1235025"/>
            <a:ext cx="2210100" cy="311400"/>
          </a:xfrm>
          <a:prstGeom prst="rect">
            <a:avLst/>
          </a:prstGeom>
          <a:noFill/>
          <a:ln>
            <a:noFill/>
          </a:ln>
        </p:spPr>
        <p:txBody>
          <a:bodyPr lIns="91425" tIns="91425" rIns="91425" bIns="91425" anchor="t" anchorCtr="0">
            <a:noAutofit/>
          </a:bodyPr>
          <a:lstStyle/>
          <a:p>
            <a:pPr lvl="0">
              <a:spcBef>
                <a:spcPts val="0"/>
              </a:spcBef>
              <a:buNone/>
            </a:pPr>
            <a:r>
              <a:rPr lang="en-GB" sz="1000">
                <a:solidFill>
                  <a:srgbClr val="666666"/>
                </a:solidFill>
              </a:rPr>
              <a:t>1. Organizational Background</a:t>
            </a:r>
          </a:p>
        </p:txBody>
      </p:sp>
      <p:sp>
        <p:nvSpPr>
          <p:cNvPr id="86" name="Shape 86"/>
          <p:cNvSpPr txBox="1"/>
          <p:nvPr/>
        </p:nvSpPr>
        <p:spPr>
          <a:xfrm>
            <a:off x="2341975" y="1706300"/>
            <a:ext cx="1717200" cy="311400"/>
          </a:xfrm>
          <a:prstGeom prst="rect">
            <a:avLst/>
          </a:prstGeom>
          <a:noFill/>
          <a:ln>
            <a:noFill/>
          </a:ln>
        </p:spPr>
        <p:txBody>
          <a:bodyPr lIns="91425" tIns="91425" rIns="91425" bIns="91425" anchor="t" anchorCtr="0">
            <a:noAutofit/>
          </a:bodyPr>
          <a:lstStyle/>
          <a:p>
            <a:pPr lvl="0">
              <a:spcBef>
                <a:spcPts val="0"/>
              </a:spcBef>
              <a:buNone/>
            </a:pPr>
            <a:r>
              <a:rPr lang="en-GB" sz="1000">
                <a:solidFill>
                  <a:srgbClr val="666666"/>
                </a:solidFill>
              </a:rPr>
              <a:t>2. Technology Description</a:t>
            </a:r>
          </a:p>
          <a:p>
            <a:pPr lvl="0" rtl="0">
              <a:spcBef>
                <a:spcPts val="0"/>
              </a:spcBef>
              <a:buNone/>
            </a:pPr>
            <a:endParaRPr sz="1200"/>
          </a:p>
        </p:txBody>
      </p:sp>
      <p:sp>
        <p:nvSpPr>
          <p:cNvPr id="87" name="Shape 87"/>
          <p:cNvSpPr txBox="1"/>
          <p:nvPr/>
        </p:nvSpPr>
        <p:spPr>
          <a:xfrm>
            <a:off x="3322912" y="2222850"/>
            <a:ext cx="1717200" cy="311400"/>
          </a:xfrm>
          <a:prstGeom prst="rect">
            <a:avLst/>
          </a:prstGeom>
          <a:noFill/>
          <a:ln>
            <a:noFill/>
          </a:ln>
        </p:spPr>
        <p:txBody>
          <a:bodyPr lIns="91425" tIns="91425" rIns="91425" bIns="91425" anchor="t" anchorCtr="0">
            <a:noAutofit/>
          </a:bodyPr>
          <a:lstStyle/>
          <a:p>
            <a:pPr lvl="0" rtl="0">
              <a:spcBef>
                <a:spcPts val="0"/>
              </a:spcBef>
              <a:buNone/>
            </a:pPr>
            <a:r>
              <a:rPr lang="en-GB" sz="1000">
                <a:solidFill>
                  <a:srgbClr val="666666"/>
                </a:solidFill>
              </a:rPr>
              <a:t>3. Uses and Benefits</a:t>
            </a:r>
          </a:p>
          <a:p>
            <a:pPr lvl="0" rtl="0">
              <a:spcBef>
                <a:spcPts val="0"/>
              </a:spcBef>
              <a:buNone/>
            </a:pPr>
            <a:endParaRPr sz="1200"/>
          </a:p>
        </p:txBody>
      </p:sp>
      <p:sp>
        <p:nvSpPr>
          <p:cNvPr id="88" name="Shape 88"/>
          <p:cNvSpPr txBox="1"/>
          <p:nvPr/>
        </p:nvSpPr>
        <p:spPr>
          <a:xfrm>
            <a:off x="4476600" y="2691100"/>
            <a:ext cx="1717200" cy="311400"/>
          </a:xfrm>
          <a:prstGeom prst="rect">
            <a:avLst/>
          </a:prstGeom>
          <a:noFill/>
          <a:ln>
            <a:noFill/>
          </a:ln>
        </p:spPr>
        <p:txBody>
          <a:bodyPr lIns="91425" tIns="91425" rIns="91425" bIns="91425" anchor="t" anchorCtr="0">
            <a:noAutofit/>
          </a:bodyPr>
          <a:lstStyle/>
          <a:p>
            <a:pPr lvl="0" rtl="0">
              <a:spcBef>
                <a:spcPts val="0"/>
              </a:spcBef>
              <a:buNone/>
            </a:pPr>
            <a:r>
              <a:rPr lang="en-GB" sz="1000">
                <a:solidFill>
                  <a:srgbClr val="666666"/>
                </a:solidFill>
              </a:rPr>
              <a:t>4. Technology Analysis</a:t>
            </a:r>
          </a:p>
        </p:txBody>
      </p:sp>
      <p:sp>
        <p:nvSpPr>
          <p:cNvPr id="89" name="Shape 89"/>
          <p:cNvSpPr txBox="1"/>
          <p:nvPr/>
        </p:nvSpPr>
        <p:spPr>
          <a:xfrm>
            <a:off x="5740900" y="3373325"/>
            <a:ext cx="2529300" cy="311400"/>
          </a:xfrm>
          <a:prstGeom prst="rect">
            <a:avLst/>
          </a:prstGeom>
          <a:noFill/>
          <a:ln>
            <a:noFill/>
          </a:ln>
        </p:spPr>
        <p:txBody>
          <a:bodyPr lIns="91425" tIns="91425" rIns="91425" bIns="91425" anchor="t" anchorCtr="0">
            <a:noAutofit/>
          </a:bodyPr>
          <a:lstStyle/>
          <a:p>
            <a:pPr lvl="0" rtl="0">
              <a:spcBef>
                <a:spcPts val="0"/>
              </a:spcBef>
              <a:buNone/>
            </a:pPr>
            <a:r>
              <a:rPr lang="en-GB" sz="1000">
                <a:solidFill>
                  <a:srgbClr val="666666"/>
                </a:solidFill>
              </a:rPr>
              <a:t>5. Operational and Competitive Risks</a:t>
            </a:r>
          </a:p>
          <a:p>
            <a:pPr lvl="0" rtl="0">
              <a:spcBef>
                <a:spcPts val="0"/>
              </a:spcBef>
              <a:buNone/>
            </a:pPr>
            <a:endParaRPr sz="1000"/>
          </a:p>
        </p:txBody>
      </p:sp>
      <p:sp>
        <p:nvSpPr>
          <p:cNvPr id="90" name="Shape 90"/>
          <p:cNvSpPr txBox="1"/>
          <p:nvPr/>
        </p:nvSpPr>
        <p:spPr>
          <a:xfrm>
            <a:off x="7081175" y="3958600"/>
            <a:ext cx="2008500" cy="311400"/>
          </a:xfrm>
          <a:prstGeom prst="rect">
            <a:avLst/>
          </a:prstGeom>
          <a:noFill/>
          <a:ln>
            <a:noFill/>
          </a:ln>
        </p:spPr>
        <p:txBody>
          <a:bodyPr lIns="91425" tIns="91425" rIns="91425" bIns="91425" anchor="t" anchorCtr="0">
            <a:noAutofit/>
          </a:bodyPr>
          <a:lstStyle/>
          <a:p>
            <a:pPr lvl="0" rtl="0">
              <a:spcBef>
                <a:spcPts val="0"/>
              </a:spcBef>
              <a:buNone/>
            </a:pPr>
            <a:r>
              <a:rPr lang="en-GB" sz="1000">
                <a:solidFill>
                  <a:srgbClr val="666666"/>
                </a:solidFill>
              </a:rPr>
              <a:t>6. Adoption Analysis Summary</a:t>
            </a:r>
          </a:p>
          <a:p>
            <a:pPr lvl="0" rtl="0">
              <a:spcBef>
                <a:spcPts val="0"/>
              </a:spcBef>
              <a:buNone/>
            </a:pPr>
            <a:endParaRPr sz="1200">
              <a:solidFill>
                <a:srgbClr val="666666"/>
              </a:solidFil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073700" y="292625"/>
            <a:ext cx="8520600" cy="707400"/>
          </a:xfrm>
          <a:prstGeom prst="rect">
            <a:avLst/>
          </a:prstGeom>
        </p:spPr>
        <p:txBody>
          <a:bodyPr lIns="91425" tIns="91425" rIns="91425" bIns="91425" anchor="t" anchorCtr="0">
            <a:noAutofit/>
          </a:bodyPr>
          <a:lstStyle/>
          <a:p>
            <a:pPr lvl="0">
              <a:spcBef>
                <a:spcPts val="0"/>
              </a:spcBef>
              <a:buNone/>
            </a:pPr>
            <a:r>
              <a:rPr lang="en-GB"/>
              <a:t>Organizational Background</a:t>
            </a:r>
          </a:p>
        </p:txBody>
      </p:sp>
      <p:sp>
        <p:nvSpPr>
          <p:cNvPr id="96" name="Shape 96"/>
          <p:cNvSpPr txBox="1">
            <a:spLocks noGrp="1"/>
          </p:cNvSpPr>
          <p:nvPr>
            <p:ph type="body" idx="1"/>
          </p:nvPr>
        </p:nvSpPr>
        <p:spPr>
          <a:xfrm>
            <a:off x="311700" y="4238125"/>
            <a:ext cx="8520600" cy="379800"/>
          </a:xfrm>
          <a:prstGeom prst="rect">
            <a:avLst/>
          </a:prstGeom>
        </p:spPr>
        <p:txBody>
          <a:bodyPr lIns="91425" tIns="91425" rIns="91425" bIns="91425" anchor="t" anchorCtr="0">
            <a:noAutofit/>
          </a:bodyPr>
          <a:lstStyle/>
          <a:p>
            <a:pPr lvl="0">
              <a:spcBef>
                <a:spcPts val="0"/>
              </a:spcBef>
              <a:buNone/>
            </a:pPr>
            <a:r>
              <a:rPr lang="en-GB" sz="1200"/>
              <a:t>Current Technology : Simple barcoded ID cards for scanning at the Security Gate at entrance</a:t>
            </a:r>
          </a:p>
          <a:p>
            <a:pPr lvl="0">
              <a:spcBef>
                <a:spcPts val="0"/>
              </a:spcBef>
              <a:buNone/>
            </a:pPr>
            <a:endParaRPr sz="1200"/>
          </a:p>
        </p:txBody>
      </p:sp>
      <p:sp>
        <p:nvSpPr>
          <p:cNvPr id="97" name="Shape 97"/>
          <p:cNvSpPr/>
          <p:nvPr/>
        </p:nvSpPr>
        <p:spPr>
          <a:xfrm>
            <a:off x="1449675" y="1130825"/>
            <a:ext cx="1888200" cy="1517700"/>
          </a:xfrm>
          <a:prstGeom prst="rect">
            <a:avLst/>
          </a:prstGeom>
          <a:solidFill>
            <a:srgbClr val="71D941">
              <a:alpha val="88080"/>
            </a:srgbClr>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3327200" y="1130825"/>
            <a:ext cx="1888200" cy="1614900"/>
          </a:xfrm>
          <a:prstGeom prst="rect">
            <a:avLst/>
          </a:prstGeom>
          <a:solidFill>
            <a:srgbClr val="FFBE1C">
              <a:alpha val="80380"/>
            </a:srgbClr>
          </a:solidFill>
          <a:ln>
            <a:noFill/>
          </a:ln>
        </p:spPr>
        <p:txBody>
          <a:bodyPr lIns="91425" tIns="91425" rIns="91425" bIns="91425" anchor="ctr" anchorCtr="0">
            <a:noAutofit/>
          </a:bodyPr>
          <a:lstStyle/>
          <a:p>
            <a:pPr lvl="0" rtl="0">
              <a:spcBef>
                <a:spcPts val="0"/>
              </a:spcBef>
              <a:buNone/>
            </a:pPr>
            <a:endParaRPr/>
          </a:p>
        </p:txBody>
      </p:sp>
      <p:sp>
        <p:nvSpPr>
          <p:cNvPr id="99" name="Shape 99"/>
          <p:cNvSpPr/>
          <p:nvPr/>
        </p:nvSpPr>
        <p:spPr>
          <a:xfrm>
            <a:off x="3327200" y="2635925"/>
            <a:ext cx="1888200" cy="1559700"/>
          </a:xfrm>
          <a:prstGeom prst="rect">
            <a:avLst/>
          </a:prstGeom>
          <a:solidFill>
            <a:srgbClr val="CC4D0A">
              <a:alpha val="83460"/>
            </a:srgbClr>
          </a:solidFill>
          <a:ln>
            <a:noFill/>
          </a:ln>
        </p:spPr>
        <p:txBody>
          <a:bodyPr lIns="91425" tIns="91425" rIns="91425" bIns="91425" anchor="ctr" anchorCtr="0">
            <a:noAutofit/>
          </a:bodyPr>
          <a:lstStyle/>
          <a:p>
            <a:pPr lvl="0" rtl="0">
              <a:spcBef>
                <a:spcPts val="0"/>
              </a:spcBef>
              <a:buNone/>
            </a:pPr>
            <a:endParaRPr/>
          </a:p>
        </p:txBody>
      </p:sp>
      <p:sp>
        <p:nvSpPr>
          <p:cNvPr id="100" name="Shape 100"/>
          <p:cNvSpPr/>
          <p:nvPr/>
        </p:nvSpPr>
        <p:spPr>
          <a:xfrm>
            <a:off x="1449675" y="2625375"/>
            <a:ext cx="1888200" cy="1559700"/>
          </a:xfrm>
          <a:prstGeom prst="rect">
            <a:avLst/>
          </a:prstGeom>
          <a:solidFill>
            <a:srgbClr val="6EA84E">
              <a:alpha val="87310"/>
            </a:srgbClr>
          </a:solidFill>
          <a:ln>
            <a:noFill/>
          </a:ln>
        </p:spPr>
        <p:txBody>
          <a:bodyPr lIns="91425" tIns="91425" rIns="91425" bIns="91425" anchor="ctr" anchorCtr="0">
            <a:noAutofit/>
          </a:bodyPr>
          <a:lstStyle/>
          <a:p>
            <a:pPr lvl="0" rtl="0">
              <a:spcBef>
                <a:spcPts val="0"/>
              </a:spcBef>
              <a:buNone/>
            </a:pPr>
            <a:endParaRPr/>
          </a:p>
        </p:txBody>
      </p:sp>
      <p:sp>
        <p:nvSpPr>
          <p:cNvPr id="101" name="Shape 101"/>
          <p:cNvSpPr txBox="1"/>
          <p:nvPr/>
        </p:nvSpPr>
        <p:spPr>
          <a:xfrm>
            <a:off x="1449675" y="1339050"/>
            <a:ext cx="1724700" cy="1233300"/>
          </a:xfrm>
          <a:prstGeom prst="rect">
            <a:avLst/>
          </a:prstGeom>
          <a:noFill/>
          <a:ln>
            <a:noFill/>
          </a:ln>
        </p:spPr>
        <p:txBody>
          <a:bodyPr lIns="91425" tIns="91425" rIns="91425" bIns="91425" anchor="t" anchorCtr="0">
            <a:noAutofit/>
          </a:bodyPr>
          <a:lstStyle/>
          <a:p>
            <a:pPr marL="457200" lvl="0" indent="-279400">
              <a:spcBef>
                <a:spcPts val="0"/>
              </a:spcBef>
              <a:buClr>
                <a:srgbClr val="666666"/>
              </a:buClr>
              <a:buSzPct val="100000"/>
              <a:buChar char="●"/>
            </a:pPr>
            <a:r>
              <a:rPr lang="en-GB" sz="800">
                <a:solidFill>
                  <a:srgbClr val="666666"/>
                </a:solidFill>
              </a:rPr>
              <a:t>Academic Proficiency</a:t>
            </a:r>
          </a:p>
          <a:p>
            <a:pPr marL="457200" lvl="0" indent="-279400">
              <a:spcBef>
                <a:spcPts val="0"/>
              </a:spcBef>
              <a:buClr>
                <a:srgbClr val="666666"/>
              </a:buClr>
              <a:buSzPct val="100000"/>
              <a:buChar char="●"/>
            </a:pPr>
            <a:r>
              <a:rPr lang="en-GB" sz="800">
                <a:solidFill>
                  <a:srgbClr val="666666"/>
                </a:solidFill>
              </a:rPr>
              <a:t>Affordability</a:t>
            </a:r>
          </a:p>
          <a:p>
            <a:pPr marL="457200" lvl="0" indent="-279400">
              <a:spcBef>
                <a:spcPts val="0"/>
              </a:spcBef>
              <a:buClr>
                <a:srgbClr val="666666"/>
              </a:buClr>
              <a:buSzPct val="100000"/>
              <a:buChar char="●"/>
            </a:pPr>
            <a:r>
              <a:rPr lang="en-GB" sz="800">
                <a:solidFill>
                  <a:srgbClr val="666666"/>
                </a:solidFill>
              </a:rPr>
              <a:t>Staff Qualifications</a:t>
            </a:r>
          </a:p>
          <a:p>
            <a:pPr marL="457200" lvl="0" indent="-279400">
              <a:spcBef>
                <a:spcPts val="0"/>
              </a:spcBef>
              <a:buClr>
                <a:srgbClr val="666666"/>
              </a:buClr>
              <a:buSzPct val="100000"/>
              <a:buChar char="●"/>
            </a:pPr>
            <a:r>
              <a:rPr lang="en-GB" sz="800">
                <a:solidFill>
                  <a:srgbClr val="666666"/>
                </a:solidFill>
              </a:rPr>
              <a:t>Curriculum Flexibility</a:t>
            </a:r>
          </a:p>
          <a:p>
            <a:pPr marL="457200" lvl="0" indent="-279400">
              <a:spcBef>
                <a:spcPts val="0"/>
              </a:spcBef>
              <a:buClr>
                <a:srgbClr val="666666"/>
              </a:buClr>
              <a:buSzPct val="100000"/>
              <a:buChar char="●"/>
            </a:pPr>
            <a:r>
              <a:rPr lang="en-GB" sz="800">
                <a:solidFill>
                  <a:srgbClr val="666666"/>
                </a:solidFill>
              </a:rPr>
              <a:t>Instruction Quality</a:t>
            </a:r>
          </a:p>
          <a:p>
            <a:pPr marL="457200" lvl="0" indent="-279400">
              <a:spcBef>
                <a:spcPts val="0"/>
              </a:spcBef>
              <a:buClr>
                <a:srgbClr val="666666"/>
              </a:buClr>
              <a:buSzPct val="100000"/>
              <a:buChar char="●"/>
            </a:pPr>
            <a:r>
              <a:rPr lang="en-GB" sz="800">
                <a:solidFill>
                  <a:srgbClr val="666666"/>
                </a:solidFill>
              </a:rPr>
              <a:t>Modern Amenities</a:t>
            </a:r>
          </a:p>
          <a:p>
            <a:pPr marL="457200" lvl="0" indent="-279400">
              <a:spcBef>
                <a:spcPts val="0"/>
              </a:spcBef>
              <a:buClr>
                <a:srgbClr val="666666"/>
              </a:buClr>
              <a:buSzPct val="100000"/>
              <a:buChar char="●"/>
            </a:pPr>
            <a:r>
              <a:rPr lang="en-GB" sz="800">
                <a:solidFill>
                  <a:srgbClr val="666666"/>
                </a:solidFill>
              </a:rPr>
              <a:t>Staff Adaptability</a:t>
            </a:r>
          </a:p>
          <a:p>
            <a:pPr lvl="0">
              <a:spcBef>
                <a:spcPts val="0"/>
              </a:spcBef>
              <a:buNone/>
            </a:pPr>
            <a:endParaRPr sz="800"/>
          </a:p>
        </p:txBody>
      </p:sp>
      <p:sp>
        <p:nvSpPr>
          <p:cNvPr id="102" name="Shape 102"/>
          <p:cNvSpPr txBox="1"/>
          <p:nvPr/>
        </p:nvSpPr>
        <p:spPr>
          <a:xfrm>
            <a:off x="3228950" y="1339050"/>
            <a:ext cx="2024700" cy="1233300"/>
          </a:xfrm>
          <a:prstGeom prst="rect">
            <a:avLst/>
          </a:prstGeom>
          <a:noFill/>
          <a:ln>
            <a:noFill/>
          </a:ln>
        </p:spPr>
        <p:txBody>
          <a:bodyPr lIns="91425" tIns="91425" rIns="91425" bIns="91425" anchor="t" anchorCtr="0">
            <a:noAutofit/>
          </a:bodyPr>
          <a:lstStyle/>
          <a:p>
            <a:pPr marL="457200" lvl="0" indent="-279400">
              <a:spcBef>
                <a:spcPts val="0"/>
              </a:spcBef>
              <a:buClr>
                <a:srgbClr val="666666"/>
              </a:buClr>
              <a:buSzPct val="100000"/>
              <a:buChar char="●"/>
            </a:pPr>
            <a:r>
              <a:rPr lang="en-GB" sz="800">
                <a:solidFill>
                  <a:srgbClr val="666666"/>
                </a:solidFill>
              </a:rPr>
              <a:t>Process Improvement delay</a:t>
            </a:r>
          </a:p>
          <a:p>
            <a:pPr marL="457200" lvl="0" indent="-279400">
              <a:spcBef>
                <a:spcPts val="0"/>
              </a:spcBef>
              <a:buClr>
                <a:srgbClr val="666666"/>
              </a:buClr>
              <a:buSzPct val="100000"/>
              <a:buChar char="●"/>
            </a:pPr>
            <a:r>
              <a:rPr lang="en-GB" sz="800">
                <a:solidFill>
                  <a:srgbClr val="666666"/>
                </a:solidFill>
              </a:rPr>
              <a:t>Data-based decision making</a:t>
            </a:r>
          </a:p>
          <a:p>
            <a:pPr marL="457200" lvl="0" indent="-279400">
              <a:spcBef>
                <a:spcPts val="0"/>
              </a:spcBef>
              <a:buClr>
                <a:srgbClr val="666666"/>
              </a:buClr>
              <a:buSzPct val="100000"/>
              <a:buChar char="●"/>
            </a:pPr>
            <a:r>
              <a:rPr lang="en-GB" sz="800">
                <a:solidFill>
                  <a:srgbClr val="666666"/>
                </a:solidFill>
              </a:rPr>
              <a:t>Parent Society structure</a:t>
            </a:r>
          </a:p>
          <a:p>
            <a:pPr marL="457200" lvl="0" indent="-279400" rtl="0">
              <a:spcBef>
                <a:spcPts val="0"/>
              </a:spcBef>
              <a:buClr>
                <a:srgbClr val="666666"/>
              </a:buClr>
              <a:buSzPct val="100000"/>
              <a:buChar char="●"/>
            </a:pPr>
            <a:r>
              <a:rPr lang="en-GB" sz="800">
                <a:solidFill>
                  <a:srgbClr val="666666"/>
                </a:solidFill>
              </a:rPr>
              <a:t>Staff Co-ordination</a:t>
            </a:r>
          </a:p>
          <a:p>
            <a:pPr lvl="0" rtl="0">
              <a:spcBef>
                <a:spcPts val="0"/>
              </a:spcBef>
              <a:buNone/>
            </a:pPr>
            <a:endParaRPr sz="800">
              <a:solidFill>
                <a:srgbClr val="666666"/>
              </a:solidFill>
            </a:endParaRPr>
          </a:p>
        </p:txBody>
      </p:sp>
      <p:sp>
        <p:nvSpPr>
          <p:cNvPr id="103" name="Shape 103"/>
          <p:cNvSpPr txBox="1"/>
          <p:nvPr/>
        </p:nvSpPr>
        <p:spPr>
          <a:xfrm>
            <a:off x="1473375" y="2788600"/>
            <a:ext cx="2024700" cy="1233300"/>
          </a:xfrm>
          <a:prstGeom prst="rect">
            <a:avLst/>
          </a:prstGeom>
          <a:noFill/>
          <a:ln>
            <a:noFill/>
          </a:ln>
        </p:spPr>
        <p:txBody>
          <a:bodyPr lIns="91425" tIns="91425" rIns="91425" bIns="91425" anchor="t" anchorCtr="0">
            <a:noAutofit/>
          </a:bodyPr>
          <a:lstStyle/>
          <a:p>
            <a:pPr marL="457200" lvl="0" indent="-279400">
              <a:spcBef>
                <a:spcPts val="0"/>
              </a:spcBef>
              <a:buClr>
                <a:srgbClr val="EFEFEF"/>
              </a:buClr>
              <a:buSzPct val="100000"/>
              <a:buChar char="●"/>
            </a:pPr>
            <a:r>
              <a:rPr lang="en-GB" sz="800">
                <a:solidFill>
                  <a:srgbClr val="EFEFEF"/>
                </a:solidFill>
              </a:rPr>
              <a:t>Technology</a:t>
            </a:r>
          </a:p>
          <a:p>
            <a:pPr marL="457200" lvl="0" indent="-279400">
              <a:spcBef>
                <a:spcPts val="0"/>
              </a:spcBef>
              <a:buClr>
                <a:srgbClr val="EFEFEF"/>
              </a:buClr>
              <a:buSzPct val="100000"/>
              <a:buChar char="●"/>
            </a:pPr>
            <a:r>
              <a:rPr lang="en-GB" sz="800">
                <a:solidFill>
                  <a:srgbClr val="EFEFEF"/>
                </a:solidFill>
              </a:rPr>
              <a:t>Strengthen partnerships</a:t>
            </a:r>
          </a:p>
          <a:p>
            <a:pPr marL="457200" lvl="0" indent="-279400" rtl="0">
              <a:spcBef>
                <a:spcPts val="0"/>
              </a:spcBef>
              <a:buClr>
                <a:srgbClr val="EFEFEF"/>
              </a:buClr>
              <a:buSzPct val="100000"/>
              <a:buChar char="●"/>
            </a:pPr>
            <a:r>
              <a:rPr lang="en-GB" sz="800">
                <a:solidFill>
                  <a:srgbClr val="EFEFEF"/>
                </a:solidFill>
              </a:rPr>
              <a:t>Positive political reforms</a:t>
            </a:r>
          </a:p>
          <a:p>
            <a:pPr lvl="0" rtl="0">
              <a:spcBef>
                <a:spcPts val="0"/>
              </a:spcBef>
              <a:buNone/>
            </a:pPr>
            <a:endParaRPr sz="800">
              <a:solidFill>
                <a:srgbClr val="EFEFEF"/>
              </a:solidFill>
            </a:endParaRPr>
          </a:p>
        </p:txBody>
      </p:sp>
      <p:sp>
        <p:nvSpPr>
          <p:cNvPr id="104" name="Shape 104"/>
          <p:cNvSpPr txBox="1"/>
          <p:nvPr/>
        </p:nvSpPr>
        <p:spPr>
          <a:xfrm>
            <a:off x="3225975" y="2788600"/>
            <a:ext cx="2024700" cy="1233300"/>
          </a:xfrm>
          <a:prstGeom prst="rect">
            <a:avLst/>
          </a:prstGeom>
          <a:noFill/>
          <a:ln>
            <a:noFill/>
          </a:ln>
        </p:spPr>
        <p:txBody>
          <a:bodyPr lIns="91425" tIns="91425" rIns="91425" bIns="91425" anchor="t" anchorCtr="0">
            <a:noAutofit/>
          </a:bodyPr>
          <a:lstStyle/>
          <a:p>
            <a:pPr marL="457200" lvl="0" indent="-279400">
              <a:spcBef>
                <a:spcPts val="0"/>
              </a:spcBef>
              <a:buClr>
                <a:srgbClr val="D9D9D9"/>
              </a:buClr>
              <a:buSzPct val="100000"/>
              <a:buChar char="●"/>
            </a:pPr>
            <a:r>
              <a:rPr lang="en-GB" sz="800">
                <a:solidFill>
                  <a:srgbClr val="D9D9D9"/>
                </a:solidFill>
              </a:rPr>
              <a:t>Funding source depletion</a:t>
            </a:r>
          </a:p>
          <a:p>
            <a:pPr marL="457200" lvl="0" indent="-279400">
              <a:spcBef>
                <a:spcPts val="0"/>
              </a:spcBef>
              <a:buClr>
                <a:srgbClr val="D9D9D9"/>
              </a:buClr>
              <a:buSzPct val="100000"/>
              <a:buChar char="●"/>
            </a:pPr>
            <a:r>
              <a:rPr lang="en-GB" sz="800">
                <a:solidFill>
                  <a:srgbClr val="D9D9D9"/>
                </a:solidFill>
              </a:rPr>
              <a:t>Competition from others</a:t>
            </a:r>
          </a:p>
          <a:p>
            <a:pPr marL="457200" lvl="0" indent="-279400" rtl="0">
              <a:spcBef>
                <a:spcPts val="0"/>
              </a:spcBef>
              <a:buClr>
                <a:srgbClr val="D9D9D9"/>
              </a:buClr>
              <a:buSzPct val="100000"/>
              <a:buChar char="●"/>
            </a:pPr>
            <a:r>
              <a:rPr lang="en-GB" sz="800">
                <a:solidFill>
                  <a:srgbClr val="D9D9D9"/>
                </a:solidFill>
              </a:rPr>
              <a:t>Education policy reforms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114475"/>
            <a:ext cx="8520600" cy="707400"/>
          </a:xfrm>
          <a:prstGeom prst="rect">
            <a:avLst/>
          </a:prstGeom>
        </p:spPr>
        <p:txBody>
          <a:bodyPr lIns="91425" tIns="91425" rIns="91425" bIns="91425" anchor="t" anchorCtr="0">
            <a:noAutofit/>
          </a:bodyPr>
          <a:lstStyle/>
          <a:p>
            <a:pPr lvl="0">
              <a:spcBef>
                <a:spcPts val="0"/>
              </a:spcBef>
              <a:buNone/>
            </a:pPr>
            <a:r>
              <a:rPr lang="en-GB"/>
              <a:t>Technology Description</a:t>
            </a:r>
          </a:p>
        </p:txBody>
      </p:sp>
      <p:sp>
        <p:nvSpPr>
          <p:cNvPr id="110" name="Shape 110"/>
          <p:cNvSpPr txBox="1"/>
          <p:nvPr/>
        </p:nvSpPr>
        <p:spPr>
          <a:xfrm>
            <a:off x="412500" y="889675"/>
            <a:ext cx="6315600" cy="329400"/>
          </a:xfrm>
          <a:prstGeom prst="rect">
            <a:avLst/>
          </a:prstGeom>
          <a:noFill/>
          <a:ln>
            <a:noFill/>
          </a:ln>
        </p:spPr>
        <p:txBody>
          <a:bodyPr lIns="91425" tIns="91425" rIns="91425" bIns="91425" anchor="t" anchorCtr="0">
            <a:noAutofit/>
          </a:bodyPr>
          <a:lstStyle/>
          <a:p>
            <a:pPr lvl="0">
              <a:spcBef>
                <a:spcPts val="0"/>
              </a:spcBef>
              <a:buNone/>
            </a:pPr>
            <a:r>
              <a:rPr lang="en-GB" sz="1000">
                <a:solidFill>
                  <a:srgbClr val="666666"/>
                </a:solidFill>
              </a:rPr>
              <a:t>Proposed Technology: RFID-enabled ID cards for students and staff to replace current Barcode Technology</a:t>
            </a:r>
          </a:p>
        </p:txBody>
      </p:sp>
      <p:pic>
        <p:nvPicPr>
          <p:cNvPr id="111" name="Shape 111"/>
          <p:cNvPicPr preferRelativeResize="0"/>
          <p:nvPr/>
        </p:nvPicPr>
        <p:blipFill>
          <a:blip r:embed="rId3">
            <a:alphaModFix/>
          </a:blip>
          <a:stretch>
            <a:fillRect/>
          </a:stretch>
        </p:blipFill>
        <p:spPr>
          <a:xfrm>
            <a:off x="3645150" y="1775525"/>
            <a:ext cx="707400" cy="707400"/>
          </a:xfrm>
          <a:prstGeom prst="rect">
            <a:avLst/>
          </a:prstGeom>
          <a:noFill/>
          <a:ln>
            <a:noFill/>
          </a:ln>
        </p:spPr>
      </p:pic>
      <p:pic>
        <p:nvPicPr>
          <p:cNvPr id="112" name="Shape 112"/>
          <p:cNvPicPr preferRelativeResize="0"/>
          <p:nvPr/>
        </p:nvPicPr>
        <p:blipFill>
          <a:blip r:embed="rId4">
            <a:alphaModFix/>
          </a:blip>
          <a:stretch>
            <a:fillRect/>
          </a:stretch>
        </p:blipFill>
        <p:spPr>
          <a:xfrm>
            <a:off x="1621775" y="1392900"/>
            <a:ext cx="772550" cy="772550"/>
          </a:xfrm>
          <a:prstGeom prst="rect">
            <a:avLst/>
          </a:prstGeom>
          <a:noFill/>
          <a:ln>
            <a:noFill/>
          </a:ln>
        </p:spPr>
      </p:pic>
      <p:pic>
        <p:nvPicPr>
          <p:cNvPr id="113" name="Shape 113"/>
          <p:cNvPicPr preferRelativeResize="0"/>
          <p:nvPr/>
        </p:nvPicPr>
        <p:blipFill>
          <a:blip r:embed="rId5">
            <a:alphaModFix/>
          </a:blip>
          <a:stretch>
            <a:fillRect/>
          </a:stretch>
        </p:blipFill>
        <p:spPr>
          <a:xfrm>
            <a:off x="5691400" y="1412874"/>
            <a:ext cx="707400" cy="707400"/>
          </a:xfrm>
          <a:prstGeom prst="rect">
            <a:avLst/>
          </a:prstGeom>
          <a:noFill/>
          <a:ln>
            <a:noFill/>
          </a:ln>
        </p:spPr>
      </p:pic>
      <p:pic>
        <p:nvPicPr>
          <p:cNvPr id="114" name="Shape 114"/>
          <p:cNvPicPr preferRelativeResize="0"/>
          <p:nvPr/>
        </p:nvPicPr>
        <p:blipFill>
          <a:blip r:embed="rId6">
            <a:alphaModFix/>
          </a:blip>
          <a:stretch>
            <a:fillRect/>
          </a:stretch>
        </p:blipFill>
        <p:spPr>
          <a:xfrm>
            <a:off x="5710575" y="2779749"/>
            <a:ext cx="772550" cy="772550"/>
          </a:xfrm>
          <a:prstGeom prst="rect">
            <a:avLst/>
          </a:prstGeom>
          <a:noFill/>
          <a:ln>
            <a:noFill/>
          </a:ln>
        </p:spPr>
      </p:pic>
      <p:pic>
        <p:nvPicPr>
          <p:cNvPr id="115" name="Shape 115"/>
          <p:cNvPicPr preferRelativeResize="0"/>
          <p:nvPr/>
        </p:nvPicPr>
        <p:blipFill>
          <a:blip r:embed="rId7">
            <a:alphaModFix/>
          </a:blip>
          <a:stretch>
            <a:fillRect/>
          </a:stretch>
        </p:blipFill>
        <p:spPr>
          <a:xfrm>
            <a:off x="1725275" y="2873850"/>
            <a:ext cx="669049" cy="669049"/>
          </a:xfrm>
          <a:prstGeom prst="rect">
            <a:avLst/>
          </a:prstGeom>
          <a:noFill/>
          <a:ln>
            <a:noFill/>
          </a:ln>
        </p:spPr>
      </p:pic>
      <p:pic>
        <p:nvPicPr>
          <p:cNvPr id="116" name="Shape 116"/>
          <p:cNvPicPr preferRelativeResize="0"/>
          <p:nvPr/>
        </p:nvPicPr>
        <p:blipFill>
          <a:blip r:embed="rId8">
            <a:alphaModFix/>
          </a:blip>
          <a:stretch>
            <a:fillRect/>
          </a:stretch>
        </p:blipFill>
        <p:spPr>
          <a:xfrm>
            <a:off x="3645150" y="3487149"/>
            <a:ext cx="707399" cy="707399"/>
          </a:xfrm>
          <a:prstGeom prst="rect">
            <a:avLst/>
          </a:prstGeom>
          <a:noFill/>
          <a:ln>
            <a:noFill/>
          </a:ln>
        </p:spPr>
      </p:pic>
      <p:cxnSp>
        <p:nvCxnSpPr>
          <p:cNvPr id="117" name="Shape 117"/>
          <p:cNvCxnSpPr>
            <a:stCxn id="111" idx="1"/>
            <a:endCxn id="112" idx="3"/>
          </p:cNvCxnSpPr>
          <p:nvPr/>
        </p:nvCxnSpPr>
        <p:spPr>
          <a:xfrm rot="10800000">
            <a:off x="2394450" y="1779125"/>
            <a:ext cx="1250700" cy="350100"/>
          </a:xfrm>
          <a:prstGeom prst="straightConnector1">
            <a:avLst/>
          </a:prstGeom>
          <a:noFill/>
          <a:ln w="9525" cap="flat" cmpd="sng">
            <a:solidFill>
              <a:schemeClr val="dk2"/>
            </a:solidFill>
            <a:prstDash val="solid"/>
            <a:round/>
            <a:headEnd type="none" w="lg" len="lg"/>
            <a:tailEnd type="none" w="lg" len="lg"/>
          </a:ln>
        </p:spPr>
      </p:cxnSp>
      <p:cxnSp>
        <p:nvCxnSpPr>
          <p:cNvPr id="118" name="Shape 118"/>
          <p:cNvCxnSpPr>
            <a:stCxn id="111" idx="1"/>
            <a:endCxn id="115" idx="3"/>
          </p:cNvCxnSpPr>
          <p:nvPr/>
        </p:nvCxnSpPr>
        <p:spPr>
          <a:xfrm flipH="1">
            <a:off x="2394450" y="2129225"/>
            <a:ext cx="1250700" cy="1079100"/>
          </a:xfrm>
          <a:prstGeom prst="straightConnector1">
            <a:avLst/>
          </a:prstGeom>
          <a:noFill/>
          <a:ln w="9525" cap="flat" cmpd="sng">
            <a:solidFill>
              <a:schemeClr val="dk2"/>
            </a:solidFill>
            <a:prstDash val="solid"/>
            <a:round/>
            <a:headEnd type="none" w="lg" len="lg"/>
            <a:tailEnd type="none" w="lg" len="lg"/>
          </a:ln>
        </p:spPr>
      </p:cxnSp>
      <p:cxnSp>
        <p:nvCxnSpPr>
          <p:cNvPr id="119" name="Shape 119"/>
          <p:cNvCxnSpPr>
            <a:stCxn id="111" idx="2"/>
            <a:endCxn id="116" idx="0"/>
          </p:cNvCxnSpPr>
          <p:nvPr/>
        </p:nvCxnSpPr>
        <p:spPr>
          <a:xfrm>
            <a:off x="3998850" y="2482925"/>
            <a:ext cx="0" cy="1004100"/>
          </a:xfrm>
          <a:prstGeom prst="straightConnector1">
            <a:avLst/>
          </a:prstGeom>
          <a:noFill/>
          <a:ln w="9525" cap="flat" cmpd="sng">
            <a:solidFill>
              <a:schemeClr val="dk2"/>
            </a:solidFill>
            <a:prstDash val="solid"/>
            <a:round/>
            <a:headEnd type="none" w="lg" len="lg"/>
            <a:tailEnd type="none" w="lg" len="lg"/>
          </a:ln>
        </p:spPr>
      </p:cxnSp>
      <p:cxnSp>
        <p:nvCxnSpPr>
          <p:cNvPr id="120" name="Shape 120"/>
          <p:cNvCxnSpPr>
            <a:stCxn id="111" idx="3"/>
            <a:endCxn id="113" idx="1"/>
          </p:cNvCxnSpPr>
          <p:nvPr/>
        </p:nvCxnSpPr>
        <p:spPr>
          <a:xfrm rot="10800000" flipH="1">
            <a:off x="4352550" y="1766525"/>
            <a:ext cx="1338900" cy="362700"/>
          </a:xfrm>
          <a:prstGeom prst="straightConnector1">
            <a:avLst/>
          </a:prstGeom>
          <a:noFill/>
          <a:ln w="9525" cap="flat" cmpd="sng">
            <a:solidFill>
              <a:schemeClr val="dk2"/>
            </a:solidFill>
            <a:prstDash val="solid"/>
            <a:round/>
            <a:headEnd type="none" w="lg" len="lg"/>
            <a:tailEnd type="none" w="lg" len="lg"/>
          </a:ln>
        </p:spPr>
      </p:cxnSp>
      <p:cxnSp>
        <p:nvCxnSpPr>
          <p:cNvPr id="121" name="Shape 121"/>
          <p:cNvCxnSpPr>
            <a:stCxn id="111" idx="3"/>
            <a:endCxn id="114" idx="1"/>
          </p:cNvCxnSpPr>
          <p:nvPr/>
        </p:nvCxnSpPr>
        <p:spPr>
          <a:xfrm>
            <a:off x="4352550" y="2129225"/>
            <a:ext cx="1358100" cy="1036800"/>
          </a:xfrm>
          <a:prstGeom prst="straightConnector1">
            <a:avLst/>
          </a:prstGeom>
          <a:noFill/>
          <a:ln w="9525" cap="flat" cmpd="sng">
            <a:solidFill>
              <a:schemeClr val="dk2"/>
            </a:solidFill>
            <a:prstDash val="solid"/>
            <a:round/>
            <a:headEnd type="none" w="lg" len="lg"/>
            <a:tailEnd type="none" w="lg" len="lg"/>
          </a:ln>
        </p:spPr>
      </p:cxnSp>
      <p:sp>
        <p:nvSpPr>
          <p:cNvPr id="122" name="Shape 122"/>
          <p:cNvSpPr txBox="1"/>
          <p:nvPr/>
        </p:nvSpPr>
        <p:spPr>
          <a:xfrm>
            <a:off x="1498800" y="1976825"/>
            <a:ext cx="1170900" cy="329400"/>
          </a:xfrm>
          <a:prstGeom prst="rect">
            <a:avLst/>
          </a:prstGeom>
          <a:noFill/>
          <a:ln>
            <a:noFill/>
          </a:ln>
        </p:spPr>
        <p:txBody>
          <a:bodyPr lIns="91425" tIns="91425" rIns="91425" bIns="91425" anchor="t" anchorCtr="0">
            <a:noAutofit/>
          </a:bodyPr>
          <a:lstStyle/>
          <a:p>
            <a:pPr lvl="0">
              <a:spcBef>
                <a:spcPts val="0"/>
              </a:spcBef>
              <a:buNone/>
            </a:pPr>
            <a:r>
              <a:rPr lang="en-GB" sz="800">
                <a:solidFill>
                  <a:srgbClr val="666666"/>
                </a:solidFill>
              </a:rPr>
              <a:t>Bus-Tracking system</a:t>
            </a:r>
          </a:p>
        </p:txBody>
      </p:sp>
      <p:sp>
        <p:nvSpPr>
          <p:cNvPr id="123" name="Shape 123"/>
          <p:cNvSpPr txBox="1"/>
          <p:nvPr/>
        </p:nvSpPr>
        <p:spPr>
          <a:xfrm>
            <a:off x="1281800" y="3485750"/>
            <a:ext cx="1651800" cy="329400"/>
          </a:xfrm>
          <a:prstGeom prst="rect">
            <a:avLst/>
          </a:prstGeom>
          <a:noFill/>
          <a:ln>
            <a:noFill/>
          </a:ln>
        </p:spPr>
        <p:txBody>
          <a:bodyPr lIns="91425" tIns="91425" rIns="91425" bIns="91425" anchor="t" anchorCtr="0">
            <a:noAutofit/>
          </a:bodyPr>
          <a:lstStyle/>
          <a:p>
            <a:pPr lvl="0" rtl="0">
              <a:spcBef>
                <a:spcPts val="0"/>
              </a:spcBef>
              <a:buNone/>
            </a:pPr>
            <a:r>
              <a:rPr lang="en-GB" sz="800">
                <a:solidFill>
                  <a:srgbClr val="666666"/>
                </a:solidFill>
              </a:rPr>
              <a:t>Security Management system</a:t>
            </a:r>
          </a:p>
        </p:txBody>
      </p:sp>
      <p:sp>
        <p:nvSpPr>
          <p:cNvPr id="124" name="Shape 124"/>
          <p:cNvSpPr txBox="1"/>
          <p:nvPr/>
        </p:nvSpPr>
        <p:spPr>
          <a:xfrm>
            <a:off x="5282800" y="2047475"/>
            <a:ext cx="1927200" cy="329400"/>
          </a:xfrm>
          <a:prstGeom prst="rect">
            <a:avLst/>
          </a:prstGeom>
          <a:noFill/>
          <a:ln>
            <a:noFill/>
          </a:ln>
        </p:spPr>
        <p:txBody>
          <a:bodyPr lIns="91425" tIns="91425" rIns="91425" bIns="91425" anchor="t" anchorCtr="0">
            <a:noAutofit/>
          </a:bodyPr>
          <a:lstStyle/>
          <a:p>
            <a:pPr lvl="0" rtl="0">
              <a:spcBef>
                <a:spcPts val="0"/>
              </a:spcBef>
              <a:buNone/>
            </a:pPr>
            <a:r>
              <a:rPr lang="en-GB" sz="800">
                <a:solidFill>
                  <a:srgbClr val="666666"/>
                </a:solidFill>
              </a:rPr>
              <a:t>Attendance Management system</a:t>
            </a:r>
          </a:p>
        </p:txBody>
      </p:sp>
      <p:sp>
        <p:nvSpPr>
          <p:cNvPr id="125" name="Shape 125"/>
          <p:cNvSpPr txBox="1"/>
          <p:nvPr/>
        </p:nvSpPr>
        <p:spPr>
          <a:xfrm>
            <a:off x="5435200" y="3367150"/>
            <a:ext cx="1563900" cy="329400"/>
          </a:xfrm>
          <a:prstGeom prst="rect">
            <a:avLst/>
          </a:prstGeom>
          <a:noFill/>
          <a:ln>
            <a:noFill/>
          </a:ln>
        </p:spPr>
        <p:txBody>
          <a:bodyPr lIns="91425" tIns="91425" rIns="91425" bIns="91425" anchor="t" anchorCtr="0">
            <a:noAutofit/>
          </a:bodyPr>
          <a:lstStyle/>
          <a:p>
            <a:pPr lvl="0" rtl="0">
              <a:spcBef>
                <a:spcPts val="0"/>
              </a:spcBef>
              <a:buNone/>
            </a:pPr>
            <a:r>
              <a:rPr lang="en-GB" sz="800">
                <a:solidFill>
                  <a:srgbClr val="666666"/>
                </a:solidFill>
              </a:rPr>
              <a:t>Library Management system</a:t>
            </a:r>
          </a:p>
        </p:txBody>
      </p:sp>
      <p:sp>
        <p:nvSpPr>
          <p:cNvPr id="126" name="Shape 126"/>
          <p:cNvSpPr txBox="1"/>
          <p:nvPr/>
        </p:nvSpPr>
        <p:spPr>
          <a:xfrm>
            <a:off x="3455825" y="4118475"/>
            <a:ext cx="1651800" cy="329400"/>
          </a:xfrm>
          <a:prstGeom prst="rect">
            <a:avLst/>
          </a:prstGeom>
          <a:noFill/>
          <a:ln>
            <a:noFill/>
          </a:ln>
        </p:spPr>
        <p:txBody>
          <a:bodyPr lIns="91425" tIns="91425" rIns="91425" bIns="91425" anchor="t" anchorCtr="0">
            <a:noAutofit/>
          </a:bodyPr>
          <a:lstStyle/>
          <a:p>
            <a:pPr lvl="0" rtl="0">
              <a:spcBef>
                <a:spcPts val="0"/>
              </a:spcBef>
              <a:buNone/>
            </a:pPr>
            <a:r>
              <a:rPr lang="en-GB" sz="800">
                <a:solidFill>
                  <a:srgbClr val="666666"/>
                </a:solidFill>
              </a:rPr>
              <a:t>Communication system</a:t>
            </a:r>
          </a:p>
        </p:txBody>
      </p:sp>
      <p:sp>
        <p:nvSpPr>
          <p:cNvPr id="127" name="Shape 127"/>
          <p:cNvSpPr txBox="1"/>
          <p:nvPr/>
        </p:nvSpPr>
        <p:spPr>
          <a:xfrm>
            <a:off x="3103175" y="4515675"/>
            <a:ext cx="1967700" cy="329400"/>
          </a:xfrm>
          <a:prstGeom prst="rect">
            <a:avLst/>
          </a:prstGeom>
          <a:noFill/>
          <a:ln>
            <a:noFill/>
          </a:ln>
        </p:spPr>
        <p:txBody>
          <a:bodyPr lIns="91425" tIns="91425" rIns="91425" bIns="91425" anchor="t" anchorCtr="0">
            <a:noAutofit/>
          </a:bodyPr>
          <a:lstStyle/>
          <a:p>
            <a:pPr lvl="0" rtl="0">
              <a:spcBef>
                <a:spcPts val="0"/>
              </a:spcBef>
              <a:buNone/>
            </a:pPr>
            <a:r>
              <a:rPr lang="en-GB" sz="700" b="1">
                <a:latin typeface="Open Sans"/>
                <a:ea typeface="Open Sans"/>
                <a:cs typeface="Open Sans"/>
                <a:sym typeface="Open Sans"/>
              </a:rPr>
              <a:t>Scope for RFID technology in school units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195775"/>
            <a:ext cx="8520600" cy="707400"/>
          </a:xfrm>
          <a:prstGeom prst="rect">
            <a:avLst/>
          </a:prstGeom>
        </p:spPr>
        <p:txBody>
          <a:bodyPr lIns="91425" tIns="91425" rIns="91425" bIns="91425" anchor="t" anchorCtr="0">
            <a:noAutofit/>
          </a:bodyPr>
          <a:lstStyle/>
          <a:p>
            <a:pPr lvl="0">
              <a:spcBef>
                <a:spcPts val="0"/>
              </a:spcBef>
              <a:buNone/>
            </a:pPr>
            <a:r>
              <a:rPr lang="en-GB"/>
              <a:t>Uses and Benefits</a:t>
            </a:r>
          </a:p>
        </p:txBody>
      </p:sp>
      <p:sp>
        <p:nvSpPr>
          <p:cNvPr id="133" name="Shape 133"/>
          <p:cNvSpPr txBox="1">
            <a:spLocks noGrp="1"/>
          </p:cNvSpPr>
          <p:nvPr>
            <p:ph type="body" idx="1"/>
          </p:nvPr>
        </p:nvSpPr>
        <p:spPr>
          <a:xfrm>
            <a:off x="3561250" y="364675"/>
            <a:ext cx="8520600" cy="522000"/>
          </a:xfrm>
          <a:prstGeom prst="rect">
            <a:avLst/>
          </a:prstGeom>
        </p:spPr>
        <p:txBody>
          <a:bodyPr lIns="91425" tIns="91425" rIns="91425" bIns="91425" anchor="t" anchorCtr="0">
            <a:noAutofit/>
          </a:bodyPr>
          <a:lstStyle/>
          <a:p>
            <a:pPr lvl="0">
              <a:spcBef>
                <a:spcPts val="0"/>
              </a:spcBef>
              <a:buNone/>
            </a:pPr>
            <a:r>
              <a:rPr lang="en-GB"/>
              <a:t>Bus tracking system</a:t>
            </a:r>
          </a:p>
          <a:p>
            <a:pPr lvl="0">
              <a:spcBef>
                <a:spcPts val="0"/>
              </a:spcBef>
              <a:buNone/>
            </a:pPr>
            <a:endParaRPr/>
          </a:p>
        </p:txBody>
      </p:sp>
      <p:pic>
        <p:nvPicPr>
          <p:cNvPr id="134" name="Shape 134"/>
          <p:cNvPicPr preferRelativeResize="0"/>
          <p:nvPr/>
        </p:nvPicPr>
        <p:blipFill>
          <a:blip r:embed="rId3">
            <a:alphaModFix/>
          </a:blip>
          <a:stretch>
            <a:fillRect/>
          </a:stretch>
        </p:blipFill>
        <p:spPr>
          <a:xfrm>
            <a:off x="821250" y="1998124"/>
            <a:ext cx="522000" cy="521999"/>
          </a:xfrm>
          <a:prstGeom prst="rect">
            <a:avLst/>
          </a:prstGeom>
          <a:noFill/>
          <a:ln>
            <a:noFill/>
          </a:ln>
        </p:spPr>
      </p:pic>
      <p:pic>
        <p:nvPicPr>
          <p:cNvPr id="135" name="Shape 135"/>
          <p:cNvPicPr preferRelativeResize="0"/>
          <p:nvPr/>
        </p:nvPicPr>
        <p:blipFill>
          <a:blip r:embed="rId4">
            <a:alphaModFix/>
          </a:blip>
          <a:stretch>
            <a:fillRect/>
          </a:stretch>
        </p:blipFill>
        <p:spPr>
          <a:xfrm>
            <a:off x="6248750" y="2610024"/>
            <a:ext cx="496225" cy="443499"/>
          </a:xfrm>
          <a:prstGeom prst="rect">
            <a:avLst/>
          </a:prstGeom>
          <a:noFill/>
          <a:ln>
            <a:noFill/>
          </a:ln>
        </p:spPr>
      </p:pic>
      <p:pic>
        <p:nvPicPr>
          <p:cNvPr id="136" name="Shape 136"/>
          <p:cNvPicPr preferRelativeResize="0"/>
          <p:nvPr/>
        </p:nvPicPr>
        <p:blipFill>
          <a:blip r:embed="rId5">
            <a:alphaModFix/>
          </a:blip>
          <a:stretch>
            <a:fillRect/>
          </a:stretch>
        </p:blipFill>
        <p:spPr>
          <a:xfrm>
            <a:off x="6551199" y="2610024"/>
            <a:ext cx="496225" cy="443499"/>
          </a:xfrm>
          <a:prstGeom prst="rect">
            <a:avLst/>
          </a:prstGeom>
          <a:noFill/>
          <a:ln>
            <a:noFill/>
          </a:ln>
        </p:spPr>
      </p:pic>
      <p:pic>
        <p:nvPicPr>
          <p:cNvPr id="137" name="Shape 137"/>
          <p:cNvPicPr preferRelativeResize="0"/>
          <p:nvPr/>
        </p:nvPicPr>
        <p:blipFill>
          <a:blip r:embed="rId6">
            <a:alphaModFix/>
          </a:blip>
          <a:stretch>
            <a:fillRect/>
          </a:stretch>
        </p:blipFill>
        <p:spPr>
          <a:xfrm>
            <a:off x="3239537" y="3567400"/>
            <a:ext cx="769825" cy="769825"/>
          </a:xfrm>
          <a:prstGeom prst="rect">
            <a:avLst/>
          </a:prstGeom>
          <a:noFill/>
          <a:ln>
            <a:noFill/>
          </a:ln>
        </p:spPr>
      </p:pic>
      <p:pic>
        <p:nvPicPr>
          <p:cNvPr id="138" name="Shape 138"/>
          <p:cNvPicPr preferRelativeResize="0"/>
          <p:nvPr/>
        </p:nvPicPr>
        <p:blipFill>
          <a:blip r:embed="rId7">
            <a:alphaModFix/>
          </a:blip>
          <a:stretch>
            <a:fillRect/>
          </a:stretch>
        </p:blipFill>
        <p:spPr>
          <a:xfrm>
            <a:off x="2712375" y="1075175"/>
            <a:ext cx="585224" cy="585224"/>
          </a:xfrm>
          <a:prstGeom prst="rect">
            <a:avLst/>
          </a:prstGeom>
          <a:noFill/>
          <a:ln>
            <a:noFill/>
          </a:ln>
        </p:spPr>
      </p:pic>
      <p:pic>
        <p:nvPicPr>
          <p:cNvPr id="139" name="Shape 139"/>
          <p:cNvPicPr preferRelativeResize="0"/>
          <p:nvPr/>
        </p:nvPicPr>
        <p:blipFill>
          <a:blip r:embed="rId8">
            <a:alphaModFix/>
          </a:blip>
          <a:stretch>
            <a:fillRect/>
          </a:stretch>
        </p:blipFill>
        <p:spPr>
          <a:xfrm>
            <a:off x="3803300" y="1106799"/>
            <a:ext cx="521999" cy="521999"/>
          </a:xfrm>
          <a:prstGeom prst="rect">
            <a:avLst/>
          </a:prstGeom>
          <a:noFill/>
          <a:ln>
            <a:noFill/>
          </a:ln>
        </p:spPr>
      </p:pic>
      <p:cxnSp>
        <p:nvCxnSpPr>
          <p:cNvPr id="140" name="Shape 140"/>
          <p:cNvCxnSpPr>
            <a:stCxn id="138" idx="3"/>
            <a:endCxn id="139" idx="1"/>
          </p:cNvCxnSpPr>
          <p:nvPr/>
        </p:nvCxnSpPr>
        <p:spPr>
          <a:xfrm>
            <a:off x="3297599" y="1367787"/>
            <a:ext cx="505800" cy="0"/>
          </a:xfrm>
          <a:prstGeom prst="straightConnector1">
            <a:avLst/>
          </a:prstGeom>
          <a:noFill/>
          <a:ln w="9525" cap="flat" cmpd="sng">
            <a:solidFill>
              <a:schemeClr val="dk2"/>
            </a:solidFill>
            <a:prstDash val="solid"/>
            <a:round/>
            <a:headEnd type="none" w="lg" len="lg"/>
            <a:tailEnd type="none" w="lg" len="lg"/>
          </a:ln>
        </p:spPr>
      </p:cxnSp>
      <p:sp>
        <p:nvSpPr>
          <p:cNvPr id="141" name="Shape 141"/>
          <p:cNvSpPr txBox="1"/>
          <p:nvPr/>
        </p:nvSpPr>
        <p:spPr>
          <a:xfrm>
            <a:off x="2470800" y="1628800"/>
            <a:ext cx="2307300" cy="585300"/>
          </a:xfrm>
          <a:prstGeom prst="rect">
            <a:avLst/>
          </a:prstGeom>
          <a:noFill/>
          <a:ln>
            <a:noFill/>
          </a:ln>
        </p:spPr>
        <p:txBody>
          <a:bodyPr lIns="91425" tIns="91425" rIns="91425" bIns="91425" anchor="t" anchorCtr="0">
            <a:noAutofit/>
          </a:bodyPr>
          <a:lstStyle/>
          <a:p>
            <a:pPr lvl="0">
              <a:spcBef>
                <a:spcPts val="0"/>
              </a:spcBef>
              <a:buNone/>
            </a:pPr>
            <a:r>
              <a:rPr lang="en-GB" sz="600">
                <a:solidFill>
                  <a:srgbClr val="666666"/>
                </a:solidFill>
              </a:rPr>
              <a:t>2. Server-SMS gateway integration receives message from bus-tracker, notifies parent when student has boarded  the bus, and also when dropped-off.  </a:t>
            </a:r>
          </a:p>
        </p:txBody>
      </p:sp>
      <p:sp>
        <p:nvSpPr>
          <p:cNvPr id="142" name="Shape 142"/>
          <p:cNvSpPr txBox="1"/>
          <p:nvPr/>
        </p:nvSpPr>
        <p:spPr>
          <a:xfrm>
            <a:off x="323250" y="2520125"/>
            <a:ext cx="1782300" cy="255600"/>
          </a:xfrm>
          <a:prstGeom prst="rect">
            <a:avLst/>
          </a:prstGeom>
          <a:noFill/>
          <a:ln>
            <a:noFill/>
          </a:ln>
        </p:spPr>
        <p:txBody>
          <a:bodyPr lIns="91425" tIns="91425" rIns="91425" bIns="91425" anchor="t" anchorCtr="0">
            <a:noAutofit/>
          </a:bodyPr>
          <a:lstStyle/>
          <a:p>
            <a:pPr lvl="0" rtl="0">
              <a:spcBef>
                <a:spcPts val="0"/>
              </a:spcBef>
              <a:buNone/>
            </a:pPr>
            <a:r>
              <a:rPr lang="en-GB" sz="600">
                <a:solidFill>
                  <a:srgbClr val="666666"/>
                </a:solidFill>
              </a:rPr>
              <a:t>1. Bus-tracker scans IDs and reports to server</a:t>
            </a:r>
          </a:p>
        </p:txBody>
      </p:sp>
      <p:sp>
        <p:nvSpPr>
          <p:cNvPr id="143" name="Shape 143"/>
          <p:cNvSpPr txBox="1"/>
          <p:nvPr/>
        </p:nvSpPr>
        <p:spPr>
          <a:xfrm>
            <a:off x="5722587" y="2977350"/>
            <a:ext cx="2307300" cy="255600"/>
          </a:xfrm>
          <a:prstGeom prst="rect">
            <a:avLst/>
          </a:prstGeom>
          <a:noFill/>
          <a:ln>
            <a:noFill/>
          </a:ln>
        </p:spPr>
        <p:txBody>
          <a:bodyPr lIns="91425" tIns="91425" rIns="91425" bIns="91425" anchor="t" anchorCtr="0">
            <a:noAutofit/>
          </a:bodyPr>
          <a:lstStyle/>
          <a:p>
            <a:pPr lvl="0" rtl="0">
              <a:spcBef>
                <a:spcPts val="0"/>
              </a:spcBef>
              <a:buNone/>
            </a:pPr>
            <a:r>
              <a:rPr lang="en-GB" sz="600">
                <a:solidFill>
                  <a:srgbClr val="666666"/>
                </a:solidFill>
              </a:rPr>
              <a:t>3. Parent picks up their ward, and replies with a ‘y’ </a:t>
            </a:r>
          </a:p>
        </p:txBody>
      </p:sp>
      <p:sp>
        <p:nvSpPr>
          <p:cNvPr id="144" name="Shape 144"/>
          <p:cNvSpPr txBox="1"/>
          <p:nvPr/>
        </p:nvSpPr>
        <p:spPr>
          <a:xfrm>
            <a:off x="2549250" y="4134600"/>
            <a:ext cx="2307300" cy="769800"/>
          </a:xfrm>
          <a:prstGeom prst="rect">
            <a:avLst/>
          </a:prstGeom>
          <a:noFill/>
          <a:ln>
            <a:noFill/>
          </a:ln>
        </p:spPr>
        <p:txBody>
          <a:bodyPr lIns="91425" tIns="91425" rIns="91425" bIns="91425" anchor="t" anchorCtr="0">
            <a:noAutofit/>
          </a:bodyPr>
          <a:lstStyle/>
          <a:p>
            <a:pPr lvl="0">
              <a:spcBef>
                <a:spcPts val="0"/>
              </a:spcBef>
              <a:buNone/>
            </a:pPr>
            <a:r>
              <a:rPr lang="en-GB" sz="600">
                <a:solidFill>
                  <a:srgbClr val="666666"/>
                </a:solidFill>
              </a:rPr>
              <a:t>4. If no response from parent within 10 minutes of dropping the child, school admin team contacts parent to confirm return of the student. </a:t>
            </a:r>
          </a:p>
          <a:p>
            <a:pPr lvl="0" rtl="0">
              <a:spcBef>
                <a:spcPts val="0"/>
              </a:spcBef>
              <a:buNone/>
            </a:pPr>
            <a:r>
              <a:rPr lang="en-GB" sz="600">
                <a:solidFill>
                  <a:srgbClr val="666666"/>
                </a:solidFill>
              </a:rPr>
              <a:t>5. If parent responds with ‘N’ after the bus-tracker server says the student was dropped, the team investigates.</a:t>
            </a:r>
          </a:p>
        </p:txBody>
      </p:sp>
      <p:cxnSp>
        <p:nvCxnSpPr>
          <p:cNvPr id="145" name="Shape 145"/>
          <p:cNvCxnSpPr>
            <a:stCxn id="134" idx="3"/>
            <a:endCxn id="138" idx="1"/>
          </p:cNvCxnSpPr>
          <p:nvPr/>
        </p:nvCxnSpPr>
        <p:spPr>
          <a:xfrm rot="10800000" flipH="1">
            <a:off x="1343250" y="1367824"/>
            <a:ext cx="1369199" cy="891300"/>
          </a:xfrm>
          <a:prstGeom prst="straightConnector1">
            <a:avLst/>
          </a:prstGeom>
          <a:noFill/>
          <a:ln w="9525" cap="flat" cmpd="sng">
            <a:solidFill>
              <a:srgbClr val="999999"/>
            </a:solidFill>
            <a:prstDash val="solid"/>
            <a:round/>
            <a:headEnd type="none" w="lg" len="lg"/>
            <a:tailEnd type="triangle" w="lg" len="lg"/>
          </a:ln>
        </p:spPr>
      </p:cxnSp>
      <p:cxnSp>
        <p:nvCxnSpPr>
          <p:cNvPr id="146" name="Shape 146"/>
          <p:cNvCxnSpPr>
            <a:stCxn id="141" idx="2"/>
            <a:endCxn id="137" idx="0"/>
          </p:cNvCxnSpPr>
          <p:nvPr/>
        </p:nvCxnSpPr>
        <p:spPr>
          <a:xfrm>
            <a:off x="3624450" y="2214100"/>
            <a:ext cx="0" cy="1353300"/>
          </a:xfrm>
          <a:prstGeom prst="straightConnector1">
            <a:avLst/>
          </a:prstGeom>
          <a:noFill/>
          <a:ln w="9525" cap="flat" cmpd="sng">
            <a:solidFill>
              <a:srgbClr val="999999"/>
            </a:solidFill>
            <a:prstDash val="solid"/>
            <a:round/>
            <a:headEnd type="none" w="lg" len="lg"/>
            <a:tailEnd type="triangle" w="lg" len="lg"/>
          </a:ln>
        </p:spPr>
      </p:cxnSp>
      <p:cxnSp>
        <p:nvCxnSpPr>
          <p:cNvPr id="147" name="Shape 147"/>
          <p:cNvCxnSpPr>
            <a:stCxn id="139" idx="3"/>
            <a:endCxn id="135" idx="1"/>
          </p:cNvCxnSpPr>
          <p:nvPr/>
        </p:nvCxnSpPr>
        <p:spPr>
          <a:xfrm>
            <a:off x="4325299" y="1367799"/>
            <a:ext cx="1923600" cy="1463999"/>
          </a:xfrm>
          <a:prstGeom prst="straightConnector1">
            <a:avLst/>
          </a:prstGeom>
          <a:noFill/>
          <a:ln w="9525" cap="flat" cmpd="sng">
            <a:solidFill>
              <a:schemeClr val="dk2"/>
            </a:solidFill>
            <a:prstDash val="solid"/>
            <a:round/>
            <a:headEnd type="none" w="lg" len="lg"/>
            <a:tailEnd type="triangle" w="lg" len="lg"/>
          </a:ln>
        </p:spPr>
      </p:cxnSp>
      <p:cxnSp>
        <p:nvCxnSpPr>
          <p:cNvPr id="148" name="Shape 148"/>
          <p:cNvCxnSpPr>
            <a:stCxn id="136" idx="0"/>
            <a:endCxn id="139" idx="3"/>
          </p:cNvCxnSpPr>
          <p:nvPr/>
        </p:nvCxnSpPr>
        <p:spPr>
          <a:xfrm rot="5400000" flipH="1">
            <a:off x="4941112" y="751824"/>
            <a:ext cx="1242300" cy="2474100"/>
          </a:xfrm>
          <a:prstGeom prst="curvedConnector2">
            <a:avLst/>
          </a:prstGeom>
          <a:noFill/>
          <a:ln w="9525" cap="flat" cmpd="sng">
            <a:solidFill>
              <a:schemeClr val="dk2"/>
            </a:solidFill>
            <a:prstDash val="solid"/>
            <a:round/>
            <a:headEnd type="none" w="lg" len="lg"/>
            <a:tailEnd type="stealth" w="lg" len="lg"/>
          </a:ln>
        </p:spPr>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GB"/>
              <a:t>Other Applications</a:t>
            </a:r>
          </a:p>
        </p:txBody>
      </p:sp>
      <p:sp>
        <p:nvSpPr>
          <p:cNvPr id="154" name="Shape 154"/>
          <p:cNvSpPr/>
          <p:nvPr/>
        </p:nvSpPr>
        <p:spPr>
          <a:xfrm>
            <a:off x="1277325" y="1612950"/>
            <a:ext cx="1888200" cy="1517700"/>
          </a:xfrm>
          <a:prstGeom prst="rect">
            <a:avLst/>
          </a:prstGeom>
          <a:solidFill>
            <a:srgbClr val="71D941">
              <a:alpha val="88080"/>
            </a:srgbClr>
          </a:solidFill>
          <a:ln>
            <a:noFill/>
          </a:ln>
        </p:spPr>
        <p:txBody>
          <a:bodyPr lIns="91425" tIns="91425" rIns="91425" bIns="91425" anchor="ctr" anchorCtr="0">
            <a:noAutofit/>
          </a:bodyPr>
          <a:lstStyle/>
          <a:p>
            <a:pPr lvl="0" rtl="0">
              <a:spcBef>
                <a:spcPts val="0"/>
              </a:spcBef>
              <a:buNone/>
            </a:pPr>
            <a:endParaRPr/>
          </a:p>
        </p:txBody>
      </p:sp>
      <p:sp>
        <p:nvSpPr>
          <p:cNvPr id="155" name="Shape 155"/>
          <p:cNvSpPr/>
          <p:nvPr/>
        </p:nvSpPr>
        <p:spPr>
          <a:xfrm>
            <a:off x="3176875" y="2103300"/>
            <a:ext cx="1888200" cy="1614900"/>
          </a:xfrm>
          <a:prstGeom prst="rect">
            <a:avLst/>
          </a:prstGeom>
          <a:solidFill>
            <a:srgbClr val="FFBE1C">
              <a:alpha val="80380"/>
            </a:srgbClr>
          </a:solidFill>
          <a:ln>
            <a:noFill/>
          </a:ln>
        </p:spPr>
        <p:txBody>
          <a:bodyPr lIns="91425" tIns="91425" rIns="91425" bIns="91425" anchor="ctr" anchorCtr="0">
            <a:noAutofit/>
          </a:bodyPr>
          <a:lstStyle/>
          <a:p>
            <a:pPr lvl="0" rtl="0">
              <a:spcBef>
                <a:spcPts val="0"/>
              </a:spcBef>
              <a:buNone/>
            </a:pPr>
            <a:endParaRPr/>
          </a:p>
        </p:txBody>
      </p:sp>
      <p:sp>
        <p:nvSpPr>
          <p:cNvPr id="156" name="Shape 156"/>
          <p:cNvSpPr/>
          <p:nvPr/>
        </p:nvSpPr>
        <p:spPr>
          <a:xfrm>
            <a:off x="5074150" y="2648575"/>
            <a:ext cx="1888200" cy="1559700"/>
          </a:xfrm>
          <a:prstGeom prst="rect">
            <a:avLst/>
          </a:prstGeom>
          <a:solidFill>
            <a:srgbClr val="6EA84E">
              <a:alpha val="87310"/>
            </a:srgbClr>
          </a:solidFill>
          <a:ln>
            <a:noFill/>
          </a:ln>
        </p:spPr>
        <p:txBody>
          <a:bodyPr lIns="91425" tIns="91425" rIns="91425" bIns="91425" anchor="ctr" anchorCtr="0">
            <a:noAutofit/>
          </a:bodyPr>
          <a:lstStyle/>
          <a:p>
            <a:pPr lvl="0" rtl="0">
              <a:spcBef>
                <a:spcPts val="0"/>
              </a:spcBef>
              <a:buNone/>
            </a:pPr>
            <a:endParaRPr/>
          </a:p>
        </p:txBody>
      </p:sp>
      <p:sp>
        <p:nvSpPr>
          <p:cNvPr id="157" name="Shape 157"/>
          <p:cNvSpPr txBox="1"/>
          <p:nvPr/>
        </p:nvSpPr>
        <p:spPr>
          <a:xfrm>
            <a:off x="1429725" y="1744975"/>
            <a:ext cx="1724700" cy="1233300"/>
          </a:xfrm>
          <a:prstGeom prst="rect">
            <a:avLst/>
          </a:prstGeom>
          <a:noFill/>
          <a:ln>
            <a:noFill/>
          </a:ln>
        </p:spPr>
        <p:txBody>
          <a:bodyPr lIns="91425" tIns="91425" rIns="91425" bIns="91425" anchor="t" anchorCtr="0">
            <a:noAutofit/>
          </a:bodyPr>
          <a:lstStyle/>
          <a:p>
            <a:pPr lvl="0" rtl="0">
              <a:spcBef>
                <a:spcPts val="0"/>
              </a:spcBef>
              <a:buNone/>
            </a:pPr>
            <a:r>
              <a:rPr lang="en-GB" sz="900" b="1">
                <a:solidFill>
                  <a:srgbClr val="666666"/>
                </a:solidFill>
              </a:rPr>
              <a:t>Library Management</a:t>
            </a:r>
          </a:p>
          <a:p>
            <a:pPr lvl="0" rtl="0">
              <a:spcBef>
                <a:spcPts val="0"/>
              </a:spcBef>
              <a:buNone/>
            </a:pPr>
            <a:endParaRPr sz="900">
              <a:solidFill>
                <a:srgbClr val="666666"/>
              </a:solidFill>
            </a:endParaRPr>
          </a:p>
          <a:p>
            <a:pPr lvl="0" rtl="0">
              <a:spcBef>
                <a:spcPts val="0"/>
              </a:spcBef>
              <a:buNone/>
            </a:pPr>
            <a:r>
              <a:rPr lang="en-GB" sz="900">
                <a:solidFill>
                  <a:srgbClr val="666666"/>
                </a:solidFill>
              </a:rPr>
              <a:t>-Handle the flow of books out of the library</a:t>
            </a:r>
          </a:p>
          <a:p>
            <a:pPr lvl="0" rtl="0">
              <a:spcBef>
                <a:spcPts val="0"/>
              </a:spcBef>
              <a:buNone/>
            </a:pPr>
            <a:r>
              <a:rPr lang="en-GB" sz="900">
                <a:solidFill>
                  <a:srgbClr val="666666"/>
                </a:solidFill>
              </a:rPr>
              <a:t>-Saves time to process information</a:t>
            </a:r>
          </a:p>
          <a:p>
            <a:pPr lvl="0" rtl="0">
              <a:spcBef>
                <a:spcPts val="0"/>
              </a:spcBef>
              <a:buNone/>
            </a:pPr>
            <a:endParaRPr sz="800">
              <a:solidFill>
                <a:srgbClr val="666666"/>
              </a:solidFill>
            </a:endParaRPr>
          </a:p>
          <a:p>
            <a:pPr lvl="0" rtl="0">
              <a:spcBef>
                <a:spcPts val="0"/>
              </a:spcBef>
              <a:buNone/>
            </a:pPr>
            <a:endParaRPr sz="800"/>
          </a:p>
        </p:txBody>
      </p:sp>
      <p:sp>
        <p:nvSpPr>
          <p:cNvPr id="158" name="Shape 158"/>
          <p:cNvSpPr txBox="1"/>
          <p:nvPr/>
        </p:nvSpPr>
        <p:spPr>
          <a:xfrm>
            <a:off x="3280525" y="2294100"/>
            <a:ext cx="1793700" cy="1233300"/>
          </a:xfrm>
          <a:prstGeom prst="rect">
            <a:avLst/>
          </a:prstGeom>
          <a:noFill/>
          <a:ln>
            <a:noFill/>
          </a:ln>
        </p:spPr>
        <p:txBody>
          <a:bodyPr lIns="91425" tIns="91425" rIns="91425" bIns="91425" anchor="t" anchorCtr="0">
            <a:noAutofit/>
          </a:bodyPr>
          <a:lstStyle/>
          <a:p>
            <a:pPr lvl="0" rtl="0">
              <a:spcBef>
                <a:spcPts val="0"/>
              </a:spcBef>
              <a:buNone/>
            </a:pPr>
            <a:r>
              <a:rPr lang="en-GB" sz="900" b="1">
                <a:solidFill>
                  <a:srgbClr val="666666"/>
                </a:solidFill>
              </a:rPr>
              <a:t>Attendance Management</a:t>
            </a:r>
          </a:p>
          <a:p>
            <a:pPr lvl="0">
              <a:spcBef>
                <a:spcPts val="0"/>
              </a:spcBef>
              <a:buNone/>
            </a:pPr>
            <a:endParaRPr sz="900">
              <a:solidFill>
                <a:srgbClr val="666666"/>
              </a:solidFill>
            </a:endParaRPr>
          </a:p>
          <a:p>
            <a:pPr lvl="0" rtl="0">
              <a:spcBef>
                <a:spcPts val="0"/>
              </a:spcBef>
              <a:buNone/>
            </a:pPr>
            <a:r>
              <a:rPr lang="en-GB" sz="900">
                <a:solidFill>
                  <a:srgbClr val="666666"/>
                </a:solidFill>
              </a:rPr>
              <a:t>- Rapid automated attendance management in classroom</a:t>
            </a:r>
          </a:p>
          <a:p>
            <a:pPr lvl="0" rtl="0">
              <a:spcBef>
                <a:spcPts val="0"/>
              </a:spcBef>
              <a:buNone/>
            </a:pPr>
            <a:r>
              <a:rPr lang="en-GB" sz="900">
                <a:solidFill>
                  <a:srgbClr val="666666"/>
                </a:solidFill>
              </a:rPr>
              <a:t>- More time for lecture</a:t>
            </a:r>
          </a:p>
          <a:p>
            <a:pPr lvl="0" rtl="0">
              <a:spcBef>
                <a:spcPts val="0"/>
              </a:spcBef>
              <a:buNone/>
            </a:pPr>
            <a:r>
              <a:rPr lang="en-GB" sz="900">
                <a:solidFill>
                  <a:srgbClr val="666666"/>
                </a:solidFill>
              </a:rPr>
              <a:t>- Staff attendance management</a:t>
            </a:r>
          </a:p>
          <a:p>
            <a:pPr lvl="0" rtl="0">
              <a:spcBef>
                <a:spcPts val="0"/>
              </a:spcBef>
              <a:buNone/>
            </a:pPr>
            <a:r>
              <a:rPr lang="en-GB" sz="900">
                <a:solidFill>
                  <a:srgbClr val="666666"/>
                </a:solidFill>
              </a:rPr>
              <a:t>- Better resource allocation</a:t>
            </a:r>
          </a:p>
        </p:txBody>
      </p:sp>
      <p:sp>
        <p:nvSpPr>
          <p:cNvPr id="159" name="Shape 159"/>
          <p:cNvSpPr txBox="1"/>
          <p:nvPr/>
        </p:nvSpPr>
        <p:spPr>
          <a:xfrm>
            <a:off x="5082100" y="2811775"/>
            <a:ext cx="2024700" cy="1233300"/>
          </a:xfrm>
          <a:prstGeom prst="rect">
            <a:avLst/>
          </a:prstGeom>
          <a:noFill/>
          <a:ln>
            <a:noFill/>
          </a:ln>
        </p:spPr>
        <p:txBody>
          <a:bodyPr lIns="91425" tIns="91425" rIns="91425" bIns="91425" anchor="t" anchorCtr="0">
            <a:noAutofit/>
          </a:bodyPr>
          <a:lstStyle/>
          <a:p>
            <a:pPr lvl="0" rtl="0">
              <a:spcBef>
                <a:spcPts val="0"/>
              </a:spcBef>
              <a:buNone/>
            </a:pPr>
            <a:r>
              <a:rPr lang="en-GB" sz="900" b="1">
                <a:solidFill>
                  <a:srgbClr val="EFEFEF"/>
                </a:solidFill>
              </a:rPr>
              <a:t>Security Management</a:t>
            </a:r>
          </a:p>
          <a:p>
            <a:pPr lvl="0">
              <a:spcBef>
                <a:spcPts val="0"/>
              </a:spcBef>
              <a:buNone/>
            </a:pPr>
            <a:endParaRPr sz="900">
              <a:solidFill>
                <a:srgbClr val="EFEFEF"/>
              </a:solidFill>
            </a:endParaRPr>
          </a:p>
          <a:p>
            <a:pPr lvl="0">
              <a:spcBef>
                <a:spcPts val="0"/>
              </a:spcBef>
              <a:buNone/>
            </a:pPr>
            <a:r>
              <a:rPr lang="en-GB" sz="900">
                <a:solidFill>
                  <a:srgbClr val="EFEFEF"/>
                </a:solidFill>
              </a:rPr>
              <a:t>-helps crowd control</a:t>
            </a:r>
          </a:p>
          <a:p>
            <a:pPr lvl="0">
              <a:spcBef>
                <a:spcPts val="0"/>
              </a:spcBef>
              <a:buNone/>
            </a:pPr>
            <a:r>
              <a:rPr lang="en-GB" sz="900">
                <a:solidFill>
                  <a:srgbClr val="EFEFEF"/>
                </a:solidFill>
              </a:rPr>
              <a:t>-Event triggering can be utilised to prevent unauthorized access</a:t>
            </a:r>
          </a:p>
          <a:p>
            <a:pPr lvl="0" rtl="0">
              <a:spcBef>
                <a:spcPts val="0"/>
              </a:spcBef>
              <a:buNone/>
            </a:pPr>
            <a:r>
              <a:rPr lang="en-GB" sz="900">
                <a:solidFill>
                  <a:srgbClr val="EFEFEF"/>
                </a:solidFill>
              </a:rPr>
              <a:t>-track guest movement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GB"/>
              <a:t>Technology Analysis</a:t>
            </a:r>
          </a:p>
        </p:txBody>
      </p:sp>
      <p:sp>
        <p:nvSpPr>
          <p:cNvPr id="165" name="Shape 16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GB" dirty="0"/>
              <a:t>Easy to implement due to already existing underlying IT infrastructure:</a:t>
            </a:r>
          </a:p>
          <a:p>
            <a:pPr marL="457200" lvl="0" indent="-228600" rtl="0">
              <a:spcBef>
                <a:spcPts val="0"/>
              </a:spcBef>
              <a:buAutoNum type="arabicPeriod"/>
            </a:pPr>
            <a:r>
              <a:rPr lang="en-GB" dirty="0"/>
              <a:t>School Management ERP (</a:t>
            </a:r>
            <a:r>
              <a:rPr lang="en-GB" dirty="0" err="1"/>
              <a:t>Edstem</a:t>
            </a:r>
            <a:r>
              <a:rPr lang="en-GB" dirty="0"/>
              <a:t> solutions)</a:t>
            </a:r>
          </a:p>
          <a:p>
            <a:pPr marL="457200" lvl="0" indent="-228600" rtl="0">
              <a:spcBef>
                <a:spcPts val="0"/>
              </a:spcBef>
              <a:buAutoNum type="arabicPeriod"/>
            </a:pPr>
            <a:r>
              <a:rPr lang="en-GB" dirty="0"/>
              <a:t>Centralized Server</a:t>
            </a:r>
          </a:p>
          <a:p>
            <a:pPr marL="457200" lvl="0" indent="-228600" rtl="0">
              <a:spcBef>
                <a:spcPts val="0"/>
              </a:spcBef>
              <a:buAutoNum type="arabicPeriod"/>
            </a:pPr>
            <a:r>
              <a:rPr lang="en-GB" dirty="0"/>
              <a:t>Communication System (SMS Gateway)</a:t>
            </a:r>
          </a:p>
          <a:p>
            <a:pPr marL="457200" lvl="0" indent="-228600" rtl="0">
              <a:spcBef>
                <a:spcPts val="0"/>
              </a:spcBef>
              <a:buAutoNum type="arabicPeriod"/>
            </a:pPr>
            <a:r>
              <a:rPr lang="en-GB" dirty="0"/>
              <a:t>Barcode technology          </a:t>
            </a:r>
            <a:r>
              <a:rPr lang="en-GB" sz="800" dirty="0"/>
              <a:t>replace with                   </a:t>
            </a:r>
            <a:r>
              <a:rPr lang="en-GB" dirty="0"/>
              <a:t>RFID Technology</a:t>
            </a:r>
          </a:p>
          <a:p>
            <a:pPr lvl="0">
              <a:spcBef>
                <a:spcPts val="0"/>
              </a:spcBef>
              <a:buNone/>
            </a:pPr>
            <a:r>
              <a:rPr lang="en-GB" dirty="0"/>
              <a:t>Additionally, implement bus tracking hardware, and accommodate the system in the school management ERP</a:t>
            </a:r>
          </a:p>
        </p:txBody>
      </p:sp>
      <p:cxnSp>
        <p:nvCxnSpPr>
          <p:cNvPr id="166" name="Shape 166"/>
          <p:cNvCxnSpPr/>
          <p:nvPr/>
        </p:nvCxnSpPr>
        <p:spPr>
          <a:xfrm rot="10800000" flipH="1">
            <a:off x="2967300" y="3718193"/>
            <a:ext cx="1604700" cy="162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140225"/>
            <a:ext cx="8520600" cy="707400"/>
          </a:xfrm>
          <a:prstGeom prst="rect">
            <a:avLst/>
          </a:prstGeom>
        </p:spPr>
        <p:txBody>
          <a:bodyPr lIns="91425" tIns="91425" rIns="91425" bIns="91425" anchor="t" anchorCtr="0">
            <a:noAutofit/>
          </a:bodyPr>
          <a:lstStyle/>
          <a:p>
            <a:pPr lvl="0">
              <a:spcBef>
                <a:spcPts val="0"/>
              </a:spcBef>
              <a:buNone/>
            </a:pPr>
            <a:r>
              <a:rPr lang="en-GB" dirty="0"/>
              <a:t>Technology </a:t>
            </a:r>
            <a:r>
              <a:rPr lang="en-GB" dirty="0" smtClean="0"/>
              <a:t>Analysis</a:t>
            </a:r>
            <a:endParaRPr lang="en-GB" dirty="0"/>
          </a:p>
        </p:txBody>
      </p:sp>
      <p:pic>
        <p:nvPicPr>
          <p:cNvPr id="172" name="Shape 172"/>
          <p:cNvPicPr preferRelativeResize="0"/>
          <p:nvPr/>
        </p:nvPicPr>
        <p:blipFill>
          <a:blip r:embed="rId3">
            <a:alphaModFix/>
          </a:blip>
          <a:stretch>
            <a:fillRect/>
          </a:stretch>
        </p:blipFill>
        <p:spPr>
          <a:xfrm>
            <a:off x="479450" y="1470946"/>
            <a:ext cx="3618650" cy="2685050"/>
          </a:xfrm>
          <a:prstGeom prst="rect">
            <a:avLst/>
          </a:prstGeom>
          <a:noFill/>
          <a:ln>
            <a:noFill/>
          </a:ln>
        </p:spPr>
      </p:pic>
      <p:sp>
        <p:nvSpPr>
          <p:cNvPr id="173" name="Shape 173"/>
          <p:cNvSpPr txBox="1"/>
          <p:nvPr/>
        </p:nvSpPr>
        <p:spPr>
          <a:xfrm>
            <a:off x="4461450" y="1324000"/>
            <a:ext cx="3747300" cy="2816400"/>
          </a:xfrm>
          <a:prstGeom prst="rect">
            <a:avLst/>
          </a:prstGeom>
          <a:noFill/>
          <a:ln>
            <a:noFill/>
          </a:ln>
        </p:spPr>
        <p:txBody>
          <a:bodyPr lIns="91425" tIns="91425" rIns="91425" bIns="91425" anchor="t" anchorCtr="0">
            <a:noAutofit/>
          </a:bodyPr>
          <a:lstStyle/>
          <a:p>
            <a:pPr marL="457200" lvl="0" indent="-304800">
              <a:lnSpc>
                <a:spcPct val="150000"/>
              </a:lnSpc>
              <a:spcBef>
                <a:spcPts val="0"/>
              </a:spcBef>
              <a:buSzPct val="100000"/>
              <a:buChar char="●"/>
            </a:pPr>
            <a:r>
              <a:rPr lang="en-GB" sz="1200"/>
              <a:t>RFID technology is currently entering the plateau of productivity. </a:t>
            </a:r>
          </a:p>
          <a:p>
            <a:pPr marL="457200" lvl="0" indent="-304800">
              <a:lnSpc>
                <a:spcPct val="150000"/>
              </a:lnSpc>
              <a:spcBef>
                <a:spcPts val="0"/>
              </a:spcBef>
              <a:buSzPct val="100000"/>
              <a:buChar char="●"/>
            </a:pPr>
            <a:r>
              <a:rPr lang="en-GB" sz="1200"/>
              <a:t>Need to adopt the technology by 2017 to gain a competitive advantage. </a:t>
            </a:r>
          </a:p>
          <a:p>
            <a:pPr marL="457200" lvl="0" indent="-304800">
              <a:lnSpc>
                <a:spcPct val="150000"/>
              </a:lnSpc>
              <a:spcBef>
                <a:spcPts val="0"/>
              </a:spcBef>
              <a:buSzPct val="100000"/>
              <a:buChar char="●"/>
            </a:pPr>
            <a:r>
              <a:rPr lang="en-GB" sz="1200"/>
              <a:t>Successfully implemented in various schools globally</a:t>
            </a:r>
          </a:p>
          <a:p>
            <a:pPr marL="457200" lvl="0" indent="-304800">
              <a:lnSpc>
                <a:spcPct val="150000"/>
              </a:lnSpc>
              <a:spcBef>
                <a:spcPts val="0"/>
              </a:spcBef>
              <a:buSzPct val="100000"/>
              <a:buChar char="●"/>
            </a:pPr>
            <a:r>
              <a:rPr lang="en-GB" sz="1200"/>
              <a:t>No prominent privacy-related risks of adoption involved in India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97825"/>
            <a:ext cx="8520600" cy="707400"/>
          </a:xfrm>
          <a:prstGeom prst="rect">
            <a:avLst/>
          </a:prstGeom>
        </p:spPr>
        <p:txBody>
          <a:bodyPr lIns="91425" tIns="91425" rIns="91425" bIns="91425" anchor="t" anchorCtr="0">
            <a:noAutofit/>
          </a:bodyPr>
          <a:lstStyle/>
          <a:p>
            <a:pPr lvl="0">
              <a:spcBef>
                <a:spcPts val="0"/>
              </a:spcBef>
              <a:buNone/>
            </a:pPr>
            <a:r>
              <a:rPr lang="en-GB"/>
              <a:t>Barcode v/s RFID</a:t>
            </a:r>
          </a:p>
        </p:txBody>
      </p:sp>
      <p:sp>
        <p:nvSpPr>
          <p:cNvPr id="179" name="Shape 179"/>
          <p:cNvSpPr/>
          <p:nvPr/>
        </p:nvSpPr>
        <p:spPr>
          <a:xfrm>
            <a:off x="1477675" y="1057775"/>
            <a:ext cx="2922900" cy="395700"/>
          </a:xfrm>
          <a:prstGeom prst="rect">
            <a:avLst/>
          </a:prstGeom>
          <a:solidFill>
            <a:srgbClr val="71D941">
              <a:alpha val="88080"/>
            </a:srgbClr>
          </a:solidFill>
          <a:ln>
            <a:noFill/>
          </a:ln>
        </p:spPr>
        <p:txBody>
          <a:bodyPr lIns="91425" tIns="91425" rIns="91425" bIns="91425" anchor="ctr" anchorCtr="0">
            <a:noAutofit/>
          </a:bodyPr>
          <a:lstStyle/>
          <a:p>
            <a:pPr lvl="0" algn="ctr">
              <a:spcBef>
                <a:spcPts val="0"/>
              </a:spcBef>
              <a:buNone/>
            </a:pPr>
            <a:r>
              <a:rPr lang="en-GB">
                <a:solidFill>
                  <a:srgbClr val="38761D"/>
                </a:solidFill>
              </a:rPr>
              <a:t>RFID</a:t>
            </a:r>
          </a:p>
        </p:txBody>
      </p:sp>
      <p:sp>
        <p:nvSpPr>
          <p:cNvPr id="180" name="Shape 180"/>
          <p:cNvSpPr/>
          <p:nvPr/>
        </p:nvSpPr>
        <p:spPr>
          <a:xfrm>
            <a:off x="4365025" y="1057775"/>
            <a:ext cx="2922900" cy="395700"/>
          </a:xfrm>
          <a:prstGeom prst="rect">
            <a:avLst/>
          </a:prstGeom>
          <a:solidFill>
            <a:schemeClr val="accent4"/>
          </a:solidFill>
          <a:ln>
            <a:noFill/>
          </a:ln>
        </p:spPr>
        <p:txBody>
          <a:bodyPr lIns="91425" tIns="91425" rIns="91425" bIns="91425" anchor="ctr" anchorCtr="0">
            <a:noAutofit/>
          </a:bodyPr>
          <a:lstStyle/>
          <a:p>
            <a:pPr lvl="0" algn="ctr">
              <a:spcBef>
                <a:spcPts val="0"/>
              </a:spcBef>
              <a:buNone/>
            </a:pPr>
            <a:r>
              <a:rPr lang="en-GB">
                <a:solidFill>
                  <a:srgbClr val="FF0000"/>
                </a:solidFill>
              </a:rPr>
              <a:t>BARCODE</a:t>
            </a:r>
          </a:p>
        </p:txBody>
      </p:sp>
      <p:sp>
        <p:nvSpPr>
          <p:cNvPr id="181" name="Shape 181"/>
          <p:cNvSpPr/>
          <p:nvPr/>
        </p:nvSpPr>
        <p:spPr>
          <a:xfrm>
            <a:off x="1485725" y="1493800"/>
            <a:ext cx="2879400" cy="2874600"/>
          </a:xfrm>
          <a:prstGeom prst="rect">
            <a:avLst/>
          </a:prstGeom>
          <a:solidFill>
            <a:srgbClr val="DFFA98"/>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4365025" y="1493800"/>
            <a:ext cx="2922900" cy="2874600"/>
          </a:xfrm>
          <a:prstGeom prst="rect">
            <a:avLst/>
          </a:prstGeom>
          <a:solidFill>
            <a:srgbClr val="FACA02">
              <a:alpha val="71150"/>
            </a:srgbClr>
          </a:solidFill>
          <a:ln>
            <a:noFill/>
          </a:ln>
        </p:spPr>
        <p:txBody>
          <a:bodyPr lIns="91425" tIns="91425" rIns="91425" bIns="91425" anchor="ctr" anchorCtr="0">
            <a:noAutofit/>
          </a:bodyPr>
          <a:lstStyle/>
          <a:p>
            <a:pPr lvl="0" rtl="0">
              <a:spcBef>
                <a:spcPts val="0"/>
              </a:spcBef>
              <a:buNone/>
            </a:pPr>
            <a:endParaRPr/>
          </a:p>
        </p:txBody>
      </p:sp>
      <p:sp>
        <p:nvSpPr>
          <p:cNvPr id="183" name="Shape 183"/>
          <p:cNvSpPr txBox="1"/>
          <p:nvPr/>
        </p:nvSpPr>
        <p:spPr>
          <a:xfrm>
            <a:off x="1606850" y="1595225"/>
            <a:ext cx="2535300" cy="2390100"/>
          </a:xfrm>
          <a:prstGeom prst="rect">
            <a:avLst/>
          </a:prstGeom>
          <a:noFill/>
          <a:ln>
            <a:noFill/>
          </a:ln>
        </p:spPr>
        <p:txBody>
          <a:bodyPr lIns="91425" tIns="91425" rIns="91425" bIns="91425" anchor="t" anchorCtr="0">
            <a:noAutofit/>
          </a:bodyPr>
          <a:lstStyle/>
          <a:p>
            <a:pPr marL="457200" lvl="0" indent="-279400" rtl="0">
              <a:lnSpc>
                <a:spcPct val="200000"/>
              </a:lnSpc>
              <a:spcBef>
                <a:spcPts val="0"/>
              </a:spcBef>
              <a:buClr>
                <a:srgbClr val="666666"/>
              </a:buClr>
              <a:buSzPct val="100000"/>
              <a:buChar char="●"/>
            </a:pPr>
            <a:r>
              <a:rPr lang="en-GB" sz="800">
                <a:solidFill>
                  <a:srgbClr val="666666"/>
                </a:solidFill>
              </a:rPr>
              <a:t>No Line of Sight required (30 ft approx)</a:t>
            </a:r>
          </a:p>
          <a:p>
            <a:pPr marL="457200" lvl="0" indent="-279400" rtl="0">
              <a:lnSpc>
                <a:spcPct val="200000"/>
              </a:lnSpc>
              <a:spcBef>
                <a:spcPts val="0"/>
              </a:spcBef>
              <a:buClr>
                <a:srgbClr val="666666"/>
              </a:buClr>
              <a:buSzPct val="100000"/>
              <a:buChar char="●"/>
            </a:pPr>
            <a:r>
              <a:rPr lang="en-GB" sz="800">
                <a:solidFill>
                  <a:srgbClr val="666666"/>
                </a:solidFill>
              </a:rPr>
              <a:t>Memory storage possible</a:t>
            </a:r>
          </a:p>
          <a:p>
            <a:pPr marL="457200" lvl="0" indent="-279400" rtl="0">
              <a:lnSpc>
                <a:spcPct val="200000"/>
              </a:lnSpc>
              <a:spcBef>
                <a:spcPts val="0"/>
              </a:spcBef>
              <a:buClr>
                <a:srgbClr val="666666"/>
              </a:buClr>
              <a:buSzPct val="100000"/>
              <a:buChar char="●"/>
            </a:pPr>
            <a:r>
              <a:rPr lang="en-GB" sz="800">
                <a:solidFill>
                  <a:srgbClr val="666666"/>
                </a:solidFill>
              </a:rPr>
              <a:t>Read, Write, Update, Modify</a:t>
            </a:r>
          </a:p>
          <a:p>
            <a:pPr marL="457200" lvl="0" indent="-279400" rtl="0">
              <a:lnSpc>
                <a:spcPct val="200000"/>
              </a:lnSpc>
              <a:spcBef>
                <a:spcPts val="0"/>
              </a:spcBef>
              <a:buClr>
                <a:srgbClr val="666666"/>
              </a:buClr>
              <a:buSzPct val="100000"/>
              <a:buChar char="●"/>
            </a:pPr>
            <a:r>
              <a:rPr lang="en-GB" sz="800">
                <a:solidFill>
                  <a:srgbClr val="666666"/>
                </a:solidFill>
              </a:rPr>
              <a:t>Very durable</a:t>
            </a:r>
          </a:p>
          <a:p>
            <a:pPr marL="457200" lvl="0" indent="-279400" rtl="0">
              <a:lnSpc>
                <a:spcPct val="200000"/>
              </a:lnSpc>
              <a:spcBef>
                <a:spcPts val="0"/>
              </a:spcBef>
              <a:buClr>
                <a:srgbClr val="666666"/>
              </a:buClr>
              <a:buSzPct val="100000"/>
              <a:buChar char="●"/>
            </a:pPr>
            <a:r>
              <a:rPr lang="en-GB" sz="800">
                <a:solidFill>
                  <a:srgbClr val="666666"/>
                </a:solidFill>
              </a:rPr>
              <a:t>Completely automated</a:t>
            </a:r>
          </a:p>
          <a:p>
            <a:pPr marL="457200" lvl="0" indent="-279400" rtl="0">
              <a:lnSpc>
                <a:spcPct val="200000"/>
              </a:lnSpc>
              <a:spcBef>
                <a:spcPts val="0"/>
              </a:spcBef>
              <a:buClr>
                <a:srgbClr val="666666"/>
              </a:buClr>
              <a:buSzPct val="100000"/>
              <a:buChar char="●"/>
            </a:pPr>
            <a:r>
              <a:rPr lang="en-GB" sz="800">
                <a:solidFill>
                  <a:srgbClr val="666666"/>
                </a:solidFill>
              </a:rPr>
              <a:t>No human capital, no human error</a:t>
            </a:r>
          </a:p>
          <a:p>
            <a:pPr marL="457200" lvl="0" indent="-279400" rtl="0">
              <a:lnSpc>
                <a:spcPct val="200000"/>
              </a:lnSpc>
              <a:spcBef>
                <a:spcPts val="0"/>
              </a:spcBef>
              <a:buClr>
                <a:srgbClr val="666666"/>
              </a:buClr>
              <a:buSzPct val="100000"/>
              <a:buChar char="●"/>
            </a:pPr>
            <a:r>
              <a:rPr lang="en-GB" sz="800">
                <a:solidFill>
                  <a:srgbClr val="666666"/>
                </a:solidFill>
              </a:rPr>
              <a:t>Several simultaneously scanned</a:t>
            </a:r>
          </a:p>
          <a:p>
            <a:pPr marL="457200" lvl="0" indent="-279400" rtl="0">
              <a:lnSpc>
                <a:spcPct val="200000"/>
              </a:lnSpc>
              <a:spcBef>
                <a:spcPts val="0"/>
              </a:spcBef>
              <a:buClr>
                <a:srgbClr val="666666"/>
              </a:buClr>
              <a:buSzPct val="100000"/>
              <a:buChar char="●"/>
            </a:pPr>
            <a:r>
              <a:rPr lang="en-GB" sz="800">
                <a:solidFill>
                  <a:srgbClr val="666666"/>
                </a:solidFill>
              </a:rPr>
              <a:t>Can cope with harsh environments</a:t>
            </a:r>
          </a:p>
          <a:p>
            <a:pPr marL="457200" lvl="0" indent="-279400" rtl="0">
              <a:lnSpc>
                <a:spcPct val="200000"/>
              </a:lnSpc>
              <a:spcBef>
                <a:spcPts val="0"/>
              </a:spcBef>
              <a:buClr>
                <a:srgbClr val="666666"/>
              </a:buClr>
              <a:buSzPct val="100000"/>
              <a:buChar char="●"/>
            </a:pPr>
            <a:r>
              <a:rPr lang="en-GB" sz="800">
                <a:solidFill>
                  <a:srgbClr val="666666"/>
                </a:solidFill>
              </a:rPr>
              <a:t>High security, allows data encryption</a:t>
            </a:r>
          </a:p>
          <a:p>
            <a:pPr marL="457200" lvl="0" indent="-279400">
              <a:lnSpc>
                <a:spcPct val="200000"/>
              </a:lnSpc>
              <a:spcBef>
                <a:spcPts val="0"/>
              </a:spcBef>
              <a:buClr>
                <a:srgbClr val="666666"/>
              </a:buClr>
              <a:buSzPct val="100000"/>
              <a:buChar char="●"/>
            </a:pPr>
            <a:r>
              <a:rPr lang="en-GB" sz="800">
                <a:solidFill>
                  <a:srgbClr val="666666"/>
                </a:solidFill>
              </a:rPr>
              <a:t>Capable of event triggering</a:t>
            </a:r>
          </a:p>
        </p:txBody>
      </p:sp>
      <p:sp>
        <p:nvSpPr>
          <p:cNvPr id="184" name="Shape 184"/>
          <p:cNvSpPr txBox="1"/>
          <p:nvPr/>
        </p:nvSpPr>
        <p:spPr>
          <a:xfrm>
            <a:off x="4558825" y="1629825"/>
            <a:ext cx="2535300" cy="2390100"/>
          </a:xfrm>
          <a:prstGeom prst="rect">
            <a:avLst/>
          </a:prstGeom>
          <a:noFill/>
          <a:ln>
            <a:noFill/>
          </a:ln>
        </p:spPr>
        <p:txBody>
          <a:bodyPr lIns="91425" tIns="91425" rIns="91425" bIns="91425" anchor="t" anchorCtr="0">
            <a:noAutofit/>
          </a:bodyPr>
          <a:lstStyle/>
          <a:p>
            <a:pPr marL="457200" lvl="0" indent="-279400" rtl="0">
              <a:lnSpc>
                <a:spcPct val="200000"/>
              </a:lnSpc>
              <a:spcBef>
                <a:spcPts val="0"/>
              </a:spcBef>
              <a:buClr>
                <a:srgbClr val="666666"/>
              </a:buClr>
              <a:buSzPct val="100000"/>
              <a:buChar char="●"/>
            </a:pPr>
            <a:r>
              <a:rPr lang="en-GB" sz="800">
                <a:solidFill>
                  <a:srgbClr val="666666"/>
                </a:solidFill>
              </a:rPr>
              <a:t>Requires Line of Sight</a:t>
            </a:r>
          </a:p>
          <a:p>
            <a:pPr marL="457200" lvl="0" indent="-279400" rtl="0">
              <a:lnSpc>
                <a:spcPct val="200000"/>
              </a:lnSpc>
              <a:spcBef>
                <a:spcPts val="0"/>
              </a:spcBef>
              <a:buClr>
                <a:srgbClr val="666666"/>
              </a:buClr>
              <a:buSzPct val="100000"/>
              <a:buChar char="●"/>
            </a:pPr>
            <a:r>
              <a:rPr lang="en-GB" sz="800">
                <a:solidFill>
                  <a:srgbClr val="666666"/>
                </a:solidFill>
              </a:rPr>
              <a:t>No memory storage</a:t>
            </a:r>
          </a:p>
          <a:p>
            <a:pPr marL="457200" lvl="0" indent="-279400" rtl="0">
              <a:lnSpc>
                <a:spcPct val="200000"/>
              </a:lnSpc>
              <a:spcBef>
                <a:spcPts val="0"/>
              </a:spcBef>
              <a:buClr>
                <a:srgbClr val="666666"/>
              </a:buClr>
              <a:buSzPct val="100000"/>
              <a:buChar char="●"/>
            </a:pPr>
            <a:r>
              <a:rPr lang="en-GB" sz="800">
                <a:solidFill>
                  <a:srgbClr val="666666"/>
                </a:solidFill>
              </a:rPr>
              <a:t>Read-only</a:t>
            </a:r>
          </a:p>
          <a:p>
            <a:pPr marL="457200" lvl="0" indent="-279400" rtl="0">
              <a:lnSpc>
                <a:spcPct val="200000"/>
              </a:lnSpc>
              <a:spcBef>
                <a:spcPts val="0"/>
              </a:spcBef>
              <a:buClr>
                <a:srgbClr val="666666"/>
              </a:buClr>
              <a:buSzPct val="100000"/>
              <a:buChar char="●"/>
            </a:pPr>
            <a:r>
              <a:rPr lang="en-GB" sz="800">
                <a:solidFill>
                  <a:srgbClr val="666666"/>
                </a:solidFill>
              </a:rPr>
              <a:t>Easily damaged</a:t>
            </a:r>
          </a:p>
          <a:p>
            <a:pPr marL="457200" lvl="0" indent="-279400" rtl="0">
              <a:lnSpc>
                <a:spcPct val="200000"/>
              </a:lnSpc>
              <a:spcBef>
                <a:spcPts val="0"/>
              </a:spcBef>
              <a:buClr>
                <a:srgbClr val="666666"/>
              </a:buClr>
              <a:buSzPct val="100000"/>
              <a:buChar char="●"/>
            </a:pPr>
            <a:r>
              <a:rPr lang="en-GB" sz="800">
                <a:solidFill>
                  <a:srgbClr val="666666"/>
                </a:solidFill>
              </a:rPr>
              <a:t>Requires manual scanning</a:t>
            </a:r>
          </a:p>
          <a:p>
            <a:pPr marL="457200" lvl="0" indent="-279400" rtl="0">
              <a:lnSpc>
                <a:spcPct val="200000"/>
              </a:lnSpc>
              <a:spcBef>
                <a:spcPts val="0"/>
              </a:spcBef>
              <a:buClr>
                <a:srgbClr val="666666"/>
              </a:buClr>
              <a:buSzPct val="100000"/>
              <a:buChar char="●"/>
            </a:pPr>
            <a:r>
              <a:rPr lang="en-GB" sz="800">
                <a:solidFill>
                  <a:srgbClr val="666666"/>
                </a:solidFill>
              </a:rPr>
              <a:t>Human capital, thus susceptible to error</a:t>
            </a:r>
          </a:p>
          <a:p>
            <a:pPr marL="457200" lvl="0" indent="-279400" rtl="0">
              <a:lnSpc>
                <a:spcPct val="200000"/>
              </a:lnSpc>
              <a:spcBef>
                <a:spcPts val="0"/>
              </a:spcBef>
              <a:buClr>
                <a:srgbClr val="666666"/>
              </a:buClr>
              <a:buSzPct val="100000"/>
              <a:buChar char="●"/>
            </a:pPr>
            <a:r>
              <a:rPr lang="en-GB" sz="800">
                <a:solidFill>
                  <a:srgbClr val="666666"/>
                </a:solidFill>
              </a:rPr>
              <a:t>Only one scanned at a time</a:t>
            </a:r>
          </a:p>
          <a:p>
            <a:pPr marL="457200" lvl="0" indent="-279400" rtl="0">
              <a:lnSpc>
                <a:spcPct val="200000"/>
              </a:lnSpc>
              <a:spcBef>
                <a:spcPts val="0"/>
              </a:spcBef>
              <a:buClr>
                <a:srgbClr val="666666"/>
              </a:buClr>
              <a:buSzPct val="100000"/>
              <a:buChar char="●"/>
            </a:pPr>
            <a:r>
              <a:rPr lang="en-GB" sz="800">
                <a:solidFill>
                  <a:srgbClr val="666666"/>
                </a:solidFill>
              </a:rPr>
              <a:t>Cannot withstand harsh environments</a:t>
            </a:r>
          </a:p>
          <a:p>
            <a:pPr marL="457200" lvl="0" indent="-279400" rtl="0">
              <a:lnSpc>
                <a:spcPct val="200000"/>
              </a:lnSpc>
              <a:spcBef>
                <a:spcPts val="0"/>
              </a:spcBef>
              <a:buClr>
                <a:srgbClr val="666666"/>
              </a:buClr>
              <a:buSzPct val="100000"/>
              <a:buChar char="●"/>
            </a:pPr>
            <a:r>
              <a:rPr lang="en-GB" sz="800">
                <a:solidFill>
                  <a:srgbClr val="666666"/>
                </a:solidFill>
              </a:rPr>
              <a:t>Low security, easily replicated</a:t>
            </a:r>
          </a:p>
          <a:p>
            <a:pPr marL="457200" lvl="0" indent="-279400" rtl="0">
              <a:lnSpc>
                <a:spcPct val="200000"/>
              </a:lnSpc>
              <a:spcBef>
                <a:spcPts val="0"/>
              </a:spcBef>
              <a:buClr>
                <a:srgbClr val="666666"/>
              </a:buClr>
              <a:buSzPct val="100000"/>
              <a:buChar char="●"/>
            </a:pPr>
            <a:r>
              <a:rPr lang="en-GB" sz="800">
                <a:solidFill>
                  <a:srgbClr val="666666"/>
                </a:solidFill>
              </a:rPr>
              <a:t>No event triggering capabilities</a:t>
            </a:r>
          </a:p>
        </p:txBody>
      </p:sp>
    </p:spTree>
  </p:cSld>
  <p:clrMapOvr>
    <a:masterClrMapping/>
  </p:clrMapOvr>
  <p:transition spd="slow">
    <p:cut/>
  </p:transition>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3313</Words>
  <Application>Microsoft Macintosh PowerPoint</Application>
  <PresentationFormat>On-screen Show (16:9)</PresentationFormat>
  <Paragraphs>292</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PT Sans Narrow</vt:lpstr>
      <vt:lpstr>Open Sans</vt:lpstr>
      <vt:lpstr>tropic</vt:lpstr>
      <vt:lpstr>Smart card Implementation in Educational Institutions</vt:lpstr>
      <vt:lpstr>Contents</vt:lpstr>
      <vt:lpstr>Organizational Background</vt:lpstr>
      <vt:lpstr>Technology Description</vt:lpstr>
      <vt:lpstr>Uses and Benefits</vt:lpstr>
      <vt:lpstr>Other Applications</vt:lpstr>
      <vt:lpstr>Technology Analysis</vt:lpstr>
      <vt:lpstr>Technology Analysis</vt:lpstr>
      <vt:lpstr>Barcode v/s RFID</vt:lpstr>
      <vt:lpstr>PowerPoint Presentation</vt:lpstr>
      <vt:lpstr>PowerPoint Presentation</vt:lpstr>
      <vt:lpstr>Operational Risks</vt:lpstr>
      <vt:lpstr>Adoption Analysis Summary</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card Implementation in Educational Institutions</dc:title>
  <cp:lastModifiedBy>Archana Balachandran</cp:lastModifiedBy>
  <cp:revision>1</cp:revision>
  <dcterms:modified xsi:type="dcterms:W3CDTF">2016-05-02T00:29:54Z</dcterms:modified>
</cp:coreProperties>
</file>