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6" r:id="rId2"/>
    <p:sldId id="258" r:id="rId3"/>
    <p:sldId id="259" r:id="rId4"/>
    <p:sldId id="269" r:id="rId5"/>
    <p:sldId id="267" r:id="rId6"/>
    <p:sldId id="276" r:id="rId7"/>
    <p:sldId id="277" r:id="rId8"/>
    <p:sldId id="261" r:id="rId9"/>
    <p:sldId id="281" r:id="rId10"/>
    <p:sldId id="265" r:id="rId11"/>
    <p:sldId id="271" r:id="rId12"/>
    <p:sldId id="280" r:id="rId13"/>
    <p:sldId id="279" r:id="rId14"/>
    <p:sldId id="274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4E00F-DF9F-405E-A884-68D20182319F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DB855-A3A5-4832-BAB3-C2518976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Call:</a:t>
            </a:r>
          </a:p>
          <a:p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(formula = </a:t>
            </a:r>
            <a:r>
              <a:rPr lang="en-US" dirty="0" err="1"/>
              <a:t>RFForm</a:t>
            </a:r>
            <a:r>
              <a:rPr lang="en-US" dirty="0"/>
              <a:t>, data = </a:t>
            </a:r>
            <a:r>
              <a:rPr lang="en-US" dirty="0" err="1"/>
              <a:t>dtTraining</a:t>
            </a:r>
            <a:r>
              <a:rPr lang="en-US" dirty="0"/>
              <a:t>, </a:t>
            </a:r>
            <a:r>
              <a:rPr lang="en-US" dirty="0" err="1"/>
              <a:t>ntree</a:t>
            </a:r>
            <a:r>
              <a:rPr lang="en-US" dirty="0"/>
              <a:t> = 100, importance = T) </a:t>
            </a:r>
          </a:p>
          <a:p>
            <a:r>
              <a:rPr lang="en-US" dirty="0"/>
              <a:t>               Type of random forest: regression</a:t>
            </a:r>
          </a:p>
          <a:p>
            <a:r>
              <a:rPr lang="en-US" dirty="0"/>
              <a:t>                     Number of trees: 100</a:t>
            </a:r>
          </a:p>
          <a:p>
            <a:r>
              <a:rPr lang="en-US" dirty="0"/>
              <a:t>No. of variables tried at each split: 10</a:t>
            </a:r>
          </a:p>
          <a:p>
            <a:endParaRPr lang="en-US" dirty="0"/>
          </a:p>
          <a:p>
            <a:r>
              <a:rPr lang="en-US" dirty="0"/>
              <a:t>          Mean of squared residuals: 0.0004462246</a:t>
            </a:r>
          </a:p>
          <a:p>
            <a:r>
              <a:rPr lang="en-US" dirty="0"/>
              <a:t>                    % Var explained: 75.65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DB855-A3A5-4832-BAB3-C2518976C3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DB855-A3A5-4832-BAB3-C2518976C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0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313097-3EF1-4E4F-B0D7-B49DC596697D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2850F5-A707-42F1-B48A-A98156588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lpozz/creditcardfraud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9BC-E3EB-4BDD-96EF-DE425A9CF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52" y="1881808"/>
            <a:ext cx="10031895" cy="1655762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Credit Card Fraud </a:t>
            </a:r>
            <a:r>
              <a:rPr lang="en-US" sz="6500" dirty="0"/>
              <a:t>Detection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A3F75-E6A5-4582-96D1-4405C8AB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940" y="4821238"/>
            <a:ext cx="9144000" cy="1655762"/>
          </a:xfrm>
        </p:spPr>
        <p:txBody>
          <a:bodyPr/>
          <a:lstStyle/>
          <a:p>
            <a:pPr algn="ctr"/>
            <a:r>
              <a:rPr lang="en-US" dirty="0"/>
              <a:t>	Submitted by,</a:t>
            </a:r>
          </a:p>
          <a:p>
            <a:pPr lvl="1"/>
            <a:r>
              <a:rPr lang="en-US" dirty="0">
                <a:latin typeface="+mj-lt"/>
              </a:rPr>
              <a:t>   	   Seema Archana</a:t>
            </a:r>
          </a:p>
          <a:p>
            <a:pPr lvl="1"/>
            <a:r>
              <a:rPr lang="en-US" dirty="0">
                <a:latin typeface="+mj-lt"/>
              </a:rPr>
              <a:t>				Archana Bhattarahalli Suryanarayana</a:t>
            </a:r>
          </a:p>
        </p:txBody>
      </p:sp>
    </p:spTree>
    <p:extLst>
      <p:ext uri="{BB962C8B-B14F-4D97-AF65-F5344CB8AC3E}">
        <p14:creationId xmlns:p14="http://schemas.microsoft.com/office/powerpoint/2010/main" val="28510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9600-6EB6-4376-A04F-9EEA43A7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-  Variable Importance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F593A7-C92C-41BA-958C-E253BB681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4050" y="1846263"/>
            <a:ext cx="678422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BF09-E626-4F30-98C1-E31930D4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CC85-CF75-4841-BF4A-B630055F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Confusion Matrix: Merely tabulating the confusion matrix will not provide a clear understanding of the performance of the data. This is because the total number of fraud cases is much less, and variation in the confusion matrix will be so small.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24133-D557-46D0-B75C-FFEDE9C6E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93" y="2754351"/>
            <a:ext cx="4775848" cy="3482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156" y="2999678"/>
            <a:ext cx="5021613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important to use a metric that include evaluation of FP and FN as well.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are interested in minimizing FN as much as possible. (Predicted: Not Fraud and True: Fraud)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6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(Receiver Operating Characteristic) Curve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6" y="1845734"/>
            <a:ext cx="5649208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 Curves are used to see how well your classifier can separate fraud and non-fraud classes and to identify the best threshold for separating them.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a threshold and define everything above as positive(fraud) and the others as negative (non fraud)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match those decisions with actual test set to calculate TP,FP,TN,FN,TPR (sensitivity) and FPR (1-specificity) for the associated threshold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 set threshold with values between 0 and 1 (100 values equally distributed) 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23235-5F58-4323-9F9C-E4F1909D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133" y="1993733"/>
            <a:ext cx="4258727" cy="28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6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77FDC-4C7A-4715-A863-4BEA97B9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54" y="1899271"/>
            <a:ext cx="84502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Describe the deliverables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R-code and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Describe what you have finished so far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 Modelling And 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Show the completed task is at least 50% of the overall activity: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Our next work is to reduce the dimension based on the variable importance we got in our first model and remodel accordingly.</a:t>
            </a:r>
          </a:p>
        </p:txBody>
      </p:sp>
    </p:spTree>
    <p:extLst>
      <p:ext uri="{BB962C8B-B14F-4D97-AF65-F5344CB8AC3E}">
        <p14:creationId xmlns:p14="http://schemas.microsoft.com/office/powerpoint/2010/main" val="154642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C031-AD7D-4485-BACD-4B2DDA56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9A76-1886-4E25-92FF-CCB06CB6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Linear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Bagging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Metrics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562B-51BA-4F30-9705-C466C359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FCFB-C84B-499F-946F-F2446895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From the ROC curve, we infer that our model is good as we initially are more likely to encounter TP's as we move up the table (threshold high to low).</a:t>
            </a:r>
          </a:p>
        </p:txBody>
      </p:sp>
    </p:spTree>
    <p:extLst>
      <p:ext uri="{BB962C8B-B14F-4D97-AF65-F5344CB8AC3E}">
        <p14:creationId xmlns:p14="http://schemas.microsoft.com/office/powerpoint/2010/main" val="204733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Credit Card Fraud Detection Problem includes modeling past credit card transactions with the knowledge of the ones that turned out to be fraud.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build a regression model and evaluate its performance based on various metrics.</a:t>
            </a:r>
          </a:p>
        </p:txBody>
      </p:sp>
    </p:spTree>
    <p:extLst>
      <p:ext uri="{BB962C8B-B14F-4D97-AF65-F5344CB8AC3E}">
        <p14:creationId xmlns:p14="http://schemas.microsoft.com/office/powerpoint/2010/main" val="17417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Source : </a:t>
            </a:r>
            <a:r>
              <a:rPr lang="en-US" dirty="0">
                <a:hlinkClick r:id="rId2"/>
              </a:rPr>
              <a:t>https://www.kaggle.com/dalpozz/creditcardfraud/data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dataset there are 31 attributes.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Attribute V1,V2,V3.. V28 are obtained from the PCA transformation and therefore are numeric.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‘Time’ contains second elapsed between each transaction and the first transaction in the dataset.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Attribute 'Amount' is the transaction Amount.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Attribute ‘Class’ determines whether the transaction is fraudulent or not. Fraud = 1 , Non Fraud = 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Total Observations = 284,807.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Fraudulent   Observations = 492.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Non Fraudulent Observations = 284,315.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Event Rate= 0.172%.</a:t>
            </a:r>
          </a:p>
        </p:txBody>
      </p:sp>
    </p:spTree>
    <p:extLst>
      <p:ext uri="{BB962C8B-B14F-4D97-AF65-F5344CB8AC3E}">
        <p14:creationId xmlns:p14="http://schemas.microsoft.com/office/powerpoint/2010/main" val="26068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641C-29AA-489C-938E-A9EBCE06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350"/>
            <a:ext cx="10058400" cy="1450757"/>
          </a:xfrm>
        </p:spPr>
        <p:txBody>
          <a:bodyPr/>
          <a:lstStyle/>
          <a:p>
            <a:r>
              <a:rPr lang="en-US" dirty="0"/>
              <a:t>Preprocessing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91CE-0E88-428D-8663-C88DC6AC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Pearson Correlation coefficient.							</a:t>
            </a:r>
            <a:endParaRPr lang="en-US" sz="2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Finding the correlation coefficient between 31 attributes in the data 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Correlation coefficient value is almost zero between attributes, which specify all the attributes are independent.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Since all the attributes are independent, No dimensionality reduction.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1A68-3E50-41B6-9C70-0AF5B0BB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7" y="3429000"/>
            <a:ext cx="4770783" cy="291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031E-D6F1-4355-82A3-E8CF85C5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1199-5D02-408A-AA67-6284805A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Level approach: Resampling Techniques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Under-Sampling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Random Over-Sampling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Cluster-Based Over Sampling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Synthetic Minority Over-sampling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Algorithmic Ensemble Techniques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Bagging 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Boosting-Based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[RF]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Random Forest is an ensemble algorithm which makes use of decision trees.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It is one of the most accurate learning algorithms available. For many data sets, it produces a highly accurate model.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It runs efficiently on large databases and without overfitting problem.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The random forest algorithm can be used for feature engineering.  (</a:t>
            </a:r>
            <a:r>
              <a:rPr lang="en-US" sz="2000" dirty="0"/>
              <a:t>Which means identifying the most important features out of the available features from the training dataset)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In random forests, there is no need for cross-validation or a separate test set to get an unbiased estimate of the test set error. It is estimated internally, during the run.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0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Step 1: For b=1 to B: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800" dirty="0"/>
              <a:t>Draw a bootstrap sample Z* of size N from the training data.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800" dirty="0"/>
              <a:t>Grow a random forest tree T</a:t>
            </a:r>
            <a:r>
              <a:rPr lang="en-US" sz="1800" baseline="-2000" dirty="0"/>
              <a:t>b</a:t>
            </a:r>
            <a:r>
              <a:rPr lang="en-US" sz="1800" dirty="0"/>
              <a:t> to the bootstrapped data, by recursively repeating the following steps for each terminal node of tree, until minimum node of size </a:t>
            </a:r>
            <a:r>
              <a:rPr lang="en-US" sz="1800" dirty="0" err="1"/>
              <a:t>n</a:t>
            </a:r>
            <a:r>
              <a:rPr lang="en-US" sz="1800" baseline="-10000" dirty="0" err="1"/>
              <a:t>min</a:t>
            </a:r>
            <a:r>
              <a:rPr lang="en-US" sz="1800" dirty="0"/>
              <a:t> is reached.</a:t>
            </a:r>
          </a:p>
          <a:p>
            <a:pPr marL="1517170" lvl="6" indent="-400050">
              <a:buFont typeface="Wingdings" panose="05000000000000000000" pitchFamily="2" charset="2"/>
              <a:buChar char="Ø"/>
            </a:pPr>
            <a:r>
              <a:rPr lang="en-US" sz="1800" dirty="0"/>
              <a:t>Select m variables at random from the p variables.</a:t>
            </a:r>
          </a:p>
          <a:p>
            <a:pPr marL="1517170" lvl="6" indent="-400050">
              <a:buFont typeface="Wingdings" panose="05000000000000000000" pitchFamily="2" charset="2"/>
              <a:buChar char="Ø"/>
            </a:pPr>
            <a:r>
              <a:rPr lang="en-US" sz="1800" dirty="0"/>
              <a:t>Pick the best variable/Split-point among the m.</a:t>
            </a:r>
          </a:p>
          <a:p>
            <a:pPr marL="1517170" lvl="6" indent="-400050">
              <a:buFont typeface="Wingdings" panose="05000000000000000000" pitchFamily="2" charset="2"/>
              <a:buChar char="Ø"/>
            </a:pPr>
            <a:r>
              <a:rPr lang="en-US" sz="1800" dirty="0"/>
              <a:t>Split the node into two daughter nodes.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Step 2: Output the ensemble of trees . { T</a:t>
            </a:r>
            <a:r>
              <a:rPr lang="en-US" baseline="-10000" dirty="0"/>
              <a:t>b </a:t>
            </a:r>
            <a:r>
              <a:rPr lang="en-US" dirty="0"/>
              <a:t>}</a:t>
            </a:r>
            <a:r>
              <a:rPr lang="en-US" baseline="-10000" dirty="0"/>
              <a:t>1</a:t>
            </a:r>
            <a:r>
              <a:rPr lang="en-US" baseline="50000" dirty="0"/>
              <a:t>B</a:t>
            </a:r>
          </a:p>
          <a:p>
            <a:pPr marL="0" indent="0">
              <a:buNone/>
            </a:pPr>
            <a:r>
              <a:rPr lang="en-US" dirty="0"/>
              <a:t>  To make Prediction at new point x: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41307-A4A8-48F9-9DBF-B6683394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77" y="4898956"/>
            <a:ext cx="7962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D922-82E3-4519-A369-DFF37439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Regression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0270-A4EC-4A72-9C94-493662BA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Dividing 2/3</a:t>
            </a:r>
            <a:r>
              <a:rPr lang="en-US" baseline="30000" dirty="0"/>
              <a:t>rd</a:t>
            </a:r>
            <a:r>
              <a:rPr lang="en-US" dirty="0"/>
              <a:t> dataset for training set and 1/3</a:t>
            </a:r>
            <a:r>
              <a:rPr lang="en-US" baseline="30000" dirty="0"/>
              <a:t>rd</a:t>
            </a:r>
            <a:r>
              <a:rPr lang="en-US" dirty="0"/>
              <a:t> dataset for test set to build the regression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Build random forest on the training dataset with 100 decision trees.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Plot graphs to visualize the Variable importance based on two methods, i.e., Node purity and Mean Square error(MSE).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Here the 100 random decision trees are predicting 2 unique classes </a:t>
            </a:r>
            <a:r>
              <a:rPr lang="en-US" b="1" dirty="0"/>
              <a:t>fraud, non-fraud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votes of fraud are nothing but out of 100 random decision trees how many trees prediction is </a:t>
            </a:r>
            <a:r>
              <a:rPr lang="en-US" b="1" dirty="0"/>
              <a:t>fraud. </a:t>
            </a:r>
            <a:r>
              <a:rPr lang="en-US" dirty="0"/>
              <a:t>This concept of voting is known as </a:t>
            </a:r>
            <a:r>
              <a:rPr lang="en-US" b="1" dirty="0"/>
              <a:t>majority voting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tuple in the test set is verified the same way to produce predicted class (fraud/non-fraud).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Comparing the predicted and actual classes, we will build the confusion matrix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74FBB9-00C1-4ADD-A40D-121487C9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185530"/>
            <a:ext cx="10952922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16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714</Words>
  <Application>Microsoft Office PowerPoint</Application>
  <PresentationFormat>Widescreen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Credit Card Fraud Detection </vt:lpstr>
      <vt:lpstr>Problem</vt:lpstr>
      <vt:lpstr>Datasets</vt:lpstr>
      <vt:lpstr>Preprocessing Task</vt:lpstr>
      <vt:lpstr>Data Mining Task </vt:lpstr>
      <vt:lpstr>Random Forest [RF]</vt:lpstr>
      <vt:lpstr>RF Algorithm</vt:lpstr>
      <vt:lpstr>Building Regression Model </vt:lpstr>
      <vt:lpstr>PowerPoint Presentation</vt:lpstr>
      <vt:lpstr>RF -  Variable Importance</vt:lpstr>
      <vt:lpstr>Confusion matrix</vt:lpstr>
      <vt:lpstr>ROC (Receiver Operating Characteristic) Curve</vt:lpstr>
      <vt:lpstr>ROC Curve</vt:lpstr>
      <vt:lpstr>Deliverables</vt:lpstr>
      <vt:lpstr>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</dc:title>
  <dc:creator>Archana B.S</dc:creator>
  <cp:lastModifiedBy>Archana B.S</cp:lastModifiedBy>
  <cp:revision>278</cp:revision>
  <dcterms:created xsi:type="dcterms:W3CDTF">2017-12-03T00:22:49Z</dcterms:created>
  <dcterms:modified xsi:type="dcterms:W3CDTF">2017-12-04T19:07:08Z</dcterms:modified>
</cp:coreProperties>
</file>