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9"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10E59-25D3-41A4-B617-B83926C49996}"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9F590-E827-4B70-B407-04423D977CC5}" type="slidenum">
              <a:rPr lang="en-IN" smtClean="0"/>
              <a:t>‹#›</a:t>
            </a:fld>
            <a:endParaRPr lang="en-IN"/>
          </a:p>
        </p:txBody>
      </p:sp>
    </p:spTree>
    <p:extLst>
      <p:ext uri="{BB962C8B-B14F-4D97-AF65-F5344CB8AC3E}">
        <p14:creationId xmlns:p14="http://schemas.microsoft.com/office/powerpoint/2010/main" val="428608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889F590-E827-4B70-B407-04423D977CC5}" type="slidenum">
              <a:rPr lang="en-IN" smtClean="0"/>
              <a:t>9</a:t>
            </a:fld>
            <a:endParaRPr lang="en-IN"/>
          </a:p>
        </p:txBody>
      </p:sp>
    </p:spTree>
    <p:extLst>
      <p:ext uri="{BB962C8B-B14F-4D97-AF65-F5344CB8AC3E}">
        <p14:creationId xmlns:p14="http://schemas.microsoft.com/office/powerpoint/2010/main" val="153563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BA97B9-92A8-436E-ACB5-4D58325318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182631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BA97B9-92A8-436E-ACB5-4D58325318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75264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BA97B9-92A8-436E-ACB5-4D58325318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12413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BA97B9-92A8-436E-ACB5-4D58325318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90725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BA97B9-92A8-436E-ACB5-4D583253183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285044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BA97B9-92A8-436E-ACB5-4D58325318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143908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BA97B9-92A8-436E-ACB5-4D5832531839}"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390044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BA97B9-92A8-436E-ACB5-4D5832531839}"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265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A97B9-92A8-436E-ACB5-4D5832531839}"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37627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BA97B9-92A8-436E-ACB5-4D58325318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231462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BA97B9-92A8-436E-ACB5-4D583253183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C4D865-ABC3-4C1E-BBEA-522ED76C0CE5}" type="slidenum">
              <a:rPr lang="en-IN" smtClean="0"/>
              <a:t>‹#›</a:t>
            </a:fld>
            <a:endParaRPr lang="en-IN"/>
          </a:p>
        </p:txBody>
      </p:sp>
    </p:spTree>
    <p:extLst>
      <p:ext uri="{BB962C8B-B14F-4D97-AF65-F5344CB8AC3E}">
        <p14:creationId xmlns:p14="http://schemas.microsoft.com/office/powerpoint/2010/main" val="411134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A97B9-92A8-436E-ACB5-4D5832531839}" type="datetimeFigureOut">
              <a:rPr lang="en-IN" smtClean="0"/>
              <a:t>27-04-2024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4D865-ABC3-4C1E-BBEA-522ED76C0CE5}" type="slidenum">
              <a:rPr lang="en-IN" smtClean="0"/>
              <a:t>‹#›</a:t>
            </a:fld>
            <a:endParaRPr lang="en-IN"/>
          </a:p>
        </p:txBody>
      </p:sp>
    </p:spTree>
    <p:extLst>
      <p:ext uri="{BB962C8B-B14F-4D97-AF65-F5344CB8AC3E}">
        <p14:creationId xmlns:p14="http://schemas.microsoft.com/office/powerpoint/2010/main" val="97072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DATA ANALYTICS of</a:t>
            </a:r>
            <a:br>
              <a:rPr lang="en-IN" b="1" dirty="0"/>
            </a:br>
            <a:r>
              <a:rPr lang="en-IN" b="1" dirty="0"/>
              <a:t>Olympic Athlete Performance</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14099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Hypothesis Testing</a:t>
            </a:r>
            <a:endParaRPr lang="en-IN" dirty="0"/>
          </a:p>
        </p:txBody>
      </p:sp>
      <p:sp>
        <p:nvSpPr>
          <p:cNvPr id="5" name="Rectangle 2"/>
          <p:cNvSpPr>
            <a:spLocks noGrp="1" noChangeArrowheads="1"/>
          </p:cNvSpPr>
          <p:nvPr>
            <p:ph idx="1"/>
          </p:nvPr>
        </p:nvSpPr>
        <p:spPr bwMode="auto">
          <a:xfrm>
            <a:off x="0" y="1533236"/>
            <a:ext cx="11850255" cy="57092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1) Gender wise distribution</a:t>
            </a:r>
            <a:r>
              <a:rPr kumimoji="0" lang="en-US" altLang="en-US" sz="1600" b="0" i="0" u="none" strike="noStrike" cap="none" normalizeH="0" dirty="0" smtClean="0">
                <a:ln>
                  <a:noFill/>
                </a:ln>
                <a:solidFill>
                  <a:srgbClr val="000000"/>
                </a:solidFill>
                <a:effectLst/>
                <a:latin typeface="Arial Unicode MS"/>
                <a:ea typeface="Times New Roman" panose="02020603050405020304" pitchFamily="18" charset="0"/>
                <a:cs typeface="Courier New" panose="02070309020205020404" pitchFamily="49" charset="0"/>
              </a:rPr>
              <a:t> of heights:</a:t>
            </a:r>
            <a:endPar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Null Hypothesis: There is no significant difference in heights between male and female athletes.</a:t>
            </a:r>
          </a:p>
          <a:p>
            <a:pPr marL="0" lvl="0" indent="0" eaLnBrk="0" fontAlgn="base" hangingPunct="0">
              <a:lnSpc>
                <a:spcPct val="100000"/>
              </a:lnSpc>
              <a:spcBef>
                <a:spcPct val="0"/>
              </a:spcBef>
              <a:spcAft>
                <a:spcPct val="0"/>
              </a:spcAft>
              <a:buNone/>
            </a:pPr>
            <a:r>
              <a:rPr lang="en-US" altLang="en-US" sz="1600" dirty="0" smtClean="0">
                <a:solidFill>
                  <a:srgbClr val="000000"/>
                </a:solidFill>
                <a:latin typeface="Arial Unicode MS"/>
                <a:ea typeface="Times New Roman" panose="02020603050405020304" pitchFamily="18" charset="0"/>
                <a:cs typeface="Courier New" panose="02070309020205020404" pitchFamily="49" charset="0"/>
              </a:rPr>
              <a:t>Alternative </a:t>
            </a: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Hypothesis: There is  significant difference in heights between male and female athletes</a:t>
            </a:r>
            <a:endPar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T-statistic: 257.08958488924844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P-value: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Reject the null hypothesis. There is a significant difference in heights between male and female athletes.</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smtClean="0">
                <a:latin typeface="Arial" panose="020B0604020202020204" pitchFamily="34" charset="0"/>
              </a:rPr>
              <a:t>2)</a:t>
            </a:r>
            <a:r>
              <a:rPr lang="en-IN" sz="1600" dirty="0"/>
              <a:t> </a:t>
            </a:r>
            <a:endParaRPr lang="en-IN" sz="1600" dirty="0" smtClean="0"/>
          </a:p>
          <a:p>
            <a:pPr marL="0" lvl="0" indent="0" eaLnBrk="0" fontAlgn="base" hangingPunct="0">
              <a:lnSpc>
                <a:spcPct val="100000"/>
              </a:lnSpc>
              <a:spcBef>
                <a:spcPct val="0"/>
              </a:spcBef>
              <a:spcAft>
                <a:spcPct val="0"/>
              </a:spcAft>
              <a:buNone/>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Null Hypothesis :</a:t>
            </a:r>
            <a:r>
              <a:rPr lang="en-IN" sz="1600" dirty="0" smtClean="0"/>
              <a:t>There </a:t>
            </a:r>
            <a:r>
              <a:rPr lang="en-IN" sz="1600" dirty="0"/>
              <a:t>is no significant difference in the average age between athletes who won a medal and those who did not.</a:t>
            </a:r>
            <a:endParaRPr lang="en-US" altLang="en-US" sz="1600"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smtClean="0">
                <a:solidFill>
                  <a:srgbClr val="000000"/>
                </a:solidFill>
                <a:latin typeface="Arial Unicode MS"/>
                <a:ea typeface="Times New Roman" panose="02020603050405020304" pitchFamily="18" charset="0"/>
                <a:cs typeface="Courier New" panose="02070309020205020404" pitchFamily="49" charset="0"/>
              </a:rPr>
              <a:t>Alternative </a:t>
            </a:r>
            <a:r>
              <a:rPr kumimoji="0" lang="en-US" altLang="en-US" sz="1600"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Hypothesis:</a:t>
            </a:r>
            <a:r>
              <a:rPr lang="en-IN" sz="1600" dirty="0" smtClean="0"/>
              <a:t> There is significant difference in the average age between athletes who won a medal and those who did not.</a:t>
            </a:r>
          </a:p>
          <a:p>
            <a:pPr marL="0" lvl="0" indent="0" eaLnBrk="0" fontAlgn="base" hangingPunct="0">
              <a:lnSpc>
                <a:spcPct val="100000"/>
              </a:lnSpc>
              <a:spcBef>
                <a:spcPct val="0"/>
              </a:spcBef>
              <a:spcAft>
                <a:spcPct val="0"/>
              </a:spcAft>
              <a:buNone/>
            </a:pPr>
            <a:r>
              <a:rPr kumimoji="0" lang="en-US" altLang="en-US" sz="2000" b="0" i="1"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T-statistic:</a:t>
            </a:r>
            <a:r>
              <a:rPr lang="en-IN" i="1" dirty="0"/>
              <a:t> </a:t>
            </a:r>
            <a:r>
              <a:rPr lang="en-IN" sz="2000" i="1" dirty="0"/>
              <a:t>16.291996515035205</a:t>
            </a:r>
            <a:endParaRPr kumimoji="0" lang="en-US" altLang="en-US" sz="2000" b="0" i="1"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smtClean="0">
                <a:latin typeface="Arial" panose="020B0604020202020204" pitchFamily="34" charset="0"/>
              </a:rPr>
              <a:t>P-value:1.20423562479812341</a:t>
            </a: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968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sz="2000" dirty="0"/>
              <a:t>The comprehensive analysis of Olympic data, highlighting the significance of the Olympic Games as a symbol of human achievement, cultural exchange, and global unity. The analysis aims to explore various aspects of Olympic sports, including athlete demographics, performance metrics, and historical trends, using advanced analytical techniques such as machine learning algorithms and statistical methodologies. By uncovering trends and patterns within the data, the objective is to provide actionable insights that can inform strategic decisions within the realm of athletics. Ultimately, the analysis seeks to celebrate the achievements of athletes, inspire future generations, and deepen appreciation for the Olympic Games' enduring spirit.</a:t>
            </a:r>
          </a:p>
          <a:p>
            <a:pPr marL="0" indent="0">
              <a:buNone/>
            </a:pPr>
            <a:endParaRPr lang="en-IN" dirty="0"/>
          </a:p>
        </p:txBody>
      </p:sp>
    </p:spTree>
    <p:extLst>
      <p:ext uri="{BB962C8B-B14F-4D97-AF65-F5344CB8AC3E}">
        <p14:creationId xmlns:p14="http://schemas.microsoft.com/office/powerpoint/2010/main" val="210444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Aim</a:t>
            </a:r>
            <a:endParaRPr lang="en-IN" dirty="0"/>
          </a:p>
        </p:txBody>
      </p:sp>
      <p:sp>
        <p:nvSpPr>
          <p:cNvPr id="3" name="Content Placeholder 2"/>
          <p:cNvSpPr>
            <a:spLocks noGrp="1"/>
          </p:cNvSpPr>
          <p:nvPr>
            <p:ph idx="1"/>
          </p:nvPr>
        </p:nvSpPr>
        <p:spPr>
          <a:xfrm>
            <a:off x="514928" y="1391516"/>
            <a:ext cx="10515600" cy="4351338"/>
          </a:xfrm>
        </p:spPr>
        <p:txBody>
          <a:bodyPr/>
          <a:lstStyle/>
          <a:p>
            <a:pPr marL="0" indent="0" algn="just">
              <a:buNone/>
            </a:pPr>
            <a:r>
              <a:rPr lang="en-IN" dirty="0"/>
              <a:t>The aim of this study is to conduct a comprehensive analysis of Olympic athlete data, leveraging advanced analytical techniques to uncover insights into athlete performance, medal trends, and other pertinent factors shaping the Olympic Games.</a:t>
            </a:r>
          </a:p>
          <a:p>
            <a:pPr marL="0" indent="0">
              <a:buNone/>
            </a:pPr>
            <a:endParaRPr lang="en-IN" dirty="0"/>
          </a:p>
        </p:txBody>
      </p:sp>
    </p:spTree>
    <p:extLst>
      <p:ext uri="{BB962C8B-B14F-4D97-AF65-F5344CB8AC3E}">
        <p14:creationId xmlns:p14="http://schemas.microsoft.com/office/powerpoint/2010/main" val="290102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smtClean="0"/>
              <a:t>1.   To </a:t>
            </a:r>
            <a:r>
              <a:rPr lang="en-IN" dirty="0"/>
              <a:t>analyses the demographic composition of Olympic athletes across various disciplines </a:t>
            </a:r>
          </a:p>
          <a:p>
            <a:pPr marL="0" indent="0" algn="just">
              <a:buNone/>
            </a:pPr>
            <a:r>
              <a:rPr lang="en-IN" dirty="0"/>
              <a:t>        </a:t>
            </a:r>
            <a:r>
              <a:rPr lang="en-IN" dirty="0" smtClean="0"/>
              <a:t>and </a:t>
            </a:r>
            <a:r>
              <a:rPr lang="en-IN" dirty="0"/>
              <a:t>nations.</a:t>
            </a:r>
          </a:p>
          <a:p>
            <a:pPr marL="0" indent="0" algn="just">
              <a:buNone/>
            </a:pPr>
            <a:r>
              <a:rPr lang="en-IN" dirty="0" smtClean="0"/>
              <a:t>2.    To </a:t>
            </a:r>
            <a:r>
              <a:rPr lang="en-IN" dirty="0"/>
              <a:t>explore trends and patterns in medal distribution over time, including variations </a:t>
            </a:r>
            <a:r>
              <a:rPr lang="en-IN" dirty="0" smtClean="0"/>
              <a:t> between </a:t>
            </a:r>
            <a:r>
              <a:rPr lang="en-IN" dirty="0" smtClean="0"/>
              <a:t>countries, sports, and Olympic editions.</a:t>
            </a:r>
          </a:p>
          <a:p>
            <a:pPr marL="0" indent="0" algn="just">
              <a:buNone/>
            </a:pPr>
            <a:endParaRPr lang="en-IN" dirty="0"/>
          </a:p>
          <a:p>
            <a:pPr marL="0" indent="0" algn="just">
              <a:buNone/>
            </a:pPr>
            <a:r>
              <a:rPr lang="en-IN" dirty="0" smtClean="0"/>
              <a:t>3.  To investigate correlations between athlete attributes (e.g., age, height, weight) and medal </a:t>
            </a:r>
          </a:p>
          <a:p>
            <a:pPr marL="0" indent="0" algn="just">
              <a:buNone/>
            </a:pPr>
            <a:r>
              <a:rPr lang="en-IN" dirty="0" smtClean="0"/>
              <a:t>      success.</a:t>
            </a:r>
          </a:p>
          <a:p>
            <a:pPr marL="0" indent="0" algn="just">
              <a:buNone/>
            </a:pPr>
            <a:r>
              <a:rPr lang="en-IN" dirty="0" smtClean="0"/>
              <a:t>4.   To </a:t>
            </a:r>
            <a:r>
              <a:rPr lang="en-IN" dirty="0"/>
              <a:t>identify high-performing athletes based on medal counts and analyses their performance </a:t>
            </a:r>
          </a:p>
          <a:p>
            <a:pPr marL="0" indent="0" algn="just">
              <a:buNone/>
            </a:pPr>
            <a:r>
              <a:rPr lang="en-IN" dirty="0" smtClean="0"/>
              <a:t>        metrics.</a:t>
            </a:r>
          </a:p>
          <a:p>
            <a:pPr marL="0" indent="0">
              <a:buNone/>
            </a:pPr>
            <a:r>
              <a:rPr lang="en-IN" dirty="0" smtClean="0"/>
              <a:t>5.  To compare performance trends among different sports and   discern factors influencing athletic success.</a:t>
            </a:r>
          </a:p>
          <a:p>
            <a:pPr marL="0" indent="0" algn="just">
              <a:buNone/>
            </a:pPr>
            <a:r>
              <a:rPr lang="en-IN" dirty="0"/>
              <a:t> </a:t>
            </a:r>
          </a:p>
        </p:txBody>
      </p:sp>
    </p:spTree>
    <p:extLst>
      <p:ext uri="{BB962C8B-B14F-4D97-AF65-F5344CB8AC3E}">
        <p14:creationId xmlns:p14="http://schemas.microsoft.com/office/powerpoint/2010/main" val="219817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Motivation</a:t>
            </a:r>
            <a:endParaRPr lang="en-IN" dirty="0"/>
          </a:p>
        </p:txBody>
      </p:sp>
      <p:sp>
        <p:nvSpPr>
          <p:cNvPr id="3" name="Content Placeholder 2"/>
          <p:cNvSpPr>
            <a:spLocks noGrp="1"/>
          </p:cNvSpPr>
          <p:nvPr>
            <p:ph idx="1"/>
          </p:nvPr>
        </p:nvSpPr>
        <p:spPr/>
        <p:txBody>
          <a:bodyPr/>
          <a:lstStyle/>
          <a:p>
            <a:r>
              <a:rPr lang="en-IN" sz="2000" dirty="0"/>
              <a:t>The motivation behind this study stems from the global significance of the Olympic Games as a platform for showcasing athletic prowess, fostering international cooperation, and promoting the ideals of fair play and sportsmanship. By gaining insights into the dynamics of Olympic athlete data, we aim to contribute to a deeper understanding of the factors driving success in Olympic competition and inspire future generations of athletes.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33478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 This study focuses primarily on the analysis of Olympic athlete data, including demographic information, performance metrics, and medal tallies. While we acknowledge the broader societal, cultural, and economic implications of the Olympic Games, our analysis remains centred on extracting insights from the available dataset to inform discussions surrounding athlete performance and medal </a:t>
            </a:r>
            <a:r>
              <a:rPr lang="en-IN" dirty="0" smtClean="0"/>
              <a:t>trends. This </a:t>
            </a:r>
            <a:r>
              <a:rPr lang="en-IN" dirty="0"/>
              <a:t>study focuses primarily on analysing Olympic athlete data to uncover insights into performance trends, medal distributions, and demographic patterns. The scope of the analysis encompasses the following key areas</a:t>
            </a:r>
            <a:r>
              <a:rPr lang="en-IN" dirty="0" smtClean="0"/>
              <a:t>:</a:t>
            </a:r>
            <a:r>
              <a:rPr lang="en-IN" dirty="0"/>
              <a:t> </a:t>
            </a:r>
          </a:p>
          <a:p>
            <a:pPr marL="0" indent="0">
              <a:buNone/>
            </a:pPr>
            <a:r>
              <a:rPr lang="en-IN" dirty="0" smtClean="0"/>
              <a:t>1.Demographic </a:t>
            </a:r>
            <a:r>
              <a:rPr lang="en-IN" dirty="0"/>
              <a:t>Analysis: Examining the demographic composition of Olympic athletes across different sports, including factors such as age, gender, nationality, and previous Olympic experience.</a:t>
            </a:r>
          </a:p>
          <a:p>
            <a:pPr marL="0" indent="0">
              <a:buNone/>
            </a:pPr>
            <a:r>
              <a:rPr lang="en-IN" dirty="0" smtClean="0"/>
              <a:t>2.Performance </a:t>
            </a:r>
            <a:r>
              <a:rPr lang="en-IN" dirty="0"/>
              <a:t>Metrics: Investigating performance metrics such as personal best times, scores, distances, and other relevant indicators across various Olympic disciplines.</a:t>
            </a:r>
          </a:p>
          <a:p>
            <a:pPr marL="0" indent="0">
              <a:buNone/>
            </a:pPr>
            <a:r>
              <a:rPr lang="en-IN" dirty="0" smtClean="0"/>
              <a:t>3.Medal </a:t>
            </a:r>
            <a:r>
              <a:rPr lang="en-IN" dirty="0"/>
              <a:t>Distribution: Analysing trends in medal distribution over time, including the number of medals won by different countries, sports, and athletes across multiple Olympic editions.</a:t>
            </a:r>
          </a:p>
          <a:p>
            <a:pPr marL="0" indent="0">
              <a:buNone/>
            </a:pPr>
            <a:r>
              <a:rPr lang="en-IN" dirty="0" smtClean="0"/>
              <a:t>4.Correlation </a:t>
            </a:r>
            <a:r>
              <a:rPr lang="en-IN" dirty="0"/>
              <a:t>Analysis: Exploring correlations between athlete attributes (e.g., age, height, weight) and medal success to identify potential predictors of Olympic performance.</a:t>
            </a:r>
          </a:p>
          <a:p>
            <a:pPr marL="0" indent="0">
              <a:buNone/>
            </a:pPr>
            <a:r>
              <a:rPr lang="en-IN" dirty="0" smtClean="0"/>
              <a:t>5.Comparison </a:t>
            </a:r>
            <a:r>
              <a:rPr lang="en-IN" dirty="0"/>
              <a:t>of Sports: Comparing performance trends and medal distributions among different Olympic sports to discern factors influencing success in each discipline.</a:t>
            </a:r>
          </a:p>
          <a:p>
            <a:pPr marL="0" indent="0">
              <a:buNone/>
            </a:pPr>
            <a:r>
              <a:rPr lang="en-IN" dirty="0" smtClean="0"/>
              <a:t>6.Temporal </a:t>
            </a:r>
            <a:r>
              <a:rPr lang="en-IN" dirty="0"/>
              <a:t>Analysis: Conducting longitudinal analysis to identify temporal trends and changes in Olympic athlete data over successive Olympic Games.</a:t>
            </a:r>
          </a:p>
          <a:p>
            <a:pPr marL="0" indent="0">
              <a:buNone/>
            </a:pPr>
            <a:r>
              <a:rPr lang="en-IN" dirty="0"/>
              <a:t>While the study aims to provide comprehensive insights into Olympic athlete data, it is important to note the limitations and constraints of the available dataset. The analysis will be based on the data provided and may not capture all relevant factors influencing Olympic performance. Additionally, the scope of the study does not extend to broader societal, cultural, or economic aspects of the Olympic Games beyond their direct impact on athlete performance and medal outcomes</a:t>
            </a:r>
            <a:r>
              <a:rPr lang="en-IN" dirty="0" smtClean="0"/>
              <a:t>.</a:t>
            </a:r>
            <a:r>
              <a:rPr lang="en-IN" b="1" dirty="0"/>
              <a:t> </a:t>
            </a:r>
            <a:endParaRPr lang="en-IN" dirty="0"/>
          </a:p>
          <a:p>
            <a:pPr marL="0" indent="0">
              <a:buNone/>
            </a:pPr>
            <a:endParaRPr lang="en-IN" dirty="0"/>
          </a:p>
        </p:txBody>
      </p:sp>
    </p:spTree>
    <p:extLst>
      <p:ext uri="{BB962C8B-B14F-4D97-AF65-F5344CB8AC3E}">
        <p14:creationId xmlns:p14="http://schemas.microsoft.com/office/powerpoint/2010/main" val="292795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anose="020B0604020202020204" pitchFamily="34" charset="0"/>
              <a:buChar char="•"/>
            </a:pPr>
            <a:r>
              <a:rPr lang="en-IN" b="1" dirty="0" smtClean="0"/>
              <a:t> </a:t>
            </a:r>
            <a:r>
              <a:rPr lang="en-IN" b="1" dirty="0"/>
              <a:t>Materials and </a:t>
            </a:r>
            <a:r>
              <a:rPr lang="en-IN" b="1" dirty="0" smtClean="0"/>
              <a:t>Methodologies</a:t>
            </a:r>
            <a:br>
              <a:rPr lang="en-IN" b="1" dirty="0" smtClean="0"/>
            </a:br>
            <a:r>
              <a:rPr lang="en-IN" sz="4000" b="1" dirty="0" smtClean="0"/>
              <a:t>Dataset</a:t>
            </a:r>
            <a:r>
              <a:rPr lang="en-IN" dirty="0"/>
              <a:t/>
            </a:r>
            <a:br>
              <a:rPr lang="en-IN" dirty="0"/>
            </a:br>
            <a:r>
              <a:rPr lang="en-IN" b="1" dirty="0" smtClean="0"/>
              <a:t> </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sz="2000" dirty="0"/>
              <a:t>The dataset utilized in this study comprises comprehensive Olympic athlete data spanning multiple Olympic Games. This dataset includes detailed information about athletes, such as their demographics (age, gender, nationality), sporting disciplines, event results, and medal tallies. The dataset is sourced from reputable Olympic databases and is meticulously curated to ensure accuracy and reliability.</a:t>
            </a:r>
          </a:p>
          <a:p>
            <a:pPr marL="0" indent="0">
              <a:buNone/>
            </a:pPr>
            <a:endParaRPr lang="en-IN" dirty="0"/>
          </a:p>
        </p:txBody>
      </p:sp>
    </p:spTree>
    <p:extLst>
      <p:ext uri="{BB962C8B-B14F-4D97-AF65-F5344CB8AC3E}">
        <p14:creationId xmlns:p14="http://schemas.microsoft.com/office/powerpoint/2010/main" val="56237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Approach and Corresponding Technologies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Our approach to analysing the Olympic athlete data involves a combination of exploratory data analysis (EDA), machine learning techniques, and statistical methodologies. We leverage a variety of technologies and tools to facilitate this analysis, including:</a:t>
            </a:r>
          </a:p>
          <a:p>
            <a:r>
              <a:rPr lang="en-IN" dirty="0" smtClean="0"/>
              <a:t>Python </a:t>
            </a:r>
            <a:r>
              <a:rPr lang="en-IN" dirty="0"/>
              <a:t>programming language for data manipulation and analysis.</a:t>
            </a:r>
          </a:p>
          <a:p>
            <a:r>
              <a:rPr lang="en-IN" dirty="0" smtClean="0"/>
              <a:t>Pandas </a:t>
            </a:r>
            <a:r>
              <a:rPr lang="en-IN" dirty="0"/>
              <a:t>and </a:t>
            </a:r>
            <a:r>
              <a:rPr lang="en-IN" dirty="0" err="1"/>
              <a:t>Numpy</a:t>
            </a:r>
            <a:r>
              <a:rPr lang="en-IN" dirty="0"/>
              <a:t> libraries for data manipulation and numerical computations.</a:t>
            </a:r>
          </a:p>
          <a:p>
            <a:r>
              <a:rPr lang="en-IN" dirty="0" err="1" smtClean="0"/>
              <a:t>SciKit</a:t>
            </a:r>
            <a:r>
              <a:rPr lang="en-IN" dirty="0" smtClean="0"/>
              <a:t>-Learn </a:t>
            </a:r>
            <a:r>
              <a:rPr lang="en-IN" dirty="0"/>
              <a:t>library for implementing machine learning algorithms such as        Random Forest, KNN, Classifier  and ensemble methods.</a:t>
            </a:r>
          </a:p>
          <a:p>
            <a:r>
              <a:rPr lang="en-IN" dirty="0" err="1" smtClean="0"/>
              <a:t>Matplotlib</a:t>
            </a:r>
            <a:r>
              <a:rPr lang="en-IN" dirty="0" smtClean="0"/>
              <a:t> </a:t>
            </a:r>
            <a:r>
              <a:rPr lang="en-IN" dirty="0"/>
              <a:t>and </a:t>
            </a:r>
            <a:r>
              <a:rPr lang="en-IN" dirty="0" err="1"/>
              <a:t>Seaborn</a:t>
            </a:r>
            <a:r>
              <a:rPr lang="en-IN" dirty="0"/>
              <a:t> libraries for data visualization.</a:t>
            </a:r>
          </a:p>
          <a:p>
            <a:r>
              <a:rPr lang="en-IN" dirty="0" err="1" smtClean="0"/>
              <a:t>Jupyter</a:t>
            </a:r>
            <a:r>
              <a:rPr lang="en-IN" dirty="0" smtClean="0"/>
              <a:t> </a:t>
            </a:r>
            <a:r>
              <a:rPr lang="en-IN" dirty="0"/>
              <a:t>Notebooks for interactive data exploration and analysis.</a:t>
            </a:r>
          </a:p>
          <a:p>
            <a:r>
              <a:rPr lang="en-IN" dirty="0" err="1" smtClean="0"/>
              <a:t>Streamlit</a:t>
            </a:r>
            <a:r>
              <a:rPr lang="en-IN" dirty="0" smtClean="0"/>
              <a:t> </a:t>
            </a:r>
            <a:r>
              <a:rPr lang="en-IN" dirty="0"/>
              <a:t>web framework for building interactive web applications to showcase our findings.</a:t>
            </a:r>
          </a:p>
          <a:p>
            <a:pPr marL="0" indent="0">
              <a:buNone/>
            </a:pPr>
            <a:endParaRPr lang="en-IN" dirty="0"/>
          </a:p>
        </p:txBody>
      </p:sp>
    </p:spTree>
    <p:extLst>
      <p:ext uri="{BB962C8B-B14F-4D97-AF65-F5344CB8AC3E}">
        <p14:creationId xmlns:p14="http://schemas.microsoft.com/office/powerpoint/2010/main" val="240097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In our analysis, we employ a range of algorithms to extract insights from the Olympic athlete data:</a:t>
            </a:r>
          </a:p>
          <a:p>
            <a:r>
              <a:rPr lang="en-IN" b="1" dirty="0"/>
              <a:t>Linear Regression </a:t>
            </a:r>
            <a:endParaRPr lang="en-IN" b="1" dirty="0" smtClean="0"/>
          </a:p>
          <a:p>
            <a:r>
              <a:rPr lang="en-IN" b="1" dirty="0" smtClean="0"/>
              <a:t>Logistic Regression</a:t>
            </a:r>
          </a:p>
          <a:p>
            <a:r>
              <a:rPr lang="en-IN" b="1" dirty="0"/>
              <a:t>SVM </a:t>
            </a:r>
            <a:endParaRPr lang="en-IN" b="1" dirty="0" smtClean="0"/>
          </a:p>
          <a:p>
            <a:r>
              <a:rPr lang="en-IN" b="1" dirty="0" smtClean="0"/>
              <a:t>K-Means</a:t>
            </a:r>
          </a:p>
          <a:p>
            <a:r>
              <a:rPr lang="en-IN" b="1" dirty="0" smtClean="0"/>
              <a:t>Random Forest</a:t>
            </a:r>
          </a:p>
          <a:p>
            <a:r>
              <a:rPr lang="en-IN" b="1" dirty="0" smtClean="0"/>
              <a:t>KNN Classifier</a:t>
            </a:r>
          </a:p>
          <a:p>
            <a:r>
              <a:rPr lang="en-IN" b="1" dirty="0" smtClean="0"/>
              <a:t>Naive </a:t>
            </a:r>
            <a:r>
              <a:rPr lang="en-IN" b="1" dirty="0"/>
              <a:t>Bayes</a:t>
            </a:r>
            <a:endParaRPr lang="en-IN" b="1" dirty="0" smtClean="0"/>
          </a:p>
          <a:p>
            <a:endParaRPr lang="en-IN" b="1" dirty="0" smtClean="0"/>
          </a:p>
          <a:p>
            <a:endParaRPr lang="en-IN" b="1" dirty="0" smtClean="0"/>
          </a:p>
          <a:p>
            <a:pPr marL="0" indent="0">
              <a:buNone/>
            </a:pPr>
            <a:endParaRPr lang="en-IN" dirty="0"/>
          </a:p>
          <a:p>
            <a:endParaRPr lang="en-IN" dirty="0"/>
          </a:p>
        </p:txBody>
      </p:sp>
    </p:spTree>
    <p:extLst>
      <p:ext uri="{BB962C8B-B14F-4D97-AF65-F5344CB8AC3E}">
        <p14:creationId xmlns:p14="http://schemas.microsoft.com/office/powerpoint/2010/main" val="3185632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757</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Calibri Light</vt:lpstr>
      <vt:lpstr>Courier New</vt:lpstr>
      <vt:lpstr>Times New Roman</vt:lpstr>
      <vt:lpstr>Office Theme</vt:lpstr>
      <vt:lpstr>DATA ANALYTICS of Olympic Athlete Performance</vt:lpstr>
      <vt:lpstr>Introduction </vt:lpstr>
      <vt:lpstr>Aim</vt:lpstr>
      <vt:lpstr>Objectives</vt:lpstr>
      <vt:lpstr>Motivation</vt:lpstr>
      <vt:lpstr>Scope</vt:lpstr>
      <vt:lpstr> Materials and Methodologies Dataset   </vt:lpstr>
      <vt:lpstr>Approach and Corresponding Technologies </vt:lpstr>
      <vt:lpstr>Algorithms</vt:lpstr>
      <vt:lpstr>Hypothesis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of Olympic Athlete Performance</dc:title>
  <dc:creator>Admin</dc:creator>
  <cp:lastModifiedBy>Admin</cp:lastModifiedBy>
  <cp:revision>6</cp:revision>
  <dcterms:created xsi:type="dcterms:W3CDTF">2024-04-27T06:13:08Z</dcterms:created>
  <dcterms:modified xsi:type="dcterms:W3CDTF">2024-04-27T07:05:42Z</dcterms:modified>
</cp:coreProperties>
</file>