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mf" ContentType="image/x-wmf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data4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drawing3.xml" ContentType="application/vnd.ms-office.drawingml.diagramDrawing+xml"/>
  <Override PartName="/ppt/diagrams/drawing4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4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diagrams/quickStyle4.xml" ContentType="application/vnd.openxmlformats-officedocument.drawingml.diagramStyl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"/>
  </p:notesMasterIdLst>
  <p:handoutMasterIdLst>
    <p:handoutMasterId r:id="rId44"/>
  </p:handoutMasterIdLst>
  <p:sldIdLst>
    <p:sldId id="256" r:id="rId3"/>
    <p:sldId id="1584" r:id="rId5"/>
    <p:sldId id="1617" r:id="rId6"/>
    <p:sldId id="1722" r:id="rId7"/>
    <p:sldId id="1723" r:id="rId8"/>
    <p:sldId id="1752" r:id="rId9"/>
    <p:sldId id="1724" r:id="rId10"/>
    <p:sldId id="1725" r:id="rId11"/>
    <p:sldId id="1758" r:id="rId12"/>
    <p:sldId id="1759" r:id="rId13"/>
    <p:sldId id="1760" r:id="rId14"/>
    <p:sldId id="1761" r:id="rId15"/>
    <p:sldId id="1727" r:id="rId16"/>
    <p:sldId id="1762" r:id="rId17"/>
    <p:sldId id="1728" r:id="rId18"/>
    <p:sldId id="1729" r:id="rId19"/>
    <p:sldId id="1731" r:id="rId20"/>
    <p:sldId id="1753" r:id="rId21"/>
    <p:sldId id="1732" r:id="rId22"/>
    <p:sldId id="1733" r:id="rId23"/>
    <p:sldId id="1734" r:id="rId24"/>
    <p:sldId id="1740" r:id="rId25"/>
    <p:sldId id="1741" r:id="rId26"/>
    <p:sldId id="1735" r:id="rId27"/>
    <p:sldId id="1738" r:id="rId28"/>
    <p:sldId id="1763" r:id="rId29"/>
    <p:sldId id="1739" r:id="rId30"/>
    <p:sldId id="1754" r:id="rId31"/>
    <p:sldId id="1742" r:id="rId32"/>
    <p:sldId id="1743" r:id="rId33"/>
    <p:sldId id="1744" r:id="rId34"/>
    <p:sldId id="1746" r:id="rId35"/>
    <p:sldId id="1745" r:id="rId36"/>
    <p:sldId id="1747" r:id="rId37"/>
    <p:sldId id="1748" r:id="rId38"/>
    <p:sldId id="1749" r:id="rId39"/>
    <p:sldId id="1750" r:id="rId40"/>
    <p:sldId id="1755" r:id="rId41"/>
    <p:sldId id="1756" r:id="rId42"/>
    <p:sldId id="1757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2906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06" d="100"/>
          <a:sy n="106" d="100"/>
        </p:scale>
        <p:origin x="1158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7" Type="http://schemas.openxmlformats.org/officeDocument/2006/relationships/tableStyles" Target="tableStyles.xml"/><Relationship Id="rId46" Type="http://schemas.openxmlformats.org/officeDocument/2006/relationships/viewProps" Target="viewProps.xml"/><Relationship Id="rId45" Type="http://schemas.openxmlformats.org/officeDocument/2006/relationships/presProps" Target="presProps.xml"/><Relationship Id="rId44" Type="http://schemas.openxmlformats.org/officeDocument/2006/relationships/handoutMaster" Target="handoutMasters/handoutMaster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E1645D6-1611-4DF4-8DF3-EEC32D8C4F8A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94BF85D-E9BC-439A-80D6-0EB4896FAE66}">
      <dgm:prSet phldrT="[Text]" custT="1"/>
      <dgm:spPr>
        <a:solidFill>
          <a:srgbClr val="FFC000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2600" dirty="0" smtClean="0">
              <a:solidFill>
                <a:schemeClr val="tx1"/>
              </a:solidFill>
            </a:rPr>
            <a:t>Scaling Databases &amp; the 2PC Protocol</a:t>
          </a:r>
          <a:endParaRPr lang="en-US" sz="2600" dirty="0">
            <a:solidFill>
              <a:schemeClr val="tx1"/>
            </a:solidFill>
          </a:endParaRPr>
        </a:p>
      </dgm:t>
    </dgm:pt>
    <dgm:pt modelId="{F9701C7C-9B01-4876-A1ED-4F2C271A4DC0}" cxnId="{177AE26B-85F3-45B8-9830-6A178AF1ADDD}" type="parTrans">
      <dgm:prSet/>
      <dgm:spPr/>
      <dgm:t>
        <a:bodyPr/>
        <a:lstStyle/>
        <a:p>
          <a:endParaRPr lang="en-US" sz="2800"/>
        </a:p>
      </dgm:t>
    </dgm:pt>
    <dgm:pt modelId="{120C55D7-E0EA-4E24-BA54-2E5BE7566668}" cxnId="{177AE26B-85F3-45B8-9830-6A178AF1ADDD}" type="sibTrans">
      <dgm:prSet/>
      <dgm:spPr/>
      <dgm:t>
        <a:bodyPr/>
        <a:lstStyle/>
        <a:p>
          <a:endParaRPr lang="en-US" sz="2800"/>
        </a:p>
      </dgm:t>
    </dgm:pt>
    <dgm:pt modelId="{020DE52D-4485-480D-9641-C45E840E866B}">
      <dgm:prSet phldrT="[Text]" custT="1"/>
      <dgm:spPr>
        <a:solidFill>
          <a:srgbClr val="0070C0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2800" dirty="0" smtClean="0">
              <a:solidFill>
                <a:schemeClr val="bg1"/>
              </a:solidFill>
            </a:rPr>
            <a:t>Types of Data</a:t>
          </a:r>
          <a:endParaRPr lang="en-US" sz="2800" dirty="0">
            <a:solidFill>
              <a:schemeClr val="bg1"/>
            </a:solidFill>
          </a:endParaRPr>
        </a:p>
      </dgm:t>
    </dgm:pt>
    <dgm:pt modelId="{C347DBC6-43D8-4312-8C18-62665D399B40}" cxnId="{75739507-C25A-4FF2-8A75-99CFEB1AA6FA}" type="parTrans">
      <dgm:prSet/>
      <dgm:spPr/>
      <dgm:t>
        <a:bodyPr/>
        <a:lstStyle/>
        <a:p>
          <a:endParaRPr lang="en-US"/>
        </a:p>
      </dgm:t>
    </dgm:pt>
    <dgm:pt modelId="{E0EF98CB-C1C0-4C22-A539-F558B4CAED5C}" cxnId="{75739507-C25A-4FF2-8A75-99CFEB1AA6FA}" type="sibTrans">
      <dgm:prSet/>
      <dgm:spPr/>
      <dgm:t>
        <a:bodyPr/>
        <a:lstStyle/>
        <a:p>
          <a:endParaRPr lang="en-US"/>
        </a:p>
      </dgm:t>
    </dgm:pt>
    <dgm:pt modelId="{47736B17-8141-4E43-9780-98F53B713858}">
      <dgm:prSet phldrT="[Text]" custT="1"/>
      <dgm:spPr>
        <a:solidFill>
          <a:srgbClr val="C00000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2800" dirty="0" smtClean="0">
              <a:solidFill>
                <a:schemeClr val="bg1"/>
              </a:solidFill>
            </a:rPr>
            <a:t>The CAP Theorem and the BASE Properties</a:t>
          </a:r>
          <a:endParaRPr lang="en-US" sz="2800" dirty="0">
            <a:solidFill>
              <a:schemeClr val="bg1"/>
            </a:solidFill>
          </a:endParaRPr>
        </a:p>
      </dgm:t>
    </dgm:pt>
    <dgm:pt modelId="{397A7621-4703-4C39-9978-2D49301A2AA4}" cxnId="{CC57F3BD-5A75-4B32-AAB8-A0C24D0072DF}" type="parTrans">
      <dgm:prSet/>
      <dgm:spPr/>
      <dgm:t>
        <a:bodyPr/>
        <a:lstStyle/>
        <a:p>
          <a:endParaRPr lang="en-US"/>
        </a:p>
      </dgm:t>
    </dgm:pt>
    <dgm:pt modelId="{5939E8F9-A02A-4E0B-BCEC-7E77A483A98C}" cxnId="{CC57F3BD-5A75-4B32-AAB8-A0C24D0072DF}" type="sibTrans">
      <dgm:prSet/>
      <dgm:spPr/>
      <dgm:t>
        <a:bodyPr/>
        <a:lstStyle/>
        <a:p>
          <a:endParaRPr lang="en-US"/>
        </a:p>
      </dgm:t>
    </dgm:pt>
    <dgm:pt modelId="{9044E199-CE41-4D69-946F-81059F947649}">
      <dgm:prSet phldrT="[Text]" custT="1"/>
      <dgm:spPr>
        <a:solidFill>
          <a:srgbClr val="92D050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2800" dirty="0" smtClean="0">
              <a:solidFill>
                <a:schemeClr val="tx1"/>
              </a:solidFill>
            </a:rPr>
            <a:t>NoSQL Databases</a:t>
          </a:r>
          <a:endParaRPr lang="en-US" sz="2800" dirty="0">
            <a:solidFill>
              <a:schemeClr val="tx1"/>
            </a:solidFill>
          </a:endParaRPr>
        </a:p>
      </dgm:t>
    </dgm:pt>
    <dgm:pt modelId="{63495625-211D-4082-9676-3F607B824F09}" cxnId="{E2F19C00-F5ED-48CA-A85B-3EE71C38B20C}" type="parTrans">
      <dgm:prSet/>
      <dgm:spPr/>
      <dgm:t>
        <a:bodyPr/>
        <a:lstStyle/>
        <a:p>
          <a:endParaRPr lang="en-US"/>
        </a:p>
      </dgm:t>
    </dgm:pt>
    <dgm:pt modelId="{FA40DDEE-8F7D-4035-AF84-9E3C3407768C}" cxnId="{E2F19C00-F5ED-48CA-A85B-3EE71C38B20C}" type="sibTrans">
      <dgm:prSet/>
      <dgm:spPr/>
      <dgm:t>
        <a:bodyPr/>
        <a:lstStyle/>
        <a:p>
          <a:endParaRPr lang="en-US"/>
        </a:p>
      </dgm:t>
    </dgm:pt>
    <dgm:pt modelId="{8D4BB782-D1CB-4178-BD6C-378E667E109F}" type="pres">
      <dgm:prSet presAssocID="{BE1645D6-1611-4DF4-8DF3-EEC32D8C4F8A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30E5EA73-69FE-4C99-B7E6-D2785DA2F8C5}" type="pres">
      <dgm:prSet presAssocID="{BE1645D6-1611-4DF4-8DF3-EEC32D8C4F8A}" presName="Name1" presStyleCnt="0"/>
      <dgm:spPr/>
    </dgm:pt>
    <dgm:pt modelId="{147482D8-F793-4B63-AC92-2D2E108DBAA0}" type="pres">
      <dgm:prSet presAssocID="{BE1645D6-1611-4DF4-8DF3-EEC32D8C4F8A}" presName="cycle" presStyleCnt="0"/>
      <dgm:spPr/>
    </dgm:pt>
    <dgm:pt modelId="{F2410933-DB5E-4543-A714-4AF5A203C95C}" type="pres">
      <dgm:prSet presAssocID="{BE1645D6-1611-4DF4-8DF3-EEC32D8C4F8A}" presName="srcNode" presStyleLbl="node1" presStyleIdx="0" presStyleCnt="4"/>
      <dgm:spPr/>
    </dgm:pt>
    <dgm:pt modelId="{C56633DC-E658-46D8-BE63-7CB1CCD3C8DC}" type="pres">
      <dgm:prSet presAssocID="{BE1645D6-1611-4DF4-8DF3-EEC32D8C4F8A}" presName="conn" presStyleLbl="parChTrans1D2" presStyleIdx="0" presStyleCnt="1"/>
      <dgm:spPr/>
      <dgm:t>
        <a:bodyPr/>
        <a:lstStyle/>
        <a:p>
          <a:endParaRPr lang="en-US"/>
        </a:p>
      </dgm:t>
    </dgm:pt>
    <dgm:pt modelId="{82F03708-A2AD-459B-AB59-7BBD9EB44E67}" type="pres">
      <dgm:prSet presAssocID="{BE1645D6-1611-4DF4-8DF3-EEC32D8C4F8A}" presName="extraNode" presStyleLbl="node1" presStyleIdx="0" presStyleCnt="4"/>
      <dgm:spPr/>
    </dgm:pt>
    <dgm:pt modelId="{9C6C1869-E7B2-4FB9-A22B-16BADC04A189}" type="pres">
      <dgm:prSet presAssocID="{BE1645D6-1611-4DF4-8DF3-EEC32D8C4F8A}" presName="dstNode" presStyleLbl="node1" presStyleIdx="0" presStyleCnt="4"/>
      <dgm:spPr/>
    </dgm:pt>
    <dgm:pt modelId="{B7B03930-5CC2-462E-B9EC-616030F550D1}" type="pres">
      <dgm:prSet presAssocID="{020DE52D-4485-480D-9641-C45E840E866B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8F6C6A-40BC-4677-97B0-D278E6A03A0F}" type="pres">
      <dgm:prSet presAssocID="{020DE52D-4485-480D-9641-C45E840E866B}" presName="accent_1" presStyleCnt="0"/>
      <dgm:spPr/>
    </dgm:pt>
    <dgm:pt modelId="{2B94B3DE-3FD1-4138-B6A8-86C32D7CDAE7}" type="pres">
      <dgm:prSet presAssocID="{020DE52D-4485-480D-9641-C45E840E866B}" presName="accentRepeatNode" presStyleLbl="solidFgAcc1" presStyleIdx="0" presStyleCnt="4"/>
      <dgm:spPr>
        <a:solidFill>
          <a:srgbClr val="0070C0"/>
        </a:solidFill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3D425B47-886A-4BDE-9129-435A885F7BDD}" type="pres">
      <dgm:prSet presAssocID="{594BF85D-E9BC-439A-80D6-0EB4896FAE66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518638-C484-41DC-B301-F8E8B8C83E00}" type="pres">
      <dgm:prSet presAssocID="{594BF85D-E9BC-439A-80D6-0EB4896FAE66}" presName="accent_2" presStyleCnt="0"/>
      <dgm:spPr/>
    </dgm:pt>
    <dgm:pt modelId="{58A99791-976C-4270-ABCC-A15CE6943D6C}" type="pres">
      <dgm:prSet presAssocID="{594BF85D-E9BC-439A-80D6-0EB4896FAE66}" presName="accentRepeatNode" presStyleLbl="solidFgAcc1" presStyleIdx="1" presStyleCnt="4"/>
      <dgm:spPr>
        <a:solidFill>
          <a:srgbClr val="FFC000"/>
        </a:solidFill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158283C6-2307-4412-A694-C24A35138AE4}" type="pres">
      <dgm:prSet presAssocID="{47736B17-8141-4E43-9780-98F53B713858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54576A-E900-4046-BE98-5C6BBB87BD62}" type="pres">
      <dgm:prSet presAssocID="{47736B17-8141-4E43-9780-98F53B713858}" presName="accent_3" presStyleCnt="0"/>
      <dgm:spPr/>
    </dgm:pt>
    <dgm:pt modelId="{C4F438E0-C9FB-4142-A782-E2ED2FAB32AB}" type="pres">
      <dgm:prSet presAssocID="{47736B17-8141-4E43-9780-98F53B713858}" presName="accentRepeatNode" presStyleLbl="solidFgAcc1" presStyleIdx="2" presStyleCnt="4"/>
      <dgm:spPr>
        <a:solidFill>
          <a:srgbClr val="C00000"/>
        </a:solidFill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CC744001-4C3C-4F81-8A5F-5EA59164522D}" type="pres">
      <dgm:prSet presAssocID="{9044E199-CE41-4D69-946F-81059F947649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0C83F2-0440-4E7F-892C-DCEBD03EB732}" type="pres">
      <dgm:prSet presAssocID="{9044E199-CE41-4D69-946F-81059F947649}" presName="accent_4" presStyleCnt="0"/>
      <dgm:spPr/>
    </dgm:pt>
    <dgm:pt modelId="{3F3C026E-5E59-4607-89AF-91A7C0FC61FB}" type="pres">
      <dgm:prSet presAssocID="{9044E199-CE41-4D69-946F-81059F947649}" presName="accentRepeatNode" presStyleLbl="solidFgAcc1" presStyleIdx="3" presStyleCnt="4"/>
      <dgm:spPr>
        <a:solidFill>
          <a:srgbClr val="92D050"/>
        </a:solidFill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</dgm:ptLst>
  <dgm:cxnLst>
    <dgm:cxn modelId="{E2F19C00-F5ED-48CA-A85B-3EE71C38B20C}" srcId="{BE1645D6-1611-4DF4-8DF3-EEC32D8C4F8A}" destId="{9044E199-CE41-4D69-946F-81059F947649}" srcOrd="3" destOrd="0" parTransId="{63495625-211D-4082-9676-3F607B824F09}" sibTransId="{FA40DDEE-8F7D-4035-AF84-9E3C3407768C}"/>
    <dgm:cxn modelId="{75739507-C25A-4FF2-8A75-99CFEB1AA6FA}" srcId="{BE1645D6-1611-4DF4-8DF3-EEC32D8C4F8A}" destId="{020DE52D-4485-480D-9641-C45E840E866B}" srcOrd="0" destOrd="0" parTransId="{C347DBC6-43D8-4312-8C18-62665D399B40}" sibTransId="{E0EF98CB-C1C0-4C22-A539-F558B4CAED5C}"/>
    <dgm:cxn modelId="{CC57F3BD-5A75-4B32-AAB8-A0C24D0072DF}" srcId="{BE1645D6-1611-4DF4-8DF3-EEC32D8C4F8A}" destId="{47736B17-8141-4E43-9780-98F53B713858}" srcOrd="2" destOrd="0" parTransId="{397A7621-4703-4C39-9978-2D49301A2AA4}" sibTransId="{5939E8F9-A02A-4E0B-BCEC-7E77A483A98C}"/>
    <dgm:cxn modelId="{6930912E-6AF4-469C-BBE8-B2F9E0F1C01D}" type="presOf" srcId="{594BF85D-E9BC-439A-80D6-0EB4896FAE66}" destId="{3D425B47-886A-4BDE-9129-435A885F7BDD}" srcOrd="0" destOrd="0" presId="urn:microsoft.com/office/officeart/2008/layout/VerticalCurvedList"/>
    <dgm:cxn modelId="{7BC2EABA-0F4B-4621-B3C9-AF41A2B1ADAC}" type="presOf" srcId="{BE1645D6-1611-4DF4-8DF3-EEC32D8C4F8A}" destId="{8D4BB782-D1CB-4178-BD6C-378E667E109F}" srcOrd="0" destOrd="0" presId="urn:microsoft.com/office/officeart/2008/layout/VerticalCurvedList"/>
    <dgm:cxn modelId="{3E71DFEA-CDA0-40B8-840D-8A5059F321B0}" type="presOf" srcId="{E0EF98CB-C1C0-4C22-A539-F558B4CAED5C}" destId="{C56633DC-E658-46D8-BE63-7CB1CCD3C8DC}" srcOrd="0" destOrd="0" presId="urn:microsoft.com/office/officeart/2008/layout/VerticalCurvedList"/>
    <dgm:cxn modelId="{0038F9E9-1779-4561-8844-984FC3B03E84}" type="presOf" srcId="{9044E199-CE41-4D69-946F-81059F947649}" destId="{CC744001-4C3C-4F81-8A5F-5EA59164522D}" srcOrd="0" destOrd="0" presId="urn:microsoft.com/office/officeart/2008/layout/VerticalCurvedList"/>
    <dgm:cxn modelId="{177AE26B-85F3-45B8-9830-6A178AF1ADDD}" srcId="{BE1645D6-1611-4DF4-8DF3-EEC32D8C4F8A}" destId="{594BF85D-E9BC-439A-80D6-0EB4896FAE66}" srcOrd="1" destOrd="0" parTransId="{F9701C7C-9B01-4876-A1ED-4F2C271A4DC0}" sibTransId="{120C55D7-E0EA-4E24-BA54-2E5BE7566668}"/>
    <dgm:cxn modelId="{7FC7E305-6A87-407C-BC57-739940B305BF}" type="presOf" srcId="{47736B17-8141-4E43-9780-98F53B713858}" destId="{158283C6-2307-4412-A694-C24A35138AE4}" srcOrd="0" destOrd="0" presId="urn:microsoft.com/office/officeart/2008/layout/VerticalCurvedList"/>
    <dgm:cxn modelId="{26AB3F32-863C-485E-A713-CB5C4377A7CF}" type="presOf" srcId="{020DE52D-4485-480D-9641-C45E840E866B}" destId="{B7B03930-5CC2-462E-B9EC-616030F550D1}" srcOrd="0" destOrd="0" presId="urn:microsoft.com/office/officeart/2008/layout/VerticalCurvedList"/>
    <dgm:cxn modelId="{5EA7DB88-6B85-49DF-AC72-543483B60F62}" type="presParOf" srcId="{8D4BB782-D1CB-4178-BD6C-378E667E109F}" destId="{30E5EA73-69FE-4C99-B7E6-D2785DA2F8C5}" srcOrd="0" destOrd="0" presId="urn:microsoft.com/office/officeart/2008/layout/VerticalCurvedList"/>
    <dgm:cxn modelId="{9D0C06E5-ACCA-46C5-873F-653A5EBFA0E9}" type="presParOf" srcId="{30E5EA73-69FE-4C99-B7E6-D2785DA2F8C5}" destId="{147482D8-F793-4B63-AC92-2D2E108DBAA0}" srcOrd="0" destOrd="0" presId="urn:microsoft.com/office/officeart/2008/layout/VerticalCurvedList"/>
    <dgm:cxn modelId="{00C41B92-E430-4FD5-840E-03ED5A8B2D33}" type="presParOf" srcId="{147482D8-F793-4B63-AC92-2D2E108DBAA0}" destId="{F2410933-DB5E-4543-A714-4AF5A203C95C}" srcOrd="0" destOrd="0" presId="urn:microsoft.com/office/officeart/2008/layout/VerticalCurvedList"/>
    <dgm:cxn modelId="{42ADA236-5B59-4E31-B055-17A21AFE3BDD}" type="presParOf" srcId="{147482D8-F793-4B63-AC92-2D2E108DBAA0}" destId="{C56633DC-E658-46D8-BE63-7CB1CCD3C8DC}" srcOrd="1" destOrd="0" presId="urn:microsoft.com/office/officeart/2008/layout/VerticalCurvedList"/>
    <dgm:cxn modelId="{A20A6BE5-C14C-4E74-A68C-4CCB078292A4}" type="presParOf" srcId="{147482D8-F793-4B63-AC92-2D2E108DBAA0}" destId="{82F03708-A2AD-459B-AB59-7BBD9EB44E67}" srcOrd="2" destOrd="0" presId="urn:microsoft.com/office/officeart/2008/layout/VerticalCurvedList"/>
    <dgm:cxn modelId="{717B2B8A-2DEB-4D9B-9C81-FEE680A6A326}" type="presParOf" srcId="{147482D8-F793-4B63-AC92-2D2E108DBAA0}" destId="{9C6C1869-E7B2-4FB9-A22B-16BADC04A189}" srcOrd="3" destOrd="0" presId="urn:microsoft.com/office/officeart/2008/layout/VerticalCurvedList"/>
    <dgm:cxn modelId="{9447D948-BB52-48F0-B5D8-13647E2FC7D3}" type="presParOf" srcId="{30E5EA73-69FE-4C99-B7E6-D2785DA2F8C5}" destId="{B7B03930-5CC2-462E-B9EC-616030F550D1}" srcOrd="1" destOrd="0" presId="urn:microsoft.com/office/officeart/2008/layout/VerticalCurvedList"/>
    <dgm:cxn modelId="{3A8B59D4-A820-433A-AB4C-5A91CFAEDDED}" type="presParOf" srcId="{30E5EA73-69FE-4C99-B7E6-D2785DA2F8C5}" destId="{738F6C6A-40BC-4677-97B0-D278E6A03A0F}" srcOrd="2" destOrd="0" presId="urn:microsoft.com/office/officeart/2008/layout/VerticalCurvedList"/>
    <dgm:cxn modelId="{9B4EE85C-25CB-4972-A8B1-93F4E57D6F96}" type="presParOf" srcId="{738F6C6A-40BC-4677-97B0-D278E6A03A0F}" destId="{2B94B3DE-3FD1-4138-B6A8-86C32D7CDAE7}" srcOrd="0" destOrd="0" presId="urn:microsoft.com/office/officeart/2008/layout/VerticalCurvedList"/>
    <dgm:cxn modelId="{CA9CCA6C-6E0F-4B6A-9A11-AAC4DA0EC644}" type="presParOf" srcId="{30E5EA73-69FE-4C99-B7E6-D2785DA2F8C5}" destId="{3D425B47-886A-4BDE-9129-435A885F7BDD}" srcOrd="3" destOrd="0" presId="urn:microsoft.com/office/officeart/2008/layout/VerticalCurvedList"/>
    <dgm:cxn modelId="{41D9D825-5EC4-4B50-B4C1-849D83E00ECA}" type="presParOf" srcId="{30E5EA73-69FE-4C99-B7E6-D2785DA2F8C5}" destId="{64518638-C484-41DC-B301-F8E8B8C83E00}" srcOrd="4" destOrd="0" presId="urn:microsoft.com/office/officeart/2008/layout/VerticalCurvedList"/>
    <dgm:cxn modelId="{A6654F61-AED9-46FD-A2CE-6416ACE0432C}" type="presParOf" srcId="{64518638-C484-41DC-B301-F8E8B8C83E00}" destId="{58A99791-976C-4270-ABCC-A15CE6943D6C}" srcOrd="0" destOrd="0" presId="urn:microsoft.com/office/officeart/2008/layout/VerticalCurvedList"/>
    <dgm:cxn modelId="{21562404-D951-43DC-AD59-DACDC41A3EB4}" type="presParOf" srcId="{30E5EA73-69FE-4C99-B7E6-D2785DA2F8C5}" destId="{158283C6-2307-4412-A694-C24A35138AE4}" srcOrd="5" destOrd="0" presId="urn:microsoft.com/office/officeart/2008/layout/VerticalCurvedList"/>
    <dgm:cxn modelId="{3F1A4FDD-E3BD-4E3B-9864-1FD08FB0C0A6}" type="presParOf" srcId="{30E5EA73-69FE-4C99-B7E6-D2785DA2F8C5}" destId="{4E54576A-E900-4046-BE98-5C6BBB87BD62}" srcOrd="6" destOrd="0" presId="urn:microsoft.com/office/officeart/2008/layout/VerticalCurvedList"/>
    <dgm:cxn modelId="{1B308A64-C3AF-4AD7-8AFF-81DB095CBB19}" type="presParOf" srcId="{4E54576A-E900-4046-BE98-5C6BBB87BD62}" destId="{C4F438E0-C9FB-4142-A782-E2ED2FAB32AB}" srcOrd="0" destOrd="0" presId="urn:microsoft.com/office/officeart/2008/layout/VerticalCurvedList"/>
    <dgm:cxn modelId="{FE275D72-1458-40C6-AE4C-BCC5D3F37B29}" type="presParOf" srcId="{30E5EA73-69FE-4C99-B7E6-D2785DA2F8C5}" destId="{CC744001-4C3C-4F81-8A5F-5EA59164522D}" srcOrd="7" destOrd="0" presId="urn:microsoft.com/office/officeart/2008/layout/VerticalCurvedList"/>
    <dgm:cxn modelId="{312DF2D9-5C4D-4521-B1D7-CCB44B18222E}" type="presParOf" srcId="{30E5EA73-69FE-4C99-B7E6-D2785DA2F8C5}" destId="{510C83F2-0440-4E7F-892C-DCEBD03EB732}" srcOrd="8" destOrd="0" presId="urn:microsoft.com/office/officeart/2008/layout/VerticalCurvedList"/>
    <dgm:cxn modelId="{7693A382-2E29-43B2-9252-A7FAFAF6487B}" type="presParOf" srcId="{510C83F2-0440-4E7F-892C-DCEBD03EB732}" destId="{3F3C026E-5E59-4607-89AF-91A7C0FC61FB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E1645D6-1611-4DF4-8DF3-EEC32D8C4F8A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94BF85D-E9BC-439A-80D6-0EB4896FAE66}">
      <dgm:prSet phldrT="[Text]" custT="1"/>
      <dgm:spPr>
        <a:solidFill>
          <a:srgbClr val="FFC000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2600" dirty="0" smtClean="0">
              <a:solidFill>
                <a:schemeClr val="tx1"/>
              </a:solidFill>
            </a:rPr>
            <a:t>Scaling Databases &amp; the 2PC Protocol</a:t>
          </a:r>
          <a:endParaRPr lang="en-US" sz="2600" dirty="0">
            <a:solidFill>
              <a:schemeClr val="tx1"/>
            </a:solidFill>
          </a:endParaRPr>
        </a:p>
      </dgm:t>
    </dgm:pt>
    <dgm:pt modelId="{F9701C7C-9B01-4876-A1ED-4F2C271A4DC0}" cxnId="{177AE26B-85F3-45B8-9830-6A178AF1ADDD}" type="parTrans">
      <dgm:prSet/>
      <dgm:spPr/>
      <dgm:t>
        <a:bodyPr/>
        <a:lstStyle/>
        <a:p>
          <a:endParaRPr lang="en-US" sz="2800"/>
        </a:p>
      </dgm:t>
    </dgm:pt>
    <dgm:pt modelId="{120C55D7-E0EA-4E24-BA54-2E5BE7566668}" cxnId="{177AE26B-85F3-45B8-9830-6A178AF1ADDD}" type="sibTrans">
      <dgm:prSet/>
      <dgm:spPr/>
      <dgm:t>
        <a:bodyPr/>
        <a:lstStyle/>
        <a:p>
          <a:endParaRPr lang="en-US" sz="2800"/>
        </a:p>
      </dgm:t>
    </dgm:pt>
    <dgm:pt modelId="{020DE52D-4485-480D-9641-C45E840E866B}">
      <dgm:prSet phldrT="[Text]" custT="1"/>
      <dgm:spPr>
        <a:solidFill>
          <a:srgbClr val="0070C0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2800" dirty="0" smtClean="0">
              <a:solidFill>
                <a:schemeClr val="bg1"/>
              </a:solidFill>
            </a:rPr>
            <a:t>Types of Data</a:t>
          </a:r>
          <a:endParaRPr lang="en-US" sz="2800" dirty="0">
            <a:solidFill>
              <a:schemeClr val="bg1"/>
            </a:solidFill>
          </a:endParaRPr>
        </a:p>
      </dgm:t>
    </dgm:pt>
    <dgm:pt modelId="{C347DBC6-43D8-4312-8C18-62665D399B40}" cxnId="{75739507-C25A-4FF2-8A75-99CFEB1AA6FA}" type="parTrans">
      <dgm:prSet/>
      <dgm:spPr/>
      <dgm:t>
        <a:bodyPr/>
        <a:lstStyle/>
        <a:p>
          <a:endParaRPr lang="en-US"/>
        </a:p>
      </dgm:t>
    </dgm:pt>
    <dgm:pt modelId="{E0EF98CB-C1C0-4C22-A539-F558B4CAED5C}" cxnId="{75739507-C25A-4FF2-8A75-99CFEB1AA6FA}" type="sibTrans">
      <dgm:prSet/>
      <dgm:spPr/>
      <dgm:t>
        <a:bodyPr/>
        <a:lstStyle/>
        <a:p>
          <a:endParaRPr lang="en-US"/>
        </a:p>
      </dgm:t>
    </dgm:pt>
    <dgm:pt modelId="{47736B17-8141-4E43-9780-98F53B713858}">
      <dgm:prSet phldrT="[Text]" custT="1"/>
      <dgm:spPr>
        <a:solidFill>
          <a:srgbClr val="C00000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2800" dirty="0" smtClean="0">
              <a:solidFill>
                <a:schemeClr val="bg1"/>
              </a:solidFill>
            </a:rPr>
            <a:t>The CAP Theorem and the BASE Properties</a:t>
          </a:r>
          <a:endParaRPr lang="en-US" sz="2800" dirty="0">
            <a:solidFill>
              <a:schemeClr val="bg1"/>
            </a:solidFill>
          </a:endParaRPr>
        </a:p>
      </dgm:t>
    </dgm:pt>
    <dgm:pt modelId="{397A7621-4703-4C39-9978-2D49301A2AA4}" cxnId="{CC57F3BD-5A75-4B32-AAB8-A0C24D0072DF}" type="parTrans">
      <dgm:prSet/>
      <dgm:spPr/>
      <dgm:t>
        <a:bodyPr/>
        <a:lstStyle/>
        <a:p>
          <a:endParaRPr lang="en-US"/>
        </a:p>
      </dgm:t>
    </dgm:pt>
    <dgm:pt modelId="{5939E8F9-A02A-4E0B-BCEC-7E77A483A98C}" cxnId="{CC57F3BD-5A75-4B32-AAB8-A0C24D0072DF}" type="sibTrans">
      <dgm:prSet/>
      <dgm:spPr/>
      <dgm:t>
        <a:bodyPr/>
        <a:lstStyle/>
        <a:p>
          <a:endParaRPr lang="en-US"/>
        </a:p>
      </dgm:t>
    </dgm:pt>
    <dgm:pt modelId="{9044E199-CE41-4D69-946F-81059F947649}">
      <dgm:prSet phldrT="[Text]" custT="1"/>
      <dgm:spPr>
        <a:solidFill>
          <a:srgbClr val="92D050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2800" dirty="0" smtClean="0">
              <a:solidFill>
                <a:schemeClr val="tx1"/>
              </a:solidFill>
            </a:rPr>
            <a:t>NoSQL Databases</a:t>
          </a:r>
          <a:endParaRPr lang="en-US" sz="2800" dirty="0">
            <a:solidFill>
              <a:schemeClr val="tx1"/>
            </a:solidFill>
          </a:endParaRPr>
        </a:p>
      </dgm:t>
    </dgm:pt>
    <dgm:pt modelId="{63495625-211D-4082-9676-3F607B824F09}" cxnId="{E2F19C00-F5ED-48CA-A85B-3EE71C38B20C}" type="parTrans">
      <dgm:prSet/>
      <dgm:spPr/>
      <dgm:t>
        <a:bodyPr/>
        <a:lstStyle/>
        <a:p>
          <a:endParaRPr lang="en-US"/>
        </a:p>
      </dgm:t>
    </dgm:pt>
    <dgm:pt modelId="{FA40DDEE-8F7D-4035-AF84-9E3C3407768C}" cxnId="{E2F19C00-F5ED-48CA-A85B-3EE71C38B20C}" type="sibTrans">
      <dgm:prSet/>
      <dgm:spPr/>
      <dgm:t>
        <a:bodyPr/>
        <a:lstStyle/>
        <a:p>
          <a:endParaRPr lang="en-US"/>
        </a:p>
      </dgm:t>
    </dgm:pt>
    <dgm:pt modelId="{8D4BB782-D1CB-4178-BD6C-378E667E109F}" type="pres">
      <dgm:prSet presAssocID="{BE1645D6-1611-4DF4-8DF3-EEC32D8C4F8A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30E5EA73-69FE-4C99-B7E6-D2785DA2F8C5}" type="pres">
      <dgm:prSet presAssocID="{BE1645D6-1611-4DF4-8DF3-EEC32D8C4F8A}" presName="Name1" presStyleCnt="0"/>
      <dgm:spPr/>
    </dgm:pt>
    <dgm:pt modelId="{147482D8-F793-4B63-AC92-2D2E108DBAA0}" type="pres">
      <dgm:prSet presAssocID="{BE1645D6-1611-4DF4-8DF3-EEC32D8C4F8A}" presName="cycle" presStyleCnt="0"/>
      <dgm:spPr/>
    </dgm:pt>
    <dgm:pt modelId="{F2410933-DB5E-4543-A714-4AF5A203C95C}" type="pres">
      <dgm:prSet presAssocID="{BE1645D6-1611-4DF4-8DF3-EEC32D8C4F8A}" presName="srcNode" presStyleLbl="node1" presStyleIdx="0" presStyleCnt="4"/>
      <dgm:spPr/>
    </dgm:pt>
    <dgm:pt modelId="{C56633DC-E658-46D8-BE63-7CB1CCD3C8DC}" type="pres">
      <dgm:prSet presAssocID="{BE1645D6-1611-4DF4-8DF3-EEC32D8C4F8A}" presName="conn" presStyleLbl="parChTrans1D2" presStyleIdx="0" presStyleCnt="1"/>
      <dgm:spPr/>
      <dgm:t>
        <a:bodyPr/>
        <a:lstStyle/>
        <a:p>
          <a:endParaRPr lang="en-US"/>
        </a:p>
      </dgm:t>
    </dgm:pt>
    <dgm:pt modelId="{82F03708-A2AD-459B-AB59-7BBD9EB44E67}" type="pres">
      <dgm:prSet presAssocID="{BE1645D6-1611-4DF4-8DF3-EEC32D8C4F8A}" presName="extraNode" presStyleLbl="node1" presStyleIdx="0" presStyleCnt="4"/>
      <dgm:spPr/>
    </dgm:pt>
    <dgm:pt modelId="{9C6C1869-E7B2-4FB9-A22B-16BADC04A189}" type="pres">
      <dgm:prSet presAssocID="{BE1645D6-1611-4DF4-8DF3-EEC32D8C4F8A}" presName="dstNode" presStyleLbl="node1" presStyleIdx="0" presStyleCnt="4"/>
      <dgm:spPr/>
    </dgm:pt>
    <dgm:pt modelId="{B7B03930-5CC2-462E-B9EC-616030F550D1}" type="pres">
      <dgm:prSet presAssocID="{020DE52D-4485-480D-9641-C45E840E866B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8F6C6A-40BC-4677-97B0-D278E6A03A0F}" type="pres">
      <dgm:prSet presAssocID="{020DE52D-4485-480D-9641-C45E840E866B}" presName="accent_1" presStyleCnt="0"/>
      <dgm:spPr/>
    </dgm:pt>
    <dgm:pt modelId="{2B94B3DE-3FD1-4138-B6A8-86C32D7CDAE7}" type="pres">
      <dgm:prSet presAssocID="{020DE52D-4485-480D-9641-C45E840E866B}" presName="accentRepeatNode" presStyleLbl="solidFgAcc1" presStyleIdx="0" presStyleCnt="4"/>
      <dgm:spPr>
        <a:solidFill>
          <a:srgbClr val="0070C0"/>
        </a:solidFill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3D425B47-886A-4BDE-9129-435A885F7BDD}" type="pres">
      <dgm:prSet presAssocID="{594BF85D-E9BC-439A-80D6-0EB4896FAE66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518638-C484-41DC-B301-F8E8B8C83E00}" type="pres">
      <dgm:prSet presAssocID="{594BF85D-E9BC-439A-80D6-0EB4896FAE66}" presName="accent_2" presStyleCnt="0"/>
      <dgm:spPr/>
    </dgm:pt>
    <dgm:pt modelId="{58A99791-976C-4270-ABCC-A15CE6943D6C}" type="pres">
      <dgm:prSet presAssocID="{594BF85D-E9BC-439A-80D6-0EB4896FAE66}" presName="accentRepeatNode" presStyleLbl="solidFgAcc1" presStyleIdx="1" presStyleCnt="4"/>
      <dgm:spPr>
        <a:solidFill>
          <a:srgbClr val="FFC000"/>
        </a:solidFill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158283C6-2307-4412-A694-C24A35138AE4}" type="pres">
      <dgm:prSet presAssocID="{47736B17-8141-4E43-9780-98F53B713858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54576A-E900-4046-BE98-5C6BBB87BD62}" type="pres">
      <dgm:prSet presAssocID="{47736B17-8141-4E43-9780-98F53B713858}" presName="accent_3" presStyleCnt="0"/>
      <dgm:spPr/>
    </dgm:pt>
    <dgm:pt modelId="{C4F438E0-C9FB-4142-A782-E2ED2FAB32AB}" type="pres">
      <dgm:prSet presAssocID="{47736B17-8141-4E43-9780-98F53B713858}" presName="accentRepeatNode" presStyleLbl="solidFgAcc1" presStyleIdx="2" presStyleCnt="4"/>
      <dgm:spPr>
        <a:solidFill>
          <a:srgbClr val="C00000"/>
        </a:solidFill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CC744001-4C3C-4F81-8A5F-5EA59164522D}" type="pres">
      <dgm:prSet presAssocID="{9044E199-CE41-4D69-946F-81059F947649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0C83F2-0440-4E7F-892C-DCEBD03EB732}" type="pres">
      <dgm:prSet presAssocID="{9044E199-CE41-4D69-946F-81059F947649}" presName="accent_4" presStyleCnt="0"/>
      <dgm:spPr/>
    </dgm:pt>
    <dgm:pt modelId="{3F3C026E-5E59-4607-89AF-91A7C0FC61FB}" type="pres">
      <dgm:prSet presAssocID="{9044E199-CE41-4D69-946F-81059F947649}" presName="accentRepeatNode" presStyleLbl="solidFgAcc1" presStyleIdx="3" presStyleCnt="4"/>
      <dgm:spPr>
        <a:solidFill>
          <a:srgbClr val="92D050"/>
        </a:solidFill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</dgm:ptLst>
  <dgm:cxnLst>
    <dgm:cxn modelId="{832C9330-9C8D-49B2-B132-DD15C2238C7E}" type="presOf" srcId="{594BF85D-E9BC-439A-80D6-0EB4896FAE66}" destId="{3D425B47-886A-4BDE-9129-435A885F7BDD}" srcOrd="0" destOrd="0" presId="urn:microsoft.com/office/officeart/2008/layout/VerticalCurvedList"/>
    <dgm:cxn modelId="{59AA8A08-046B-4502-A692-2CCCD33EDDB7}" type="presOf" srcId="{9044E199-CE41-4D69-946F-81059F947649}" destId="{CC744001-4C3C-4F81-8A5F-5EA59164522D}" srcOrd="0" destOrd="0" presId="urn:microsoft.com/office/officeart/2008/layout/VerticalCurvedList"/>
    <dgm:cxn modelId="{177AE26B-85F3-45B8-9830-6A178AF1ADDD}" srcId="{BE1645D6-1611-4DF4-8DF3-EEC32D8C4F8A}" destId="{594BF85D-E9BC-439A-80D6-0EB4896FAE66}" srcOrd="1" destOrd="0" parTransId="{F9701C7C-9B01-4876-A1ED-4F2C271A4DC0}" sibTransId="{120C55D7-E0EA-4E24-BA54-2E5BE7566668}"/>
    <dgm:cxn modelId="{E2F19C00-F5ED-48CA-A85B-3EE71C38B20C}" srcId="{BE1645D6-1611-4DF4-8DF3-EEC32D8C4F8A}" destId="{9044E199-CE41-4D69-946F-81059F947649}" srcOrd="3" destOrd="0" parTransId="{63495625-211D-4082-9676-3F607B824F09}" sibTransId="{FA40DDEE-8F7D-4035-AF84-9E3C3407768C}"/>
    <dgm:cxn modelId="{75739507-C25A-4FF2-8A75-99CFEB1AA6FA}" srcId="{BE1645D6-1611-4DF4-8DF3-EEC32D8C4F8A}" destId="{020DE52D-4485-480D-9641-C45E840E866B}" srcOrd="0" destOrd="0" parTransId="{C347DBC6-43D8-4312-8C18-62665D399B40}" sibTransId="{E0EF98CB-C1C0-4C22-A539-F558B4CAED5C}"/>
    <dgm:cxn modelId="{CC57F3BD-5A75-4B32-AAB8-A0C24D0072DF}" srcId="{BE1645D6-1611-4DF4-8DF3-EEC32D8C4F8A}" destId="{47736B17-8141-4E43-9780-98F53B713858}" srcOrd="2" destOrd="0" parTransId="{397A7621-4703-4C39-9978-2D49301A2AA4}" sibTransId="{5939E8F9-A02A-4E0B-BCEC-7E77A483A98C}"/>
    <dgm:cxn modelId="{BD9841EC-9C04-489A-A15F-EE69D921AC99}" type="presOf" srcId="{47736B17-8141-4E43-9780-98F53B713858}" destId="{158283C6-2307-4412-A694-C24A35138AE4}" srcOrd="0" destOrd="0" presId="urn:microsoft.com/office/officeart/2008/layout/VerticalCurvedList"/>
    <dgm:cxn modelId="{431185C4-741C-4035-8CE1-CF31ADDE6BA1}" type="presOf" srcId="{E0EF98CB-C1C0-4C22-A539-F558B4CAED5C}" destId="{C56633DC-E658-46D8-BE63-7CB1CCD3C8DC}" srcOrd="0" destOrd="0" presId="urn:microsoft.com/office/officeart/2008/layout/VerticalCurvedList"/>
    <dgm:cxn modelId="{40292014-97E7-483D-90A6-ED1F5B9C8AFB}" type="presOf" srcId="{020DE52D-4485-480D-9641-C45E840E866B}" destId="{B7B03930-5CC2-462E-B9EC-616030F550D1}" srcOrd="0" destOrd="0" presId="urn:microsoft.com/office/officeart/2008/layout/VerticalCurvedList"/>
    <dgm:cxn modelId="{B6B52BA8-F402-4E43-B484-D8BA50F35C2B}" type="presOf" srcId="{BE1645D6-1611-4DF4-8DF3-EEC32D8C4F8A}" destId="{8D4BB782-D1CB-4178-BD6C-378E667E109F}" srcOrd="0" destOrd="0" presId="urn:microsoft.com/office/officeart/2008/layout/VerticalCurvedList"/>
    <dgm:cxn modelId="{715043E3-7D8F-42F9-BE6A-01E3531253CC}" type="presParOf" srcId="{8D4BB782-D1CB-4178-BD6C-378E667E109F}" destId="{30E5EA73-69FE-4C99-B7E6-D2785DA2F8C5}" srcOrd="0" destOrd="0" presId="urn:microsoft.com/office/officeart/2008/layout/VerticalCurvedList"/>
    <dgm:cxn modelId="{8253E618-95A4-4F14-8908-5137A8DE28A2}" type="presParOf" srcId="{30E5EA73-69FE-4C99-B7E6-D2785DA2F8C5}" destId="{147482D8-F793-4B63-AC92-2D2E108DBAA0}" srcOrd="0" destOrd="0" presId="urn:microsoft.com/office/officeart/2008/layout/VerticalCurvedList"/>
    <dgm:cxn modelId="{EBB0D5CA-D194-412A-9277-F5A2165A4852}" type="presParOf" srcId="{147482D8-F793-4B63-AC92-2D2E108DBAA0}" destId="{F2410933-DB5E-4543-A714-4AF5A203C95C}" srcOrd="0" destOrd="0" presId="urn:microsoft.com/office/officeart/2008/layout/VerticalCurvedList"/>
    <dgm:cxn modelId="{2CC1652D-B2F2-40B2-9C24-A59E5313257A}" type="presParOf" srcId="{147482D8-F793-4B63-AC92-2D2E108DBAA0}" destId="{C56633DC-E658-46D8-BE63-7CB1CCD3C8DC}" srcOrd="1" destOrd="0" presId="urn:microsoft.com/office/officeart/2008/layout/VerticalCurvedList"/>
    <dgm:cxn modelId="{CA9A1A86-0B9E-4C23-B7F1-83C71EE29078}" type="presParOf" srcId="{147482D8-F793-4B63-AC92-2D2E108DBAA0}" destId="{82F03708-A2AD-459B-AB59-7BBD9EB44E67}" srcOrd="2" destOrd="0" presId="urn:microsoft.com/office/officeart/2008/layout/VerticalCurvedList"/>
    <dgm:cxn modelId="{B585D8AA-8612-4072-87CB-715246956C2A}" type="presParOf" srcId="{147482D8-F793-4B63-AC92-2D2E108DBAA0}" destId="{9C6C1869-E7B2-4FB9-A22B-16BADC04A189}" srcOrd="3" destOrd="0" presId="urn:microsoft.com/office/officeart/2008/layout/VerticalCurvedList"/>
    <dgm:cxn modelId="{F9F84836-3ED3-445C-94DA-03D872E6D367}" type="presParOf" srcId="{30E5EA73-69FE-4C99-B7E6-D2785DA2F8C5}" destId="{B7B03930-5CC2-462E-B9EC-616030F550D1}" srcOrd="1" destOrd="0" presId="urn:microsoft.com/office/officeart/2008/layout/VerticalCurvedList"/>
    <dgm:cxn modelId="{E28A2CD6-A496-40C4-953B-2BF9A77F90B2}" type="presParOf" srcId="{30E5EA73-69FE-4C99-B7E6-D2785DA2F8C5}" destId="{738F6C6A-40BC-4677-97B0-D278E6A03A0F}" srcOrd="2" destOrd="0" presId="urn:microsoft.com/office/officeart/2008/layout/VerticalCurvedList"/>
    <dgm:cxn modelId="{4CF0EADE-4EFC-4D93-8F87-20BE795C0137}" type="presParOf" srcId="{738F6C6A-40BC-4677-97B0-D278E6A03A0F}" destId="{2B94B3DE-3FD1-4138-B6A8-86C32D7CDAE7}" srcOrd="0" destOrd="0" presId="urn:microsoft.com/office/officeart/2008/layout/VerticalCurvedList"/>
    <dgm:cxn modelId="{8A42388A-F030-4A0F-9A96-BBC57EF450AC}" type="presParOf" srcId="{30E5EA73-69FE-4C99-B7E6-D2785DA2F8C5}" destId="{3D425B47-886A-4BDE-9129-435A885F7BDD}" srcOrd="3" destOrd="0" presId="urn:microsoft.com/office/officeart/2008/layout/VerticalCurvedList"/>
    <dgm:cxn modelId="{E8602E43-97CB-4927-8348-341354391674}" type="presParOf" srcId="{30E5EA73-69FE-4C99-B7E6-D2785DA2F8C5}" destId="{64518638-C484-41DC-B301-F8E8B8C83E00}" srcOrd="4" destOrd="0" presId="urn:microsoft.com/office/officeart/2008/layout/VerticalCurvedList"/>
    <dgm:cxn modelId="{0FEE9FE1-A2BA-4B6C-97D6-9F6D5F32F074}" type="presParOf" srcId="{64518638-C484-41DC-B301-F8E8B8C83E00}" destId="{58A99791-976C-4270-ABCC-A15CE6943D6C}" srcOrd="0" destOrd="0" presId="urn:microsoft.com/office/officeart/2008/layout/VerticalCurvedList"/>
    <dgm:cxn modelId="{237A359A-3DA5-4C0C-9DFA-7C8508544C93}" type="presParOf" srcId="{30E5EA73-69FE-4C99-B7E6-D2785DA2F8C5}" destId="{158283C6-2307-4412-A694-C24A35138AE4}" srcOrd="5" destOrd="0" presId="urn:microsoft.com/office/officeart/2008/layout/VerticalCurvedList"/>
    <dgm:cxn modelId="{FC12769C-0A22-44A2-8189-A5ABA8F10E88}" type="presParOf" srcId="{30E5EA73-69FE-4C99-B7E6-D2785DA2F8C5}" destId="{4E54576A-E900-4046-BE98-5C6BBB87BD62}" srcOrd="6" destOrd="0" presId="urn:microsoft.com/office/officeart/2008/layout/VerticalCurvedList"/>
    <dgm:cxn modelId="{2754C532-8E61-462D-9C22-DB3BC64F612C}" type="presParOf" srcId="{4E54576A-E900-4046-BE98-5C6BBB87BD62}" destId="{C4F438E0-C9FB-4142-A782-E2ED2FAB32AB}" srcOrd="0" destOrd="0" presId="urn:microsoft.com/office/officeart/2008/layout/VerticalCurvedList"/>
    <dgm:cxn modelId="{3B620F4E-7241-473B-B27E-DD7B3AD2DDC0}" type="presParOf" srcId="{30E5EA73-69FE-4C99-B7E6-D2785DA2F8C5}" destId="{CC744001-4C3C-4F81-8A5F-5EA59164522D}" srcOrd="7" destOrd="0" presId="urn:microsoft.com/office/officeart/2008/layout/VerticalCurvedList"/>
    <dgm:cxn modelId="{67462FE8-2EF3-495D-A9D9-C4BC84790ED9}" type="presParOf" srcId="{30E5EA73-69FE-4C99-B7E6-D2785DA2F8C5}" destId="{510C83F2-0440-4E7F-892C-DCEBD03EB732}" srcOrd="8" destOrd="0" presId="urn:microsoft.com/office/officeart/2008/layout/VerticalCurvedList"/>
    <dgm:cxn modelId="{9CB869EE-D915-44E5-B1DE-DE8CFFDD279A}" type="presParOf" srcId="{510C83F2-0440-4E7F-892C-DCEBD03EB732}" destId="{3F3C026E-5E59-4607-89AF-91A7C0FC61FB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E1645D6-1611-4DF4-8DF3-EEC32D8C4F8A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94BF85D-E9BC-439A-80D6-0EB4896FAE66}">
      <dgm:prSet phldrT="[Text]" custT="1"/>
      <dgm:spPr>
        <a:solidFill>
          <a:srgbClr val="FFC000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2600" dirty="0" smtClean="0">
              <a:solidFill>
                <a:schemeClr val="tx1"/>
              </a:solidFill>
            </a:rPr>
            <a:t>Scaling Databases &amp; the 2PC Protocol</a:t>
          </a:r>
          <a:endParaRPr lang="en-US" sz="2600" dirty="0">
            <a:solidFill>
              <a:schemeClr val="tx1"/>
            </a:solidFill>
          </a:endParaRPr>
        </a:p>
      </dgm:t>
    </dgm:pt>
    <dgm:pt modelId="{F9701C7C-9B01-4876-A1ED-4F2C271A4DC0}" cxnId="{177AE26B-85F3-45B8-9830-6A178AF1ADDD}" type="parTrans">
      <dgm:prSet/>
      <dgm:spPr/>
      <dgm:t>
        <a:bodyPr/>
        <a:lstStyle/>
        <a:p>
          <a:endParaRPr lang="en-US" sz="2800"/>
        </a:p>
      </dgm:t>
    </dgm:pt>
    <dgm:pt modelId="{120C55D7-E0EA-4E24-BA54-2E5BE7566668}" cxnId="{177AE26B-85F3-45B8-9830-6A178AF1ADDD}" type="sibTrans">
      <dgm:prSet/>
      <dgm:spPr/>
      <dgm:t>
        <a:bodyPr/>
        <a:lstStyle/>
        <a:p>
          <a:endParaRPr lang="en-US" sz="2800"/>
        </a:p>
      </dgm:t>
    </dgm:pt>
    <dgm:pt modelId="{020DE52D-4485-480D-9641-C45E840E866B}">
      <dgm:prSet phldrT="[Text]" custT="1"/>
      <dgm:spPr>
        <a:solidFill>
          <a:srgbClr val="0070C0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2800" dirty="0" smtClean="0">
              <a:solidFill>
                <a:schemeClr val="bg1"/>
              </a:solidFill>
            </a:rPr>
            <a:t>Types of Data</a:t>
          </a:r>
          <a:endParaRPr lang="en-US" sz="2800" dirty="0">
            <a:solidFill>
              <a:schemeClr val="bg1"/>
            </a:solidFill>
          </a:endParaRPr>
        </a:p>
      </dgm:t>
    </dgm:pt>
    <dgm:pt modelId="{C347DBC6-43D8-4312-8C18-62665D399B40}" cxnId="{75739507-C25A-4FF2-8A75-99CFEB1AA6FA}" type="parTrans">
      <dgm:prSet/>
      <dgm:spPr/>
      <dgm:t>
        <a:bodyPr/>
        <a:lstStyle/>
        <a:p>
          <a:endParaRPr lang="en-US"/>
        </a:p>
      </dgm:t>
    </dgm:pt>
    <dgm:pt modelId="{E0EF98CB-C1C0-4C22-A539-F558B4CAED5C}" cxnId="{75739507-C25A-4FF2-8A75-99CFEB1AA6FA}" type="sibTrans">
      <dgm:prSet/>
      <dgm:spPr/>
      <dgm:t>
        <a:bodyPr/>
        <a:lstStyle/>
        <a:p>
          <a:endParaRPr lang="en-US"/>
        </a:p>
      </dgm:t>
    </dgm:pt>
    <dgm:pt modelId="{47736B17-8141-4E43-9780-98F53B713858}">
      <dgm:prSet phldrT="[Text]" custT="1"/>
      <dgm:spPr>
        <a:solidFill>
          <a:srgbClr val="C00000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2800" dirty="0" smtClean="0">
              <a:solidFill>
                <a:schemeClr val="bg1"/>
              </a:solidFill>
            </a:rPr>
            <a:t>The CAP Theorem and the BASE Properties</a:t>
          </a:r>
          <a:endParaRPr lang="en-US" sz="2800" dirty="0">
            <a:solidFill>
              <a:schemeClr val="bg1"/>
            </a:solidFill>
          </a:endParaRPr>
        </a:p>
      </dgm:t>
    </dgm:pt>
    <dgm:pt modelId="{397A7621-4703-4C39-9978-2D49301A2AA4}" cxnId="{CC57F3BD-5A75-4B32-AAB8-A0C24D0072DF}" type="parTrans">
      <dgm:prSet/>
      <dgm:spPr/>
      <dgm:t>
        <a:bodyPr/>
        <a:lstStyle/>
        <a:p>
          <a:endParaRPr lang="en-US"/>
        </a:p>
      </dgm:t>
    </dgm:pt>
    <dgm:pt modelId="{5939E8F9-A02A-4E0B-BCEC-7E77A483A98C}" cxnId="{CC57F3BD-5A75-4B32-AAB8-A0C24D0072DF}" type="sibTrans">
      <dgm:prSet/>
      <dgm:spPr/>
      <dgm:t>
        <a:bodyPr/>
        <a:lstStyle/>
        <a:p>
          <a:endParaRPr lang="en-US"/>
        </a:p>
      </dgm:t>
    </dgm:pt>
    <dgm:pt modelId="{9044E199-CE41-4D69-946F-81059F947649}">
      <dgm:prSet phldrT="[Text]" custT="1"/>
      <dgm:spPr>
        <a:solidFill>
          <a:srgbClr val="92D050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2800" dirty="0" smtClean="0">
              <a:solidFill>
                <a:schemeClr val="tx1"/>
              </a:solidFill>
            </a:rPr>
            <a:t>NoSQL Databases</a:t>
          </a:r>
          <a:endParaRPr lang="en-US" sz="2800" dirty="0">
            <a:solidFill>
              <a:schemeClr val="tx1"/>
            </a:solidFill>
          </a:endParaRPr>
        </a:p>
      </dgm:t>
    </dgm:pt>
    <dgm:pt modelId="{63495625-211D-4082-9676-3F607B824F09}" cxnId="{E2F19C00-F5ED-48CA-A85B-3EE71C38B20C}" type="parTrans">
      <dgm:prSet/>
      <dgm:spPr/>
      <dgm:t>
        <a:bodyPr/>
        <a:lstStyle/>
        <a:p>
          <a:endParaRPr lang="en-US"/>
        </a:p>
      </dgm:t>
    </dgm:pt>
    <dgm:pt modelId="{FA40DDEE-8F7D-4035-AF84-9E3C3407768C}" cxnId="{E2F19C00-F5ED-48CA-A85B-3EE71C38B20C}" type="sibTrans">
      <dgm:prSet/>
      <dgm:spPr/>
      <dgm:t>
        <a:bodyPr/>
        <a:lstStyle/>
        <a:p>
          <a:endParaRPr lang="en-US"/>
        </a:p>
      </dgm:t>
    </dgm:pt>
    <dgm:pt modelId="{8D4BB782-D1CB-4178-BD6C-378E667E109F}" type="pres">
      <dgm:prSet presAssocID="{BE1645D6-1611-4DF4-8DF3-EEC32D8C4F8A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30E5EA73-69FE-4C99-B7E6-D2785DA2F8C5}" type="pres">
      <dgm:prSet presAssocID="{BE1645D6-1611-4DF4-8DF3-EEC32D8C4F8A}" presName="Name1" presStyleCnt="0"/>
      <dgm:spPr/>
    </dgm:pt>
    <dgm:pt modelId="{147482D8-F793-4B63-AC92-2D2E108DBAA0}" type="pres">
      <dgm:prSet presAssocID="{BE1645D6-1611-4DF4-8DF3-EEC32D8C4F8A}" presName="cycle" presStyleCnt="0"/>
      <dgm:spPr/>
    </dgm:pt>
    <dgm:pt modelId="{F2410933-DB5E-4543-A714-4AF5A203C95C}" type="pres">
      <dgm:prSet presAssocID="{BE1645D6-1611-4DF4-8DF3-EEC32D8C4F8A}" presName="srcNode" presStyleLbl="node1" presStyleIdx="0" presStyleCnt="4"/>
      <dgm:spPr/>
    </dgm:pt>
    <dgm:pt modelId="{C56633DC-E658-46D8-BE63-7CB1CCD3C8DC}" type="pres">
      <dgm:prSet presAssocID="{BE1645D6-1611-4DF4-8DF3-EEC32D8C4F8A}" presName="conn" presStyleLbl="parChTrans1D2" presStyleIdx="0" presStyleCnt="1"/>
      <dgm:spPr/>
      <dgm:t>
        <a:bodyPr/>
        <a:lstStyle/>
        <a:p>
          <a:endParaRPr lang="en-US"/>
        </a:p>
      </dgm:t>
    </dgm:pt>
    <dgm:pt modelId="{82F03708-A2AD-459B-AB59-7BBD9EB44E67}" type="pres">
      <dgm:prSet presAssocID="{BE1645D6-1611-4DF4-8DF3-EEC32D8C4F8A}" presName="extraNode" presStyleLbl="node1" presStyleIdx="0" presStyleCnt="4"/>
      <dgm:spPr/>
    </dgm:pt>
    <dgm:pt modelId="{9C6C1869-E7B2-4FB9-A22B-16BADC04A189}" type="pres">
      <dgm:prSet presAssocID="{BE1645D6-1611-4DF4-8DF3-EEC32D8C4F8A}" presName="dstNode" presStyleLbl="node1" presStyleIdx="0" presStyleCnt="4"/>
      <dgm:spPr/>
    </dgm:pt>
    <dgm:pt modelId="{B7B03930-5CC2-462E-B9EC-616030F550D1}" type="pres">
      <dgm:prSet presAssocID="{020DE52D-4485-480D-9641-C45E840E866B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8F6C6A-40BC-4677-97B0-D278E6A03A0F}" type="pres">
      <dgm:prSet presAssocID="{020DE52D-4485-480D-9641-C45E840E866B}" presName="accent_1" presStyleCnt="0"/>
      <dgm:spPr/>
    </dgm:pt>
    <dgm:pt modelId="{2B94B3DE-3FD1-4138-B6A8-86C32D7CDAE7}" type="pres">
      <dgm:prSet presAssocID="{020DE52D-4485-480D-9641-C45E840E866B}" presName="accentRepeatNode" presStyleLbl="solidFgAcc1" presStyleIdx="0" presStyleCnt="4"/>
      <dgm:spPr>
        <a:solidFill>
          <a:srgbClr val="0070C0"/>
        </a:solidFill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3D425B47-886A-4BDE-9129-435A885F7BDD}" type="pres">
      <dgm:prSet presAssocID="{594BF85D-E9BC-439A-80D6-0EB4896FAE66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518638-C484-41DC-B301-F8E8B8C83E00}" type="pres">
      <dgm:prSet presAssocID="{594BF85D-E9BC-439A-80D6-0EB4896FAE66}" presName="accent_2" presStyleCnt="0"/>
      <dgm:spPr/>
    </dgm:pt>
    <dgm:pt modelId="{58A99791-976C-4270-ABCC-A15CE6943D6C}" type="pres">
      <dgm:prSet presAssocID="{594BF85D-E9BC-439A-80D6-0EB4896FAE66}" presName="accentRepeatNode" presStyleLbl="solidFgAcc1" presStyleIdx="1" presStyleCnt="4"/>
      <dgm:spPr>
        <a:solidFill>
          <a:srgbClr val="FFC000"/>
        </a:solidFill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158283C6-2307-4412-A694-C24A35138AE4}" type="pres">
      <dgm:prSet presAssocID="{47736B17-8141-4E43-9780-98F53B713858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54576A-E900-4046-BE98-5C6BBB87BD62}" type="pres">
      <dgm:prSet presAssocID="{47736B17-8141-4E43-9780-98F53B713858}" presName="accent_3" presStyleCnt="0"/>
      <dgm:spPr/>
    </dgm:pt>
    <dgm:pt modelId="{C4F438E0-C9FB-4142-A782-E2ED2FAB32AB}" type="pres">
      <dgm:prSet presAssocID="{47736B17-8141-4E43-9780-98F53B713858}" presName="accentRepeatNode" presStyleLbl="solidFgAcc1" presStyleIdx="2" presStyleCnt="4"/>
      <dgm:spPr>
        <a:solidFill>
          <a:srgbClr val="C00000"/>
        </a:solidFill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CC744001-4C3C-4F81-8A5F-5EA59164522D}" type="pres">
      <dgm:prSet presAssocID="{9044E199-CE41-4D69-946F-81059F947649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0C83F2-0440-4E7F-892C-DCEBD03EB732}" type="pres">
      <dgm:prSet presAssocID="{9044E199-CE41-4D69-946F-81059F947649}" presName="accent_4" presStyleCnt="0"/>
      <dgm:spPr/>
    </dgm:pt>
    <dgm:pt modelId="{3F3C026E-5E59-4607-89AF-91A7C0FC61FB}" type="pres">
      <dgm:prSet presAssocID="{9044E199-CE41-4D69-946F-81059F947649}" presName="accentRepeatNode" presStyleLbl="solidFgAcc1" presStyleIdx="3" presStyleCnt="4"/>
      <dgm:spPr>
        <a:solidFill>
          <a:srgbClr val="92D050"/>
        </a:solidFill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</dgm:ptLst>
  <dgm:cxnLst>
    <dgm:cxn modelId="{177AE26B-85F3-45B8-9830-6A178AF1ADDD}" srcId="{BE1645D6-1611-4DF4-8DF3-EEC32D8C4F8A}" destId="{594BF85D-E9BC-439A-80D6-0EB4896FAE66}" srcOrd="1" destOrd="0" parTransId="{F9701C7C-9B01-4876-A1ED-4F2C271A4DC0}" sibTransId="{120C55D7-E0EA-4E24-BA54-2E5BE7566668}"/>
    <dgm:cxn modelId="{4EA0AFFB-A3A9-4B2D-A0BE-126B392908E0}" type="presOf" srcId="{594BF85D-E9BC-439A-80D6-0EB4896FAE66}" destId="{3D425B47-886A-4BDE-9129-435A885F7BDD}" srcOrd="0" destOrd="0" presId="urn:microsoft.com/office/officeart/2008/layout/VerticalCurvedList"/>
    <dgm:cxn modelId="{8D133E69-FF6C-4AC7-837B-62EAA32B04CF}" type="presOf" srcId="{020DE52D-4485-480D-9641-C45E840E866B}" destId="{B7B03930-5CC2-462E-B9EC-616030F550D1}" srcOrd="0" destOrd="0" presId="urn:microsoft.com/office/officeart/2008/layout/VerticalCurvedList"/>
    <dgm:cxn modelId="{AD810062-62BA-4839-B0E0-7E04A7518CE5}" type="presOf" srcId="{47736B17-8141-4E43-9780-98F53B713858}" destId="{158283C6-2307-4412-A694-C24A35138AE4}" srcOrd="0" destOrd="0" presId="urn:microsoft.com/office/officeart/2008/layout/VerticalCurvedList"/>
    <dgm:cxn modelId="{E2F19C00-F5ED-48CA-A85B-3EE71C38B20C}" srcId="{BE1645D6-1611-4DF4-8DF3-EEC32D8C4F8A}" destId="{9044E199-CE41-4D69-946F-81059F947649}" srcOrd="3" destOrd="0" parTransId="{63495625-211D-4082-9676-3F607B824F09}" sibTransId="{FA40DDEE-8F7D-4035-AF84-9E3C3407768C}"/>
    <dgm:cxn modelId="{75739507-C25A-4FF2-8A75-99CFEB1AA6FA}" srcId="{BE1645D6-1611-4DF4-8DF3-EEC32D8C4F8A}" destId="{020DE52D-4485-480D-9641-C45E840E866B}" srcOrd="0" destOrd="0" parTransId="{C347DBC6-43D8-4312-8C18-62665D399B40}" sibTransId="{E0EF98CB-C1C0-4C22-A539-F558B4CAED5C}"/>
    <dgm:cxn modelId="{CC57F3BD-5A75-4B32-AAB8-A0C24D0072DF}" srcId="{BE1645D6-1611-4DF4-8DF3-EEC32D8C4F8A}" destId="{47736B17-8141-4E43-9780-98F53B713858}" srcOrd="2" destOrd="0" parTransId="{397A7621-4703-4C39-9978-2D49301A2AA4}" sibTransId="{5939E8F9-A02A-4E0B-BCEC-7E77A483A98C}"/>
    <dgm:cxn modelId="{8289AC1F-6392-4B00-B166-5B7A0A0B069F}" type="presOf" srcId="{BE1645D6-1611-4DF4-8DF3-EEC32D8C4F8A}" destId="{8D4BB782-D1CB-4178-BD6C-378E667E109F}" srcOrd="0" destOrd="0" presId="urn:microsoft.com/office/officeart/2008/layout/VerticalCurvedList"/>
    <dgm:cxn modelId="{CEF195BC-2F69-45E9-A9E6-B243446D29CE}" type="presOf" srcId="{9044E199-CE41-4D69-946F-81059F947649}" destId="{CC744001-4C3C-4F81-8A5F-5EA59164522D}" srcOrd="0" destOrd="0" presId="urn:microsoft.com/office/officeart/2008/layout/VerticalCurvedList"/>
    <dgm:cxn modelId="{63AC6329-5CDD-4F43-8292-FD43FC0C4B70}" type="presOf" srcId="{E0EF98CB-C1C0-4C22-A539-F558B4CAED5C}" destId="{C56633DC-E658-46D8-BE63-7CB1CCD3C8DC}" srcOrd="0" destOrd="0" presId="urn:microsoft.com/office/officeart/2008/layout/VerticalCurvedList"/>
    <dgm:cxn modelId="{1BF5B10A-C807-4467-852A-B16BB9F23D70}" type="presParOf" srcId="{8D4BB782-D1CB-4178-BD6C-378E667E109F}" destId="{30E5EA73-69FE-4C99-B7E6-D2785DA2F8C5}" srcOrd="0" destOrd="0" presId="urn:microsoft.com/office/officeart/2008/layout/VerticalCurvedList"/>
    <dgm:cxn modelId="{6694602F-D7F4-4FA9-8F69-9F0C833B7CC5}" type="presParOf" srcId="{30E5EA73-69FE-4C99-B7E6-D2785DA2F8C5}" destId="{147482D8-F793-4B63-AC92-2D2E108DBAA0}" srcOrd="0" destOrd="0" presId="urn:microsoft.com/office/officeart/2008/layout/VerticalCurvedList"/>
    <dgm:cxn modelId="{9B6487A3-1380-4AF6-9FF7-34224EE734E2}" type="presParOf" srcId="{147482D8-F793-4B63-AC92-2D2E108DBAA0}" destId="{F2410933-DB5E-4543-A714-4AF5A203C95C}" srcOrd="0" destOrd="0" presId="urn:microsoft.com/office/officeart/2008/layout/VerticalCurvedList"/>
    <dgm:cxn modelId="{64BA6E3F-09CC-4A31-85DC-8D207573DB03}" type="presParOf" srcId="{147482D8-F793-4B63-AC92-2D2E108DBAA0}" destId="{C56633DC-E658-46D8-BE63-7CB1CCD3C8DC}" srcOrd="1" destOrd="0" presId="urn:microsoft.com/office/officeart/2008/layout/VerticalCurvedList"/>
    <dgm:cxn modelId="{451E3342-6397-47E8-95C5-023FFF0891CE}" type="presParOf" srcId="{147482D8-F793-4B63-AC92-2D2E108DBAA0}" destId="{82F03708-A2AD-459B-AB59-7BBD9EB44E67}" srcOrd="2" destOrd="0" presId="urn:microsoft.com/office/officeart/2008/layout/VerticalCurvedList"/>
    <dgm:cxn modelId="{7DE300FB-3E80-46BA-8ABC-347C8BA4C967}" type="presParOf" srcId="{147482D8-F793-4B63-AC92-2D2E108DBAA0}" destId="{9C6C1869-E7B2-4FB9-A22B-16BADC04A189}" srcOrd="3" destOrd="0" presId="urn:microsoft.com/office/officeart/2008/layout/VerticalCurvedList"/>
    <dgm:cxn modelId="{2021E8BC-380A-4E96-B617-015030E647F5}" type="presParOf" srcId="{30E5EA73-69FE-4C99-B7E6-D2785DA2F8C5}" destId="{B7B03930-5CC2-462E-B9EC-616030F550D1}" srcOrd="1" destOrd="0" presId="urn:microsoft.com/office/officeart/2008/layout/VerticalCurvedList"/>
    <dgm:cxn modelId="{C5496BBE-5720-45A1-9D78-A9A1BDBAE818}" type="presParOf" srcId="{30E5EA73-69FE-4C99-B7E6-D2785DA2F8C5}" destId="{738F6C6A-40BC-4677-97B0-D278E6A03A0F}" srcOrd="2" destOrd="0" presId="urn:microsoft.com/office/officeart/2008/layout/VerticalCurvedList"/>
    <dgm:cxn modelId="{02ED9BAB-2DD4-4510-AAB2-A843C5202E97}" type="presParOf" srcId="{738F6C6A-40BC-4677-97B0-D278E6A03A0F}" destId="{2B94B3DE-3FD1-4138-B6A8-86C32D7CDAE7}" srcOrd="0" destOrd="0" presId="urn:microsoft.com/office/officeart/2008/layout/VerticalCurvedList"/>
    <dgm:cxn modelId="{926D8281-FF91-4DC8-94E1-1105C74EF23D}" type="presParOf" srcId="{30E5EA73-69FE-4C99-B7E6-D2785DA2F8C5}" destId="{3D425B47-886A-4BDE-9129-435A885F7BDD}" srcOrd="3" destOrd="0" presId="urn:microsoft.com/office/officeart/2008/layout/VerticalCurvedList"/>
    <dgm:cxn modelId="{30E398F3-2182-4EFA-932C-DD2395193312}" type="presParOf" srcId="{30E5EA73-69FE-4C99-B7E6-D2785DA2F8C5}" destId="{64518638-C484-41DC-B301-F8E8B8C83E00}" srcOrd="4" destOrd="0" presId="urn:microsoft.com/office/officeart/2008/layout/VerticalCurvedList"/>
    <dgm:cxn modelId="{02BBB7AB-B1CC-4715-80A3-6A8C31F701B1}" type="presParOf" srcId="{64518638-C484-41DC-B301-F8E8B8C83E00}" destId="{58A99791-976C-4270-ABCC-A15CE6943D6C}" srcOrd="0" destOrd="0" presId="urn:microsoft.com/office/officeart/2008/layout/VerticalCurvedList"/>
    <dgm:cxn modelId="{E442DF62-6A41-4742-83D3-D4202CE4920D}" type="presParOf" srcId="{30E5EA73-69FE-4C99-B7E6-D2785DA2F8C5}" destId="{158283C6-2307-4412-A694-C24A35138AE4}" srcOrd="5" destOrd="0" presId="urn:microsoft.com/office/officeart/2008/layout/VerticalCurvedList"/>
    <dgm:cxn modelId="{80BF626E-96DC-4814-A531-F3E46A081ECB}" type="presParOf" srcId="{30E5EA73-69FE-4C99-B7E6-D2785DA2F8C5}" destId="{4E54576A-E900-4046-BE98-5C6BBB87BD62}" srcOrd="6" destOrd="0" presId="urn:microsoft.com/office/officeart/2008/layout/VerticalCurvedList"/>
    <dgm:cxn modelId="{10DEF544-D697-4E9F-8E5D-BDFDF612F479}" type="presParOf" srcId="{4E54576A-E900-4046-BE98-5C6BBB87BD62}" destId="{C4F438E0-C9FB-4142-A782-E2ED2FAB32AB}" srcOrd="0" destOrd="0" presId="urn:microsoft.com/office/officeart/2008/layout/VerticalCurvedList"/>
    <dgm:cxn modelId="{0C8E3D2E-1DBD-4FBF-BBCD-D916FE5B0C9C}" type="presParOf" srcId="{30E5EA73-69FE-4C99-B7E6-D2785DA2F8C5}" destId="{CC744001-4C3C-4F81-8A5F-5EA59164522D}" srcOrd="7" destOrd="0" presId="urn:microsoft.com/office/officeart/2008/layout/VerticalCurvedList"/>
    <dgm:cxn modelId="{D5A82060-E2DB-453C-944E-EED96D5069A0}" type="presParOf" srcId="{30E5EA73-69FE-4C99-B7E6-D2785DA2F8C5}" destId="{510C83F2-0440-4E7F-892C-DCEBD03EB732}" srcOrd="8" destOrd="0" presId="urn:microsoft.com/office/officeart/2008/layout/VerticalCurvedList"/>
    <dgm:cxn modelId="{1D6081E0-6011-4E25-804C-B53E8414C56B}" type="presParOf" srcId="{510C83F2-0440-4E7F-892C-DCEBD03EB732}" destId="{3F3C026E-5E59-4607-89AF-91A7C0FC61FB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E1645D6-1611-4DF4-8DF3-EEC32D8C4F8A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94BF85D-E9BC-439A-80D6-0EB4896FAE66}">
      <dgm:prSet phldrT="[Text]" custT="1"/>
      <dgm:spPr>
        <a:solidFill>
          <a:srgbClr val="FFC000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2600" dirty="0" smtClean="0">
              <a:solidFill>
                <a:schemeClr val="tx1"/>
              </a:solidFill>
            </a:rPr>
            <a:t>Scaling Databases &amp; the 2PC Protocol</a:t>
          </a:r>
          <a:endParaRPr lang="en-US" sz="2600" dirty="0">
            <a:solidFill>
              <a:schemeClr val="tx1"/>
            </a:solidFill>
          </a:endParaRPr>
        </a:p>
      </dgm:t>
    </dgm:pt>
    <dgm:pt modelId="{F9701C7C-9B01-4876-A1ED-4F2C271A4DC0}" cxnId="{177AE26B-85F3-45B8-9830-6A178AF1ADDD}" type="parTrans">
      <dgm:prSet/>
      <dgm:spPr/>
      <dgm:t>
        <a:bodyPr/>
        <a:lstStyle/>
        <a:p>
          <a:endParaRPr lang="en-US" sz="2800"/>
        </a:p>
      </dgm:t>
    </dgm:pt>
    <dgm:pt modelId="{120C55D7-E0EA-4E24-BA54-2E5BE7566668}" cxnId="{177AE26B-85F3-45B8-9830-6A178AF1ADDD}" type="sibTrans">
      <dgm:prSet/>
      <dgm:spPr/>
      <dgm:t>
        <a:bodyPr/>
        <a:lstStyle/>
        <a:p>
          <a:endParaRPr lang="en-US" sz="2800"/>
        </a:p>
      </dgm:t>
    </dgm:pt>
    <dgm:pt modelId="{020DE52D-4485-480D-9641-C45E840E866B}">
      <dgm:prSet phldrT="[Text]" custT="1"/>
      <dgm:spPr>
        <a:solidFill>
          <a:srgbClr val="0070C0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2800" dirty="0" smtClean="0">
              <a:solidFill>
                <a:schemeClr val="bg1"/>
              </a:solidFill>
            </a:rPr>
            <a:t>Types of Data</a:t>
          </a:r>
          <a:endParaRPr lang="en-US" sz="2800" dirty="0">
            <a:solidFill>
              <a:schemeClr val="bg1"/>
            </a:solidFill>
          </a:endParaRPr>
        </a:p>
      </dgm:t>
    </dgm:pt>
    <dgm:pt modelId="{C347DBC6-43D8-4312-8C18-62665D399B40}" cxnId="{75739507-C25A-4FF2-8A75-99CFEB1AA6FA}" type="parTrans">
      <dgm:prSet/>
      <dgm:spPr/>
      <dgm:t>
        <a:bodyPr/>
        <a:lstStyle/>
        <a:p>
          <a:endParaRPr lang="en-US"/>
        </a:p>
      </dgm:t>
    </dgm:pt>
    <dgm:pt modelId="{E0EF98CB-C1C0-4C22-A539-F558B4CAED5C}" cxnId="{75739507-C25A-4FF2-8A75-99CFEB1AA6FA}" type="sibTrans">
      <dgm:prSet/>
      <dgm:spPr/>
      <dgm:t>
        <a:bodyPr/>
        <a:lstStyle/>
        <a:p>
          <a:endParaRPr lang="en-US"/>
        </a:p>
      </dgm:t>
    </dgm:pt>
    <dgm:pt modelId="{47736B17-8141-4E43-9780-98F53B713858}">
      <dgm:prSet phldrT="[Text]" custT="1"/>
      <dgm:spPr>
        <a:solidFill>
          <a:srgbClr val="C00000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2800" dirty="0" smtClean="0">
              <a:solidFill>
                <a:schemeClr val="bg1"/>
              </a:solidFill>
            </a:rPr>
            <a:t>The CAP Theorem and the BASE Properties</a:t>
          </a:r>
          <a:endParaRPr lang="en-US" sz="2800" dirty="0">
            <a:solidFill>
              <a:schemeClr val="bg1"/>
            </a:solidFill>
          </a:endParaRPr>
        </a:p>
      </dgm:t>
    </dgm:pt>
    <dgm:pt modelId="{397A7621-4703-4C39-9978-2D49301A2AA4}" cxnId="{CC57F3BD-5A75-4B32-AAB8-A0C24D0072DF}" type="parTrans">
      <dgm:prSet/>
      <dgm:spPr/>
      <dgm:t>
        <a:bodyPr/>
        <a:lstStyle/>
        <a:p>
          <a:endParaRPr lang="en-US"/>
        </a:p>
      </dgm:t>
    </dgm:pt>
    <dgm:pt modelId="{5939E8F9-A02A-4E0B-BCEC-7E77A483A98C}" cxnId="{CC57F3BD-5A75-4B32-AAB8-A0C24D0072DF}" type="sibTrans">
      <dgm:prSet/>
      <dgm:spPr/>
      <dgm:t>
        <a:bodyPr/>
        <a:lstStyle/>
        <a:p>
          <a:endParaRPr lang="en-US"/>
        </a:p>
      </dgm:t>
    </dgm:pt>
    <dgm:pt modelId="{9044E199-CE41-4D69-946F-81059F947649}">
      <dgm:prSet phldrT="[Text]" custT="1"/>
      <dgm:spPr>
        <a:solidFill>
          <a:srgbClr val="92D050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2800" dirty="0" smtClean="0">
              <a:solidFill>
                <a:schemeClr val="tx1"/>
              </a:solidFill>
            </a:rPr>
            <a:t>NoSQL Databases</a:t>
          </a:r>
          <a:endParaRPr lang="en-US" sz="2800" dirty="0">
            <a:solidFill>
              <a:schemeClr val="tx1"/>
            </a:solidFill>
          </a:endParaRPr>
        </a:p>
      </dgm:t>
    </dgm:pt>
    <dgm:pt modelId="{63495625-211D-4082-9676-3F607B824F09}" cxnId="{E2F19C00-F5ED-48CA-A85B-3EE71C38B20C}" type="parTrans">
      <dgm:prSet/>
      <dgm:spPr/>
      <dgm:t>
        <a:bodyPr/>
        <a:lstStyle/>
        <a:p>
          <a:endParaRPr lang="en-US"/>
        </a:p>
      </dgm:t>
    </dgm:pt>
    <dgm:pt modelId="{FA40DDEE-8F7D-4035-AF84-9E3C3407768C}" cxnId="{E2F19C00-F5ED-48CA-A85B-3EE71C38B20C}" type="sibTrans">
      <dgm:prSet/>
      <dgm:spPr/>
      <dgm:t>
        <a:bodyPr/>
        <a:lstStyle/>
        <a:p>
          <a:endParaRPr lang="en-US"/>
        </a:p>
      </dgm:t>
    </dgm:pt>
    <dgm:pt modelId="{8D4BB782-D1CB-4178-BD6C-378E667E109F}" type="pres">
      <dgm:prSet presAssocID="{BE1645D6-1611-4DF4-8DF3-EEC32D8C4F8A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30E5EA73-69FE-4C99-B7E6-D2785DA2F8C5}" type="pres">
      <dgm:prSet presAssocID="{BE1645D6-1611-4DF4-8DF3-EEC32D8C4F8A}" presName="Name1" presStyleCnt="0"/>
      <dgm:spPr/>
    </dgm:pt>
    <dgm:pt modelId="{147482D8-F793-4B63-AC92-2D2E108DBAA0}" type="pres">
      <dgm:prSet presAssocID="{BE1645D6-1611-4DF4-8DF3-EEC32D8C4F8A}" presName="cycle" presStyleCnt="0"/>
      <dgm:spPr/>
    </dgm:pt>
    <dgm:pt modelId="{F2410933-DB5E-4543-A714-4AF5A203C95C}" type="pres">
      <dgm:prSet presAssocID="{BE1645D6-1611-4DF4-8DF3-EEC32D8C4F8A}" presName="srcNode" presStyleLbl="node1" presStyleIdx="0" presStyleCnt="4"/>
      <dgm:spPr/>
    </dgm:pt>
    <dgm:pt modelId="{C56633DC-E658-46D8-BE63-7CB1CCD3C8DC}" type="pres">
      <dgm:prSet presAssocID="{BE1645D6-1611-4DF4-8DF3-EEC32D8C4F8A}" presName="conn" presStyleLbl="parChTrans1D2" presStyleIdx="0" presStyleCnt="1"/>
      <dgm:spPr/>
      <dgm:t>
        <a:bodyPr/>
        <a:lstStyle/>
        <a:p>
          <a:endParaRPr lang="en-US"/>
        </a:p>
      </dgm:t>
    </dgm:pt>
    <dgm:pt modelId="{82F03708-A2AD-459B-AB59-7BBD9EB44E67}" type="pres">
      <dgm:prSet presAssocID="{BE1645D6-1611-4DF4-8DF3-EEC32D8C4F8A}" presName="extraNode" presStyleLbl="node1" presStyleIdx="0" presStyleCnt="4"/>
      <dgm:spPr/>
    </dgm:pt>
    <dgm:pt modelId="{9C6C1869-E7B2-4FB9-A22B-16BADC04A189}" type="pres">
      <dgm:prSet presAssocID="{BE1645D6-1611-4DF4-8DF3-EEC32D8C4F8A}" presName="dstNode" presStyleLbl="node1" presStyleIdx="0" presStyleCnt="4"/>
      <dgm:spPr/>
    </dgm:pt>
    <dgm:pt modelId="{B7B03930-5CC2-462E-B9EC-616030F550D1}" type="pres">
      <dgm:prSet presAssocID="{020DE52D-4485-480D-9641-C45E840E866B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8F6C6A-40BC-4677-97B0-D278E6A03A0F}" type="pres">
      <dgm:prSet presAssocID="{020DE52D-4485-480D-9641-C45E840E866B}" presName="accent_1" presStyleCnt="0"/>
      <dgm:spPr/>
    </dgm:pt>
    <dgm:pt modelId="{2B94B3DE-3FD1-4138-B6A8-86C32D7CDAE7}" type="pres">
      <dgm:prSet presAssocID="{020DE52D-4485-480D-9641-C45E840E866B}" presName="accentRepeatNode" presStyleLbl="solidFgAcc1" presStyleIdx="0" presStyleCnt="4"/>
      <dgm:spPr>
        <a:solidFill>
          <a:srgbClr val="0070C0"/>
        </a:solidFill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3D425B47-886A-4BDE-9129-435A885F7BDD}" type="pres">
      <dgm:prSet presAssocID="{594BF85D-E9BC-439A-80D6-0EB4896FAE66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518638-C484-41DC-B301-F8E8B8C83E00}" type="pres">
      <dgm:prSet presAssocID="{594BF85D-E9BC-439A-80D6-0EB4896FAE66}" presName="accent_2" presStyleCnt="0"/>
      <dgm:spPr/>
    </dgm:pt>
    <dgm:pt modelId="{58A99791-976C-4270-ABCC-A15CE6943D6C}" type="pres">
      <dgm:prSet presAssocID="{594BF85D-E9BC-439A-80D6-0EB4896FAE66}" presName="accentRepeatNode" presStyleLbl="solidFgAcc1" presStyleIdx="1" presStyleCnt="4"/>
      <dgm:spPr>
        <a:solidFill>
          <a:srgbClr val="FFC000"/>
        </a:solidFill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158283C6-2307-4412-A694-C24A35138AE4}" type="pres">
      <dgm:prSet presAssocID="{47736B17-8141-4E43-9780-98F53B713858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54576A-E900-4046-BE98-5C6BBB87BD62}" type="pres">
      <dgm:prSet presAssocID="{47736B17-8141-4E43-9780-98F53B713858}" presName="accent_3" presStyleCnt="0"/>
      <dgm:spPr/>
    </dgm:pt>
    <dgm:pt modelId="{C4F438E0-C9FB-4142-A782-E2ED2FAB32AB}" type="pres">
      <dgm:prSet presAssocID="{47736B17-8141-4E43-9780-98F53B713858}" presName="accentRepeatNode" presStyleLbl="solidFgAcc1" presStyleIdx="2" presStyleCnt="4"/>
      <dgm:spPr>
        <a:solidFill>
          <a:srgbClr val="C00000"/>
        </a:solidFill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CC744001-4C3C-4F81-8A5F-5EA59164522D}" type="pres">
      <dgm:prSet presAssocID="{9044E199-CE41-4D69-946F-81059F947649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0C83F2-0440-4E7F-892C-DCEBD03EB732}" type="pres">
      <dgm:prSet presAssocID="{9044E199-CE41-4D69-946F-81059F947649}" presName="accent_4" presStyleCnt="0"/>
      <dgm:spPr/>
    </dgm:pt>
    <dgm:pt modelId="{3F3C026E-5E59-4607-89AF-91A7C0FC61FB}" type="pres">
      <dgm:prSet presAssocID="{9044E199-CE41-4D69-946F-81059F947649}" presName="accentRepeatNode" presStyleLbl="solidFgAcc1" presStyleIdx="3" presStyleCnt="4"/>
      <dgm:spPr>
        <a:solidFill>
          <a:srgbClr val="92D050"/>
        </a:solidFill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</dgm:ptLst>
  <dgm:cxnLst>
    <dgm:cxn modelId="{177AE26B-85F3-45B8-9830-6A178AF1ADDD}" srcId="{BE1645D6-1611-4DF4-8DF3-EEC32D8C4F8A}" destId="{594BF85D-E9BC-439A-80D6-0EB4896FAE66}" srcOrd="1" destOrd="0" parTransId="{F9701C7C-9B01-4876-A1ED-4F2C271A4DC0}" sibTransId="{120C55D7-E0EA-4E24-BA54-2E5BE7566668}"/>
    <dgm:cxn modelId="{E2F19C00-F5ED-48CA-A85B-3EE71C38B20C}" srcId="{BE1645D6-1611-4DF4-8DF3-EEC32D8C4F8A}" destId="{9044E199-CE41-4D69-946F-81059F947649}" srcOrd="3" destOrd="0" parTransId="{63495625-211D-4082-9676-3F607B824F09}" sibTransId="{FA40DDEE-8F7D-4035-AF84-9E3C3407768C}"/>
    <dgm:cxn modelId="{75739507-C25A-4FF2-8A75-99CFEB1AA6FA}" srcId="{BE1645D6-1611-4DF4-8DF3-EEC32D8C4F8A}" destId="{020DE52D-4485-480D-9641-C45E840E866B}" srcOrd="0" destOrd="0" parTransId="{C347DBC6-43D8-4312-8C18-62665D399B40}" sibTransId="{E0EF98CB-C1C0-4C22-A539-F558B4CAED5C}"/>
    <dgm:cxn modelId="{CC57F3BD-5A75-4B32-AAB8-A0C24D0072DF}" srcId="{BE1645D6-1611-4DF4-8DF3-EEC32D8C4F8A}" destId="{47736B17-8141-4E43-9780-98F53B713858}" srcOrd="2" destOrd="0" parTransId="{397A7621-4703-4C39-9978-2D49301A2AA4}" sibTransId="{5939E8F9-A02A-4E0B-BCEC-7E77A483A98C}"/>
    <dgm:cxn modelId="{27EF9D47-3556-4DEB-B0DE-9F628012D4F3}" type="presOf" srcId="{47736B17-8141-4E43-9780-98F53B713858}" destId="{158283C6-2307-4412-A694-C24A35138AE4}" srcOrd="0" destOrd="0" presId="urn:microsoft.com/office/officeart/2008/layout/VerticalCurvedList"/>
    <dgm:cxn modelId="{42373D14-E1A8-4ACB-ACA7-394CD5818DFA}" type="presOf" srcId="{E0EF98CB-C1C0-4C22-A539-F558B4CAED5C}" destId="{C56633DC-E658-46D8-BE63-7CB1CCD3C8DC}" srcOrd="0" destOrd="0" presId="urn:microsoft.com/office/officeart/2008/layout/VerticalCurvedList"/>
    <dgm:cxn modelId="{EA48EB60-64E5-4634-9804-FA89B65611CD}" type="presOf" srcId="{594BF85D-E9BC-439A-80D6-0EB4896FAE66}" destId="{3D425B47-886A-4BDE-9129-435A885F7BDD}" srcOrd="0" destOrd="0" presId="urn:microsoft.com/office/officeart/2008/layout/VerticalCurvedList"/>
    <dgm:cxn modelId="{099BF3B5-607A-4364-85CD-4C6F5B12CE72}" type="presOf" srcId="{BE1645D6-1611-4DF4-8DF3-EEC32D8C4F8A}" destId="{8D4BB782-D1CB-4178-BD6C-378E667E109F}" srcOrd="0" destOrd="0" presId="urn:microsoft.com/office/officeart/2008/layout/VerticalCurvedList"/>
    <dgm:cxn modelId="{6E9214EF-B76F-4213-957F-B4E31360C613}" type="presOf" srcId="{020DE52D-4485-480D-9641-C45E840E866B}" destId="{B7B03930-5CC2-462E-B9EC-616030F550D1}" srcOrd="0" destOrd="0" presId="urn:microsoft.com/office/officeart/2008/layout/VerticalCurvedList"/>
    <dgm:cxn modelId="{95F7C34D-EFB4-4CEE-92A3-6CAB3F4B2703}" type="presOf" srcId="{9044E199-CE41-4D69-946F-81059F947649}" destId="{CC744001-4C3C-4F81-8A5F-5EA59164522D}" srcOrd="0" destOrd="0" presId="urn:microsoft.com/office/officeart/2008/layout/VerticalCurvedList"/>
    <dgm:cxn modelId="{525CE417-4276-4703-9E82-989D8BE78A5E}" type="presParOf" srcId="{8D4BB782-D1CB-4178-BD6C-378E667E109F}" destId="{30E5EA73-69FE-4C99-B7E6-D2785DA2F8C5}" srcOrd="0" destOrd="0" presId="urn:microsoft.com/office/officeart/2008/layout/VerticalCurvedList"/>
    <dgm:cxn modelId="{93A3C16E-F670-46CB-809A-1CD60B969A45}" type="presParOf" srcId="{30E5EA73-69FE-4C99-B7E6-D2785DA2F8C5}" destId="{147482D8-F793-4B63-AC92-2D2E108DBAA0}" srcOrd="0" destOrd="0" presId="urn:microsoft.com/office/officeart/2008/layout/VerticalCurvedList"/>
    <dgm:cxn modelId="{2D3460FD-716F-4AF5-ACD3-25BF95C6A20D}" type="presParOf" srcId="{147482D8-F793-4B63-AC92-2D2E108DBAA0}" destId="{F2410933-DB5E-4543-A714-4AF5A203C95C}" srcOrd="0" destOrd="0" presId="urn:microsoft.com/office/officeart/2008/layout/VerticalCurvedList"/>
    <dgm:cxn modelId="{99D7DB1C-57AD-49ED-B68E-D01F54176515}" type="presParOf" srcId="{147482D8-F793-4B63-AC92-2D2E108DBAA0}" destId="{C56633DC-E658-46D8-BE63-7CB1CCD3C8DC}" srcOrd="1" destOrd="0" presId="urn:microsoft.com/office/officeart/2008/layout/VerticalCurvedList"/>
    <dgm:cxn modelId="{1A03E4EF-505F-420B-B6BC-8990D597D192}" type="presParOf" srcId="{147482D8-F793-4B63-AC92-2D2E108DBAA0}" destId="{82F03708-A2AD-459B-AB59-7BBD9EB44E67}" srcOrd="2" destOrd="0" presId="urn:microsoft.com/office/officeart/2008/layout/VerticalCurvedList"/>
    <dgm:cxn modelId="{8C500162-DCF3-48C3-9E54-A18F76A8E220}" type="presParOf" srcId="{147482D8-F793-4B63-AC92-2D2E108DBAA0}" destId="{9C6C1869-E7B2-4FB9-A22B-16BADC04A189}" srcOrd="3" destOrd="0" presId="urn:microsoft.com/office/officeart/2008/layout/VerticalCurvedList"/>
    <dgm:cxn modelId="{74FD9C12-ED0F-4976-A76C-9294635AD4F3}" type="presParOf" srcId="{30E5EA73-69FE-4C99-B7E6-D2785DA2F8C5}" destId="{B7B03930-5CC2-462E-B9EC-616030F550D1}" srcOrd="1" destOrd="0" presId="urn:microsoft.com/office/officeart/2008/layout/VerticalCurvedList"/>
    <dgm:cxn modelId="{D963967E-811D-4448-AE38-035C75C32F19}" type="presParOf" srcId="{30E5EA73-69FE-4C99-B7E6-D2785DA2F8C5}" destId="{738F6C6A-40BC-4677-97B0-D278E6A03A0F}" srcOrd="2" destOrd="0" presId="urn:microsoft.com/office/officeart/2008/layout/VerticalCurvedList"/>
    <dgm:cxn modelId="{4101B66B-3254-48CD-AD12-BEBDE25C6B4F}" type="presParOf" srcId="{738F6C6A-40BC-4677-97B0-D278E6A03A0F}" destId="{2B94B3DE-3FD1-4138-B6A8-86C32D7CDAE7}" srcOrd="0" destOrd="0" presId="urn:microsoft.com/office/officeart/2008/layout/VerticalCurvedList"/>
    <dgm:cxn modelId="{6A04FBCE-E6E5-4072-9C5A-85BBD54774C5}" type="presParOf" srcId="{30E5EA73-69FE-4C99-B7E6-D2785DA2F8C5}" destId="{3D425B47-886A-4BDE-9129-435A885F7BDD}" srcOrd="3" destOrd="0" presId="urn:microsoft.com/office/officeart/2008/layout/VerticalCurvedList"/>
    <dgm:cxn modelId="{426C3ADD-BEA0-40D7-AADF-BE72C21A9287}" type="presParOf" srcId="{30E5EA73-69FE-4C99-B7E6-D2785DA2F8C5}" destId="{64518638-C484-41DC-B301-F8E8B8C83E00}" srcOrd="4" destOrd="0" presId="urn:microsoft.com/office/officeart/2008/layout/VerticalCurvedList"/>
    <dgm:cxn modelId="{9DB86A14-5D1C-4F29-8342-9525EB08ACBD}" type="presParOf" srcId="{64518638-C484-41DC-B301-F8E8B8C83E00}" destId="{58A99791-976C-4270-ABCC-A15CE6943D6C}" srcOrd="0" destOrd="0" presId="urn:microsoft.com/office/officeart/2008/layout/VerticalCurvedList"/>
    <dgm:cxn modelId="{A6789E95-82B6-4CB9-A69E-AB9944CA0FC9}" type="presParOf" srcId="{30E5EA73-69FE-4C99-B7E6-D2785DA2F8C5}" destId="{158283C6-2307-4412-A694-C24A35138AE4}" srcOrd="5" destOrd="0" presId="urn:microsoft.com/office/officeart/2008/layout/VerticalCurvedList"/>
    <dgm:cxn modelId="{E605AE32-B271-4B69-B14A-306DAC4D1D7F}" type="presParOf" srcId="{30E5EA73-69FE-4C99-B7E6-D2785DA2F8C5}" destId="{4E54576A-E900-4046-BE98-5C6BBB87BD62}" srcOrd="6" destOrd="0" presId="urn:microsoft.com/office/officeart/2008/layout/VerticalCurvedList"/>
    <dgm:cxn modelId="{7EDEBF1A-451E-4440-AD14-EFA77BFBE255}" type="presParOf" srcId="{4E54576A-E900-4046-BE98-5C6BBB87BD62}" destId="{C4F438E0-C9FB-4142-A782-E2ED2FAB32AB}" srcOrd="0" destOrd="0" presId="urn:microsoft.com/office/officeart/2008/layout/VerticalCurvedList"/>
    <dgm:cxn modelId="{F04DCEA7-04D8-4447-8DC5-B2962633B4A0}" type="presParOf" srcId="{30E5EA73-69FE-4C99-B7E6-D2785DA2F8C5}" destId="{CC744001-4C3C-4F81-8A5F-5EA59164522D}" srcOrd="7" destOrd="0" presId="urn:microsoft.com/office/officeart/2008/layout/VerticalCurvedList"/>
    <dgm:cxn modelId="{53FC01CB-6418-4923-A7D6-699851D2D684}" type="presParOf" srcId="{30E5EA73-69FE-4C99-B7E6-D2785DA2F8C5}" destId="{510C83F2-0440-4E7F-892C-DCEBD03EB732}" srcOrd="8" destOrd="0" presId="urn:microsoft.com/office/officeart/2008/layout/VerticalCurvedList"/>
    <dgm:cxn modelId="{F0DAE737-85A4-419A-8C1C-423E9FBE4747}" type="presParOf" srcId="{510C83F2-0440-4E7F-892C-DCEBD03EB732}" destId="{3F3C026E-5E59-4607-89AF-91A7C0FC61FB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7517977" cy="5181600"/>
        <a:chOff x="0" y="0"/>
        <a:chExt cx="7517977" cy="5181600"/>
      </a:xfrm>
    </dsp:grpSpPr>
    <dsp:sp modelId="{C56633DC-E658-46D8-BE63-7CB1CCD3C8DC}">
      <dsp:nvSpPr>
        <dsp:cNvPr id="4" name="Block Arc 3"/>
        <dsp:cNvSpPr/>
      </dsp:nvSpPr>
      <dsp:spPr bwMode="white">
        <a:xfrm>
          <a:off x="-5798530" y="-909235"/>
          <a:ext cx="7000070" cy="7000070"/>
        </a:xfrm>
        <a:prstGeom prst="blockArc">
          <a:avLst>
            <a:gd name="adj1" fmla="val 18900000"/>
            <a:gd name="adj2" fmla="val 2700000"/>
            <a:gd name="adj3" fmla="val 258"/>
          </a:avLst>
        </a:pr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-5798530" y="-909235"/>
        <a:ext cx="7000070" cy="7000070"/>
      </dsp:txXfrm>
    </dsp:sp>
    <dsp:sp modelId="{B7B03930-5CC2-462E-B9EC-616030F550D1}">
      <dsp:nvSpPr>
        <dsp:cNvPr id="7" name="Rectangles 6"/>
        <dsp:cNvSpPr/>
      </dsp:nvSpPr>
      <dsp:spPr bwMode="white">
        <a:xfrm>
          <a:off x="657027" y="398361"/>
          <a:ext cx="6860950" cy="797137"/>
        </a:xfrm>
        <a:prstGeom prst="rect">
          <a:avLst/>
        </a:prstGeom>
        <a:solidFill>
          <a:srgbClr val="0070C0"/>
        </a:solidFill>
        <a:ln>
          <a:solidFill>
            <a:schemeClr val="tx1"/>
          </a:solidFill>
        </a:ln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632727" tIns="71120" rIns="71120" bIns="71120" anchor="ctr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800" dirty="0" smtClean="0">
              <a:solidFill>
                <a:schemeClr val="bg1"/>
              </a:solidFill>
            </a:rPr>
            <a:t>Types of Data</a:t>
          </a:r>
          <a:endParaRPr lang="en-US" sz="2800" dirty="0">
            <a:solidFill>
              <a:schemeClr val="bg1"/>
            </a:solidFill>
          </a:endParaRPr>
        </a:p>
      </dsp:txBody>
      <dsp:txXfrm>
        <a:off x="657027" y="398361"/>
        <a:ext cx="6860950" cy="797137"/>
      </dsp:txXfrm>
    </dsp:sp>
    <dsp:sp modelId="{2B94B3DE-3FD1-4138-B6A8-86C32D7CDAE7}">
      <dsp:nvSpPr>
        <dsp:cNvPr id="8" name="Oval 7"/>
        <dsp:cNvSpPr/>
      </dsp:nvSpPr>
      <dsp:spPr bwMode="white">
        <a:xfrm>
          <a:off x="158816" y="298719"/>
          <a:ext cx="996422" cy="996422"/>
        </a:xfrm>
        <a:prstGeom prst="ellipse">
          <a:avLst/>
        </a:prstGeom>
        <a:solidFill>
          <a:srgbClr val="0070C0"/>
        </a:solidFill>
        <a:ln>
          <a:solidFill>
            <a:schemeClr val="tx1"/>
          </a:solidFill>
        </a:ln>
      </dsp:spPr>
      <dsp:style>
        <a:lnRef idx="2">
          <a:schemeClr val="accent1"/>
        </a:lnRef>
        <a:fillRef idx="1">
          <a:schemeClr val="lt1"/>
        </a:fillRef>
        <a:effectRef idx="0">
          <a:scrgbClr r="0" g="0" b="0"/>
        </a:effectRef>
        <a:fontRef idx="minor"/>
      </dsp:style>
      <dsp:txXfrm>
        <a:off x="158816" y="298719"/>
        <a:ext cx="996422" cy="996422"/>
      </dsp:txXfrm>
    </dsp:sp>
    <dsp:sp modelId="{3D425B47-886A-4BDE-9129-435A885F7BDD}">
      <dsp:nvSpPr>
        <dsp:cNvPr id="9" name="Rectangles 8"/>
        <dsp:cNvSpPr/>
      </dsp:nvSpPr>
      <dsp:spPr bwMode="white">
        <a:xfrm>
          <a:off x="1114044" y="1594275"/>
          <a:ext cx="6403933" cy="797137"/>
        </a:xfrm>
        <a:prstGeom prst="rect">
          <a:avLst/>
        </a:prstGeom>
        <a:solidFill>
          <a:srgbClr val="FFC000"/>
        </a:solidFill>
        <a:ln>
          <a:solidFill>
            <a:schemeClr val="tx1"/>
          </a:solidFill>
        </a:ln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632727" tIns="66040" rIns="66040" bIns="66040" anchor="ctr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600" dirty="0" smtClean="0">
              <a:solidFill>
                <a:schemeClr val="tx1"/>
              </a:solidFill>
            </a:rPr>
            <a:t>Scaling Databases &amp; the 2PC Protocol</a:t>
          </a:r>
          <a:endParaRPr lang="en-US" sz="2600" dirty="0">
            <a:solidFill>
              <a:schemeClr val="tx1"/>
            </a:solidFill>
          </a:endParaRPr>
        </a:p>
      </dsp:txBody>
      <dsp:txXfrm>
        <a:off x="1114044" y="1594275"/>
        <a:ext cx="6403933" cy="797137"/>
      </dsp:txXfrm>
    </dsp:sp>
    <dsp:sp modelId="{58A99791-976C-4270-ABCC-A15CE6943D6C}">
      <dsp:nvSpPr>
        <dsp:cNvPr id="10" name="Oval 9"/>
        <dsp:cNvSpPr/>
      </dsp:nvSpPr>
      <dsp:spPr bwMode="white">
        <a:xfrm>
          <a:off x="615833" y="1494633"/>
          <a:ext cx="996422" cy="996422"/>
        </a:xfrm>
        <a:prstGeom prst="ellipse">
          <a:avLst/>
        </a:prstGeom>
        <a:solidFill>
          <a:srgbClr val="FFC000"/>
        </a:solidFill>
        <a:ln>
          <a:solidFill>
            <a:schemeClr val="tx1"/>
          </a:solidFill>
        </a:ln>
      </dsp:spPr>
      <dsp:style>
        <a:lnRef idx="2">
          <a:schemeClr val="accent1"/>
        </a:lnRef>
        <a:fillRef idx="1">
          <a:schemeClr val="lt1"/>
        </a:fillRef>
        <a:effectRef idx="0">
          <a:scrgbClr r="0" g="0" b="0"/>
        </a:effectRef>
        <a:fontRef idx="minor"/>
      </dsp:style>
      <dsp:txXfrm>
        <a:off x="615833" y="1494633"/>
        <a:ext cx="996422" cy="996422"/>
      </dsp:txXfrm>
    </dsp:sp>
    <dsp:sp modelId="{158283C6-2307-4412-A694-C24A35138AE4}">
      <dsp:nvSpPr>
        <dsp:cNvPr id="11" name="Rectangles 10"/>
        <dsp:cNvSpPr/>
      </dsp:nvSpPr>
      <dsp:spPr bwMode="white">
        <a:xfrm>
          <a:off x="1114044" y="2790188"/>
          <a:ext cx="6403933" cy="797137"/>
        </a:xfrm>
        <a:prstGeom prst="rect">
          <a:avLst/>
        </a:prstGeom>
        <a:solidFill>
          <a:srgbClr val="C00000"/>
        </a:solidFill>
        <a:ln>
          <a:solidFill>
            <a:schemeClr val="tx1"/>
          </a:solidFill>
        </a:ln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632727" tIns="71120" rIns="71120" bIns="71120" anchor="ctr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800" dirty="0" smtClean="0">
              <a:solidFill>
                <a:schemeClr val="bg1"/>
              </a:solidFill>
            </a:rPr>
            <a:t>The CAP Theorem and the BASE Properties</a:t>
          </a:r>
          <a:endParaRPr lang="en-US" sz="2800" dirty="0">
            <a:solidFill>
              <a:schemeClr val="bg1"/>
            </a:solidFill>
          </a:endParaRPr>
        </a:p>
      </dsp:txBody>
      <dsp:txXfrm>
        <a:off x="1114044" y="2790188"/>
        <a:ext cx="6403933" cy="797137"/>
      </dsp:txXfrm>
    </dsp:sp>
    <dsp:sp modelId="{C4F438E0-C9FB-4142-A782-E2ED2FAB32AB}">
      <dsp:nvSpPr>
        <dsp:cNvPr id="12" name="Oval 11"/>
        <dsp:cNvSpPr/>
      </dsp:nvSpPr>
      <dsp:spPr bwMode="white">
        <a:xfrm>
          <a:off x="615833" y="2690546"/>
          <a:ext cx="996422" cy="996422"/>
        </a:xfrm>
        <a:prstGeom prst="ellipse">
          <a:avLst/>
        </a:prstGeom>
        <a:solidFill>
          <a:srgbClr val="C00000"/>
        </a:solidFill>
        <a:ln>
          <a:solidFill>
            <a:schemeClr val="tx1"/>
          </a:solidFill>
        </a:ln>
      </dsp:spPr>
      <dsp:style>
        <a:lnRef idx="2">
          <a:schemeClr val="accent1"/>
        </a:lnRef>
        <a:fillRef idx="1">
          <a:schemeClr val="lt1"/>
        </a:fillRef>
        <a:effectRef idx="0">
          <a:scrgbClr r="0" g="0" b="0"/>
        </a:effectRef>
        <a:fontRef idx="minor"/>
      </dsp:style>
      <dsp:txXfrm>
        <a:off x="615833" y="2690546"/>
        <a:ext cx="996422" cy="996422"/>
      </dsp:txXfrm>
    </dsp:sp>
    <dsp:sp modelId="{CC744001-4C3C-4F81-8A5F-5EA59164522D}">
      <dsp:nvSpPr>
        <dsp:cNvPr id="13" name="Rectangles 12"/>
        <dsp:cNvSpPr/>
      </dsp:nvSpPr>
      <dsp:spPr bwMode="white">
        <a:xfrm>
          <a:off x="657027" y="3986101"/>
          <a:ext cx="6860950" cy="797137"/>
        </a:xfrm>
        <a:prstGeom prst="rect">
          <a:avLst/>
        </a:prstGeom>
        <a:solidFill>
          <a:srgbClr val="92D050"/>
        </a:solidFill>
        <a:ln>
          <a:solidFill>
            <a:schemeClr val="tx1"/>
          </a:solidFill>
        </a:ln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632727" tIns="71120" rIns="71120" bIns="71120" anchor="ctr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800" dirty="0" smtClean="0">
              <a:solidFill>
                <a:schemeClr val="tx1"/>
              </a:solidFill>
            </a:rPr>
            <a:t>NoSQL Databases</a:t>
          </a:r>
          <a:endParaRPr lang="en-US" sz="2800" dirty="0">
            <a:solidFill>
              <a:schemeClr val="tx1"/>
            </a:solidFill>
          </a:endParaRPr>
        </a:p>
      </dsp:txBody>
      <dsp:txXfrm>
        <a:off x="657027" y="3986101"/>
        <a:ext cx="6860950" cy="797137"/>
      </dsp:txXfrm>
    </dsp:sp>
    <dsp:sp modelId="{3F3C026E-5E59-4607-89AF-91A7C0FC61FB}">
      <dsp:nvSpPr>
        <dsp:cNvPr id="14" name="Oval 13"/>
        <dsp:cNvSpPr/>
      </dsp:nvSpPr>
      <dsp:spPr bwMode="white">
        <a:xfrm>
          <a:off x="158816" y="3886459"/>
          <a:ext cx="996422" cy="996422"/>
        </a:xfrm>
        <a:prstGeom prst="ellipse">
          <a:avLst/>
        </a:prstGeom>
        <a:solidFill>
          <a:srgbClr val="92D050"/>
        </a:solidFill>
        <a:ln>
          <a:solidFill>
            <a:schemeClr val="tx1"/>
          </a:solidFill>
        </a:ln>
      </dsp:spPr>
      <dsp:style>
        <a:lnRef idx="2">
          <a:schemeClr val="accent1"/>
        </a:lnRef>
        <a:fillRef idx="1">
          <a:schemeClr val="lt1"/>
        </a:fillRef>
        <a:effectRef idx="0">
          <a:scrgbClr r="0" g="0" b="0"/>
        </a:effectRef>
        <a:fontRef idx="minor"/>
      </dsp:style>
      <dsp:txXfrm>
        <a:off x="158816" y="3886459"/>
        <a:ext cx="996422" cy="996422"/>
      </dsp:txXfrm>
    </dsp:sp>
    <dsp:sp modelId="{F2410933-DB5E-4543-A714-4AF5A203C95C}">
      <dsp:nvSpPr>
        <dsp:cNvPr id="3" name="Rectangles 2" hidden="1"/>
        <dsp:cNvSpPr/>
      </dsp:nvSpPr>
      <dsp:spPr bwMode="white">
        <a:xfrm>
          <a:off x="145676" y="110629"/>
          <a:ext cx="36000" cy="36000"/>
        </a:xfrm>
        <a:prstGeom prst="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145676" y="110629"/>
        <a:ext cx="36000" cy="36000"/>
      </dsp:txXfrm>
    </dsp:sp>
    <dsp:sp modelId="{82F03708-A2AD-459B-AB59-7BBD9EB44E67}">
      <dsp:nvSpPr>
        <dsp:cNvPr id="5" name="Rectangles 4" hidden="1"/>
        <dsp:cNvSpPr/>
      </dsp:nvSpPr>
      <dsp:spPr bwMode="white">
        <a:xfrm>
          <a:off x="1165540" y="2572800"/>
          <a:ext cx="36000" cy="36000"/>
        </a:xfrm>
        <a:prstGeom prst="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1165540" y="2572800"/>
        <a:ext cx="36000" cy="36000"/>
      </dsp:txXfrm>
    </dsp:sp>
    <dsp:sp modelId="{9C6C1869-E7B2-4FB9-A22B-16BADC04A189}">
      <dsp:nvSpPr>
        <dsp:cNvPr id="6" name="Rectangles 5" hidden="1"/>
        <dsp:cNvSpPr/>
      </dsp:nvSpPr>
      <dsp:spPr bwMode="white">
        <a:xfrm>
          <a:off x="145676" y="5034971"/>
          <a:ext cx="36000" cy="36000"/>
        </a:xfrm>
        <a:prstGeom prst="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145676" y="5034971"/>
        <a:ext cx="36000" cy="36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7517977" cy="5181600"/>
        <a:chOff x="0" y="0"/>
        <a:chExt cx="7517977" cy="5181600"/>
      </a:xfrm>
    </dsp:grpSpPr>
    <dsp:sp modelId="{C56633DC-E658-46D8-BE63-7CB1CCD3C8DC}">
      <dsp:nvSpPr>
        <dsp:cNvPr id="4" name="Block Arc 3"/>
        <dsp:cNvSpPr/>
      </dsp:nvSpPr>
      <dsp:spPr bwMode="white">
        <a:xfrm>
          <a:off x="-5798530" y="-909235"/>
          <a:ext cx="7000070" cy="7000070"/>
        </a:xfrm>
        <a:prstGeom prst="blockArc">
          <a:avLst>
            <a:gd name="adj1" fmla="val 18900000"/>
            <a:gd name="adj2" fmla="val 2700000"/>
            <a:gd name="adj3" fmla="val 258"/>
          </a:avLst>
        </a:pr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-5798530" y="-909235"/>
        <a:ext cx="7000070" cy="7000070"/>
      </dsp:txXfrm>
    </dsp:sp>
    <dsp:sp modelId="{B7B03930-5CC2-462E-B9EC-616030F550D1}">
      <dsp:nvSpPr>
        <dsp:cNvPr id="7" name="Rectangles 6"/>
        <dsp:cNvSpPr/>
      </dsp:nvSpPr>
      <dsp:spPr bwMode="white">
        <a:xfrm>
          <a:off x="657027" y="398361"/>
          <a:ext cx="6860950" cy="797137"/>
        </a:xfrm>
        <a:prstGeom prst="rect">
          <a:avLst/>
        </a:prstGeom>
        <a:solidFill>
          <a:srgbClr val="0070C0"/>
        </a:solidFill>
        <a:ln>
          <a:solidFill>
            <a:schemeClr val="tx1"/>
          </a:solidFill>
        </a:ln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632727" tIns="71120" rIns="71120" bIns="71120" anchor="ctr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800" dirty="0" smtClean="0">
              <a:solidFill>
                <a:schemeClr val="bg1"/>
              </a:solidFill>
            </a:rPr>
            <a:t>Types of Data</a:t>
          </a:r>
          <a:endParaRPr lang="en-US" sz="2800" dirty="0">
            <a:solidFill>
              <a:schemeClr val="bg1"/>
            </a:solidFill>
          </a:endParaRPr>
        </a:p>
      </dsp:txBody>
      <dsp:txXfrm>
        <a:off x="657027" y="398361"/>
        <a:ext cx="6860950" cy="797137"/>
      </dsp:txXfrm>
    </dsp:sp>
    <dsp:sp modelId="{2B94B3DE-3FD1-4138-B6A8-86C32D7CDAE7}">
      <dsp:nvSpPr>
        <dsp:cNvPr id="8" name="Oval 7"/>
        <dsp:cNvSpPr/>
      </dsp:nvSpPr>
      <dsp:spPr bwMode="white">
        <a:xfrm>
          <a:off x="158816" y="298719"/>
          <a:ext cx="996422" cy="996422"/>
        </a:xfrm>
        <a:prstGeom prst="ellipse">
          <a:avLst/>
        </a:prstGeom>
        <a:solidFill>
          <a:srgbClr val="0070C0"/>
        </a:solidFill>
        <a:ln>
          <a:solidFill>
            <a:schemeClr val="tx1"/>
          </a:solidFill>
        </a:ln>
      </dsp:spPr>
      <dsp:style>
        <a:lnRef idx="2">
          <a:schemeClr val="accent1"/>
        </a:lnRef>
        <a:fillRef idx="1">
          <a:schemeClr val="lt1"/>
        </a:fillRef>
        <a:effectRef idx="0">
          <a:scrgbClr r="0" g="0" b="0"/>
        </a:effectRef>
        <a:fontRef idx="minor"/>
      </dsp:style>
      <dsp:txXfrm>
        <a:off x="158816" y="298719"/>
        <a:ext cx="996422" cy="996422"/>
      </dsp:txXfrm>
    </dsp:sp>
    <dsp:sp modelId="{3D425B47-886A-4BDE-9129-435A885F7BDD}">
      <dsp:nvSpPr>
        <dsp:cNvPr id="9" name="Rectangles 8"/>
        <dsp:cNvSpPr/>
      </dsp:nvSpPr>
      <dsp:spPr bwMode="white">
        <a:xfrm>
          <a:off x="1114044" y="1594275"/>
          <a:ext cx="6403933" cy="797137"/>
        </a:xfrm>
        <a:prstGeom prst="rect">
          <a:avLst/>
        </a:prstGeom>
        <a:solidFill>
          <a:srgbClr val="FFC000"/>
        </a:solidFill>
        <a:ln>
          <a:solidFill>
            <a:schemeClr val="tx1"/>
          </a:solidFill>
        </a:ln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632727" tIns="66040" rIns="66040" bIns="66040" anchor="ctr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600" dirty="0" smtClean="0">
              <a:solidFill>
                <a:schemeClr val="tx1"/>
              </a:solidFill>
            </a:rPr>
            <a:t>Scaling Databases &amp; the 2PC Protocol</a:t>
          </a:r>
          <a:endParaRPr lang="en-US" sz="2600" dirty="0">
            <a:solidFill>
              <a:schemeClr val="tx1"/>
            </a:solidFill>
          </a:endParaRPr>
        </a:p>
      </dsp:txBody>
      <dsp:txXfrm>
        <a:off x="1114044" y="1594275"/>
        <a:ext cx="6403933" cy="797137"/>
      </dsp:txXfrm>
    </dsp:sp>
    <dsp:sp modelId="{58A99791-976C-4270-ABCC-A15CE6943D6C}">
      <dsp:nvSpPr>
        <dsp:cNvPr id="10" name="Oval 9"/>
        <dsp:cNvSpPr/>
      </dsp:nvSpPr>
      <dsp:spPr bwMode="white">
        <a:xfrm>
          <a:off x="615833" y="1494633"/>
          <a:ext cx="996422" cy="996422"/>
        </a:xfrm>
        <a:prstGeom prst="ellipse">
          <a:avLst/>
        </a:prstGeom>
        <a:solidFill>
          <a:srgbClr val="FFC000"/>
        </a:solidFill>
        <a:ln>
          <a:solidFill>
            <a:schemeClr val="tx1"/>
          </a:solidFill>
        </a:ln>
      </dsp:spPr>
      <dsp:style>
        <a:lnRef idx="2">
          <a:schemeClr val="accent1"/>
        </a:lnRef>
        <a:fillRef idx="1">
          <a:schemeClr val="lt1"/>
        </a:fillRef>
        <a:effectRef idx="0">
          <a:scrgbClr r="0" g="0" b="0"/>
        </a:effectRef>
        <a:fontRef idx="minor"/>
      </dsp:style>
      <dsp:txXfrm>
        <a:off x="615833" y="1494633"/>
        <a:ext cx="996422" cy="996422"/>
      </dsp:txXfrm>
    </dsp:sp>
    <dsp:sp modelId="{158283C6-2307-4412-A694-C24A35138AE4}">
      <dsp:nvSpPr>
        <dsp:cNvPr id="11" name="Rectangles 10"/>
        <dsp:cNvSpPr/>
      </dsp:nvSpPr>
      <dsp:spPr bwMode="white">
        <a:xfrm>
          <a:off x="1114044" y="2790188"/>
          <a:ext cx="6403933" cy="797137"/>
        </a:xfrm>
        <a:prstGeom prst="rect">
          <a:avLst/>
        </a:prstGeom>
        <a:solidFill>
          <a:srgbClr val="C00000"/>
        </a:solidFill>
        <a:ln>
          <a:solidFill>
            <a:schemeClr val="tx1"/>
          </a:solidFill>
        </a:ln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632727" tIns="71120" rIns="71120" bIns="71120" anchor="ctr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800" dirty="0" smtClean="0">
              <a:solidFill>
                <a:schemeClr val="bg1"/>
              </a:solidFill>
            </a:rPr>
            <a:t>The CAP Theorem and the BASE Properties</a:t>
          </a:r>
          <a:endParaRPr lang="en-US" sz="2800" dirty="0">
            <a:solidFill>
              <a:schemeClr val="bg1"/>
            </a:solidFill>
          </a:endParaRPr>
        </a:p>
      </dsp:txBody>
      <dsp:txXfrm>
        <a:off x="1114044" y="2790188"/>
        <a:ext cx="6403933" cy="797137"/>
      </dsp:txXfrm>
    </dsp:sp>
    <dsp:sp modelId="{C4F438E0-C9FB-4142-A782-E2ED2FAB32AB}">
      <dsp:nvSpPr>
        <dsp:cNvPr id="12" name="Oval 11"/>
        <dsp:cNvSpPr/>
      </dsp:nvSpPr>
      <dsp:spPr bwMode="white">
        <a:xfrm>
          <a:off x="615833" y="2690546"/>
          <a:ext cx="996422" cy="996422"/>
        </a:xfrm>
        <a:prstGeom prst="ellipse">
          <a:avLst/>
        </a:prstGeom>
        <a:solidFill>
          <a:srgbClr val="C00000"/>
        </a:solidFill>
        <a:ln>
          <a:solidFill>
            <a:schemeClr val="tx1"/>
          </a:solidFill>
        </a:ln>
      </dsp:spPr>
      <dsp:style>
        <a:lnRef idx="2">
          <a:schemeClr val="accent1"/>
        </a:lnRef>
        <a:fillRef idx="1">
          <a:schemeClr val="lt1"/>
        </a:fillRef>
        <a:effectRef idx="0">
          <a:scrgbClr r="0" g="0" b="0"/>
        </a:effectRef>
        <a:fontRef idx="minor"/>
      </dsp:style>
      <dsp:txXfrm>
        <a:off x="615833" y="2690546"/>
        <a:ext cx="996422" cy="996422"/>
      </dsp:txXfrm>
    </dsp:sp>
    <dsp:sp modelId="{CC744001-4C3C-4F81-8A5F-5EA59164522D}">
      <dsp:nvSpPr>
        <dsp:cNvPr id="13" name="Rectangles 12"/>
        <dsp:cNvSpPr/>
      </dsp:nvSpPr>
      <dsp:spPr bwMode="white">
        <a:xfrm>
          <a:off x="657027" y="3986101"/>
          <a:ext cx="6860950" cy="797137"/>
        </a:xfrm>
        <a:prstGeom prst="rect">
          <a:avLst/>
        </a:prstGeom>
        <a:solidFill>
          <a:srgbClr val="92D050"/>
        </a:solidFill>
        <a:ln>
          <a:solidFill>
            <a:schemeClr val="tx1"/>
          </a:solidFill>
        </a:ln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632727" tIns="71120" rIns="71120" bIns="71120" anchor="ctr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800" dirty="0" smtClean="0">
              <a:solidFill>
                <a:schemeClr val="tx1"/>
              </a:solidFill>
            </a:rPr>
            <a:t>NoSQL Databases</a:t>
          </a:r>
          <a:endParaRPr lang="en-US" sz="2800" dirty="0">
            <a:solidFill>
              <a:schemeClr val="tx1"/>
            </a:solidFill>
          </a:endParaRPr>
        </a:p>
      </dsp:txBody>
      <dsp:txXfrm>
        <a:off x="657027" y="3986101"/>
        <a:ext cx="6860950" cy="797137"/>
      </dsp:txXfrm>
    </dsp:sp>
    <dsp:sp modelId="{3F3C026E-5E59-4607-89AF-91A7C0FC61FB}">
      <dsp:nvSpPr>
        <dsp:cNvPr id="14" name="Oval 13"/>
        <dsp:cNvSpPr/>
      </dsp:nvSpPr>
      <dsp:spPr bwMode="white">
        <a:xfrm>
          <a:off x="158816" y="3886459"/>
          <a:ext cx="996422" cy="996422"/>
        </a:xfrm>
        <a:prstGeom prst="ellipse">
          <a:avLst/>
        </a:prstGeom>
        <a:solidFill>
          <a:srgbClr val="92D050"/>
        </a:solidFill>
        <a:ln>
          <a:solidFill>
            <a:schemeClr val="tx1"/>
          </a:solidFill>
        </a:ln>
      </dsp:spPr>
      <dsp:style>
        <a:lnRef idx="2">
          <a:schemeClr val="accent1"/>
        </a:lnRef>
        <a:fillRef idx="1">
          <a:schemeClr val="lt1"/>
        </a:fillRef>
        <a:effectRef idx="0">
          <a:scrgbClr r="0" g="0" b="0"/>
        </a:effectRef>
        <a:fontRef idx="minor"/>
      </dsp:style>
      <dsp:txXfrm>
        <a:off x="158816" y="3886459"/>
        <a:ext cx="996422" cy="996422"/>
      </dsp:txXfrm>
    </dsp:sp>
    <dsp:sp modelId="{F2410933-DB5E-4543-A714-4AF5A203C95C}">
      <dsp:nvSpPr>
        <dsp:cNvPr id="3" name="Rectangles 2" hidden="1"/>
        <dsp:cNvSpPr/>
      </dsp:nvSpPr>
      <dsp:spPr bwMode="white">
        <a:xfrm>
          <a:off x="145676" y="110629"/>
          <a:ext cx="36000" cy="36000"/>
        </a:xfrm>
        <a:prstGeom prst="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145676" y="110629"/>
        <a:ext cx="36000" cy="36000"/>
      </dsp:txXfrm>
    </dsp:sp>
    <dsp:sp modelId="{82F03708-A2AD-459B-AB59-7BBD9EB44E67}">
      <dsp:nvSpPr>
        <dsp:cNvPr id="5" name="Rectangles 4" hidden="1"/>
        <dsp:cNvSpPr/>
      </dsp:nvSpPr>
      <dsp:spPr bwMode="white">
        <a:xfrm>
          <a:off x="1165540" y="2572800"/>
          <a:ext cx="36000" cy="36000"/>
        </a:xfrm>
        <a:prstGeom prst="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1165540" y="2572800"/>
        <a:ext cx="36000" cy="36000"/>
      </dsp:txXfrm>
    </dsp:sp>
    <dsp:sp modelId="{9C6C1869-E7B2-4FB9-A22B-16BADC04A189}">
      <dsp:nvSpPr>
        <dsp:cNvPr id="6" name="Rectangles 5" hidden="1"/>
        <dsp:cNvSpPr/>
      </dsp:nvSpPr>
      <dsp:spPr bwMode="white">
        <a:xfrm>
          <a:off x="145676" y="5034971"/>
          <a:ext cx="36000" cy="36000"/>
        </a:xfrm>
        <a:prstGeom prst="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145676" y="5034971"/>
        <a:ext cx="36000" cy="36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7517977" cy="5181600"/>
        <a:chOff x="0" y="0"/>
        <a:chExt cx="7517977" cy="5181600"/>
      </a:xfrm>
    </dsp:grpSpPr>
    <dsp:sp modelId="{C56633DC-E658-46D8-BE63-7CB1CCD3C8DC}">
      <dsp:nvSpPr>
        <dsp:cNvPr id="4" name="Block Arc 3"/>
        <dsp:cNvSpPr/>
      </dsp:nvSpPr>
      <dsp:spPr bwMode="white">
        <a:xfrm>
          <a:off x="-5798530" y="-909235"/>
          <a:ext cx="7000070" cy="7000070"/>
        </a:xfrm>
        <a:prstGeom prst="blockArc">
          <a:avLst>
            <a:gd name="adj1" fmla="val 18900000"/>
            <a:gd name="adj2" fmla="val 2700000"/>
            <a:gd name="adj3" fmla="val 258"/>
          </a:avLst>
        </a:pr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-5798530" y="-909235"/>
        <a:ext cx="7000070" cy="7000070"/>
      </dsp:txXfrm>
    </dsp:sp>
    <dsp:sp modelId="{B7B03930-5CC2-462E-B9EC-616030F550D1}">
      <dsp:nvSpPr>
        <dsp:cNvPr id="7" name="Rectangles 6"/>
        <dsp:cNvSpPr/>
      </dsp:nvSpPr>
      <dsp:spPr bwMode="white">
        <a:xfrm>
          <a:off x="657027" y="398361"/>
          <a:ext cx="6860950" cy="797137"/>
        </a:xfrm>
        <a:prstGeom prst="rect">
          <a:avLst/>
        </a:prstGeom>
        <a:solidFill>
          <a:srgbClr val="0070C0"/>
        </a:solidFill>
        <a:ln>
          <a:solidFill>
            <a:schemeClr val="tx1"/>
          </a:solidFill>
        </a:ln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632727" tIns="71120" rIns="71120" bIns="71120" anchor="ctr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800" dirty="0" smtClean="0">
              <a:solidFill>
                <a:schemeClr val="bg1"/>
              </a:solidFill>
            </a:rPr>
            <a:t>Types of Data</a:t>
          </a:r>
          <a:endParaRPr lang="en-US" sz="2800" dirty="0">
            <a:solidFill>
              <a:schemeClr val="bg1"/>
            </a:solidFill>
          </a:endParaRPr>
        </a:p>
      </dsp:txBody>
      <dsp:txXfrm>
        <a:off x="657027" y="398361"/>
        <a:ext cx="6860950" cy="797137"/>
      </dsp:txXfrm>
    </dsp:sp>
    <dsp:sp modelId="{2B94B3DE-3FD1-4138-B6A8-86C32D7CDAE7}">
      <dsp:nvSpPr>
        <dsp:cNvPr id="8" name="Oval 7"/>
        <dsp:cNvSpPr/>
      </dsp:nvSpPr>
      <dsp:spPr bwMode="white">
        <a:xfrm>
          <a:off x="158816" y="298719"/>
          <a:ext cx="996422" cy="996422"/>
        </a:xfrm>
        <a:prstGeom prst="ellipse">
          <a:avLst/>
        </a:prstGeom>
        <a:solidFill>
          <a:srgbClr val="0070C0"/>
        </a:solidFill>
        <a:ln>
          <a:solidFill>
            <a:schemeClr val="tx1"/>
          </a:solidFill>
        </a:ln>
      </dsp:spPr>
      <dsp:style>
        <a:lnRef idx="2">
          <a:schemeClr val="accent1"/>
        </a:lnRef>
        <a:fillRef idx="1">
          <a:schemeClr val="lt1"/>
        </a:fillRef>
        <a:effectRef idx="0">
          <a:scrgbClr r="0" g="0" b="0"/>
        </a:effectRef>
        <a:fontRef idx="minor"/>
      </dsp:style>
      <dsp:txXfrm>
        <a:off x="158816" y="298719"/>
        <a:ext cx="996422" cy="996422"/>
      </dsp:txXfrm>
    </dsp:sp>
    <dsp:sp modelId="{3D425B47-886A-4BDE-9129-435A885F7BDD}">
      <dsp:nvSpPr>
        <dsp:cNvPr id="9" name="Rectangles 8"/>
        <dsp:cNvSpPr/>
      </dsp:nvSpPr>
      <dsp:spPr bwMode="white">
        <a:xfrm>
          <a:off x="1114044" y="1594275"/>
          <a:ext cx="6403933" cy="797137"/>
        </a:xfrm>
        <a:prstGeom prst="rect">
          <a:avLst/>
        </a:prstGeom>
        <a:solidFill>
          <a:srgbClr val="FFC000"/>
        </a:solidFill>
        <a:ln>
          <a:solidFill>
            <a:schemeClr val="tx1"/>
          </a:solidFill>
        </a:ln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632727" tIns="66040" rIns="66040" bIns="66040" anchor="ctr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600" dirty="0" smtClean="0">
              <a:solidFill>
                <a:schemeClr val="tx1"/>
              </a:solidFill>
            </a:rPr>
            <a:t>Scaling Databases &amp; the 2PC Protocol</a:t>
          </a:r>
          <a:endParaRPr lang="en-US" sz="2600" dirty="0">
            <a:solidFill>
              <a:schemeClr val="tx1"/>
            </a:solidFill>
          </a:endParaRPr>
        </a:p>
      </dsp:txBody>
      <dsp:txXfrm>
        <a:off x="1114044" y="1594275"/>
        <a:ext cx="6403933" cy="797137"/>
      </dsp:txXfrm>
    </dsp:sp>
    <dsp:sp modelId="{58A99791-976C-4270-ABCC-A15CE6943D6C}">
      <dsp:nvSpPr>
        <dsp:cNvPr id="10" name="Oval 9"/>
        <dsp:cNvSpPr/>
      </dsp:nvSpPr>
      <dsp:spPr bwMode="white">
        <a:xfrm>
          <a:off x="615833" y="1494633"/>
          <a:ext cx="996422" cy="996422"/>
        </a:xfrm>
        <a:prstGeom prst="ellipse">
          <a:avLst/>
        </a:prstGeom>
        <a:solidFill>
          <a:srgbClr val="FFC000"/>
        </a:solidFill>
        <a:ln>
          <a:solidFill>
            <a:schemeClr val="tx1"/>
          </a:solidFill>
        </a:ln>
      </dsp:spPr>
      <dsp:style>
        <a:lnRef idx="2">
          <a:schemeClr val="accent1"/>
        </a:lnRef>
        <a:fillRef idx="1">
          <a:schemeClr val="lt1"/>
        </a:fillRef>
        <a:effectRef idx="0">
          <a:scrgbClr r="0" g="0" b="0"/>
        </a:effectRef>
        <a:fontRef idx="minor"/>
      </dsp:style>
      <dsp:txXfrm>
        <a:off x="615833" y="1494633"/>
        <a:ext cx="996422" cy="996422"/>
      </dsp:txXfrm>
    </dsp:sp>
    <dsp:sp modelId="{158283C6-2307-4412-A694-C24A35138AE4}">
      <dsp:nvSpPr>
        <dsp:cNvPr id="11" name="Rectangles 10"/>
        <dsp:cNvSpPr/>
      </dsp:nvSpPr>
      <dsp:spPr bwMode="white">
        <a:xfrm>
          <a:off x="1114044" y="2790188"/>
          <a:ext cx="6403933" cy="797137"/>
        </a:xfrm>
        <a:prstGeom prst="rect">
          <a:avLst/>
        </a:prstGeom>
        <a:solidFill>
          <a:srgbClr val="C00000"/>
        </a:solidFill>
        <a:ln>
          <a:solidFill>
            <a:schemeClr val="tx1"/>
          </a:solidFill>
        </a:ln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632727" tIns="71120" rIns="71120" bIns="71120" anchor="ctr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800" dirty="0" smtClean="0">
              <a:solidFill>
                <a:schemeClr val="bg1"/>
              </a:solidFill>
            </a:rPr>
            <a:t>The CAP Theorem and the BASE Properties</a:t>
          </a:r>
          <a:endParaRPr lang="en-US" sz="2800" dirty="0">
            <a:solidFill>
              <a:schemeClr val="bg1"/>
            </a:solidFill>
          </a:endParaRPr>
        </a:p>
      </dsp:txBody>
      <dsp:txXfrm>
        <a:off x="1114044" y="2790188"/>
        <a:ext cx="6403933" cy="797137"/>
      </dsp:txXfrm>
    </dsp:sp>
    <dsp:sp modelId="{C4F438E0-C9FB-4142-A782-E2ED2FAB32AB}">
      <dsp:nvSpPr>
        <dsp:cNvPr id="12" name="Oval 11"/>
        <dsp:cNvSpPr/>
      </dsp:nvSpPr>
      <dsp:spPr bwMode="white">
        <a:xfrm>
          <a:off x="615833" y="2690546"/>
          <a:ext cx="996422" cy="996422"/>
        </a:xfrm>
        <a:prstGeom prst="ellipse">
          <a:avLst/>
        </a:prstGeom>
        <a:solidFill>
          <a:srgbClr val="C00000"/>
        </a:solidFill>
        <a:ln>
          <a:solidFill>
            <a:schemeClr val="tx1"/>
          </a:solidFill>
        </a:ln>
      </dsp:spPr>
      <dsp:style>
        <a:lnRef idx="2">
          <a:schemeClr val="accent1"/>
        </a:lnRef>
        <a:fillRef idx="1">
          <a:schemeClr val="lt1"/>
        </a:fillRef>
        <a:effectRef idx="0">
          <a:scrgbClr r="0" g="0" b="0"/>
        </a:effectRef>
        <a:fontRef idx="minor"/>
      </dsp:style>
      <dsp:txXfrm>
        <a:off x="615833" y="2690546"/>
        <a:ext cx="996422" cy="996422"/>
      </dsp:txXfrm>
    </dsp:sp>
    <dsp:sp modelId="{CC744001-4C3C-4F81-8A5F-5EA59164522D}">
      <dsp:nvSpPr>
        <dsp:cNvPr id="13" name="Rectangles 12"/>
        <dsp:cNvSpPr/>
      </dsp:nvSpPr>
      <dsp:spPr bwMode="white">
        <a:xfrm>
          <a:off x="657027" y="3986101"/>
          <a:ext cx="6860950" cy="797137"/>
        </a:xfrm>
        <a:prstGeom prst="rect">
          <a:avLst/>
        </a:prstGeom>
        <a:solidFill>
          <a:srgbClr val="92D050"/>
        </a:solidFill>
        <a:ln>
          <a:solidFill>
            <a:schemeClr val="tx1"/>
          </a:solidFill>
        </a:ln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632727" tIns="71120" rIns="71120" bIns="71120" anchor="ctr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800" dirty="0" smtClean="0">
              <a:solidFill>
                <a:schemeClr val="tx1"/>
              </a:solidFill>
            </a:rPr>
            <a:t>NoSQL Databases</a:t>
          </a:r>
          <a:endParaRPr lang="en-US" sz="2800" dirty="0">
            <a:solidFill>
              <a:schemeClr val="tx1"/>
            </a:solidFill>
          </a:endParaRPr>
        </a:p>
      </dsp:txBody>
      <dsp:txXfrm>
        <a:off x="657027" y="3986101"/>
        <a:ext cx="6860950" cy="797137"/>
      </dsp:txXfrm>
    </dsp:sp>
    <dsp:sp modelId="{3F3C026E-5E59-4607-89AF-91A7C0FC61FB}">
      <dsp:nvSpPr>
        <dsp:cNvPr id="14" name="Oval 13"/>
        <dsp:cNvSpPr/>
      </dsp:nvSpPr>
      <dsp:spPr bwMode="white">
        <a:xfrm>
          <a:off x="158816" y="3886459"/>
          <a:ext cx="996422" cy="996422"/>
        </a:xfrm>
        <a:prstGeom prst="ellipse">
          <a:avLst/>
        </a:prstGeom>
        <a:solidFill>
          <a:srgbClr val="92D050"/>
        </a:solidFill>
        <a:ln>
          <a:solidFill>
            <a:schemeClr val="tx1"/>
          </a:solidFill>
        </a:ln>
      </dsp:spPr>
      <dsp:style>
        <a:lnRef idx="2">
          <a:schemeClr val="accent1"/>
        </a:lnRef>
        <a:fillRef idx="1">
          <a:schemeClr val="lt1"/>
        </a:fillRef>
        <a:effectRef idx="0">
          <a:scrgbClr r="0" g="0" b="0"/>
        </a:effectRef>
        <a:fontRef idx="minor"/>
      </dsp:style>
      <dsp:txXfrm>
        <a:off x="158816" y="3886459"/>
        <a:ext cx="996422" cy="996422"/>
      </dsp:txXfrm>
    </dsp:sp>
    <dsp:sp modelId="{F2410933-DB5E-4543-A714-4AF5A203C95C}">
      <dsp:nvSpPr>
        <dsp:cNvPr id="3" name="Rectangles 2" hidden="1"/>
        <dsp:cNvSpPr/>
      </dsp:nvSpPr>
      <dsp:spPr bwMode="white">
        <a:xfrm>
          <a:off x="145676" y="110629"/>
          <a:ext cx="36000" cy="36000"/>
        </a:xfrm>
        <a:prstGeom prst="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145676" y="110629"/>
        <a:ext cx="36000" cy="36000"/>
      </dsp:txXfrm>
    </dsp:sp>
    <dsp:sp modelId="{82F03708-A2AD-459B-AB59-7BBD9EB44E67}">
      <dsp:nvSpPr>
        <dsp:cNvPr id="5" name="Rectangles 4" hidden="1"/>
        <dsp:cNvSpPr/>
      </dsp:nvSpPr>
      <dsp:spPr bwMode="white">
        <a:xfrm>
          <a:off x="1165540" y="2572800"/>
          <a:ext cx="36000" cy="36000"/>
        </a:xfrm>
        <a:prstGeom prst="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1165540" y="2572800"/>
        <a:ext cx="36000" cy="36000"/>
      </dsp:txXfrm>
    </dsp:sp>
    <dsp:sp modelId="{9C6C1869-E7B2-4FB9-A22B-16BADC04A189}">
      <dsp:nvSpPr>
        <dsp:cNvPr id="6" name="Rectangles 5" hidden="1"/>
        <dsp:cNvSpPr/>
      </dsp:nvSpPr>
      <dsp:spPr bwMode="white">
        <a:xfrm>
          <a:off x="145676" y="5034971"/>
          <a:ext cx="36000" cy="36000"/>
        </a:xfrm>
        <a:prstGeom prst="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145676" y="5034971"/>
        <a:ext cx="36000" cy="36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7517977" cy="5181600"/>
        <a:chOff x="0" y="0"/>
        <a:chExt cx="7517977" cy="5181600"/>
      </a:xfrm>
    </dsp:grpSpPr>
    <dsp:sp modelId="{C56633DC-E658-46D8-BE63-7CB1CCD3C8DC}">
      <dsp:nvSpPr>
        <dsp:cNvPr id="4" name="Block Arc 3"/>
        <dsp:cNvSpPr/>
      </dsp:nvSpPr>
      <dsp:spPr bwMode="white">
        <a:xfrm>
          <a:off x="-5798530" y="-909235"/>
          <a:ext cx="7000070" cy="7000070"/>
        </a:xfrm>
        <a:prstGeom prst="blockArc">
          <a:avLst>
            <a:gd name="adj1" fmla="val 18900000"/>
            <a:gd name="adj2" fmla="val 2700000"/>
            <a:gd name="adj3" fmla="val 258"/>
          </a:avLst>
        </a:pr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-5798530" y="-909235"/>
        <a:ext cx="7000070" cy="7000070"/>
      </dsp:txXfrm>
    </dsp:sp>
    <dsp:sp modelId="{B7B03930-5CC2-462E-B9EC-616030F550D1}">
      <dsp:nvSpPr>
        <dsp:cNvPr id="7" name="Rectangles 6"/>
        <dsp:cNvSpPr/>
      </dsp:nvSpPr>
      <dsp:spPr bwMode="white">
        <a:xfrm>
          <a:off x="657027" y="398361"/>
          <a:ext cx="6860950" cy="797137"/>
        </a:xfrm>
        <a:prstGeom prst="rect">
          <a:avLst/>
        </a:prstGeom>
        <a:solidFill>
          <a:srgbClr val="0070C0"/>
        </a:solidFill>
        <a:ln>
          <a:solidFill>
            <a:schemeClr val="tx1"/>
          </a:solidFill>
        </a:ln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632727" tIns="71120" rIns="71120" bIns="71120" anchor="ctr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800" dirty="0" smtClean="0">
              <a:solidFill>
                <a:schemeClr val="bg1"/>
              </a:solidFill>
            </a:rPr>
            <a:t>Types of Data</a:t>
          </a:r>
          <a:endParaRPr lang="en-US" sz="2800" dirty="0">
            <a:solidFill>
              <a:schemeClr val="bg1"/>
            </a:solidFill>
          </a:endParaRPr>
        </a:p>
      </dsp:txBody>
      <dsp:txXfrm>
        <a:off x="657027" y="398361"/>
        <a:ext cx="6860950" cy="797137"/>
      </dsp:txXfrm>
    </dsp:sp>
    <dsp:sp modelId="{2B94B3DE-3FD1-4138-B6A8-86C32D7CDAE7}">
      <dsp:nvSpPr>
        <dsp:cNvPr id="8" name="Oval 7"/>
        <dsp:cNvSpPr/>
      </dsp:nvSpPr>
      <dsp:spPr bwMode="white">
        <a:xfrm>
          <a:off x="158816" y="298719"/>
          <a:ext cx="996422" cy="996422"/>
        </a:xfrm>
        <a:prstGeom prst="ellipse">
          <a:avLst/>
        </a:prstGeom>
        <a:solidFill>
          <a:srgbClr val="0070C0"/>
        </a:solidFill>
        <a:ln>
          <a:solidFill>
            <a:schemeClr val="tx1"/>
          </a:solidFill>
        </a:ln>
      </dsp:spPr>
      <dsp:style>
        <a:lnRef idx="2">
          <a:schemeClr val="accent1"/>
        </a:lnRef>
        <a:fillRef idx="1">
          <a:schemeClr val="lt1"/>
        </a:fillRef>
        <a:effectRef idx="0">
          <a:scrgbClr r="0" g="0" b="0"/>
        </a:effectRef>
        <a:fontRef idx="minor"/>
      </dsp:style>
      <dsp:txXfrm>
        <a:off x="158816" y="298719"/>
        <a:ext cx="996422" cy="996422"/>
      </dsp:txXfrm>
    </dsp:sp>
    <dsp:sp modelId="{3D425B47-886A-4BDE-9129-435A885F7BDD}">
      <dsp:nvSpPr>
        <dsp:cNvPr id="9" name="Rectangles 8"/>
        <dsp:cNvSpPr/>
      </dsp:nvSpPr>
      <dsp:spPr bwMode="white">
        <a:xfrm>
          <a:off x="1114044" y="1594275"/>
          <a:ext cx="6403933" cy="797137"/>
        </a:xfrm>
        <a:prstGeom prst="rect">
          <a:avLst/>
        </a:prstGeom>
        <a:solidFill>
          <a:srgbClr val="FFC000"/>
        </a:solidFill>
        <a:ln>
          <a:solidFill>
            <a:schemeClr val="tx1"/>
          </a:solidFill>
        </a:ln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632727" tIns="66040" rIns="66040" bIns="66040" anchor="ctr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600" dirty="0" smtClean="0">
              <a:solidFill>
                <a:schemeClr val="tx1"/>
              </a:solidFill>
            </a:rPr>
            <a:t>Scaling Databases &amp; the 2PC Protocol</a:t>
          </a:r>
          <a:endParaRPr lang="en-US" sz="2600" dirty="0">
            <a:solidFill>
              <a:schemeClr val="tx1"/>
            </a:solidFill>
          </a:endParaRPr>
        </a:p>
      </dsp:txBody>
      <dsp:txXfrm>
        <a:off x="1114044" y="1594275"/>
        <a:ext cx="6403933" cy="797137"/>
      </dsp:txXfrm>
    </dsp:sp>
    <dsp:sp modelId="{58A99791-976C-4270-ABCC-A15CE6943D6C}">
      <dsp:nvSpPr>
        <dsp:cNvPr id="10" name="Oval 9"/>
        <dsp:cNvSpPr/>
      </dsp:nvSpPr>
      <dsp:spPr bwMode="white">
        <a:xfrm>
          <a:off x="615833" y="1494633"/>
          <a:ext cx="996422" cy="996422"/>
        </a:xfrm>
        <a:prstGeom prst="ellipse">
          <a:avLst/>
        </a:prstGeom>
        <a:solidFill>
          <a:srgbClr val="FFC000"/>
        </a:solidFill>
        <a:ln>
          <a:solidFill>
            <a:schemeClr val="tx1"/>
          </a:solidFill>
        </a:ln>
      </dsp:spPr>
      <dsp:style>
        <a:lnRef idx="2">
          <a:schemeClr val="accent1"/>
        </a:lnRef>
        <a:fillRef idx="1">
          <a:schemeClr val="lt1"/>
        </a:fillRef>
        <a:effectRef idx="0">
          <a:scrgbClr r="0" g="0" b="0"/>
        </a:effectRef>
        <a:fontRef idx="minor"/>
      </dsp:style>
      <dsp:txXfrm>
        <a:off x="615833" y="1494633"/>
        <a:ext cx="996422" cy="996422"/>
      </dsp:txXfrm>
    </dsp:sp>
    <dsp:sp modelId="{158283C6-2307-4412-A694-C24A35138AE4}">
      <dsp:nvSpPr>
        <dsp:cNvPr id="11" name="Rectangles 10"/>
        <dsp:cNvSpPr/>
      </dsp:nvSpPr>
      <dsp:spPr bwMode="white">
        <a:xfrm>
          <a:off x="1114044" y="2790188"/>
          <a:ext cx="6403933" cy="797137"/>
        </a:xfrm>
        <a:prstGeom prst="rect">
          <a:avLst/>
        </a:prstGeom>
        <a:solidFill>
          <a:srgbClr val="C00000"/>
        </a:solidFill>
        <a:ln>
          <a:solidFill>
            <a:schemeClr val="tx1"/>
          </a:solidFill>
        </a:ln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632727" tIns="71120" rIns="71120" bIns="71120" anchor="ctr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800" dirty="0" smtClean="0">
              <a:solidFill>
                <a:schemeClr val="bg1"/>
              </a:solidFill>
            </a:rPr>
            <a:t>The CAP Theorem and the BASE Properties</a:t>
          </a:r>
          <a:endParaRPr lang="en-US" sz="2800" dirty="0">
            <a:solidFill>
              <a:schemeClr val="bg1"/>
            </a:solidFill>
          </a:endParaRPr>
        </a:p>
      </dsp:txBody>
      <dsp:txXfrm>
        <a:off x="1114044" y="2790188"/>
        <a:ext cx="6403933" cy="797137"/>
      </dsp:txXfrm>
    </dsp:sp>
    <dsp:sp modelId="{C4F438E0-C9FB-4142-A782-E2ED2FAB32AB}">
      <dsp:nvSpPr>
        <dsp:cNvPr id="12" name="Oval 11"/>
        <dsp:cNvSpPr/>
      </dsp:nvSpPr>
      <dsp:spPr bwMode="white">
        <a:xfrm>
          <a:off x="615833" y="2690546"/>
          <a:ext cx="996422" cy="996422"/>
        </a:xfrm>
        <a:prstGeom prst="ellipse">
          <a:avLst/>
        </a:prstGeom>
        <a:solidFill>
          <a:srgbClr val="C00000"/>
        </a:solidFill>
        <a:ln>
          <a:solidFill>
            <a:schemeClr val="tx1"/>
          </a:solidFill>
        </a:ln>
      </dsp:spPr>
      <dsp:style>
        <a:lnRef idx="2">
          <a:schemeClr val="accent1"/>
        </a:lnRef>
        <a:fillRef idx="1">
          <a:schemeClr val="lt1"/>
        </a:fillRef>
        <a:effectRef idx="0">
          <a:scrgbClr r="0" g="0" b="0"/>
        </a:effectRef>
        <a:fontRef idx="minor"/>
      </dsp:style>
      <dsp:txXfrm>
        <a:off x="615833" y="2690546"/>
        <a:ext cx="996422" cy="996422"/>
      </dsp:txXfrm>
    </dsp:sp>
    <dsp:sp modelId="{CC744001-4C3C-4F81-8A5F-5EA59164522D}">
      <dsp:nvSpPr>
        <dsp:cNvPr id="13" name="Rectangles 12"/>
        <dsp:cNvSpPr/>
      </dsp:nvSpPr>
      <dsp:spPr bwMode="white">
        <a:xfrm>
          <a:off x="657027" y="3986101"/>
          <a:ext cx="6860950" cy="797137"/>
        </a:xfrm>
        <a:prstGeom prst="rect">
          <a:avLst/>
        </a:prstGeom>
        <a:solidFill>
          <a:srgbClr val="92D050"/>
        </a:solidFill>
        <a:ln>
          <a:solidFill>
            <a:schemeClr val="tx1"/>
          </a:solidFill>
        </a:ln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632727" tIns="71120" rIns="71120" bIns="71120" anchor="ctr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800" dirty="0" smtClean="0">
              <a:solidFill>
                <a:schemeClr val="tx1"/>
              </a:solidFill>
            </a:rPr>
            <a:t>NoSQL Databases</a:t>
          </a:r>
          <a:endParaRPr lang="en-US" sz="2800" dirty="0">
            <a:solidFill>
              <a:schemeClr val="tx1"/>
            </a:solidFill>
          </a:endParaRPr>
        </a:p>
      </dsp:txBody>
      <dsp:txXfrm>
        <a:off x="657027" y="3986101"/>
        <a:ext cx="6860950" cy="797137"/>
      </dsp:txXfrm>
    </dsp:sp>
    <dsp:sp modelId="{3F3C026E-5E59-4607-89AF-91A7C0FC61FB}">
      <dsp:nvSpPr>
        <dsp:cNvPr id="14" name="Oval 13"/>
        <dsp:cNvSpPr/>
      </dsp:nvSpPr>
      <dsp:spPr bwMode="white">
        <a:xfrm>
          <a:off x="158816" y="3886459"/>
          <a:ext cx="996422" cy="996422"/>
        </a:xfrm>
        <a:prstGeom prst="ellipse">
          <a:avLst/>
        </a:prstGeom>
        <a:solidFill>
          <a:srgbClr val="92D050"/>
        </a:solidFill>
        <a:ln>
          <a:solidFill>
            <a:schemeClr val="tx1"/>
          </a:solidFill>
        </a:ln>
      </dsp:spPr>
      <dsp:style>
        <a:lnRef idx="2">
          <a:schemeClr val="accent1"/>
        </a:lnRef>
        <a:fillRef idx="1">
          <a:schemeClr val="lt1"/>
        </a:fillRef>
        <a:effectRef idx="0">
          <a:scrgbClr r="0" g="0" b="0"/>
        </a:effectRef>
        <a:fontRef idx="minor"/>
      </dsp:style>
      <dsp:txXfrm>
        <a:off x="158816" y="3886459"/>
        <a:ext cx="996422" cy="996422"/>
      </dsp:txXfrm>
    </dsp:sp>
    <dsp:sp modelId="{F2410933-DB5E-4543-A714-4AF5A203C95C}">
      <dsp:nvSpPr>
        <dsp:cNvPr id="3" name="Rectangles 2" hidden="1"/>
        <dsp:cNvSpPr/>
      </dsp:nvSpPr>
      <dsp:spPr bwMode="white">
        <a:xfrm>
          <a:off x="145676" y="110629"/>
          <a:ext cx="36000" cy="36000"/>
        </a:xfrm>
        <a:prstGeom prst="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145676" y="110629"/>
        <a:ext cx="36000" cy="36000"/>
      </dsp:txXfrm>
    </dsp:sp>
    <dsp:sp modelId="{82F03708-A2AD-459B-AB59-7BBD9EB44E67}">
      <dsp:nvSpPr>
        <dsp:cNvPr id="5" name="Rectangles 4" hidden="1"/>
        <dsp:cNvSpPr/>
      </dsp:nvSpPr>
      <dsp:spPr bwMode="white">
        <a:xfrm>
          <a:off x="1165540" y="2572800"/>
          <a:ext cx="36000" cy="36000"/>
        </a:xfrm>
        <a:prstGeom prst="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1165540" y="2572800"/>
        <a:ext cx="36000" cy="36000"/>
      </dsp:txXfrm>
    </dsp:sp>
    <dsp:sp modelId="{9C6C1869-E7B2-4FB9-A22B-16BADC04A189}">
      <dsp:nvSpPr>
        <dsp:cNvPr id="6" name="Rectangles 5" hidden="1"/>
        <dsp:cNvSpPr/>
      </dsp:nvSpPr>
      <dsp:spPr bwMode="white">
        <a:xfrm>
          <a:off x="145676" y="5034971"/>
          <a:ext cx="36000" cy="36000"/>
        </a:xfrm>
        <a:prstGeom prst="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145676" y="5034971"/>
        <a:ext cx="36000" cy="36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srcNode" val="srcNode"/>
            <dgm:param type="dstNode" val="dstNode"/>
            <dgm:param type="endSty" val="noArr"/>
            <dgm:param type="connRout" val="curve"/>
            <dgm:param type="begPts" val="ctr"/>
            <dgm:param type="endPts" val="ct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srcNode" val="srcNode"/>
            <dgm:param type="dstNode" val="dstNode"/>
            <dgm:param type="endSty" val="noArr"/>
            <dgm:param type="connRout" val="curve"/>
            <dgm:param type="begPts" val="ctr"/>
            <dgm:param type="endPts" val="ct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srcNode" val="srcNode"/>
            <dgm:param type="dstNode" val="dstNode"/>
            <dgm:param type="endSty" val="noArr"/>
            <dgm:param type="connRout" val="curve"/>
            <dgm:param type="begPts" val="ctr"/>
            <dgm:param type="endPts" val="ct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srcNode" val="srcNode"/>
            <dgm:param type="dstNode" val="dstNode"/>
            <dgm:param type="endSty" val="noArr"/>
            <dgm:param type="connRout" val="curve"/>
            <dgm:param type="begPts" val="ctr"/>
            <dgm:param type="endPts" val="ct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B6CA34-8411-407E-893D-8E71990DC10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4777B9-B548-4935-8E6D-F45127D4619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C7C770-57F1-4183-B1B5-424B207D1741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A4ED4D-EFD9-46AD-897E-D5BE4B53CB4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A4ED4D-EFD9-46AD-897E-D5BE4B53CB4B}" type="slidenum">
              <a:rPr lang="en-US" smtClean="0"/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B9CB2FB-79FF-4711-A961-14A1A90B9D06}" type="slidenum">
              <a:rPr lang="en-US" smtClean="0"/>
            </a:fld>
            <a:endParaRPr lang="en-US" smtClean="0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B9CB2FB-79FF-4711-A961-14A1A90B9D06}" type="slidenum">
              <a:rPr lang="en-US" smtClean="0"/>
            </a:fld>
            <a:endParaRPr lang="en-US" smtClean="0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B9CB2FB-79FF-4711-A961-14A1A90B9D06}" type="slidenum">
              <a:rPr lang="en-US" smtClean="0"/>
            </a:fld>
            <a:endParaRPr lang="en-US" smtClean="0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B9CB2FB-79FF-4711-A961-14A1A90B9D06}" type="slidenum">
              <a:rPr lang="en-US" smtClean="0"/>
            </a:fld>
            <a:endParaRPr lang="en-US" smtClean="0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B007E-8C7F-4E2E-BC7B-2A3A1679722A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A4BC5-AE2A-401E-9EDD-DF8812A14A6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85160-A181-4E5D-A8B9-6CC6B5BAC31C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A4BC5-AE2A-401E-9EDD-DF8812A14A6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1D89C-2CB1-4680-B533-FD01CA337ED3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A4BC5-AE2A-401E-9EDD-DF8812A14A6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CFE0C-32D0-48F6-B754-86DDD932679A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A4BC5-AE2A-401E-9EDD-DF8812A14A6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5F951-6F0A-4BC8-8E78-042EB20EDAB0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A4BC5-AE2A-401E-9EDD-DF8812A14A6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627F7-2F2A-48BC-9DFD-9A2600CFA556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A4BC5-AE2A-401E-9EDD-DF8812A14A6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BFDD5-512B-4522-BA85-F72134273AE1}" type="datetime1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A4BC5-AE2A-401E-9EDD-DF8812A14A6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58DFD-FDB4-43ED-A73B-376F2F66B10F}" type="datetime1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A4BC5-AE2A-401E-9EDD-DF8812A14A6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AB476-D146-4EA7-B6A7-C7ED67CB0904}" type="datetime1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A4BC5-AE2A-401E-9EDD-DF8812A14A6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0457E-5E49-4C84-A5ED-8D6AE6DEE17A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A4BC5-AE2A-401E-9EDD-DF8812A14A6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47378-4043-40E8-88FD-3B9FC25ACA76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A4BC5-AE2A-401E-9EDD-DF8812A14A6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9FE058-E24E-44D4-8AE6-4ED6084A3F18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A4BC5-AE2A-401E-9EDD-DF8812A14A6A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wmf"/><Relationship Id="rId1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w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.xml"/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3.xml"/><Relationship Id="rId4" Type="http://schemas.openxmlformats.org/officeDocument/2006/relationships/diagramColors" Target="../diagrams/colors3.xml"/><Relationship Id="rId3" Type="http://schemas.openxmlformats.org/officeDocument/2006/relationships/diagramQuickStyle" Target="../diagrams/quickStyle3.xml"/><Relationship Id="rId2" Type="http://schemas.openxmlformats.org/officeDocument/2006/relationships/diagramLayout" Target="../diagrams/layout3.xml"/><Relationship Id="rId1" Type="http://schemas.openxmlformats.org/officeDocument/2006/relationships/diagramData" Target="../diagrams/data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GI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wmf"/><Relationship Id="rId2" Type="http://schemas.openxmlformats.org/officeDocument/2006/relationships/image" Target="../media/image8.wmf"/><Relationship Id="rId1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wmf"/><Relationship Id="rId2" Type="http://schemas.openxmlformats.org/officeDocument/2006/relationships/image" Target="../media/image8.wmf"/><Relationship Id="rId1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5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microsoft.com/office/2007/relationships/diagramDrawing" Target="../diagrams/drawing4.xml"/><Relationship Id="rId4" Type="http://schemas.openxmlformats.org/officeDocument/2006/relationships/diagramColors" Target="../diagrams/colors4.xml"/><Relationship Id="rId3" Type="http://schemas.openxmlformats.org/officeDocument/2006/relationships/diagramQuickStyle" Target="../diagrams/quickStyle4.xml"/><Relationship Id="rId2" Type="http://schemas.openxmlformats.org/officeDocument/2006/relationships/diagramLayout" Target="../diagrams/layout4.xml"/><Relationship Id="rId1" Type="http://schemas.openxmlformats.org/officeDocument/2006/relationships/diagramData" Target="../diagrams/data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2.xml"/><Relationship Id="rId4" Type="http://schemas.openxmlformats.org/officeDocument/2006/relationships/diagramColors" Target="../diagrams/colors2.xml"/><Relationship Id="rId3" Type="http://schemas.openxmlformats.org/officeDocument/2006/relationships/diagramQuickStyle" Target="../diagrams/quickStyle2.xml"/><Relationship Id="rId2" Type="http://schemas.openxmlformats.org/officeDocument/2006/relationships/diagramLayout" Target="../diagrams/layout2.xml"/><Relationship Id="rId1" Type="http://schemas.openxmlformats.org/officeDocument/2006/relationships/diagramData" Target="../diagrams/data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66800"/>
            <a:ext cx="7772400" cy="3352800"/>
          </a:xfrm>
        </p:spPr>
        <p:txBody>
          <a:bodyPr>
            <a:normAutofit/>
          </a:bodyPr>
          <a:lstStyle/>
          <a:p>
            <a:br>
              <a:rPr lang="en-US" sz="4900" dirty="0" smtClean="0"/>
            </a:br>
            <a:br>
              <a:rPr lang="en-US" dirty="0" smtClean="0"/>
            </a:br>
            <a:r>
              <a:rPr lang="en-US" dirty="0" smtClean="0"/>
              <a:t>NoSQL </a:t>
            </a:r>
            <a:r>
              <a:rPr lang="en-US" dirty="0" smtClean="0"/>
              <a:t>Databases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ubtitle 3"/>
          <p:cNvSpPr/>
          <p:nvPr>
            <p:ph type="subTitle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Amdahl’s Law: An Example</a:t>
            </a:r>
            <a:endParaRPr lang="en-US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86106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  <a:defRPr/>
            </a:pPr>
            <a:r>
              <a:rPr lang="en-US" sz="2800" dirty="0" smtClean="0"/>
              <a:t>Suppose that:</a:t>
            </a:r>
            <a:endParaRPr lang="en-US" sz="2800" dirty="0" smtClean="0"/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lang="en-US" sz="2600" dirty="0" smtClean="0"/>
              <a:t>80% of your program can be parallelized</a:t>
            </a:r>
            <a:endParaRPr lang="en-US" sz="2600" dirty="0" smtClean="0"/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lang="en-US" sz="2600" dirty="0" smtClean="0"/>
              <a:t>4 machines are used to run your parallel version of </a:t>
            </a:r>
            <a:br>
              <a:rPr lang="en-US" sz="2600" dirty="0" smtClean="0"/>
            </a:br>
            <a:r>
              <a:rPr lang="en-US" sz="2600" dirty="0" smtClean="0"/>
              <a:t>the program</a:t>
            </a:r>
            <a:endParaRPr lang="en-US" sz="2600" dirty="0" smtClean="0"/>
          </a:p>
          <a:p>
            <a:pPr>
              <a:buFont typeface="Wingdings" panose="05000000000000000000" pitchFamily="2" charset="2"/>
              <a:buChar char="§"/>
              <a:defRPr/>
            </a:pPr>
            <a:endParaRPr lang="en-US" sz="2000" dirty="0" smtClean="0">
              <a:solidFill>
                <a:srgbClr val="7F7F7F"/>
              </a:solidFill>
            </a:endParaRPr>
          </a:p>
          <a:p>
            <a:pPr>
              <a:buFont typeface="Wingdings" panose="05000000000000000000" pitchFamily="2" charset="2"/>
              <a:buChar char="§"/>
              <a:defRPr/>
            </a:pPr>
            <a:r>
              <a:rPr lang="en-US" sz="2600" dirty="0" smtClean="0"/>
              <a:t>The speedup you can get according to Amdahl’s law is:</a:t>
            </a:r>
            <a:endParaRPr lang="en-US" sz="2600" dirty="0" smtClean="0"/>
          </a:p>
          <a:p>
            <a:pPr>
              <a:buFont typeface="Wingdings" panose="05000000000000000000" pitchFamily="2" charset="2"/>
              <a:buChar char="§"/>
              <a:defRPr/>
            </a:pPr>
            <a:endParaRPr lang="en-US" sz="2000" dirty="0"/>
          </a:p>
          <a:p>
            <a:pPr>
              <a:buFont typeface="Wingdings" panose="05000000000000000000" pitchFamily="2" charset="2"/>
              <a:buChar char="§"/>
              <a:defRPr/>
            </a:pPr>
            <a:endParaRPr lang="en-US" sz="2000" dirty="0" smtClean="0"/>
          </a:p>
          <a:p>
            <a:pPr>
              <a:buFont typeface="Wingdings" panose="05000000000000000000" pitchFamily="2" charset="2"/>
              <a:buChar char="§"/>
              <a:defRPr/>
            </a:pPr>
            <a:endParaRPr lang="en-US" sz="2000" dirty="0"/>
          </a:p>
          <a:p>
            <a:pPr>
              <a:buFont typeface="Wingdings" panose="05000000000000000000" pitchFamily="2" charset="2"/>
              <a:buChar char="§"/>
              <a:defRPr/>
            </a:pPr>
            <a:endParaRPr lang="en-US" sz="2000" dirty="0" smtClean="0"/>
          </a:p>
          <a:p>
            <a:pPr>
              <a:buFont typeface="Wingdings" panose="05000000000000000000" pitchFamily="2" charset="2"/>
              <a:buChar char="§"/>
              <a:defRPr/>
            </a:pPr>
            <a:endParaRPr lang="en-US" sz="2000" dirty="0" smtClean="0"/>
          </a:p>
          <a:p>
            <a:pPr lvl="1">
              <a:buFont typeface="Wingdings" panose="05000000000000000000" pitchFamily="2" charset="2"/>
              <a:buChar char="§"/>
              <a:defRPr/>
            </a:pPr>
            <a:endParaRPr lang="en-US" sz="1800" dirty="0" smtClean="0"/>
          </a:p>
          <a:p>
            <a:pPr marL="914400" lvl="1" indent="-457200" algn="just" eaLnBrk="1" hangingPunct="1">
              <a:buFont typeface="Wingdings" panose="05000000000000000000" pitchFamily="2" charset="2"/>
              <a:buChar char="§"/>
              <a:defRPr/>
            </a:pPr>
            <a:endParaRPr lang="en-US" sz="1400" i="1" dirty="0" smtClean="0">
              <a:solidFill>
                <a:schemeClr val="tx1"/>
              </a:solidFill>
            </a:endParaRPr>
          </a:p>
          <a:p>
            <a:pPr marL="914400" lvl="1" indent="-457200" algn="just" eaLnBrk="1" hangingPunct="1">
              <a:buFont typeface="Wingdings" panose="05000000000000000000" pitchFamily="2" charset="2"/>
              <a:buChar char="§"/>
              <a:defRPr/>
            </a:pPr>
            <a:endParaRPr lang="en-US" sz="1600" dirty="0" smtClean="0">
              <a:solidFill>
                <a:srgbClr val="7F7F7F"/>
              </a:solidFill>
            </a:endParaRPr>
          </a:p>
          <a:p>
            <a:pPr algn="just" eaLnBrk="1" hangingPunct="1">
              <a:buFont typeface="Wingdings" panose="05000000000000000000" pitchFamily="2" charset="2"/>
              <a:buChar char="§"/>
              <a:defRPr/>
            </a:pPr>
            <a:endParaRPr lang="en-US" sz="2000" dirty="0" smtClean="0">
              <a:solidFill>
                <a:srgbClr val="7F7F7F"/>
              </a:solidFill>
            </a:endParaRPr>
          </a:p>
          <a:p>
            <a:pPr algn="just" eaLnBrk="1" hangingPunct="1">
              <a:buFont typeface="Wingdings" panose="05000000000000000000" pitchFamily="2" charset="2"/>
              <a:buChar char="§"/>
              <a:defRPr/>
            </a:pPr>
            <a:endParaRPr lang="en-US" sz="2000" dirty="0" smtClean="0">
              <a:solidFill>
                <a:srgbClr val="7F7F7F"/>
              </a:solidFill>
            </a:endParaRPr>
          </a:p>
          <a:p>
            <a:pPr algn="just" eaLnBrk="1" hangingPunct="1">
              <a:buFont typeface="Wingdings" panose="05000000000000000000" pitchFamily="2" charset="2"/>
              <a:buChar char="§"/>
              <a:defRPr/>
            </a:pPr>
            <a:endParaRPr lang="en-US" sz="2000" dirty="0" smtClean="0">
              <a:solidFill>
                <a:srgbClr val="7F7F7F"/>
              </a:solidFill>
            </a:endParaRPr>
          </a:p>
          <a:p>
            <a:pPr algn="just" eaLnBrk="1" hangingPunct="1">
              <a:buFont typeface="Wingdings" panose="05000000000000000000" pitchFamily="2" charset="2"/>
              <a:buChar char="§"/>
              <a:defRPr/>
            </a:pPr>
            <a:endParaRPr lang="en-US" sz="2000" dirty="0" smtClean="0">
              <a:solidFill>
                <a:srgbClr val="7F7F7F"/>
              </a:solidFill>
            </a:endParaRPr>
          </a:p>
          <a:p>
            <a:pPr algn="just" eaLnBrk="1" hangingPunct="1">
              <a:buFont typeface="Wingdings" panose="05000000000000000000" pitchFamily="2" charset="2"/>
              <a:buChar char="§"/>
              <a:defRPr/>
            </a:pPr>
            <a:endParaRPr lang="en-US" sz="2000" dirty="0" smtClean="0">
              <a:solidFill>
                <a:srgbClr val="7F7F7F"/>
              </a:solidFill>
            </a:endParaRPr>
          </a:p>
          <a:p>
            <a:pPr algn="just" eaLnBrk="1" hangingPunct="1">
              <a:buFont typeface="Wingdings" panose="05000000000000000000" pitchFamily="2" charset="2"/>
              <a:buChar char="§"/>
              <a:defRPr/>
            </a:pPr>
            <a:endParaRPr lang="en-US" sz="2000" dirty="0" smtClean="0">
              <a:solidFill>
                <a:srgbClr val="7F7F7F"/>
              </a:solidFill>
            </a:endParaRPr>
          </a:p>
          <a:p>
            <a:pPr algn="just" eaLnBrk="1" hangingPunct="1">
              <a:buFont typeface="Wingdings" panose="05000000000000000000" pitchFamily="2" charset="2"/>
              <a:buChar char="§"/>
              <a:defRPr/>
            </a:pPr>
            <a:endParaRPr lang="en-US" sz="2000" dirty="0" smtClean="0">
              <a:solidFill>
                <a:srgbClr val="7F7F7F"/>
              </a:solidFill>
            </a:endParaRPr>
          </a:p>
          <a:p>
            <a:pPr algn="just" eaLnBrk="1" hangingPunct="1">
              <a:buFont typeface="Wingdings" panose="05000000000000000000" pitchFamily="2" charset="2"/>
              <a:buChar char="§"/>
              <a:defRPr/>
            </a:pPr>
            <a:endParaRPr lang="en-US" sz="2000" dirty="0" smtClean="0">
              <a:solidFill>
                <a:srgbClr val="7F7F7F"/>
              </a:solidFill>
            </a:endParaRPr>
          </a:p>
          <a:p>
            <a:pPr algn="just" eaLnBrk="1" hangingPunct="1">
              <a:buFont typeface="Wingdings" panose="05000000000000000000" pitchFamily="2" charset="2"/>
              <a:buChar char="§"/>
              <a:defRPr/>
            </a:pPr>
            <a:endParaRPr lang="en-US" sz="2000" dirty="0" smtClean="0">
              <a:solidFill>
                <a:srgbClr val="7F7F7F"/>
              </a:solidFill>
            </a:endParaRPr>
          </a:p>
          <a:p>
            <a:pPr algn="just" eaLnBrk="1" hangingPunct="1">
              <a:buFont typeface="Wingdings" panose="05000000000000000000" pitchFamily="2" charset="2"/>
              <a:buChar char="§"/>
              <a:defRPr/>
            </a:pPr>
            <a:endParaRPr lang="en-US" sz="2000" dirty="0" smtClean="0">
              <a:solidFill>
                <a:srgbClr val="7F7F7F"/>
              </a:solidFill>
            </a:endParaRPr>
          </a:p>
          <a:p>
            <a:pPr algn="just" eaLnBrk="1" hangingPunct="1">
              <a:buFont typeface="Wingdings" panose="05000000000000000000" pitchFamily="2" charset="2"/>
              <a:buChar char="§"/>
              <a:defRPr/>
            </a:pPr>
            <a:endParaRPr lang="en-US" sz="2000" dirty="0" smtClean="0">
              <a:solidFill>
                <a:srgbClr val="7F7F7F"/>
              </a:solidFill>
            </a:endParaRPr>
          </a:p>
          <a:p>
            <a:pPr marL="914400" lvl="1" indent="-457200" algn="just" eaLnBrk="1" hangingPunct="1">
              <a:buFont typeface="Wingdings" panose="05000000000000000000" pitchFamily="2" charset="2"/>
              <a:buChar char="§"/>
              <a:defRPr/>
            </a:pPr>
            <a:endParaRPr lang="en-US" sz="1400" dirty="0" smtClean="0">
              <a:solidFill>
                <a:srgbClr val="7F7F7F"/>
              </a:solidFill>
            </a:endParaRPr>
          </a:p>
          <a:p>
            <a:pPr algn="just" eaLnBrk="1" hangingPunct="1">
              <a:buFont typeface="Wingdings" panose="05000000000000000000" pitchFamily="2" charset="2"/>
              <a:buChar char="§"/>
              <a:defRPr/>
            </a:pPr>
            <a:endParaRPr lang="en-US" sz="1800" dirty="0" smtClean="0">
              <a:solidFill>
                <a:srgbClr val="7F7F7F"/>
              </a:solidFill>
            </a:endParaRPr>
          </a:p>
          <a:p>
            <a:pPr marL="914400" lvl="1" indent="-457200" algn="just" eaLnBrk="1" hangingPunct="1">
              <a:buFont typeface="Wingdings" panose="05000000000000000000" pitchFamily="2" charset="2"/>
              <a:buChar char="§"/>
              <a:defRPr/>
            </a:pPr>
            <a:endParaRPr lang="en-US" dirty="0" smtClean="0"/>
          </a:p>
        </p:txBody>
      </p:sp>
      <p:sp>
        <p:nvSpPr>
          <p:cNvPr id="6148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CC60A62-CD09-454D-9D3F-E72940D91B24}" type="slidenum">
              <a:rPr lang="en-US" smtClean="0">
                <a:solidFill>
                  <a:schemeClr val="bg2"/>
                </a:solidFill>
              </a:rPr>
            </a:fld>
            <a:endParaRPr lang="en-US" smtClean="0">
              <a:solidFill>
                <a:schemeClr val="bg2"/>
              </a:solidFill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532606" y="5715000"/>
            <a:ext cx="8077200" cy="7620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Although you use 4 processors you cannot get a speedup more than 2.5 times</a:t>
            </a:r>
            <a:r>
              <a:rPr lang="en-US" sz="2400" dirty="0" smtClean="0">
                <a:solidFill>
                  <a:schemeClr val="tx1"/>
                </a:solidFill>
              </a:rPr>
              <a:t>!</a:t>
            </a: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7487" y="4541837"/>
            <a:ext cx="3627437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Real Vs. Actual Cases</a:t>
            </a:r>
            <a:endParaRPr lang="en-US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pPr algn="just" eaLnBrk="1" hangingPunct="1">
              <a:buFont typeface="Wingdings" panose="05000000000000000000" pitchFamily="2" charset="2"/>
              <a:buChar char="§"/>
              <a:defRPr/>
            </a:pPr>
            <a:r>
              <a:rPr lang="en-US" sz="2400" dirty="0" smtClean="0"/>
              <a:t>Amdahl’s argument is too simplified</a:t>
            </a:r>
            <a:endParaRPr lang="en-US" sz="2400" dirty="0" smtClean="0"/>
          </a:p>
          <a:p>
            <a:pPr algn="just" eaLnBrk="1" hangingPunct="1"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algn="just" eaLnBrk="1" hangingPunct="1">
              <a:buFont typeface="Wingdings" panose="05000000000000000000" pitchFamily="2" charset="2"/>
              <a:buChar char="§"/>
              <a:defRPr/>
            </a:pPr>
            <a:r>
              <a:rPr lang="en-US" sz="2400" dirty="0" smtClean="0"/>
              <a:t>In reality, communication overhead and potential workload imbalance exist upon running parallel programs</a:t>
            </a:r>
            <a:endParaRPr lang="en-US" sz="2400" dirty="0" smtClean="0"/>
          </a:p>
          <a:p>
            <a:pPr lvl="1" algn="just" eaLnBrk="1" hangingPunct="1">
              <a:buFont typeface="Wingdings" panose="05000000000000000000" pitchFamily="2" charset="2"/>
              <a:buChar char="§"/>
              <a:defRPr/>
            </a:pPr>
            <a:endParaRPr lang="en-US" sz="1400" i="1" dirty="0" smtClean="0">
              <a:solidFill>
                <a:schemeClr val="tx1"/>
              </a:solidFill>
            </a:endParaRPr>
          </a:p>
          <a:p>
            <a:pPr lvl="1" algn="just" eaLnBrk="1" hangingPunct="1">
              <a:buFont typeface="Wingdings" panose="05000000000000000000" pitchFamily="2" charset="2"/>
              <a:buChar char="§"/>
              <a:defRPr/>
            </a:pP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anose="05000000000000000000" pitchFamily="2" charset="2"/>
              <a:buChar char="§"/>
              <a:defRPr/>
            </a:pPr>
            <a:endParaRPr lang="en-US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anose="05000000000000000000" pitchFamily="2" charset="2"/>
              <a:buChar char="§"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anose="05000000000000000000" pitchFamily="2" charset="2"/>
              <a:buChar char="§"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anose="05000000000000000000" pitchFamily="2" charset="2"/>
              <a:buChar char="§"/>
              <a:defRPr/>
            </a:pPr>
            <a:endParaRPr lang="en-US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anose="05000000000000000000" pitchFamily="2" charset="2"/>
              <a:buChar char="§"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anose="05000000000000000000" pitchFamily="2" charset="2"/>
              <a:buChar char="§"/>
              <a:defRPr/>
            </a:pPr>
            <a:endParaRPr lang="en-US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anose="05000000000000000000" pitchFamily="2" charset="2"/>
              <a:buChar char="§"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anose="05000000000000000000" pitchFamily="2" charset="2"/>
              <a:buChar char="§"/>
              <a:defRPr/>
            </a:pPr>
            <a:endParaRPr lang="en-US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anose="05000000000000000000" pitchFamily="2" charset="2"/>
              <a:buChar char="§"/>
              <a:defRPr/>
            </a:pPr>
            <a:endParaRPr lang="en-US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anose="05000000000000000000" pitchFamily="2" charset="2"/>
              <a:buChar char="§"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anose="05000000000000000000" pitchFamily="2" charset="2"/>
              <a:buChar char="§"/>
              <a:defRPr/>
            </a:pPr>
            <a:endParaRPr lang="en-US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 algn="just" eaLnBrk="1" hangingPunct="1">
              <a:buFont typeface="Wingdings" panose="05000000000000000000" pitchFamily="2" charset="2"/>
              <a:buChar char="§"/>
              <a:defRPr/>
            </a:pPr>
            <a:endParaRPr lang="en-US" sz="14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anose="05000000000000000000" pitchFamily="2" charset="2"/>
              <a:buChar char="§"/>
              <a:defRPr/>
            </a:pPr>
            <a:endParaRPr lang="en-US" sz="1800" dirty="0">
              <a:solidFill>
                <a:schemeClr val="bg1">
                  <a:lumMod val="50000"/>
                </a:schemeClr>
              </a:solidFill>
            </a:endParaRPr>
          </a:p>
          <a:p>
            <a:pPr lvl="1" algn="just" eaLnBrk="1" hangingPunct="1">
              <a:buFont typeface="Wingdings" panose="05000000000000000000" pitchFamily="2" charset="2"/>
              <a:buChar char="§"/>
              <a:defRPr/>
            </a:pP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990600" y="3581400"/>
            <a:ext cx="533400" cy="228600"/>
          </a:xfrm>
          <a:prstGeom prst="rect">
            <a:avLst/>
          </a:prstGeom>
          <a:pattFill prst="dkHorz">
            <a:fgClr>
              <a:srgbClr val="C00000"/>
            </a:fgClr>
            <a:bgClr>
              <a:schemeClr val="bg1"/>
            </a:bgClr>
          </a:patt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524000" y="3581400"/>
            <a:ext cx="2174875" cy="228600"/>
          </a:xfrm>
          <a:prstGeom prst="rect">
            <a:avLst/>
          </a:prstGeom>
          <a:pattFill prst="weave">
            <a:fgClr>
              <a:srgbClr val="0000FF"/>
            </a:fgClr>
            <a:bgClr>
              <a:schemeClr val="bg1"/>
            </a:bgClr>
          </a:pattFill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90600" y="4114800"/>
            <a:ext cx="533400" cy="228600"/>
          </a:xfrm>
          <a:prstGeom prst="rect">
            <a:avLst/>
          </a:prstGeom>
          <a:pattFill prst="dkHorz">
            <a:fgClr>
              <a:srgbClr val="C00000"/>
            </a:fgClr>
            <a:bgClr>
              <a:schemeClr val="bg1"/>
            </a:bgClr>
          </a:patt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90600" y="4648200"/>
            <a:ext cx="533400" cy="228600"/>
          </a:xfrm>
          <a:prstGeom prst="rect">
            <a:avLst/>
          </a:prstGeom>
          <a:pattFill prst="dkHorz">
            <a:fgClr>
              <a:srgbClr val="C00000"/>
            </a:fgClr>
            <a:bgClr>
              <a:schemeClr val="bg1"/>
            </a:bgClr>
          </a:patt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90600" y="5181600"/>
            <a:ext cx="533400" cy="228600"/>
          </a:xfrm>
          <a:prstGeom prst="rect">
            <a:avLst/>
          </a:prstGeom>
          <a:pattFill prst="dkHorz">
            <a:fgClr>
              <a:srgbClr val="C00000"/>
            </a:fgClr>
            <a:bgClr>
              <a:schemeClr val="bg1"/>
            </a:bgClr>
          </a:patt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90600" y="5715000"/>
            <a:ext cx="533400" cy="228600"/>
          </a:xfrm>
          <a:prstGeom prst="rect">
            <a:avLst/>
          </a:prstGeom>
          <a:pattFill prst="dkHorz">
            <a:fgClr>
              <a:srgbClr val="C00000"/>
            </a:fgClr>
            <a:bgClr>
              <a:schemeClr val="bg1"/>
            </a:bgClr>
          </a:patt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524000" y="4114800"/>
            <a:ext cx="533400" cy="228600"/>
          </a:xfrm>
          <a:prstGeom prst="rect">
            <a:avLst/>
          </a:prstGeom>
          <a:pattFill prst="weave">
            <a:fgClr>
              <a:srgbClr val="0000FF"/>
            </a:fgClr>
            <a:bgClr>
              <a:schemeClr val="bg1"/>
            </a:bgClr>
          </a:pattFill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524000" y="4648200"/>
            <a:ext cx="533400" cy="228600"/>
          </a:xfrm>
          <a:prstGeom prst="rect">
            <a:avLst/>
          </a:prstGeom>
          <a:pattFill prst="weave">
            <a:fgClr>
              <a:srgbClr val="0000FF"/>
            </a:fgClr>
            <a:bgClr>
              <a:schemeClr val="bg1"/>
            </a:bgClr>
          </a:pattFill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524000" y="5181600"/>
            <a:ext cx="533400" cy="228600"/>
          </a:xfrm>
          <a:prstGeom prst="rect">
            <a:avLst/>
          </a:prstGeom>
          <a:pattFill prst="weave">
            <a:fgClr>
              <a:srgbClr val="0000FF"/>
            </a:fgClr>
            <a:bgClr>
              <a:schemeClr val="bg1"/>
            </a:bgClr>
          </a:pattFill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524000" y="5715000"/>
            <a:ext cx="533400" cy="228600"/>
          </a:xfrm>
          <a:prstGeom prst="rect">
            <a:avLst/>
          </a:prstGeom>
          <a:pattFill prst="weave">
            <a:fgClr>
              <a:srgbClr val="0000FF"/>
            </a:fgClr>
            <a:bgClr>
              <a:schemeClr val="bg1"/>
            </a:bgClr>
          </a:pattFill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1219200" y="3321050"/>
            <a:ext cx="16986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z="1200" b="1"/>
              <a:t>20</a:t>
            </a:r>
            <a:endParaRPr lang="en-US" sz="1200" b="1"/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2573338" y="3321050"/>
            <a:ext cx="169862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z="1200" b="1"/>
              <a:t>80</a:t>
            </a:r>
            <a:endParaRPr lang="en-US" sz="1200" b="1"/>
          </a:p>
        </p:txBody>
      </p:sp>
      <p:cxnSp>
        <p:nvCxnSpPr>
          <p:cNvPr id="4" name="Straight Connector 3"/>
          <p:cNvCxnSpPr/>
          <p:nvPr/>
        </p:nvCxnSpPr>
        <p:spPr>
          <a:xfrm>
            <a:off x="990600" y="3810000"/>
            <a:ext cx="0" cy="3048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524000" y="3810000"/>
            <a:ext cx="0" cy="3048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2057400" y="3810000"/>
            <a:ext cx="1641475" cy="3048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1219200" y="3930650"/>
            <a:ext cx="16986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z="1200" b="1"/>
              <a:t>20</a:t>
            </a:r>
            <a:endParaRPr lang="en-US" sz="1200" b="1"/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1735138" y="3930650"/>
            <a:ext cx="169862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z="1200" b="1"/>
              <a:t>20</a:t>
            </a:r>
            <a:endParaRPr lang="en-US" sz="1200" b="1"/>
          </a:p>
        </p:txBody>
      </p: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247650" y="4159250"/>
            <a:ext cx="666750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z="1100" b="1"/>
              <a:t>Process 1</a:t>
            </a:r>
            <a:endParaRPr lang="en-US" sz="1100" b="1"/>
          </a:p>
        </p:txBody>
      </p: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228600" y="4692650"/>
            <a:ext cx="666750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z="1100" b="1"/>
              <a:t>Process 2</a:t>
            </a:r>
            <a:endParaRPr lang="en-US" sz="1100" b="1"/>
          </a:p>
        </p:txBody>
      </p: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228600" y="5226050"/>
            <a:ext cx="666750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z="1100" b="1"/>
              <a:t>Process 3</a:t>
            </a:r>
            <a:endParaRPr lang="en-US" sz="1100" b="1"/>
          </a:p>
        </p:txBody>
      </p: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228600" y="5759450"/>
            <a:ext cx="666750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z="1100" b="1"/>
              <a:t>Process 4</a:t>
            </a:r>
            <a:endParaRPr lang="en-US" sz="1100" b="1"/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465138" y="3413125"/>
            <a:ext cx="417512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z="1200" b="1" i="1"/>
              <a:t>Serial</a:t>
            </a:r>
            <a:endParaRPr lang="en-US" sz="1200" b="1" i="1"/>
          </a:p>
        </p:txBody>
      </p:sp>
      <p:sp>
        <p:nvSpPr>
          <p:cNvPr id="33" name="TextBox 32"/>
          <p:cNvSpPr txBox="1">
            <a:spLocks noChangeArrowheads="1"/>
          </p:cNvSpPr>
          <p:nvPr/>
        </p:nvSpPr>
        <p:spPr bwMode="auto">
          <a:xfrm>
            <a:off x="371475" y="3930650"/>
            <a:ext cx="546100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z="1200" b="1" i="1"/>
              <a:t>Parallel</a:t>
            </a:r>
            <a:endParaRPr lang="en-US" sz="1200" b="1" i="1"/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990600" y="6172200"/>
            <a:ext cx="30241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z="1400" i="1"/>
              <a:t>1. Parallel Speed-up: An Ideal Case</a:t>
            </a:r>
            <a:endParaRPr lang="en-US" sz="1400" i="1"/>
          </a:p>
        </p:txBody>
      </p:sp>
      <p:sp>
        <p:nvSpPr>
          <p:cNvPr id="35" name="Rectangle 34"/>
          <p:cNvSpPr/>
          <p:nvPr/>
        </p:nvSpPr>
        <p:spPr>
          <a:xfrm>
            <a:off x="2303463" y="5334000"/>
            <a:ext cx="533400" cy="228600"/>
          </a:xfrm>
          <a:prstGeom prst="rect">
            <a:avLst/>
          </a:prstGeom>
          <a:pattFill prst="dkHorz">
            <a:fgClr>
              <a:srgbClr val="C00000"/>
            </a:fgClr>
            <a:bgClr>
              <a:schemeClr val="bg1"/>
            </a:bgClr>
          </a:patt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2303463" y="5715000"/>
            <a:ext cx="533400" cy="228600"/>
          </a:xfrm>
          <a:prstGeom prst="rect">
            <a:avLst/>
          </a:prstGeom>
          <a:pattFill prst="weave">
            <a:fgClr>
              <a:srgbClr val="0000FF"/>
            </a:fgClr>
            <a:bgClr>
              <a:schemeClr val="bg1"/>
            </a:bgClr>
          </a:pattFill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2932113" y="5364163"/>
            <a:ext cx="1406525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z="1100"/>
              <a:t>Cannot be parallelized</a:t>
            </a:r>
            <a:endParaRPr lang="en-US" sz="1100"/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2913063" y="5773738"/>
            <a:ext cx="1211262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z="1100"/>
              <a:t>Can be parallelized</a:t>
            </a:r>
            <a:endParaRPr lang="en-US" sz="1100"/>
          </a:p>
        </p:txBody>
      </p:sp>
      <p:sp>
        <p:nvSpPr>
          <p:cNvPr id="18" name="Rectangle 17"/>
          <p:cNvSpPr/>
          <p:nvPr/>
        </p:nvSpPr>
        <p:spPr>
          <a:xfrm>
            <a:off x="2286000" y="5257800"/>
            <a:ext cx="2052638" cy="822325"/>
          </a:xfrm>
          <a:prstGeom prst="rect">
            <a:avLst/>
          </a:prstGeom>
          <a:noFill/>
          <a:ln w="952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5338763" y="3578225"/>
            <a:ext cx="533400" cy="228600"/>
          </a:xfrm>
          <a:prstGeom prst="rect">
            <a:avLst/>
          </a:prstGeom>
          <a:pattFill prst="dkHorz">
            <a:fgClr>
              <a:srgbClr val="C00000"/>
            </a:fgClr>
            <a:bgClr>
              <a:schemeClr val="bg1"/>
            </a:bgClr>
          </a:patt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5872163" y="3578225"/>
            <a:ext cx="2174875" cy="228600"/>
          </a:xfrm>
          <a:prstGeom prst="rect">
            <a:avLst/>
          </a:prstGeom>
          <a:pattFill prst="weave">
            <a:fgClr>
              <a:srgbClr val="0000FF"/>
            </a:fgClr>
            <a:bgClr>
              <a:schemeClr val="bg1"/>
            </a:bgClr>
          </a:pattFill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5338763" y="4111625"/>
            <a:ext cx="533400" cy="228600"/>
          </a:xfrm>
          <a:prstGeom prst="rect">
            <a:avLst/>
          </a:prstGeom>
          <a:pattFill prst="dkHorz">
            <a:fgClr>
              <a:srgbClr val="C00000"/>
            </a:fgClr>
            <a:bgClr>
              <a:schemeClr val="bg1"/>
            </a:bgClr>
          </a:patt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5338763" y="4645025"/>
            <a:ext cx="533400" cy="228600"/>
          </a:xfrm>
          <a:prstGeom prst="rect">
            <a:avLst/>
          </a:prstGeom>
          <a:pattFill prst="dkHorz">
            <a:fgClr>
              <a:srgbClr val="C00000"/>
            </a:fgClr>
            <a:bgClr>
              <a:schemeClr val="bg1"/>
            </a:bgClr>
          </a:patt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5338763" y="5178425"/>
            <a:ext cx="533400" cy="228600"/>
          </a:xfrm>
          <a:prstGeom prst="rect">
            <a:avLst/>
          </a:prstGeom>
          <a:pattFill prst="dkHorz">
            <a:fgClr>
              <a:srgbClr val="C00000"/>
            </a:fgClr>
            <a:bgClr>
              <a:schemeClr val="bg1"/>
            </a:bgClr>
          </a:patt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5338763" y="5711825"/>
            <a:ext cx="533400" cy="228600"/>
          </a:xfrm>
          <a:prstGeom prst="rect">
            <a:avLst/>
          </a:prstGeom>
          <a:pattFill prst="dkHorz">
            <a:fgClr>
              <a:srgbClr val="C00000"/>
            </a:fgClr>
            <a:bgClr>
              <a:schemeClr val="bg1"/>
            </a:bgClr>
          </a:patt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5872163" y="4114800"/>
            <a:ext cx="533400" cy="225425"/>
          </a:xfrm>
          <a:prstGeom prst="rect">
            <a:avLst/>
          </a:prstGeom>
          <a:pattFill prst="weave">
            <a:fgClr>
              <a:srgbClr val="0000FF"/>
            </a:fgClr>
            <a:bgClr>
              <a:schemeClr val="bg1"/>
            </a:bgClr>
          </a:pattFill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5872163" y="4648200"/>
            <a:ext cx="381000" cy="225425"/>
          </a:xfrm>
          <a:prstGeom prst="rect">
            <a:avLst/>
          </a:prstGeom>
          <a:pattFill prst="weave">
            <a:fgClr>
              <a:srgbClr val="0000FF"/>
            </a:fgClr>
            <a:bgClr>
              <a:schemeClr val="bg1"/>
            </a:bgClr>
          </a:pattFill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5872163" y="5178425"/>
            <a:ext cx="604837" cy="228600"/>
          </a:xfrm>
          <a:prstGeom prst="rect">
            <a:avLst/>
          </a:prstGeom>
          <a:pattFill prst="weave">
            <a:fgClr>
              <a:srgbClr val="0000FF"/>
            </a:fgClr>
            <a:bgClr>
              <a:schemeClr val="bg1"/>
            </a:bgClr>
          </a:pattFill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5872163" y="5711825"/>
            <a:ext cx="615950" cy="228600"/>
          </a:xfrm>
          <a:prstGeom prst="rect">
            <a:avLst/>
          </a:prstGeom>
          <a:pattFill prst="weave">
            <a:fgClr>
              <a:srgbClr val="0000FF"/>
            </a:fgClr>
            <a:bgClr>
              <a:schemeClr val="bg1"/>
            </a:bgClr>
          </a:pattFill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0" name="TextBox 49"/>
          <p:cNvSpPr txBox="1">
            <a:spLocks noChangeArrowheads="1"/>
          </p:cNvSpPr>
          <p:nvPr/>
        </p:nvSpPr>
        <p:spPr bwMode="auto">
          <a:xfrm>
            <a:off x="5567363" y="3317875"/>
            <a:ext cx="169862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z="1200" b="1"/>
              <a:t>20</a:t>
            </a:r>
            <a:endParaRPr lang="en-US" sz="1200" b="1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6921500" y="3317875"/>
            <a:ext cx="16986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z="1200" b="1"/>
              <a:t>80</a:t>
            </a:r>
            <a:endParaRPr lang="en-US" sz="1200" b="1"/>
          </a:p>
        </p:txBody>
      </p:sp>
      <p:cxnSp>
        <p:nvCxnSpPr>
          <p:cNvPr id="52" name="Straight Connector 51"/>
          <p:cNvCxnSpPr/>
          <p:nvPr/>
        </p:nvCxnSpPr>
        <p:spPr>
          <a:xfrm>
            <a:off x="5338763" y="3806825"/>
            <a:ext cx="0" cy="3048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5872163" y="3806825"/>
            <a:ext cx="0" cy="3048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>
            <a:spLocks noChangeArrowheads="1"/>
          </p:cNvSpPr>
          <p:nvPr/>
        </p:nvSpPr>
        <p:spPr bwMode="auto">
          <a:xfrm>
            <a:off x="5567363" y="3927475"/>
            <a:ext cx="169862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z="1200" b="1"/>
              <a:t>20</a:t>
            </a:r>
            <a:endParaRPr lang="en-US" sz="1200" b="1"/>
          </a:p>
        </p:txBody>
      </p:sp>
      <p:sp>
        <p:nvSpPr>
          <p:cNvPr id="56" name="TextBox 55"/>
          <p:cNvSpPr txBox="1">
            <a:spLocks noChangeArrowheads="1"/>
          </p:cNvSpPr>
          <p:nvPr/>
        </p:nvSpPr>
        <p:spPr bwMode="auto">
          <a:xfrm>
            <a:off x="6083300" y="3927475"/>
            <a:ext cx="16986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z="1200" b="1"/>
              <a:t>20</a:t>
            </a:r>
            <a:endParaRPr lang="en-US" sz="1200" b="1"/>
          </a:p>
        </p:txBody>
      </p:sp>
      <p:sp>
        <p:nvSpPr>
          <p:cNvPr id="57" name="TextBox 56"/>
          <p:cNvSpPr txBox="1">
            <a:spLocks noChangeArrowheads="1"/>
          </p:cNvSpPr>
          <p:nvPr/>
        </p:nvSpPr>
        <p:spPr bwMode="auto">
          <a:xfrm>
            <a:off x="4595813" y="4156075"/>
            <a:ext cx="666750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z="1100" b="1"/>
              <a:t>Process 1</a:t>
            </a:r>
            <a:endParaRPr lang="en-US" sz="1100" b="1"/>
          </a:p>
        </p:txBody>
      </p:sp>
      <p:sp>
        <p:nvSpPr>
          <p:cNvPr id="58" name="TextBox 57"/>
          <p:cNvSpPr txBox="1">
            <a:spLocks noChangeArrowheads="1"/>
          </p:cNvSpPr>
          <p:nvPr/>
        </p:nvSpPr>
        <p:spPr bwMode="auto">
          <a:xfrm>
            <a:off x="4576763" y="4689475"/>
            <a:ext cx="666750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z="1100" b="1"/>
              <a:t>Process 2</a:t>
            </a:r>
            <a:endParaRPr lang="en-US" sz="1100" b="1"/>
          </a:p>
        </p:txBody>
      </p:sp>
      <p:sp>
        <p:nvSpPr>
          <p:cNvPr id="59" name="TextBox 58"/>
          <p:cNvSpPr txBox="1">
            <a:spLocks noChangeArrowheads="1"/>
          </p:cNvSpPr>
          <p:nvPr/>
        </p:nvSpPr>
        <p:spPr bwMode="auto">
          <a:xfrm>
            <a:off x="4576763" y="5222875"/>
            <a:ext cx="666750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z="1100" b="1"/>
              <a:t>Process 3</a:t>
            </a:r>
            <a:endParaRPr lang="en-US" sz="1100" b="1"/>
          </a:p>
        </p:txBody>
      </p:sp>
      <p:sp>
        <p:nvSpPr>
          <p:cNvPr id="60" name="TextBox 59"/>
          <p:cNvSpPr txBox="1">
            <a:spLocks noChangeArrowheads="1"/>
          </p:cNvSpPr>
          <p:nvPr/>
        </p:nvSpPr>
        <p:spPr bwMode="auto">
          <a:xfrm>
            <a:off x="4576763" y="5756275"/>
            <a:ext cx="666750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z="1100" b="1"/>
              <a:t>Process 4</a:t>
            </a:r>
            <a:endParaRPr lang="en-US" sz="1100" b="1"/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4813300" y="3409950"/>
            <a:ext cx="41751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z="1200" b="1" i="1"/>
              <a:t>Serial</a:t>
            </a:r>
            <a:endParaRPr lang="en-US" sz="1200" b="1" i="1"/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4719638" y="3927475"/>
            <a:ext cx="546100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z="1200" b="1" i="1"/>
              <a:t>Parallel</a:t>
            </a:r>
            <a:endParaRPr lang="en-US" sz="1200" b="1" i="1"/>
          </a:p>
        </p:txBody>
      </p:sp>
      <p:sp>
        <p:nvSpPr>
          <p:cNvPr id="63" name="TextBox 62"/>
          <p:cNvSpPr txBox="1">
            <a:spLocks noChangeArrowheads="1"/>
          </p:cNvSpPr>
          <p:nvPr/>
        </p:nvSpPr>
        <p:spPr bwMode="auto">
          <a:xfrm>
            <a:off x="5338763" y="6169025"/>
            <a:ext cx="31289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z="1400" i="1"/>
              <a:t>2. Parallel Speed-up: An Actual Case</a:t>
            </a:r>
            <a:endParaRPr lang="en-US" sz="1400" i="1"/>
          </a:p>
        </p:txBody>
      </p:sp>
      <p:sp>
        <p:nvSpPr>
          <p:cNvPr id="64" name="Rectangle 63"/>
          <p:cNvSpPr/>
          <p:nvPr/>
        </p:nvSpPr>
        <p:spPr>
          <a:xfrm>
            <a:off x="6956425" y="4953000"/>
            <a:ext cx="533400" cy="228600"/>
          </a:xfrm>
          <a:prstGeom prst="rect">
            <a:avLst/>
          </a:prstGeom>
          <a:pattFill prst="dkHorz">
            <a:fgClr>
              <a:srgbClr val="C00000"/>
            </a:fgClr>
            <a:bgClr>
              <a:schemeClr val="bg1"/>
            </a:bgClr>
          </a:patt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6956425" y="5334000"/>
            <a:ext cx="533400" cy="228600"/>
          </a:xfrm>
          <a:prstGeom prst="rect">
            <a:avLst/>
          </a:prstGeom>
          <a:pattFill prst="weave">
            <a:fgClr>
              <a:srgbClr val="0000FF"/>
            </a:fgClr>
            <a:bgClr>
              <a:schemeClr val="bg1"/>
            </a:bgClr>
          </a:pattFill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6" name="TextBox 65"/>
          <p:cNvSpPr txBox="1">
            <a:spLocks noChangeArrowheads="1"/>
          </p:cNvSpPr>
          <p:nvPr/>
        </p:nvSpPr>
        <p:spPr bwMode="auto">
          <a:xfrm>
            <a:off x="7585075" y="4983163"/>
            <a:ext cx="1406525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z="1100"/>
              <a:t>Cannot be parallelized</a:t>
            </a:r>
            <a:endParaRPr lang="en-US" sz="1100"/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7566025" y="5392738"/>
            <a:ext cx="1211263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z="1100"/>
              <a:t>Can be parallelized</a:t>
            </a:r>
            <a:endParaRPr lang="en-US" sz="1100"/>
          </a:p>
        </p:txBody>
      </p:sp>
      <p:sp>
        <p:nvSpPr>
          <p:cNvPr id="68" name="Rectangle 67"/>
          <p:cNvSpPr/>
          <p:nvPr/>
        </p:nvSpPr>
        <p:spPr>
          <a:xfrm>
            <a:off x="6938963" y="4876800"/>
            <a:ext cx="2052637" cy="1047750"/>
          </a:xfrm>
          <a:prstGeom prst="rect">
            <a:avLst/>
          </a:prstGeom>
          <a:noFill/>
          <a:ln w="952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481763" y="4111625"/>
            <a:ext cx="147637" cy="215900"/>
          </a:xfrm>
          <a:prstGeom prst="rect">
            <a:avLst/>
          </a:prstGeom>
          <a:pattFill prst="lgCheck">
            <a:fgClr>
              <a:srgbClr val="00B050"/>
            </a:fgClr>
            <a:bgClr>
              <a:schemeClr val="bg1"/>
            </a:bgClr>
          </a:patt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6477000" y="4648200"/>
            <a:ext cx="147638" cy="215900"/>
          </a:xfrm>
          <a:prstGeom prst="rect">
            <a:avLst/>
          </a:prstGeom>
          <a:pattFill prst="lgCheck">
            <a:fgClr>
              <a:srgbClr val="00B050"/>
            </a:fgClr>
            <a:bgClr>
              <a:schemeClr val="bg1"/>
            </a:bgClr>
          </a:patt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6481763" y="5164138"/>
            <a:ext cx="142875" cy="246062"/>
          </a:xfrm>
          <a:prstGeom prst="rect">
            <a:avLst/>
          </a:prstGeom>
          <a:pattFill prst="lgCheck">
            <a:fgClr>
              <a:srgbClr val="00B050"/>
            </a:fgClr>
            <a:bgClr>
              <a:schemeClr val="bg1"/>
            </a:bgClr>
          </a:patt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6488113" y="5697538"/>
            <a:ext cx="141287" cy="246062"/>
          </a:xfrm>
          <a:prstGeom prst="rect">
            <a:avLst/>
          </a:prstGeom>
          <a:pattFill prst="lgCheck">
            <a:fgClr>
              <a:srgbClr val="00B050"/>
            </a:fgClr>
            <a:bgClr>
              <a:schemeClr val="bg1"/>
            </a:bgClr>
          </a:patt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39" name="Straight Connector 38"/>
          <p:cNvCxnSpPr/>
          <p:nvPr/>
        </p:nvCxnSpPr>
        <p:spPr>
          <a:xfrm>
            <a:off x="6405563" y="4019550"/>
            <a:ext cx="0" cy="206057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7" name="Straight Arrow Connector 4096"/>
          <p:cNvCxnSpPr/>
          <p:nvPr/>
        </p:nvCxnSpPr>
        <p:spPr>
          <a:xfrm>
            <a:off x="6550025" y="6080125"/>
            <a:ext cx="45720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>
            <a:spLocks noChangeArrowheads="1"/>
          </p:cNvSpPr>
          <p:nvPr/>
        </p:nvSpPr>
        <p:spPr bwMode="auto">
          <a:xfrm>
            <a:off x="7091363" y="5995988"/>
            <a:ext cx="1092200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z="1100" b="1" i="1"/>
              <a:t>Load Unbalance</a:t>
            </a:r>
            <a:endParaRPr lang="en-US" sz="1100" b="1" i="1"/>
          </a:p>
        </p:txBody>
      </p:sp>
      <p:sp>
        <p:nvSpPr>
          <p:cNvPr id="78" name="Rectangle 77"/>
          <p:cNvSpPr/>
          <p:nvPr/>
        </p:nvSpPr>
        <p:spPr>
          <a:xfrm>
            <a:off x="7091363" y="5651500"/>
            <a:ext cx="147637" cy="215900"/>
          </a:xfrm>
          <a:prstGeom prst="rect">
            <a:avLst/>
          </a:prstGeom>
          <a:pattFill prst="lgCheck">
            <a:fgClr>
              <a:srgbClr val="00B050"/>
            </a:fgClr>
            <a:bgClr>
              <a:schemeClr val="bg1"/>
            </a:bgClr>
          </a:patt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9" name="TextBox 78"/>
          <p:cNvSpPr txBox="1">
            <a:spLocks noChangeArrowheads="1"/>
          </p:cNvSpPr>
          <p:nvPr/>
        </p:nvSpPr>
        <p:spPr bwMode="auto">
          <a:xfrm>
            <a:off x="7315200" y="5697538"/>
            <a:ext cx="1608138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z="1100"/>
              <a:t>Communication overhead</a:t>
            </a:r>
            <a:endParaRPr lang="en-US" sz="1100"/>
          </a:p>
        </p:txBody>
      </p:sp>
      <p:cxnSp>
        <p:nvCxnSpPr>
          <p:cNvPr id="4101" name="Straight Connector 4100"/>
          <p:cNvCxnSpPr/>
          <p:nvPr/>
        </p:nvCxnSpPr>
        <p:spPr>
          <a:xfrm>
            <a:off x="4419600" y="3250962"/>
            <a:ext cx="0" cy="3352800"/>
          </a:xfrm>
          <a:prstGeom prst="line">
            <a:avLst/>
          </a:prstGeom>
          <a:ln w="19050">
            <a:solidFill>
              <a:srgbClr val="FFC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Curved Up Arrow 83"/>
          <p:cNvSpPr/>
          <p:nvPr/>
        </p:nvSpPr>
        <p:spPr>
          <a:xfrm>
            <a:off x="3998913" y="6363812"/>
            <a:ext cx="841375" cy="381000"/>
          </a:xfrm>
          <a:prstGeom prst="curvedUp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3" grpId="0" animBg="1"/>
      <p:bldP spid="14" grpId="0" animBg="1"/>
      <p:bldP spid="15" grpId="0" animBg="1"/>
      <p:bldP spid="16" grpId="0"/>
      <p:bldP spid="17" grpId="0"/>
      <p:bldP spid="22" grpId="0"/>
      <p:bldP spid="23" grpId="0"/>
      <p:bldP spid="28" grpId="0"/>
      <p:bldP spid="29" grpId="0"/>
      <p:bldP spid="30" grpId="0"/>
      <p:bldP spid="31" grpId="0"/>
      <p:bldP spid="32" grpId="0"/>
      <p:bldP spid="33" grpId="0"/>
      <p:bldP spid="12" grpId="0"/>
      <p:bldP spid="35" grpId="0" animBg="1"/>
      <p:bldP spid="36" grpId="0" animBg="1"/>
      <p:bldP spid="37" grpId="0"/>
      <p:bldP spid="38" grpId="0"/>
      <p:bldP spid="18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/>
      <p:bldP spid="51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 animBg="1"/>
      <p:bldP spid="65" grpId="0" animBg="1"/>
      <p:bldP spid="66" grpId="0"/>
      <p:bldP spid="67" grpId="0"/>
      <p:bldP spid="68" grpId="0" animBg="1"/>
      <p:bldP spid="21" grpId="0" animBg="1"/>
      <p:bldP spid="70" grpId="0" animBg="1"/>
      <p:bldP spid="71" grpId="0" animBg="1"/>
      <p:bldP spid="72" grpId="0" animBg="1"/>
      <p:bldP spid="77" grpId="0"/>
      <p:bldP spid="78" grpId="0" animBg="1"/>
      <p:bldP spid="79" grpId="0"/>
      <p:bldP spid="8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Some Guidelines</a:t>
            </a:r>
            <a:endParaRPr lang="en-US" dirty="0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anose="05000000000000000000" pitchFamily="2" charset="2"/>
              <a:buChar char="§"/>
            </a:pPr>
            <a:r>
              <a:rPr lang="en-US" sz="2800" dirty="0" smtClean="0"/>
              <a:t>Here are some guidelines to effectively benefit </a:t>
            </a:r>
            <a:br>
              <a:rPr lang="en-US" sz="2800" dirty="0" smtClean="0"/>
            </a:br>
            <a:r>
              <a:rPr lang="en-US" sz="2800" dirty="0" smtClean="0"/>
              <a:t>from parallelization:</a:t>
            </a:r>
            <a:endParaRPr lang="en-US" sz="2800" dirty="0" smtClean="0"/>
          </a:p>
          <a:p>
            <a:pPr marL="914400" lvl="1" indent="-457200" algn="just" eaLnBrk="1" hangingPunct="1">
              <a:buFontTx/>
              <a:buAutoNum type="arabicPeriod"/>
            </a:pPr>
            <a:r>
              <a:rPr lang="en-US" dirty="0" smtClean="0"/>
              <a:t>Maximize the fraction of your program that can be parallelized </a:t>
            </a:r>
            <a:endParaRPr lang="en-US" dirty="0" smtClean="0"/>
          </a:p>
          <a:p>
            <a:pPr marL="914400" lvl="1" indent="-457200" algn="just" eaLnBrk="1" hangingPunct="1">
              <a:buFontTx/>
              <a:buAutoNum type="arabicPeriod"/>
            </a:pPr>
            <a:endParaRPr lang="en-US" dirty="0" smtClean="0"/>
          </a:p>
          <a:p>
            <a:pPr marL="914400" lvl="1" indent="-457200" algn="just" eaLnBrk="1" hangingPunct="1">
              <a:buFontTx/>
              <a:buAutoNum type="arabicPeriod"/>
            </a:pPr>
            <a:r>
              <a:rPr lang="en-US" dirty="0" smtClean="0"/>
              <a:t>Balance the workload of parallel processes</a:t>
            </a:r>
            <a:endParaRPr lang="en-US" dirty="0" smtClean="0"/>
          </a:p>
          <a:p>
            <a:pPr marL="914400" lvl="1" indent="-457200" algn="just" eaLnBrk="1" hangingPunct="1">
              <a:buFontTx/>
              <a:buAutoNum type="arabicPeriod"/>
            </a:pPr>
            <a:endParaRPr lang="en-US" dirty="0" smtClean="0"/>
          </a:p>
          <a:p>
            <a:pPr marL="914400" lvl="1" indent="-457200" algn="just" eaLnBrk="1" hangingPunct="1">
              <a:buFontTx/>
              <a:buAutoNum type="arabicPeriod"/>
            </a:pPr>
            <a:r>
              <a:rPr lang="en-US" dirty="0" smtClean="0"/>
              <a:t>Minimize the time spent for communication</a:t>
            </a:r>
            <a:endParaRPr lang="en-US" dirty="0" smtClean="0"/>
          </a:p>
          <a:p>
            <a:pPr marL="914400" lvl="1" indent="-457200" algn="just" eaLnBrk="1" hangingPunct="1">
              <a:buFontTx/>
              <a:buNone/>
            </a:pPr>
            <a:endParaRPr lang="en-US" sz="1400" dirty="0" smtClean="0"/>
          </a:p>
          <a:p>
            <a:pPr marL="914400" lvl="1" indent="-457200" algn="just" eaLnBrk="1" hangingPunct="1">
              <a:buFont typeface="Wingdings" panose="05000000000000000000" pitchFamily="2" charset="2"/>
              <a:buChar char="§"/>
            </a:pPr>
            <a:endParaRPr lang="en-US" sz="1400" i="1" dirty="0" smtClean="0">
              <a:solidFill>
                <a:schemeClr val="tx1"/>
              </a:solidFill>
            </a:endParaRPr>
          </a:p>
          <a:p>
            <a:pPr marL="914400" lvl="1" indent="-457200" algn="just" eaLnBrk="1" hangingPunct="1">
              <a:buFont typeface="Wingdings" panose="05000000000000000000" pitchFamily="2" charset="2"/>
              <a:buChar char="§"/>
            </a:pPr>
            <a:endParaRPr lang="en-US" sz="1600" dirty="0" smtClean="0">
              <a:solidFill>
                <a:srgbClr val="7F7F7F"/>
              </a:solidFill>
            </a:endParaRPr>
          </a:p>
          <a:p>
            <a:pPr algn="just" eaLnBrk="1" hangingPunct="1">
              <a:buFont typeface="Wingdings" panose="05000000000000000000" pitchFamily="2" charset="2"/>
              <a:buChar char="§"/>
            </a:pPr>
            <a:endParaRPr lang="en-US" sz="2000" dirty="0" smtClean="0">
              <a:solidFill>
                <a:srgbClr val="7F7F7F"/>
              </a:solidFill>
            </a:endParaRPr>
          </a:p>
          <a:p>
            <a:pPr algn="just" eaLnBrk="1" hangingPunct="1">
              <a:buFont typeface="Wingdings" panose="05000000000000000000" pitchFamily="2" charset="2"/>
              <a:buChar char="§"/>
            </a:pPr>
            <a:endParaRPr lang="en-US" sz="2000" dirty="0" smtClean="0">
              <a:solidFill>
                <a:srgbClr val="7F7F7F"/>
              </a:solidFill>
            </a:endParaRPr>
          </a:p>
          <a:p>
            <a:pPr algn="just" eaLnBrk="1" hangingPunct="1">
              <a:buFont typeface="Wingdings" panose="05000000000000000000" pitchFamily="2" charset="2"/>
              <a:buChar char="§"/>
            </a:pPr>
            <a:endParaRPr lang="en-US" sz="2000" dirty="0" smtClean="0">
              <a:solidFill>
                <a:srgbClr val="7F7F7F"/>
              </a:solidFill>
            </a:endParaRPr>
          </a:p>
          <a:p>
            <a:pPr algn="just" eaLnBrk="1" hangingPunct="1">
              <a:buFont typeface="Wingdings" panose="05000000000000000000" pitchFamily="2" charset="2"/>
              <a:buChar char="§"/>
            </a:pPr>
            <a:endParaRPr lang="en-US" sz="2000" dirty="0" smtClean="0">
              <a:solidFill>
                <a:srgbClr val="7F7F7F"/>
              </a:solidFill>
            </a:endParaRPr>
          </a:p>
          <a:p>
            <a:pPr algn="just" eaLnBrk="1" hangingPunct="1">
              <a:buFont typeface="Wingdings" panose="05000000000000000000" pitchFamily="2" charset="2"/>
              <a:buChar char="§"/>
            </a:pPr>
            <a:endParaRPr lang="en-US" sz="2000" dirty="0" smtClean="0">
              <a:solidFill>
                <a:srgbClr val="7F7F7F"/>
              </a:solidFill>
            </a:endParaRPr>
          </a:p>
          <a:p>
            <a:pPr algn="just" eaLnBrk="1" hangingPunct="1">
              <a:buFont typeface="Wingdings" panose="05000000000000000000" pitchFamily="2" charset="2"/>
              <a:buChar char="§"/>
            </a:pPr>
            <a:endParaRPr lang="en-US" sz="2000" dirty="0" smtClean="0">
              <a:solidFill>
                <a:srgbClr val="7F7F7F"/>
              </a:solidFill>
            </a:endParaRPr>
          </a:p>
          <a:p>
            <a:pPr algn="just" eaLnBrk="1" hangingPunct="1">
              <a:buFont typeface="Wingdings" panose="05000000000000000000" pitchFamily="2" charset="2"/>
              <a:buChar char="§"/>
            </a:pPr>
            <a:endParaRPr lang="en-US" sz="2000" dirty="0" smtClean="0">
              <a:solidFill>
                <a:srgbClr val="7F7F7F"/>
              </a:solidFill>
            </a:endParaRPr>
          </a:p>
          <a:p>
            <a:pPr algn="just" eaLnBrk="1" hangingPunct="1">
              <a:buFont typeface="Wingdings" panose="05000000000000000000" pitchFamily="2" charset="2"/>
              <a:buChar char="§"/>
            </a:pPr>
            <a:endParaRPr lang="en-US" sz="2000" dirty="0" smtClean="0">
              <a:solidFill>
                <a:srgbClr val="7F7F7F"/>
              </a:solidFill>
            </a:endParaRPr>
          </a:p>
          <a:p>
            <a:pPr algn="just" eaLnBrk="1" hangingPunct="1">
              <a:buFont typeface="Wingdings" panose="05000000000000000000" pitchFamily="2" charset="2"/>
              <a:buChar char="§"/>
            </a:pPr>
            <a:endParaRPr lang="en-US" sz="2000" dirty="0" smtClean="0">
              <a:solidFill>
                <a:srgbClr val="7F7F7F"/>
              </a:solidFill>
            </a:endParaRPr>
          </a:p>
          <a:p>
            <a:pPr algn="just" eaLnBrk="1" hangingPunct="1">
              <a:buFont typeface="Wingdings" panose="05000000000000000000" pitchFamily="2" charset="2"/>
              <a:buChar char="§"/>
            </a:pPr>
            <a:endParaRPr lang="en-US" sz="2000" dirty="0" smtClean="0">
              <a:solidFill>
                <a:srgbClr val="7F7F7F"/>
              </a:solidFill>
            </a:endParaRPr>
          </a:p>
          <a:p>
            <a:pPr algn="just" eaLnBrk="1" hangingPunct="1">
              <a:buFont typeface="Wingdings" panose="05000000000000000000" pitchFamily="2" charset="2"/>
              <a:buChar char="§"/>
            </a:pPr>
            <a:endParaRPr lang="en-US" sz="2000" dirty="0" smtClean="0">
              <a:solidFill>
                <a:srgbClr val="7F7F7F"/>
              </a:solidFill>
            </a:endParaRPr>
          </a:p>
          <a:p>
            <a:pPr marL="914400" lvl="1" indent="-457200" algn="just" eaLnBrk="1" hangingPunct="1">
              <a:buFont typeface="Wingdings" panose="05000000000000000000" pitchFamily="2" charset="2"/>
              <a:buChar char="§"/>
            </a:pPr>
            <a:endParaRPr lang="en-US" sz="1400" dirty="0" smtClean="0">
              <a:solidFill>
                <a:srgbClr val="7F7F7F"/>
              </a:solidFill>
            </a:endParaRPr>
          </a:p>
          <a:p>
            <a:pPr algn="just" eaLnBrk="1" hangingPunct="1">
              <a:buFont typeface="Wingdings" panose="05000000000000000000" pitchFamily="2" charset="2"/>
              <a:buChar char="§"/>
            </a:pPr>
            <a:endParaRPr lang="en-US" sz="1800" dirty="0" smtClean="0">
              <a:solidFill>
                <a:srgbClr val="7F7F7F"/>
              </a:solidFill>
            </a:endParaRPr>
          </a:p>
          <a:p>
            <a:pPr marL="914400" lvl="1" indent="-457200" algn="just" eaLnBrk="1" hangingPunct="1">
              <a:buFont typeface="Wingdings" panose="05000000000000000000" pitchFamily="2" charset="2"/>
              <a:buChar char="§"/>
            </a:pPr>
            <a:endParaRPr lang="en-US" dirty="0" smtClean="0"/>
          </a:p>
        </p:txBody>
      </p:sp>
      <p:sp>
        <p:nvSpPr>
          <p:cNvPr id="8196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F5A095D-C85E-4A8B-AF37-3AB821EC11F1}" type="slidenum">
              <a:rPr lang="en-US" smtClean="0">
                <a:solidFill>
                  <a:schemeClr val="bg2"/>
                </a:solidFill>
              </a:rPr>
            </a:fld>
            <a:endParaRPr lang="en-US" smtClean="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 smtClean="0"/>
              <a:t>Why Replicating Data?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458200" cy="52578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/>
              <a:t>Replicating data across servers helps in: </a:t>
            </a:r>
            <a:endParaRPr lang="en-US" sz="28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/>
              <a:t>Avoiding performance bottlenecks</a:t>
            </a:r>
            <a:endParaRPr lang="en-US" sz="24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/>
              <a:t>Avoiding single point of failures</a:t>
            </a:r>
            <a:endParaRPr lang="en-US" sz="24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/>
              <a:t>And</a:t>
            </a:r>
            <a:r>
              <a:rPr lang="en-US" sz="2400" dirty="0"/>
              <a:t>,</a:t>
            </a:r>
            <a:r>
              <a:rPr lang="en-US" sz="2400" dirty="0" smtClean="0"/>
              <a:t> hence, enhancing scalability and availability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2">
              <a:buFont typeface="Wingdings" panose="05000000000000000000" pitchFamily="2" charset="2"/>
              <a:buChar char="§"/>
            </a:pPr>
            <a:endParaRPr lang="en-US" sz="1800" dirty="0" smtClean="0"/>
          </a:p>
          <a:p>
            <a:pPr lvl="1">
              <a:buFont typeface="Wingdings" panose="05000000000000000000" pitchFamily="2" charset="2"/>
              <a:buChar char="§"/>
            </a:pPr>
            <a:endParaRPr lang="en-US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 smtClean="0"/>
              <a:t>Why Replicating Data?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458200" cy="52578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/>
              <a:t>Replicating data across servers helps in: </a:t>
            </a:r>
            <a:endParaRPr lang="en-US" sz="28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/>
              <a:t>Avoiding performance bottlenecks</a:t>
            </a:r>
            <a:endParaRPr lang="en-US" sz="24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/>
              <a:t>Avoiding single point of failures</a:t>
            </a:r>
            <a:endParaRPr lang="en-US" sz="24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/>
              <a:t>And</a:t>
            </a:r>
            <a:r>
              <a:rPr lang="en-US" sz="2400" dirty="0"/>
              <a:t>,</a:t>
            </a:r>
            <a:r>
              <a:rPr lang="en-US" sz="2400" dirty="0" smtClean="0"/>
              <a:t> hence, enhancing scalability and availability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2">
              <a:buFont typeface="Wingdings" panose="05000000000000000000" pitchFamily="2" charset="2"/>
              <a:buChar char="§"/>
            </a:pPr>
            <a:endParaRPr lang="en-US" sz="1800" dirty="0" smtClean="0"/>
          </a:p>
          <a:p>
            <a:pPr lvl="1">
              <a:buFont typeface="Wingdings" panose="05000000000000000000" pitchFamily="2" charset="2"/>
              <a:buChar char="§"/>
            </a:pPr>
            <a:endParaRPr lang="en-US" sz="1800" dirty="0" smtClean="0"/>
          </a:p>
        </p:txBody>
      </p:sp>
      <p:pic>
        <p:nvPicPr>
          <p:cNvPr id="87" name="Picture 2" descr="http://igcministries.org/images/WorldMap.gif"/>
          <p:cNvPicPr>
            <a:picLocks noChangeAspect="1" noChangeArrowheads="1"/>
          </p:cNvPicPr>
          <p:nvPr/>
        </p:nvPicPr>
        <p:blipFill>
          <a:blip r:embed="rId1" cstate="print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1689991" y="3429000"/>
            <a:ext cx="5472809" cy="2690026"/>
          </a:xfrm>
          <a:prstGeom prst="rect">
            <a:avLst/>
          </a:prstGeom>
          <a:noFill/>
        </p:spPr>
      </p:pic>
      <p:sp>
        <p:nvSpPr>
          <p:cNvPr id="88" name="Can 87"/>
          <p:cNvSpPr/>
          <p:nvPr/>
        </p:nvSpPr>
        <p:spPr>
          <a:xfrm>
            <a:off x="1981200" y="4191000"/>
            <a:ext cx="228600" cy="152400"/>
          </a:xfrm>
          <a:prstGeom prst="can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9" name="Can 88"/>
          <p:cNvSpPr/>
          <p:nvPr/>
        </p:nvSpPr>
        <p:spPr>
          <a:xfrm>
            <a:off x="2514600" y="4876800"/>
            <a:ext cx="228600" cy="152400"/>
          </a:xfrm>
          <a:prstGeom prst="ca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0" name="Can 89"/>
          <p:cNvSpPr/>
          <p:nvPr/>
        </p:nvSpPr>
        <p:spPr>
          <a:xfrm>
            <a:off x="3810000" y="3962400"/>
            <a:ext cx="228600" cy="152400"/>
          </a:xfrm>
          <a:prstGeom prst="ca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1" name="Can 90"/>
          <p:cNvSpPr/>
          <p:nvPr/>
        </p:nvSpPr>
        <p:spPr>
          <a:xfrm>
            <a:off x="5257800" y="4572000"/>
            <a:ext cx="228600" cy="152400"/>
          </a:xfrm>
          <a:prstGeom prst="ca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2" name="Can 91"/>
          <p:cNvSpPr/>
          <p:nvPr/>
        </p:nvSpPr>
        <p:spPr>
          <a:xfrm>
            <a:off x="5638800" y="4267200"/>
            <a:ext cx="228600" cy="152400"/>
          </a:xfrm>
          <a:prstGeom prst="ca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3" name="Can 92"/>
          <p:cNvSpPr/>
          <p:nvPr/>
        </p:nvSpPr>
        <p:spPr>
          <a:xfrm>
            <a:off x="6248400" y="5410200"/>
            <a:ext cx="228600" cy="152400"/>
          </a:xfrm>
          <a:prstGeom prst="ca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94" name="Straight Connector 93"/>
          <p:cNvCxnSpPr/>
          <p:nvPr/>
        </p:nvCxnSpPr>
        <p:spPr>
          <a:xfrm>
            <a:off x="2095500" y="4343400"/>
            <a:ext cx="53340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V="1">
            <a:off x="2209800" y="4038600"/>
            <a:ext cx="1600200" cy="228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>
            <a:off x="3924300" y="4114800"/>
            <a:ext cx="133350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2095500" y="4343400"/>
            <a:ext cx="4152900" cy="1143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 flipV="1">
            <a:off x="4038600" y="4038600"/>
            <a:ext cx="1600200" cy="304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16"/>
          <p:cNvSpPr txBox="1">
            <a:spLocks noChangeArrowheads="1"/>
          </p:cNvSpPr>
          <p:nvPr/>
        </p:nvSpPr>
        <p:spPr bwMode="auto">
          <a:xfrm>
            <a:off x="1752600" y="3505200"/>
            <a:ext cx="1104900" cy="276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sz="1200" dirty="0"/>
              <a:t>Main Server</a:t>
            </a:r>
            <a:endParaRPr lang="en-US" sz="1200" dirty="0"/>
          </a:p>
        </p:txBody>
      </p:sp>
      <p:cxnSp>
        <p:nvCxnSpPr>
          <p:cNvPr id="100" name="Straight Connector 99"/>
          <p:cNvCxnSpPr/>
          <p:nvPr/>
        </p:nvCxnSpPr>
        <p:spPr>
          <a:xfrm>
            <a:off x="2095500" y="3690938"/>
            <a:ext cx="0" cy="500062"/>
          </a:xfrm>
          <a:prstGeom prst="line">
            <a:avLst/>
          </a:prstGeom>
          <a:ln w="6350">
            <a:solidFill>
              <a:schemeClr val="tx1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 flipV="1">
            <a:off x="2628900" y="5029200"/>
            <a:ext cx="1181100" cy="609600"/>
          </a:xfrm>
          <a:prstGeom prst="line">
            <a:avLst/>
          </a:prstGeom>
          <a:ln w="6350">
            <a:solidFill>
              <a:schemeClr val="tx1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9"/>
          <p:cNvSpPr txBox="1">
            <a:spLocks noChangeArrowheads="1"/>
          </p:cNvSpPr>
          <p:nvPr/>
        </p:nvSpPr>
        <p:spPr bwMode="auto">
          <a:xfrm>
            <a:off x="3805238" y="5638800"/>
            <a:ext cx="1566862" cy="276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sz="1200" dirty="0"/>
              <a:t>Replicated Servers</a:t>
            </a:r>
            <a:endParaRPr lang="en-US" sz="1200" dirty="0"/>
          </a:p>
        </p:txBody>
      </p:sp>
      <p:cxnSp>
        <p:nvCxnSpPr>
          <p:cNvPr id="103" name="Straight Connector 102"/>
          <p:cNvCxnSpPr/>
          <p:nvPr/>
        </p:nvCxnSpPr>
        <p:spPr>
          <a:xfrm flipV="1">
            <a:off x="5257800" y="5486400"/>
            <a:ext cx="990600" cy="290513"/>
          </a:xfrm>
          <a:prstGeom prst="line">
            <a:avLst/>
          </a:prstGeom>
          <a:ln w="6350">
            <a:solidFill>
              <a:schemeClr val="tx1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" name="Picture 2" descr="C:\Users\vkolar\AppData\Local\Microsoft\Windows\Temporary Internet Files\Content.IE5\E2H73JIM\MC900322405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89700" y="4953000"/>
            <a:ext cx="377825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5" name="Straight Connector 104"/>
          <p:cNvCxnSpPr/>
          <p:nvPr/>
        </p:nvCxnSpPr>
        <p:spPr>
          <a:xfrm flipH="1">
            <a:off x="6489700" y="5372100"/>
            <a:ext cx="188913" cy="11430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6" name="Picture 2" descr="C:\Users\vkolar\AppData\Local\Microsoft\Windows\Temporary Internet Files\Content.IE5\E2H73JIM\MC900322405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19563" y="3690938"/>
            <a:ext cx="376237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7" name="Straight Connector 106"/>
          <p:cNvCxnSpPr/>
          <p:nvPr/>
        </p:nvCxnSpPr>
        <p:spPr>
          <a:xfrm flipH="1">
            <a:off x="3924300" y="3781425"/>
            <a:ext cx="247650" cy="180975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8" name="Picture 2" descr="C:\Users\vkolar\AppData\Local\Microsoft\Windows\Temporary Internet Files\Content.IE5\E2H73JIM\MC900322405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59025" y="3843338"/>
            <a:ext cx="376238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9" name="Straight Connector 108"/>
          <p:cNvCxnSpPr/>
          <p:nvPr/>
        </p:nvCxnSpPr>
        <p:spPr>
          <a:xfrm flipH="1">
            <a:off x="2162175" y="4052888"/>
            <a:ext cx="196850" cy="138112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0" name="Picture 2" descr="C:\Users\vkolar\AppData\Local\Microsoft\Windows\Temporary Internet Files\Content.IE5\E2H73JIM\MC900322405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4419600"/>
            <a:ext cx="377825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1" name="Picture 2" descr="C:\Users\vkolar\AppData\Local\Microsoft\Windows\Temporary Internet Files\Content.IE5\E2H73JIM\MC900322405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72200" y="3962400"/>
            <a:ext cx="377825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" name="Picture 2" descr="C:\Users\vkolar\AppData\Local\Microsoft\Windows\Temporary Internet Files\Content.IE5\E2H73JIM\MC900322405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5000" y="4572000"/>
            <a:ext cx="377825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3" name="Picture 2" descr="C:\Users\vkolar\AppData\Local\Microsoft\Windows\Temporary Internet Files\Content.IE5\E2H73JIM\MC900322405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29400" y="5562600"/>
            <a:ext cx="377825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4" name="Picture 2" descr="C:\Users\vkolar\AppData\Local\Microsoft\Windows\Temporary Internet Files\Content.IE5\E2H73JIM\MC900322405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10200" y="4876800"/>
            <a:ext cx="377825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5" name="Picture 2" descr="C:\Users\vkolar\AppData\Local\Microsoft\Windows\Temporary Internet Files\Content.IE5\E2H73JIM\MC900322405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91200" y="3810000"/>
            <a:ext cx="377825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6" name="Picture 2" descr="C:\Users\vkolar\AppData\Local\Microsoft\Windows\Temporary Internet Files\Content.IE5\E2H73JIM\MC900322405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72200" y="4343400"/>
            <a:ext cx="377825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7" name="Picture 2" descr="C:\Users\vkolar\AppData\Local\Microsoft\Windows\Temporary Internet Files\Content.IE5\E2H73JIM\MC900322405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57600" y="3429000"/>
            <a:ext cx="377825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8" name="Picture 2" descr="C:\Users\vkolar\AppData\Local\Microsoft\Windows\Temporary Internet Files\Content.IE5\E2H73JIM\MC900322405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33800" y="4343400"/>
            <a:ext cx="377825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9" name="Picture 2" descr="C:\Users\vkolar\AppData\Local\Microsoft\Windows\Temporary Internet Files\Content.IE5\E2H73JIM\MC900322405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7000" y="5257800"/>
            <a:ext cx="377825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0" name="Picture 2" descr="C:\Users\vkolar\AppData\Local\Microsoft\Windows\Temporary Internet Files\Content.IE5\E2H73JIM\MC900322405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0" y="5181600"/>
            <a:ext cx="377825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21" name="Straight Connector 120"/>
          <p:cNvCxnSpPr>
            <a:stCxn id="88" idx="3"/>
            <a:endCxn id="110" idx="1"/>
          </p:cNvCxnSpPr>
          <p:nvPr/>
        </p:nvCxnSpPr>
        <p:spPr>
          <a:xfrm flipH="1">
            <a:off x="1981200" y="4343400"/>
            <a:ext cx="114300" cy="28575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>
            <a:stCxn id="89" idx="3"/>
            <a:endCxn id="120" idx="0"/>
          </p:cNvCxnSpPr>
          <p:nvPr/>
        </p:nvCxnSpPr>
        <p:spPr>
          <a:xfrm flipH="1">
            <a:off x="2474913" y="5029200"/>
            <a:ext cx="153987" cy="15240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>
            <a:endCxn id="119" idx="0"/>
          </p:cNvCxnSpPr>
          <p:nvPr/>
        </p:nvCxnSpPr>
        <p:spPr>
          <a:xfrm>
            <a:off x="2667000" y="5029200"/>
            <a:ext cx="188913" cy="22860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>
            <a:stCxn id="90" idx="0"/>
            <a:endCxn id="117" idx="2"/>
          </p:cNvCxnSpPr>
          <p:nvPr/>
        </p:nvCxnSpPr>
        <p:spPr>
          <a:xfrm flipH="1" flipV="1">
            <a:off x="3846513" y="3848100"/>
            <a:ext cx="77787" cy="15240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>
            <a:endCxn id="118" idx="0"/>
          </p:cNvCxnSpPr>
          <p:nvPr/>
        </p:nvCxnSpPr>
        <p:spPr>
          <a:xfrm>
            <a:off x="3886200" y="4114800"/>
            <a:ext cx="36513" cy="22860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>
            <a:stCxn id="91" idx="3"/>
            <a:endCxn id="114" idx="0"/>
          </p:cNvCxnSpPr>
          <p:nvPr/>
        </p:nvCxnSpPr>
        <p:spPr>
          <a:xfrm>
            <a:off x="5372100" y="4724400"/>
            <a:ext cx="227013" cy="15240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>
            <a:endCxn id="112" idx="1"/>
          </p:cNvCxnSpPr>
          <p:nvPr/>
        </p:nvCxnSpPr>
        <p:spPr>
          <a:xfrm>
            <a:off x="5410200" y="4724400"/>
            <a:ext cx="304800" cy="5715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>
            <a:stCxn id="92" idx="0"/>
            <a:endCxn id="115" idx="1"/>
          </p:cNvCxnSpPr>
          <p:nvPr/>
        </p:nvCxnSpPr>
        <p:spPr>
          <a:xfrm flipV="1">
            <a:off x="5753100" y="4019550"/>
            <a:ext cx="38100" cy="28575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>
            <a:stCxn id="92" idx="4"/>
          </p:cNvCxnSpPr>
          <p:nvPr/>
        </p:nvCxnSpPr>
        <p:spPr>
          <a:xfrm flipV="1">
            <a:off x="5867400" y="4191000"/>
            <a:ext cx="304800" cy="15240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>
            <a:stCxn id="92" idx="4"/>
            <a:endCxn id="116" idx="1"/>
          </p:cNvCxnSpPr>
          <p:nvPr/>
        </p:nvCxnSpPr>
        <p:spPr>
          <a:xfrm>
            <a:off x="5867400" y="4343400"/>
            <a:ext cx="304800" cy="20955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>
            <a:stCxn id="93" idx="1"/>
            <a:endCxn id="104" idx="1"/>
          </p:cNvCxnSpPr>
          <p:nvPr/>
        </p:nvCxnSpPr>
        <p:spPr>
          <a:xfrm flipV="1">
            <a:off x="6362700" y="5162550"/>
            <a:ext cx="127000" cy="24765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>
            <a:stCxn id="93" idx="3"/>
            <a:endCxn id="113" idx="1"/>
          </p:cNvCxnSpPr>
          <p:nvPr/>
        </p:nvCxnSpPr>
        <p:spPr>
          <a:xfrm>
            <a:off x="6362700" y="5562600"/>
            <a:ext cx="266700" cy="20955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>
            <a:endCxn id="88" idx="4"/>
          </p:cNvCxnSpPr>
          <p:nvPr/>
        </p:nvCxnSpPr>
        <p:spPr>
          <a:xfrm flipH="1">
            <a:off x="2209800" y="4052888"/>
            <a:ext cx="304800" cy="21431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>
            <a:stCxn id="117" idx="1"/>
          </p:cNvCxnSpPr>
          <p:nvPr/>
        </p:nvCxnSpPr>
        <p:spPr>
          <a:xfrm flipH="1">
            <a:off x="2260600" y="3638550"/>
            <a:ext cx="1397000" cy="62865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>
            <a:stCxn id="106" idx="1"/>
          </p:cNvCxnSpPr>
          <p:nvPr/>
        </p:nvCxnSpPr>
        <p:spPr>
          <a:xfrm flipH="1">
            <a:off x="2260600" y="3900488"/>
            <a:ext cx="1858963" cy="36671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>
            <a:endCxn id="88" idx="4"/>
          </p:cNvCxnSpPr>
          <p:nvPr/>
        </p:nvCxnSpPr>
        <p:spPr>
          <a:xfrm flipH="1" flipV="1">
            <a:off x="2209800" y="4267200"/>
            <a:ext cx="1595438" cy="18097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>
            <a:stCxn id="115" idx="1"/>
            <a:endCxn id="88" idx="4"/>
          </p:cNvCxnSpPr>
          <p:nvPr/>
        </p:nvCxnSpPr>
        <p:spPr>
          <a:xfrm flipH="1">
            <a:off x="2209800" y="4019550"/>
            <a:ext cx="3581400" cy="24765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>
            <a:stCxn id="111" idx="1"/>
            <a:endCxn id="88" idx="4"/>
          </p:cNvCxnSpPr>
          <p:nvPr/>
        </p:nvCxnSpPr>
        <p:spPr>
          <a:xfrm flipH="1">
            <a:off x="2209800" y="4171950"/>
            <a:ext cx="3962400" cy="9525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>
            <a:stCxn id="116" idx="1"/>
          </p:cNvCxnSpPr>
          <p:nvPr/>
        </p:nvCxnSpPr>
        <p:spPr>
          <a:xfrm flipH="1" flipV="1">
            <a:off x="2260600" y="4267200"/>
            <a:ext cx="3911600" cy="28575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>
            <a:stCxn id="112" idx="1"/>
          </p:cNvCxnSpPr>
          <p:nvPr/>
        </p:nvCxnSpPr>
        <p:spPr>
          <a:xfrm flipH="1" flipV="1">
            <a:off x="2209800" y="4267200"/>
            <a:ext cx="3505200" cy="51435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>
            <a:stCxn id="114" idx="1"/>
            <a:endCxn id="88" idx="4"/>
          </p:cNvCxnSpPr>
          <p:nvPr/>
        </p:nvCxnSpPr>
        <p:spPr>
          <a:xfrm flipH="1" flipV="1">
            <a:off x="2209800" y="4267200"/>
            <a:ext cx="3200400" cy="81915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>
            <a:stCxn id="104" idx="1"/>
            <a:endCxn id="88" idx="4"/>
          </p:cNvCxnSpPr>
          <p:nvPr/>
        </p:nvCxnSpPr>
        <p:spPr>
          <a:xfrm flipH="1" flipV="1">
            <a:off x="2209800" y="4267200"/>
            <a:ext cx="4279900" cy="89535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>
            <a:stCxn id="113" idx="1"/>
            <a:endCxn id="88" idx="4"/>
          </p:cNvCxnSpPr>
          <p:nvPr/>
        </p:nvCxnSpPr>
        <p:spPr>
          <a:xfrm flipH="1" flipV="1">
            <a:off x="2209800" y="4267200"/>
            <a:ext cx="4419600" cy="150495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>
            <a:endCxn id="88" idx="4"/>
          </p:cNvCxnSpPr>
          <p:nvPr/>
        </p:nvCxnSpPr>
        <p:spPr>
          <a:xfrm flipV="1">
            <a:off x="2170112" y="4267200"/>
            <a:ext cx="39688" cy="28575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>
            <a:stCxn id="120" idx="0"/>
            <a:endCxn id="88" idx="4"/>
          </p:cNvCxnSpPr>
          <p:nvPr/>
        </p:nvCxnSpPr>
        <p:spPr>
          <a:xfrm flipH="1" flipV="1">
            <a:off x="2209800" y="4267200"/>
            <a:ext cx="265113" cy="9144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>
            <a:stCxn id="119" idx="0"/>
            <a:endCxn id="88" idx="4"/>
          </p:cNvCxnSpPr>
          <p:nvPr/>
        </p:nvCxnSpPr>
        <p:spPr>
          <a:xfrm flipH="1" flipV="1">
            <a:off x="2209800" y="4267200"/>
            <a:ext cx="646113" cy="9906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9" grpId="0"/>
      <p:bldP spid="10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But, Consistency Becomes a Challenge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458200" cy="52578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An example:</a:t>
            </a:r>
            <a:endParaRPr lang="en-US" sz="28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600" dirty="0"/>
              <a:t>In an e-commerce application, the bank database has been replicated across two servers</a:t>
            </a:r>
            <a:endParaRPr lang="en-US" sz="26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600" dirty="0"/>
              <a:t>Maintaining consistency of replicated data is a challenge</a:t>
            </a:r>
            <a:endParaRPr lang="en-US" sz="2600" dirty="0"/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2">
              <a:buFont typeface="Wingdings" panose="05000000000000000000" pitchFamily="2" charset="2"/>
              <a:buChar char="§"/>
            </a:pPr>
            <a:endParaRPr lang="en-US" sz="1800" dirty="0" smtClean="0"/>
          </a:p>
          <a:p>
            <a:pPr lvl="1">
              <a:buFont typeface="Wingdings" panose="05000000000000000000" pitchFamily="2" charset="2"/>
              <a:buChar char="§"/>
            </a:pPr>
            <a:endParaRPr lang="en-US" sz="1800" dirty="0" smtClean="0"/>
          </a:p>
        </p:txBody>
      </p:sp>
      <p:sp>
        <p:nvSpPr>
          <p:cNvPr id="4" name="Can 3"/>
          <p:cNvSpPr/>
          <p:nvPr/>
        </p:nvSpPr>
        <p:spPr>
          <a:xfrm>
            <a:off x="1795462" y="4800600"/>
            <a:ext cx="990600" cy="1447800"/>
          </a:xfrm>
          <a:prstGeom prst="can">
            <a:avLst/>
          </a:prstGeom>
          <a:solidFill>
            <a:schemeClr val="bg2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871663" y="5410200"/>
            <a:ext cx="838200" cy="304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err="1">
                <a:solidFill>
                  <a:schemeClr val="tx1"/>
                </a:solidFill>
              </a:rPr>
              <a:t>Bal</a:t>
            </a:r>
            <a:r>
              <a:rPr lang="en-US" sz="1200" dirty="0">
                <a:solidFill>
                  <a:schemeClr val="tx1"/>
                </a:solidFill>
              </a:rPr>
              <a:t>=1000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" name="Can 5"/>
          <p:cNvSpPr/>
          <p:nvPr/>
        </p:nvSpPr>
        <p:spPr>
          <a:xfrm>
            <a:off x="5872162" y="4800600"/>
            <a:ext cx="990600" cy="1447800"/>
          </a:xfrm>
          <a:prstGeom prst="can">
            <a:avLst/>
          </a:prstGeom>
          <a:solidFill>
            <a:schemeClr val="bg2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948363" y="5410200"/>
            <a:ext cx="838200" cy="304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err="1">
                <a:solidFill>
                  <a:schemeClr val="tx1"/>
                </a:solidFill>
              </a:rPr>
              <a:t>Bal</a:t>
            </a:r>
            <a:r>
              <a:rPr lang="en-US" sz="1200" dirty="0">
                <a:solidFill>
                  <a:schemeClr val="tx1"/>
                </a:solidFill>
              </a:rPr>
              <a:t>=1000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" name="TextBox 5"/>
          <p:cNvSpPr txBox="1">
            <a:spLocks noChangeArrowheads="1"/>
          </p:cNvSpPr>
          <p:nvPr/>
        </p:nvSpPr>
        <p:spPr bwMode="auto">
          <a:xfrm>
            <a:off x="3433763" y="5867400"/>
            <a:ext cx="1905000" cy="3079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/>
            <a:r>
              <a:rPr lang="en-US" sz="1400"/>
              <a:t>Replicated Database</a:t>
            </a:r>
            <a:endParaRPr lang="en-US" sz="1400"/>
          </a:p>
        </p:txBody>
      </p:sp>
      <p:cxnSp>
        <p:nvCxnSpPr>
          <p:cNvPr id="9" name="Straight Connector 8"/>
          <p:cNvCxnSpPr>
            <a:stCxn id="8" idx="1"/>
          </p:cNvCxnSpPr>
          <p:nvPr/>
        </p:nvCxnSpPr>
        <p:spPr>
          <a:xfrm flipH="1" flipV="1">
            <a:off x="2786063" y="5562600"/>
            <a:ext cx="647700" cy="458788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8" idx="3"/>
          </p:cNvCxnSpPr>
          <p:nvPr/>
        </p:nvCxnSpPr>
        <p:spPr>
          <a:xfrm flipV="1">
            <a:off x="5338763" y="5503863"/>
            <a:ext cx="533400" cy="517525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109663" y="3848100"/>
            <a:ext cx="2362200" cy="3429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solidFill>
                  <a:schemeClr val="tx1"/>
                </a:solidFill>
              </a:rPr>
              <a:t>Event 1 = Add $1000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962525" y="3830638"/>
            <a:ext cx="2809875" cy="342900"/>
          </a:xfrm>
          <a:prstGeom prst="rect">
            <a:avLst/>
          </a:prstGeom>
          <a:ln>
            <a:solidFill>
              <a:srgbClr val="0000FF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solidFill>
                  <a:srgbClr val="0000FF"/>
                </a:solidFill>
              </a:rPr>
              <a:t>Event 2 = Add interest of 5%</a:t>
            </a:r>
            <a:endParaRPr lang="en-US" sz="1600" dirty="0">
              <a:solidFill>
                <a:srgbClr val="0000FF"/>
              </a:solidFill>
            </a:endParaRPr>
          </a:p>
        </p:txBody>
      </p:sp>
      <p:cxnSp>
        <p:nvCxnSpPr>
          <p:cNvPr id="13" name="Straight Arrow Connector 12"/>
          <p:cNvCxnSpPr>
            <a:stCxn id="11" idx="2"/>
            <a:endCxn id="5" idx="0"/>
          </p:cNvCxnSpPr>
          <p:nvPr/>
        </p:nvCxnSpPr>
        <p:spPr>
          <a:xfrm>
            <a:off x="2290763" y="4191000"/>
            <a:ext cx="0" cy="12192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1" idx="2"/>
            <a:endCxn id="7" idx="1"/>
          </p:cNvCxnSpPr>
          <p:nvPr/>
        </p:nvCxnSpPr>
        <p:spPr>
          <a:xfrm>
            <a:off x="2290763" y="4191000"/>
            <a:ext cx="3657600" cy="13716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1860550" y="5410200"/>
            <a:ext cx="838200" cy="304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err="1">
                <a:solidFill>
                  <a:schemeClr val="tx1"/>
                </a:solidFill>
              </a:rPr>
              <a:t>Bal</a:t>
            </a:r>
            <a:r>
              <a:rPr lang="en-US" sz="1200" dirty="0">
                <a:solidFill>
                  <a:schemeClr val="tx1"/>
                </a:solidFill>
              </a:rPr>
              <a:t>=2000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909763" y="4419600"/>
            <a:ext cx="304800" cy="304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1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12" idx="2"/>
            <a:endCxn id="7" idx="0"/>
          </p:cNvCxnSpPr>
          <p:nvPr/>
        </p:nvCxnSpPr>
        <p:spPr>
          <a:xfrm>
            <a:off x="6367463" y="4173538"/>
            <a:ext cx="0" cy="1236662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5948363" y="4406900"/>
            <a:ext cx="304800" cy="304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2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5948363" y="5410200"/>
            <a:ext cx="838200" cy="304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err="1">
                <a:solidFill>
                  <a:schemeClr val="tx1"/>
                </a:solidFill>
              </a:rPr>
              <a:t>Bal</a:t>
            </a:r>
            <a:r>
              <a:rPr lang="en-US" sz="1200" dirty="0">
                <a:solidFill>
                  <a:schemeClr val="tx1"/>
                </a:solidFill>
              </a:rPr>
              <a:t>=1050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110163" y="5410200"/>
            <a:ext cx="304800" cy="304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3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5948363" y="5410200"/>
            <a:ext cx="838200" cy="304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err="1">
                <a:solidFill>
                  <a:schemeClr val="tx1"/>
                </a:solidFill>
              </a:rPr>
              <a:t>Bal</a:t>
            </a:r>
            <a:r>
              <a:rPr lang="en-US" sz="1200" dirty="0">
                <a:solidFill>
                  <a:schemeClr val="tx1"/>
                </a:solidFill>
              </a:rPr>
              <a:t>=2050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/>
          <p:cNvCxnSpPr>
            <a:stCxn id="12" idx="2"/>
          </p:cNvCxnSpPr>
          <p:nvPr/>
        </p:nvCxnSpPr>
        <p:spPr>
          <a:xfrm flipH="1">
            <a:off x="2698750" y="4173538"/>
            <a:ext cx="3668713" cy="1236662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3109913" y="5372100"/>
            <a:ext cx="304800" cy="304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4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1870075" y="5410200"/>
            <a:ext cx="838200" cy="304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err="1">
                <a:solidFill>
                  <a:schemeClr val="tx1"/>
                </a:solidFill>
              </a:rPr>
              <a:t>Bal</a:t>
            </a:r>
            <a:r>
              <a:rPr lang="en-US" sz="1200" dirty="0">
                <a:solidFill>
                  <a:schemeClr val="tx1"/>
                </a:solidFill>
              </a:rPr>
              <a:t>=2100</a:t>
            </a:r>
            <a:endParaRPr lang="en-US" sz="1200" dirty="0">
              <a:solidFill>
                <a:schemeClr val="tx1"/>
              </a:solidFill>
            </a:endParaRPr>
          </a:p>
        </p:txBody>
      </p:sp>
      <p:pic>
        <p:nvPicPr>
          <p:cNvPr id="25" name="Picture 3" descr="C:\Users\vkolar\AppData\Local\Microsoft\Windows\Temporary Internet Files\Content.IE5\HRUY4RJ7\MC900441523[1].wmf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657600" y="3678238"/>
            <a:ext cx="1047750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" name="Oval 25"/>
          <p:cNvSpPr/>
          <p:nvPr/>
        </p:nvSpPr>
        <p:spPr>
          <a:xfrm>
            <a:off x="1447800" y="5126038"/>
            <a:ext cx="1662113" cy="895350"/>
          </a:xfrm>
          <a:prstGeom prst="ellipse">
            <a:avLst/>
          </a:prstGeom>
          <a:solidFill>
            <a:srgbClr val="FF0000">
              <a:alpha val="25000"/>
            </a:srgb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565775" y="5126038"/>
            <a:ext cx="1662113" cy="895350"/>
          </a:xfrm>
          <a:prstGeom prst="ellipse">
            <a:avLst/>
          </a:prstGeom>
          <a:solidFill>
            <a:srgbClr val="FF0000">
              <a:alpha val="25000"/>
            </a:srgb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5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7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11" grpId="0" animBg="1"/>
      <p:bldP spid="12" grpId="0" animBg="1"/>
      <p:bldP spid="15" grpId="0" animBg="1"/>
      <p:bldP spid="15" grpId="1" animBg="1"/>
      <p:bldP spid="16" grpId="0" animBg="1"/>
      <p:bldP spid="18" grpId="0" animBg="1"/>
      <p:bldP spid="19" grpId="0" animBg="1"/>
      <p:bldP spid="19" grpId="1" animBg="1"/>
      <p:bldP spid="20" grpId="0" animBg="1"/>
      <p:bldP spid="21" grpId="0" animBg="1"/>
      <p:bldP spid="21" grpId="1" animBg="1"/>
      <p:bldP spid="23" grpId="0" animBg="1"/>
      <p:bldP spid="24" grpId="0" animBg="1"/>
      <p:bldP spid="24" grpId="1" animBg="1"/>
      <p:bldP spid="26" grpId="0" animBg="1"/>
      <p:bldP spid="2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The Two-Phase Commit Protocol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458200" cy="52578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/>
              <a:t>The two-phase commit protocol (2PC) can be used to ensure atomicity and consistency </a:t>
            </a:r>
            <a:endParaRPr lang="en-US" sz="2600" dirty="0"/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2">
              <a:buFont typeface="Wingdings" panose="05000000000000000000" pitchFamily="2" charset="2"/>
              <a:buChar char="§"/>
            </a:pPr>
            <a:endParaRPr lang="en-US" sz="1800" dirty="0" smtClean="0"/>
          </a:p>
          <a:p>
            <a:pPr lvl="1">
              <a:buFont typeface="Wingdings" panose="05000000000000000000" pitchFamily="2" charset="2"/>
              <a:buChar char="§"/>
            </a:pPr>
            <a:endParaRPr lang="en-US" sz="1800" dirty="0" smtClean="0"/>
          </a:p>
        </p:txBody>
      </p:sp>
      <p:sp>
        <p:nvSpPr>
          <p:cNvPr id="28" name="AutoShape 2" descr="data:image/jpeg;base64,/9j/4AAQSkZJRgABAQAAAQABAAD/2wCEAAkGBxAPEA8UEA8WEBUQEBQQFBARFBYVERAVFBUXFhQVGBQYKCggGBsnHRQVITIhJiksLi4uFx8zODMtNygtLywBCgoKDg0OGxAQFywkHx0uLC0yLC43LC8sLDQvLCsuLywsLCw3LC8sLC0rNDcsLCwsLCwsLCwsLSwsLCwsLCwsLP/AABEIAOEA4QMBIgACEQEDEQH/xAAcAAEAAQUBAQAAAAAAAAAAAAAABwECBAUGAwj/xABGEAABAwIBBggLBQgDAAMAAAABAAIDBBEFBhIhMUFhBxMiNVFxgbIUMjNScnN0kaGxsyNCYpLwJEOCosHC0eElNFNEVJP/xAAZAQEBAAMBAAAAAAAAAAAAAAAAAQIDBAX/xAArEQEBAAEDAAkEAgMAAAAAAAAAAQIDBBESITEyQVFhcYEUM6HRE/AiYpH/2gAMAwEAAhEDEQA/AJxREQEREBERAREQEREBERARczlTl1Q4ddsknGS20U8VnSbs7YwdZG66hzKrhBrsQJZneDwuNhBCTd99QfJ4z+oWBvqROUp5V8JdFQ5zIz4XMNHFxEcWw/jl1DqFzuCiLHsr8QxOQNfI6zjyKanDgz8reU89d91ltMl+DSqqs19RekiNjZw+3eN0Z8Trd7ipWwLJ2jw1n2EYYSLOmfypX9bzp7BYblREuS3CPXUBDJCaqJpsYpnHjGWOkNkNyLdDrjRbQpiyXyzosSFoJM2S13U8tmzN6bDU4b2kha7KTI6ixIZz2ZkhGioisJN2dseOvssolylyFrcOPGAGaNhzhUQXBjtqLmjlRneLgdKHY+jEUGZKcK1VTZrKwGri1cZoFQwdeqTtsfxFS9gGUVJXsz6WZslvGZqkjvscw6W/I7FDltUREUREQEREBERAREQEREBERAREQEREBFr8axqmoozJUzNibszvGcehrRpcdwBKibKrhbmlzmUDOIZq4+QAzO9FulrOs3PUUEn5R5U0eHNvUzBriLtibypX+iwabbzYb1D+VfClV1ecymvRxG4u0/bvG+QeJ1N0jzitFgWTFdijy9jXODncurnc7MJ1El5uZD1X32Ur5McHdHRZr5B4VKNPGSgcWw9LI9IHWbneFU7UZZM5B1tfZ+b4PE434+YG776SWM1v69APSpayayMosOAcxmfIBpqJbF49HYwdXaSt1PWhvi8o/Ba6eZz/ABj2bB2KcjMqMRA0MF951e7atZLI5xu43Qq0rEXQzuYbtNt2w9i2lNibXaHck9P3T27FpyqFBh5UcHVHW5z4v2WU6c+MDi3n8cegdosetRVi+AV+ESte4OizTyKqBxzDuzxYtv5rrX6Cpnpqx8eo3HmnV/pbSKrimaWuA5QsY3gFrgdY06CNysojrJXhde3NjxFmeNXhMQ5Y3viGg9bbeiVK2GYnBVRiSnlbMw/eYbi+0HoO46VG2VHBbBNnPoXCnfr4l1zA47tsfZcbgo4LcRwaov8AaUknSNMcwHvZK3dptuKyH02ii/JXhcikzY8QZxDtA4+MEwuP4m6XM+I6SFJlPOyRjXxvbI1wu17CHNcOkOGghRXoiIgIiICIiAiIgIiICKyWRrGlznBrWi5c4gAAaySdQUcZVcLVPBnMoWiqfq443FO07jrk7LD8SCQq6tip43STSNiY3W97g1o7Sotyr4XQM6PDmZ2zwmZpzf4IjpPW63olR9VVeIYxUAOMlXJrbG0ciIHoaLNjGzONt5K77JjgpY2z8Qfxh1+DxEhg9OTQXdQsN5VRwNJQ4hjE7nDjKqS9nzSHkR7bF55LBpvmjsCkzJjgvpoM19YRVSa+LtanafR1yfxaPwruIIooGNZExsbGizY4wGtb1AaAvKWYncNynJw9nzMYAGgaBYNboAA2blhTTudrOjoGpUKsKivMq0r0KsKiPMq0q8q0oLCrSryrSgtVpVxVEGXS4i9mg8odB1jqKz5mU9ZGY5WNla7XHIAe2x27wsKnw5x0vOYP5j2bFmszWCzBm9J+8e1VUX5d8HMVJDLU00pDI80ugk5RAc4N5Ems6SNDr7dK9uAmskFTVQ5x4swcbmX5Ie17W5wGwkON+mw6F2fCVzVW+gz6rFwnAZzhUexu+rEsk8U4IiKKIiICIiAiIgIiIPm7KvKStxOpfG573M44shpYwczQ6zBmDx36BpNzcm1hoXS5McFUj819e/im6/B4yDIdz36Q3qFzvC5XJfnel9uH1F9Dq1IwsLwynpIxHTxNiYNjRpcelx1uO8kle73nZoV7gvMhYq8XKwr1IXmQg8yrCvQqwqDzKsK9CrCiPMq0q8q0oLCrSvaOFzzZov8AIdqz4aFjNL+UejYP8oMCno3yahYecdX+1sIYGRahnO84/wBF6PkJ6uheZKqj3k61YShKsJQa/hJ5qrfQZ9Vi4HgM5wn9if8AViXfcJHNVb6tv1GLgOA3nGb2KT6sKsTxTmiIiiIiAiIgIiICIiD5pyX53pfbh9RTrjlY6BsTm6ftQC3zmlrrj4fBQVkvzvS+3D6inHKMciL1w7j0qRn01Q2Vgew3B946Qd6q4LnKNz4XZ0WkHxozqdvHQV0FLVMmF2mxGtp0OaeghRRwXmV7PbZeRCDyKsK9SvMoPMqwr0K9YqUu16B8VEYmaTqF9yy4aDa82/CNfvWUxrWeKO3arXOVVXOAFmiw3LzJQlWkoKEqwlVJVhKASrCUJVpKiMThH5rrfVt+o1R9wG85TewyfWgUhcIvNdd6od9qjvgOP/Jy+wS/Wp1lC9qdkREUREQEREBERAREQfNOS/O9L7cPqKc8oPJsPRID/K5QZkvzvS+3D6inLKXyGjTyv7HJUjTYRiEVQ3OieHC9jsIO8HSFtmjSDqI2jX71BVJi89HPnMJb/UaLgg6CNx+Ck/JzLOnqg1shEUmrSfs3Hc46juPxUHaRVXnDtH+F6ANdqP66lhNXhKiti+A9a8xA47Lda1wr5GanX3O0/wC1XHsRkZFTlhzTM9gcRrAIBIHQg2zImt3lVc66oVQlBQlWkoSrCUAlWEqpKsJQCVYShKtJURQlWkoSrCUHnwic113qh32qOeA/nST2CX61OpG4Q+a671P9zVHPAhzpJ7DL9WBZQqd0REUREQEREBERAREQfNOS/O9L7cPqKdMoDaJp6Hg/yuUF5L870vtw+opyyl8h/F/Y5KkcJWYLS4oxz4nBkgNnAjb+No1H8Q+K5ym4P63OfYZmboBL2gP6td+2y9cpI58NrHPhu1ucSCNovpHQd4K6rJvLiCoAbMRC/Vnfu3HrPiHcdG9QcbRZU1uHP4p5JDDm8XILtFtYtrb2Gy6mh4Q6eWwlYYz0tIc33GxHuK2mU2SENeQ/P4t+aBnWzmvtqJGg3touDqUfYvkFVwXLW8Y0bY+V/L43wKdQkmkxGKoaXQvzwDY6CCDrsQetZOUvkqH1jO6Fy+QEJZSvDhYiXN0i2pjL/G66jKXyVD6xndCDoCVaSjirCUUJVhKqSrCUAlWEoSrSVEUJVpKEqwlAJVhKqSrCUFeEHmuu9Se8FG/Ajzo/2KX6sKknhA5rrvUH5hRtwJc6O9il+pCsoVPCIiKIiICIiAiIgIiIPmnJfnel9uH1FOmUAvE0HbIB/K5QXkvzvS+3D6inXHvJt9YO65KkaWqhiqGFlU242Tge4vA8U/jGjpAXBZSZBTQEyQctpGcHM03Gu9hrG8KRadZMbCy/FuzLm5YRnRuPSWdO8WO9QQzheVFbQnNzjmj7juVH+U6uyy6yh4SIngCaLNPTGdH5XWt7yunxfAqWqB46AxOP72K72HrA5Q9x61wmM8HErQX0z2zs6YyDbrA1Hcg7ehxOKqZnxEkA5puLEGwNvcQsrKbyVD6xndC5vIamfFTPa9paRKRYi2pjB/RdJlP5Kh9YzuhFbxxVhKq4qwlAJVhKErX4vi8FIzPnkDAdQ1ueehrRpKSW3iJbx2s0lWkri6nKmsn/AOtTtgZ/61Ol5HSGDV8QtNVTyP8A+xiUj/wQnMb1WZoXVhs8729TRluMZ2JIlkDfGIb1m3zWM7EIf/aP87f8qMTBQg3Mb5CfvOJues3Cr+xf/VPvP+Vu+h/2/DX9V6JNbVRu8WRrupwPyV7lFxjoTrp3DqJ/yvWBkDbcTUz0/QGvcG+4KXY+WX4Wbr0Shl/zXXeoPzCjXgT50d7HL9SJZtZiOIzU00PhUdXHKwsOe1olaD5rm7fSWHwWWosUHhLhCH08kTTJyQXufGWi50ac0rTnt88fVtx1sck8IiLnbhERAREQEREBERB805L870vtw+op1x7ybfWDuuUFZL87Uvtw+op1x7ybfWDuuSpGtp1mtWDAelc7JjksznFkrom2u1sYjBzTpaXmRrruI02FgL202utGvr4aOPSzrHPOYTmuzasaaMZ2cOS7z2ktf+YaVh5OYoahjg+xfGRcgWD2uvmuzdhu1wI6W31EBZ8y2Y5TKSzsrKXmcxgPbYuJcXFzs4k26ANgGwBVyn8lResZ3QqyqmVHkqL1je6FkrcOKsJVXFWEojBxrEm0sEsztIjbfN1ZzibNb2kgKN5JnAioqftZ5RnNafFhbsDR90C/60ldZwkc3y+sj74Wtx3A5KinhqqdpkDYwyVjRdzLaSQNouTfdY9K9DaTGY9K+N4cm45t4ng5apq3yHluJ3amjsXiqAqq9FxiIiAiIgq1xBuDY9I0FZ0da2QcXUNEjDozj4zd9/6rAWwwTBpq2QRwtJ899uRGOlx+Q1lY5cSc1ZzbxHb8HePSxVBoKh5kaWF9NI48rNaLmInaLAkdGadlgJIURROjGO4cyI5wiL4y4feIjkztO3XbsKl1eTucZMpZ4zl6OhbceL4CIi524REQEREBUKqvNxQfNuS/O1L7cPqKdce8m31g7rlBWS3O1L7cPqKdce8m31g7rkqRqRHntc29s5pbfouLLhpGvjc8OFnDx23AzDtvf7ush2oixXe06yH07HkFzGuLdRc0Et6idS5NztsdfGS3sa9TTmc4rS5F0bmsfIdUgaxv4msL3F43EyEA7Q240ELeTL3avCZb8MJhjMZ2RnJxOIwpVTKnyVF6xvdCrKqZU+SovWN7oWbJs3FWEqrirCVEczwjH9gk9ZH3wrcl8TfTi7ToJ5Tdh0D4qvCL/wBCT1kfeCwcN8QfrYF6W2kujZfNx61s1JZ5OrrsEw+vGe+Iwvfp42HkknaXDUT1g9a0FVwauN/B6xj+hsrS09rm3+S6LDHfZM6j8ysqZ9mOI1gFYTUzwvGNZ9HHKc2I/qOD/EWaomSehI3+/NWKcisSH/w3f/pEfk5do+ulGqRw6jZYsuJT/wDvJ+dy3TW1fT8tV08PVzMeQuJuP/Vzd7pYrD3OJ+CzouDqqGmeeCBu0ueSR2WA+Ky566Y65pD1vd/layY30nTvKy6epfGT4Y9HCeFbCPAsJpdM9U+scP3cIzWHtB/vXji2VT3R8TSxNo4dIzY9D3A67uFrX2207ytTKsSVZTDm85Xn++SXPjqnUysledcN9N/03qcgoOyWH/KYceh7/puU3tK5N7357Ona92+69ERcbpEREBERBQrwmcvZxWFUvQfO+S3O1L7a36inbH/Jt9YO65QTkrztSe2t+op2x/ybfWDuuSpER4Ll9NRTGnxWNzbGzZ7cq2wuA0OG8dG1SjR1UczGvie2RjhcPYbtPaoZnx1pcaPHackAkR1QA42MHU640OHzt95VbguJ4V+0YVUeGUzuV9nywQNj49OrVfZp0hOBNzV4zKPMnuF2mksytjNM/UXtBdGd9vGb8V3FLiUFS3OgmZMOmNwdbrA0jtUFsqplV5Ki9Y3uhVlVMq/JUfrG90IrPcVYSquKsJURz2XYvRPH44+8sHD/ABR+tgWflt/03+mzvLBoPFH62BentftfP6cWv9z4dJhz/s29vzKypX8l3UVraN/JHb81lF/JPUteU62eN6mBKsOVZkqw5VsjCsSVYcqzJVhyrZGusSVYkqy5ViSrbGFZ+SY/5Gi9N303KaWFQvklzjRem76blNLAuHe9+ezs2vdvuvCqqBVXG6RERAREQechWtq3LYSrVVhQQHkpzrSe2t76nbHmkxC2x47NDh/UKCMqcNkw+tdmOLOXx8Eo1jlXFj0tOjsHSpmyLyljxOmzjYSsAZPF0O84DzXax2jYlSIZr8Qlpj4JjVOaiEk8XUA3mjBPjMkPjDVoO69tSrR4XX4eDU4NVeGU50uazS5o82SE6Qbbbb9CmPG8AhmY6OeMSxO1Z2tp3HWDvCi/FeD2vw6Qz4RO5wGnir2lA6LapBu29CDHblZhGJcnFaLwaU66iEEXPSQNPvzlU8HLH/aYRijX20hpdZ7f4m6b9YCw5MrKOpJjxrDc2UHNNRC3i5gelzdAJ6/cqxZGUk5D8JxZudrbFMTHIDuOs9je1BIWSFPWxUxZXuL5WyOAcXBxLLNzTnDXpvr0re5V+So/WN7oWiyQpa2GmLK55fK2RwDnODyWWbmnOF9t9elb3KzyVH6xvdCgynFWEqrirCVBostT+xv9NneWHQ+KP1sCy8tGO8EeSLDPZr1nldCxaLxR+ti9La/a+f04tf7nw2dO+wWU1+hYMayY1coYrZVhyrMlWHKkKxJVhyrMlWHKtka6xJViSrLlWJKtsYVsckOcqH03fTcpqAUJZLOtiFGeh7u45TXDJnBcO9789v27Nr3b7vRERcbpEREBERB5SBa6qjW1IWPNHdBwmV2T7K2EsdyXNOdHJ5jv6g6iP8BRJQ1lXhVXnN+zljNnNOlkjTsPnNNta+g6qnXJ5UZMxVrLPGa9viStHKZu3t3fJErb5J5W02Jx8ghkoH2lO48odJHnN3++y20tH5vuP+V894rg1Vh8gc67c112VERIbfZZw0tO4/Fdfk7wrTRAMrY+PaNHGx2bL2tPJd8E4OXf4vgNNVjNqqdkui13DljqeNI7Co+xrghpnEupZ305813LZ1AixA67qRMJyxw+rsI6pgcf3cv2b/yvtfsutw+lY7Z2gqDgckMJqKOmMVTKJXCRxa8Oc4ZhDbDlWtqOhb3K3yVH6xvdC3EmFNOpxHuK95aGOQR8Y0P4vS2+q9rXttRWthpXv1Cw846v9rPZSMjBJ0kC5c7UN+5c/lPl/R0N2B3hEw0cVERZp/G/U3q0ncokykyvrcRObI/NjJ0U8Vww9F9rz1+4K8I7PLXK2lnBpoH8c4uDnSM8k3NN7Z33j1aN6yaPxR+tij7C8BnBD3DM0GzD4xuNvQu2wetEjR5zRZzdoI0Xt0L0NtZ/HZ6uPXn+fLdRrJjWLEVlRq5McVsqw5VmSrDlSLWJKsOVZkqw5VsjXWJKsSVZcqxZB06AtsYVlZOn9upPSPccpkoHKKMiMPdPVCW3Igvp2OeQQB7jf3dKlqijsFwbyy5yeUdm2nGDLREXI6RERAREQFaQrkQY0sV1r6ilW4IXm+O6DlaygDgQ5ocCLFpFwR0EHWuIxng/gkJMJNO47Byo/wAp1dhtuUry011hTUW5BA+IZFVkV7MbMOmNwv8AldY+6618dRXUnivqKa2wGSNvu0AqepaDcsWSg3K8pwh+HL3FG+LXv/ibE/vtKYnl3iVRHxclUQ06HcW1kZf1uYAbbhYKVJcGjd40TXdbQfmrIsn4QQRBGCNREbQR22Q4RTg+StRUWLm8Sw/ecOU70Wa+027V3GEZMxQeIy7tr3aXnt2dQXYQ4buWwp8OHQocOciwbO2LEr8ks858bjFINThqPWP12rvoaMDYskU42hZYZ5YXnGpljMpxUTPfWUvl6cvaP3sOkdZA1dtlk0mUFO794G7ngt+OpSZJQNK1NdkzDL48LHnpLRf3610zcy97H/jRdCzu1yvhsbvFe13ouB+S8pHLbT5B0p/dFvovf8rrFPB9T9D/AM3+lnNbS9WN0s/Rp5ngayB1la+eriGuRvYb/JdXHkBTDWxx63n+llsqTI2mZa1O0+kM7vXV+p055p/BnfJHDJnSm0ET5T+FpsOvo7VvMKyMnmIdVO4tuvimG7juLtQ+PYpHpsKa0AAAAbALD3LOip2t2LXnu8r1Yzhsx22M7etrsKwpkLGtYwMa0WAGr/Z3rbNFlVFyc8ugREQEREBERAREQFQoiCxy8XoiDGkWO9EQeRVWoiDJiWXGiIMhquCIgqiIgoVYURBVqvREBERAREQEREBERB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228" y="3965454"/>
            <a:ext cx="1066799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2514600"/>
            <a:ext cx="1066799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Can 28"/>
          <p:cNvSpPr/>
          <p:nvPr/>
        </p:nvSpPr>
        <p:spPr>
          <a:xfrm>
            <a:off x="7086599" y="2660946"/>
            <a:ext cx="914400" cy="774107"/>
          </a:xfrm>
          <a:prstGeom prst="can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6779135" y="3505200"/>
            <a:ext cx="1529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Database Server 1</a:t>
            </a:r>
            <a:endParaRPr lang="en-US" sz="14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3551617" y="3513032"/>
            <a:ext cx="11300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Participant 1</a:t>
            </a:r>
            <a:endParaRPr lang="en-US" sz="14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598027" y="5018391"/>
            <a:ext cx="10783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Coordinator</a:t>
            </a:r>
            <a:endParaRPr lang="en-US" sz="1400" b="1" dirty="0"/>
          </a:p>
        </p:txBody>
      </p:sp>
      <p:cxnSp>
        <p:nvCxnSpPr>
          <p:cNvPr id="43" name="Straight Connector 42"/>
          <p:cNvCxnSpPr/>
          <p:nvPr/>
        </p:nvCxnSpPr>
        <p:spPr>
          <a:xfrm>
            <a:off x="4462272" y="3047999"/>
            <a:ext cx="2624328" cy="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1183" y="3951591"/>
            <a:ext cx="1066799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5" name="Can 54"/>
          <p:cNvSpPr/>
          <p:nvPr/>
        </p:nvSpPr>
        <p:spPr>
          <a:xfrm>
            <a:off x="7116382" y="4097937"/>
            <a:ext cx="914400" cy="774107"/>
          </a:xfrm>
          <a:prstGeom prst="can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6808918" y="4942191"/>
            <a:ext cx="1529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Database Server 2</a:t>
            </a:r>
            <a:endParaRPr lang="en-US" sz="14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3581400" y="4950023"/>
            <a:ext cx="11300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Participant 2</a:t>
            </a:r>
            <a:endParaRPr lang="en-US" sz="1400" b="1" dirty="0"/>
          </a:p>
        </p:txBody>
      </p:sp>
      <p:cxnSp>
        <p:nvCxnSpPr>
          <p:cNvPr id="58" name="Straight Connector 57"/>
          <p:cNvCxnSpPr/>
          <p:nvPr/>
        </p:nvCxnSpPr>
        <p:spPr>
          <a:xfrm>
            <a:off x="4492055" y="4484990"/>
            <a:ext cx="2624328" cy="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1183" y="5399391"/>
            <a:ext cx="1066799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" name="Can 59"/>
          <p:cNvSpPr/>
          <p:nvPr/>
        </p:nvSpPr>
        <p:spPr>
          <a:xfrm>
            <a:off x="7116382" y="5545737"/>
            <a:ext cx="914400" cy="774107"/>
          </a:xfrm>
          <a:prstGeom prst="can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6808918" y="6389991"/>
            <a:ext cx="1529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Database Server 3</a:t>
            </a:r>
            <a:endParaRPr lang="en-US" sz="1400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3581400" y="6397823"/>
            <a:ext cx="11300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Participant 3</a:t>
            </a:r>
            <a:endParaRPr lang="en-US" sz="1400" b="1" dirty="0"/>
          </a:p>
        </p:txBody>
      </p:sp>
      <p:cxnSp>
        <p:nvCxnSpPr>
          <p:cNvPr id="63" name="Straight Connector 62"/>
          <p:cNvCxnSpPr/>
          <p:nvPr/>
        </p:nvCxnSpPr>
        <p:spPr>
          <a:xfrm>
            <a:off x="4492055" y="5932790"/>
            <a:ext cx="2624328" cy="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Straight Connector 1023"/>
          <p:cNvCxnSpPr/>
          <p:nvPr/>
        </p:nvCxnSpPr>
        <p:spPr>
          <a:xfrm flipV="1">
            <a:off x="1644976" y="3124200"/>
            <a:ext cx="5786" cy="84125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6" name="Straight Arrow Connector 1025"/>
          <p:cNvCxnSpPr/>
          <p:nvPr/>
        </p:nvCxnSpPr>
        <p:spPr>
          <a:xfrm>
            <a:off x="1650762" y="3124200"/>
            <a:ext cx="208303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1" name="Straight Arrow Connector 1030"/>
          <p:cNvCxnSpPr/>
          <p:nvPr/>
        </p:nvCxnSpPr>
        <p:spPr>
          <a:xfrm>
            <a:off x="1955562" y="4484990"/>
            <a:ext cx="1828800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1701324" y="4950023"/>
            <a:ext cx="0" cy="106977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1701324" y="6019800"/>
            <a:ext cx="208303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6" name="TextBox 1035"/>
          <p:cNvSpPr txBox="1"/>
          <p:nvPr/>
        </p:nvSpPr>
        <p:spPr>
          <a:xfrm>
            <a:off x="1905000" y="2768838"/>
            <a:ext cx="1661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VOTE_REQUEST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1905000" y="4126468"/>
            <a:ext cx="1661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VOTE_REQUEST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1905000" y="5650468"/>
            <a:ext cx="1661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VOTE_REQUEST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39" name="TextBox 1038"/>
          <p:cNvSpPr txBox="1"/>
          <p:nvPr/>
        </p:nvSpPr>
        <p:spPr>
          <a:xfrm>
            <a:off x="76670" y="2514600"/>
            <a:ext cx="17613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Phase I: Voting</a:t>
            </a:r>
            <a:endParaRPr lang="en-US" sz="2000" b="1" dirty="0">
              <a:solidFill>
                <a:srgbClr val="FF0000"/>
              </a:solidFill>
            </a:endParaRPr>
          </a:p>
        </p:txBody>
      </p:sp>
      <p:cxnSp>
        <p:nvCxnSpPr>
          <p:cNvPr id="84" name="Straight Connector 83"/>
          <p:cNvCxnSpPr/>
          <p:nvPr/>
        </p:nvCxnSpPr>
        <p:spPr>
          <a:xfrm flipH="1">
            <a:off x="1905000" y="3435053"/>
            <a:ext cx="1828800" cy="0"/>
          </a:xfrm>
          <a:prstGeom prst="line">
            <a:avLst/>
          </a:prstGeom>
          <a:ln w="22225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1905000" y="3435053"/>
            <a:ext cx="0" cy="691415"/>
          </a:xfrm>
          <a:prstGeom prst="straightConnector1">
            <a:avLst/>
          </a:prstGeom>
          <a:ln w="22225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 flipH="1">
            <a:off x="1955562" y="4872044"/>
            <a:ext cx="1828800" cy="0"/>
          </a:xfrm>
          <a:prstGeom prst="straightConnector1">
            <a:avLst/>
          </a:prstGeom>
          <a:ln w="22225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flipH="1">
            <a:off x="1913546" y="5650468"/>
            <a:ext cx="1828800" cy="8546"/>
          </a:xfrm>
          <a:prstGeom prst="line">
            <a:avLst/>
          </a:prstGeom>
          <a:ln w="22225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 flipV="1">
            <a:off x="1913546" y="4950737"/>
            <a:ext cx="0" cy="708277"/>
          </a:xfrm>
          <a:prstGeom prst="straightConnector1">
            <a:avLst/>
          </a:prstGeom>
          <a:ln w="22225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1895740" y="3107108"/>
            <a:ext cx="1636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VOTE_COMMIT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1981200" y="4532392"/>
            <a:ext cx="1636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VOTE_COMMIT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1989746" y="5329290"/>
            <a:ext cx="1636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VOTE_COMMIT</a:t>
            </a:r>
            <a:endParaRPr lang="en-US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3" grpId="0"/>
      <p:bldP spid="35" grpId="0"/>
      <p:bldP spid="42" grpId="0"/>
      <p:bldP spid="55" grpId="0" animBg="1"/>
      <p:bldP spid="56" grpId="0"/>
      <p:bldP spid="57" grpId="0"/>
      <p:bldP spid="60" grpId="0" animBg="1"/>
      <p:bldP spid="61" grpId="0"/>
      <p:bldP spid="62" grpId="0"/>
      <p:bldP spid="1036" grpId="0"/>
      <p:bldP spid="79" grpId="0"/>
      <p:bldP spid="80" grpId="0"/>
      <p:bldP spid="1039" grpId="0"/>
      <p:bldP spid="89" grpId="0"/>
      <p:bldP spid="90" grpId="0"/>
      <p:bldP spid="9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The Two-Phase Commit Protocol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458200" cy="52578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/>
              <a:t>The two-phase commit protocol (2PC) can be used to ensure atomicity and consistency </a:t>
            </a:r>
            <a:endParaRPr lang="en-US" sz="2600" dirty="0"/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2">
              <a:buFont typeface="Wingdings" panose="05000000000000000000" pitchFamily="2" charset="2"/>
              <a:buChar char="§"/>
            </a:pPr>
            <a:endParaRPr lang="en-US" sz="1800" dirty="0" smtClean="0"/>
          </a:p>
          <a:p>
            <a:pPr lvl="1">
              <a:buFont typeface="Wingdings" panose="05000000000000000000" pitchFamily="2" charset="2"/>
              <a:buChar char="§"/>
            </a:pPr>
            <a:endParaRPr lang="en-US" sz="1800" dirty="0" smtClean="0"/>
          </a:p>
        </p:txBody>
      </p:sp>
      <p:sp>
        <p:nvSpPr>
          <p:cNvPr id="28" name="AutoShape 2" descr="data:image/jpeg;base64,/9j/4AAQSkZJRgABAQAAAQABAAD/2wCEAAkGBxAPEA8UEA8WEBUQEBQQFBARFBYVERAVFBUXFhQVGBQYKCggGBsnHRQVITIhJiksLi4uFx8zODMtNygtLywBCgoKDg0OGxAQFywkHx0uLC0yLC43LC8sLDQvLCsuLywsLCw3LC8sLC0rNDcsLCwsLCwsLCwsLSwsLCwsLCwsLP/AABEIAOEA4QMBIgACEQEDEQH/xAAcAAEAAQUBAQAAAAAAAAAAAAAABwECBAUGAwj/xABGEAABAwIBBggLBQgDAAMAAAABAAIDBBEFBhIhMUFhBxMiNVFxgbIUMjNScnN0kaGxsyNCYpLwJEOCosHC0eElNFNEVJP/xAAZAQEBAAMBAAAAAAAAAAAAAAAAAQIDBAX/xAArEQEBAAEDAAkEAgMAAAAAAAAAAQIDBBESITEyQVFhcYEUM6HRE/AiYpH/2gAMAwEAAhEDEQA/AJxREQEREBERAREQEREBERARczlTl1Q4ddsknGS20U8VnSbs7YwdZG66hzKrhBrsQJZneDwuNhBCTd99QfJ4z+oWBvqROUp5V8JdFQ5zIz4XMNHFxEcWw/jl1DqFzuCiLHsr8QxOQNfI6zjyKanDgz8reU89d91ltMl+DSqqs19RekiNjZw+3eN0Z8Trd7ipWwLJ2jw1n2EYYSLOmfypX9bzp7BYblREuS3CPXUBDJCaqJpsYpnHjGWOkNkNyLdDrjRbQpiyXyzosSFoJM2S13U8tmzN6bDU4b2kha7KTI6ixIZz2ZkhGioisJN2dseOvssolylyFrcOPGAGaNhzhUQXBjtqLmjlRneLgdKHY+jEUGZKcK1VTZrKwGri1cZoFQwdeqTtsfxFS9gGUVJXsz6WZslvGZqkjvscw6W/I7FDltUREUREQEREBERAREQEREBERAREQEREBFr8axqmoozJUzNibszvGcehrRpcdwBKibKrhbmlzmUDOIZq4+QAzO9FulrOs3PUUEn5R5U0eHNvUzBriLtibypX+iwabbzYb1D+VfClV1ecymvRxG4u0/bvG+QeJ1N0jzitFgWTFdijy9jXODncurnc7MJ1El5uZD1X32Ur5McHdHRZr5B4VKNPGSgcWw9LI9IHWbneFU7UZZM5B1tfZ+b4PE434+YG776SWM1v69APSpayayMosOAcxmfIBpqJbF49HYwdXaSt1PWhvi8o/Ba6eZz/ABj2bB2KcjMqMRA0MF951e7atZLI5xu43Qq0rEXQzuYbtNt2w9i2lNibXaHck9P3T27FpyqFBh5UcHVHW5z4v2WU6c+MDi3n8cegdosetRVi+AV+ESte4OizTyKqBxzDuzxYtv5rrX6Cpnpqx8eo3HmnV/pbSKrimaWuA5QsY3gFrgdY06CNysojrJXhde3NjxFmeNXhMQ5Y3viGg9bbeiVK2GYnBVRiSnlbMw/eYbi+0HoO46VG2VHBbBNnPoXCnfr4l1zA47tsfZcbgo4LcRwaov8AaUknSNMcwHvZK3dptuKyH02ii/JXhcikzY8QZxDtA4+MEwuP4m6XM+I6SFJlPOyRjXxvbI1wu17CHNcOkOGghRXoiIgIiICIiAiIgIiICKyWRrGlznBrWi5c4gAAaySdQUcZVcLVPBnMoWiqfq443FO07jrk7LD8SCQq6tip43STSNiY3W97g1o7Sotyr4XQM6PDmZ2zwmZpzf4IjpPW63olR9VVeIYxUAOMlXJrbG0ciIHoaLNjGzONt5K77JjgpY2z8Qfxh1+DxEhg9OTQXdQsN5VRwNJQ4hjE7nDjKqS9nzSHkR7bF55LBpvmjsCkzJjgvpoM19YRVSa+LtanafR1yfxaPwruIIooGNZExsbGizY4wGtb1AaAvKWYncNynJw9nzMYAGgaBYNboAA2blhTTudrOjoGpUKsKivMq0r0KsKiPMq0q8q0oLCrSryrSgtVpVxVEGXS4i9mg8odB1jqKz5mU9ZGY5WNla7XHIAe2x27wsKnw5x0vOYP5j2bFmszWCzBm9J+8e1VUX5d8HMVJDLU00pDI80ugk5RAc4N5Ems6SNDr7dK9uAmskFTVQ5x4swcbmX5Ie17W5wGwkON+mw6F2fCVzVW+gz6rFwnAZzhUexu+rEsk8U4IiKKIiICIiAiIgIiIPm7KvKStxOpfG573M44shpYwczQ6zBmDx36BpNzcm1hoXS5McFUj819e/im6/B4yDIdz36Q3qFzvC5XJfnel9uH1F9Dq1IwsLwynpIxHTxNiYNjRpcelx1uO8kle73nZoV7gvMhYq8XKwr1IXmQg8yrCvQqwqDzKsK9CrCiPMq0q8q0oLCrSvaOFzzZov8AIdqz4aFjNL+UejYP8oMCno3yahYecdX+1sIYGRahnO84/wBF6PkJ6uheZKqj3k61YShKsJQa/hJ5qrfQZ9Vi4HgM5wn9if8AViXfcJHNVb6tv1GLgOA3nGb2KT6sKsTxTmiIiiIiAiIgIiICIiD5pyX53pfbh9RTrjlY6BsTm6ftQC3zmlrrj4fBQVkvzvS+3D6inHKMciL1w7j0qRn01Q2Vgew3B946Qd6q4LnKNz4XZ0WkHxozqdvHQV0FLVMmF2mxGtp0OaeghRRwXmV7PbZeRCDyKsK9SvMoPMqwr0K9YqUu16B8VEYmaTqF9yy4aDa82/CNfvWUxrWeKO3arXOVVXOAFmiw3LzJQlWkoKEqwlVJVhKASrCUJVpKiMThH5rrfVt+o1R9wG85TewyfWgUhcIvNdd6od9qjvgOP/Jy+wS/Wp1lC9qdkREUREQEREBERAREQfNOS/O9L7cPqKc8oPJsPRID/K5QZkvzvS+3D6inLKXyGjTyv7HJUjTYRiEVQ3OieHC9jsIO8HSFtmjSDqI2jX71BVJi89HPnMJb/UaLgg6CNx+Ck/JzLOnqg1shEUmrSfs3Hc46juPxUHaRVXnDtH+F6ANdqP66lhNXhKiti+A9a8xA47Lda1wr5GanX3O0/wC1XHsRkZFTlhzTM9gcRrAIBIHQg2zImt3lVc66oVQlBQlWkoSrCUAlWEqpKsJQCVYShKtJURQlWkoSrCUHnwic113qh32qOeA/nST2CX61OpG4Q+a671P9zVHPAhzpJ7DL9WBZQqd0REUREQEREBERAREQfNOS/O9L7cPqKdMoDaJp6Hg/yuUF5L870vtw+opyyl8h/F/Y5KkcJWYLS4oxz4nBkgNnAjb+No1H8Q+K5ym4P63OfYZmboBL2gP6td+2y9cpI58NrHPhu1ucSCNovpHQd4K6rJvLiCoAbMRC/Vnfu3HrPiHcdG9QcbRZU1uHP4p5JDDm8XILtFtYtrb2Gy6mh4Q6eWwlYYz0tIc33GxHuK2mU2SENeQ/P4t+aBnWzmvtqJGg3touDqUfYvkFVwXLW8Y0bY+V/L43wKdQkmkxGKoaXQvzwDY6CCDrsQetZOUvkqH1jO6Fy+QEJZSvDhYiXN0i2pjL/G66jKXyVD6xndCDoCVaSjirCUUJVhKqSrCUAlWEoSrSVEUJVpKEqwlAJVhKqSrCUFeEHmuu9Se8FG/Ajzo/2KX6sKknhA5rrvUH5hRtwJc6O9il+pCsoVPCIiKIiICIiAiIgIiIPmnJfnel9uH1FOmUAvE0HbIB/K5QXkvzvS+3D6inXHvJt9YO65KkaWqhiqGFlU242Tge4vA8U/jGjpAXBZSZBTQEyQctpGcHM03Gu9hrG8KRadZMbCy/FuzLm5YRnRuPSWdO8WO9QQzheVFbQnNzjmj7juVH+U6uyy6yh4SIngCaLNPTGdH5XWt7yunxfAqWqB46AxOP72K72HrA5Q9x61wmM8HErQX0z2zs6YyDbrA1Hcg7ehxOKqZnxEkA5puLEGwNvcQsrKbyVD6xndC5vIamfFTPa9paRKRYi2pjB/RdJlP5Kh9YzuhFbxxVhKq4qwlAJVhKErX4vi8FIzPnkDAdQ1ueehrRpKSW3iJbx2s0lWkri6nKmsn/AOtTtgZ/61Ol5HSGDV8QtNVTyP8A+xiUj/wQnMb1WZoXVhs8729TRluMZ2JIlkDfGIb1m3zWM7EIf/aP87f8qMTBQg3Mb5CfvOJues3Cr+xf/VPvP+Vu+h/2/DX9V6JNbVRu8WRrupwPyV7lFxjoTrp3DqJ/yvWBkDbcTUz0/QGvcG+4KXY+WX4Wbr0Shl/zXXeoPzCjXgT50d7HL9SJZtZiOIzU00PhUdXHKwsOe1olaD5rm7fSWHwWWosUHhLhCH08kTTJyQXufGWi50ac0rTnt88fVtx1sck8IiLnbhERAREQEREBERB805L870vtw+op1x7ybfWDuuUFZL87Uvtw+op1x7ybfWDuuSpGtp1mtWDAelc7JjksznFkrom2u1sYjBzTpaXmRrruI02FgL202utGvr4aOPSzrHPOYTmuzasaaMZ2cOS7z2ktf+YaVh5OYoahjg+xfGRcgWD2uvmuzdhu1wI6W31EBZ8y2Y5TKSzsrKXmcxgPbYuJcXFzs4k26ANgGwBVyn8lResZ3QqyqmVHkqL1je6FkrcOKsJVXFWEojBxrEm0sEsztIjbfN1ZzibNb2kgKN5JnAioqftZ5RnNafFhbsDR90C/60ldZwkc3y+sj74Wtx3A5KinhqqdpkDYwyVjRdzLaSQNouTfdY9K9DaTGY9K+N4cm45t4ng5apq3yHluJ3amjsXiqAqq9FxiIiAiIgq1xBuDY9I0FZ0da2QcXUNEjDozj4zd9/6rAWwwTBpq2QRwtJ899uRGOlx+Q1lY5cSc1ZzbxHb8HePSxVBoKh5kaWF9NI48rNaLmInaLAkdGadlgJIURROjGO4cyI5wiL4y4feIjkztO3XbsKl1eTucZMpZ4zl6OhbceL4CIi524REQEREBUKqvNxQfNuS/O1L7cPqKdce8m31g7rlBWS3O1L7cPqKdce8m31g7rkqRqRHntc29s5pbfouLLhpGvjc8OFnDx23AzDtvf7ush2oixXe06yH07HkFzGuLdRc0Et6idS5NztsdfGS3sa9TTmc4rS5F0bmsfIdUgaxv4msL3F43EyEA7Q240ELeTL3avCZb8MJhjMZ2RnJxOIwpVTKnyVF6xvdCrKqZU+SovWN7oWbJs3FWEqrirCVEczwjH9gk9ZH3wrcl8TfTi7ToJ5Tdh0D4qvCL/wBCT1kfeCwcN8QfrYF6W2kujZfNx61s1JZ5OrrsEw+vGe+Iwvfp42HkknaXDUT1g9a0FVwauN/B6xj+hsrS09rm3+S6LDHfZM6j8ysqZ9mOI1gFYTUzwvGNZ9HHKc2I/qOD/EWaomSehI3+/NWKcisSH/w3f/pEfk5do+ulGqRw6jZYsuJT/wDvJ+dy3TW1fT8tV08PVzMeQuJuP/Vzd7pYrD3OJ+CzouDqqGmeeCBu0ueSR2WA+Ky566Y65pD1vd/layY30nTvKy6epfGT4Y9HCeFbCPAsJpdM9U+scP3cIzWHtB/vXji2VT3R8TSxNo4dIzY9D3A67uFrX2207ytTKsSVZTDm85Xn++SXPjqnUysledcN9N/03qcgoOyWH/KYceh7/puU3tK5N7357Ona92+69ERcbpEREBERBQrwmcvZxWFUvQfO+S3O1L7a36inbH/Jt9YO65QTkrztSe2t+op2x/ybfWDuuSpER4Ll9NRTGnxWNzbGzZ7cq2wuA0OG8dG1SjR1UczGvie2RjhcPYbtPaoZnx1pcaPHackAkR1QA42MHU640OHzt95VbguJ4V+0YVUeGUzuV9nywQNj49OrVfZp0hOBNzV4zKPMnuF2mksytjNM/UXtBdGd9vGb8V3FLiUFS3OgmZMOmNwdbrA0jtUFsqplV5Ki9Y3uhVlVMq/JUfrG90IrPcVYSquKsJURz2XYvRPH44+8sHD/ABR+tgWflt/03+mzvLBoPFH62BentftfP6cWv9z4dJhz/s29vzKypX8l3UVraN/JHb81lF/JPUteU62eN6mBKsOVZkqw5VsjCsSVYcqzJVhyrZGusSVYkqy5ViSrbGFZ+SY/5Gi9N303KaWFQvklzjRem76blNLAuHe9+ezs2vdvuvCqqBVXG6RERAREQechWtq3LYSrVVhQQHkpzrSe2t76nbHmkxC2x47NDh/UKCMqcNkw+tdmOLOXx8Eo1jlXFj0tOjsHSpmyLyljxOmzjYSsAZPF0O84DzXax2jYlSIZr8Qlpj4JjVOaiEk8XUA3mjBPjMkPjDVoO69tSrR4XX4eDU4NVeGU50uazS5o82SE6Qbbbb9CmPG8AhmY6OeMSxO1Z2tp3HWDvCi/FeD2vw6Qz4RO5wGnir2lA6LapBu29CDHblZhGJcnFaLwaU66iEEXPSQNPvzlU8HLH/aYRijX20hpdZ7f4m6b9YCw5MrKOpJjxrDc2UHNNRC3i5gelzdAJ6/cqxZGUk5D8JxZudrbFMTHIDuOs9je1BIWSFPWxUxZXuL5WyOAcXBxLLNzTnDXpvr0re5V+So/WN7oWiyQpa2GmLK55fK2RwDnODyWWbmnOF9t9elb3KzyVH6xvdCgynFWEqrirCVBostT+xv9NneWHQ+KP1sCy8tGO8EeSLDPZr1nldCxaLxR+ti9La/a+f04tf7nw2dO+wWU1+hYMayY1coYrZVhyrMlWHKkKxJVhyrMlWHKtka6xJViSrLlWJKtsYVsckOcqH03fTcpqAUJZLOtiFGeh7u45TXDJnBcO9789v27Nr3b7vRERcbpEREBERB5SBa6qjW1IWPNHdBwmV2T7K2EsdyXNOdHJ5jv6g6iP8BRJQ1lXhVXnN+zljNnNOlkjTsPnNNta+g6qnXJ5UZMxVrLPGa9viStHKZu3t3fJErb5J5W02Jx8ghkoH2lO48odJHnN3++y20tH5vuP+V894rg1Vh8gc67c112VERIbfZZw0tO4/Fdfk7wrTRAMrY+PaNHGx2bL2tPJd8E4OXf4vgNNVjNqqdkui13DljqeNI7Co+xrghpnEupZ305813LZ1AixA67qRMJyxw+rsI6pgcf3cv2b/yvtfsutw+lY7Z2gqDgckMJqKOmMVTKJXCRxa8Oc4ZhDbDlWtqOhb3K3yVH6xvdC3EmFNOpxHuK95aGOQR8Y0P4vS2+q9rXttRWthpXv1Cw846v9rPZSMjBJ0kC5c7UN+5c/lPl/R0N2B3hEw0cVERZp/G/U3q0ncokykyvrcRObI/NjJ0U8Vww9F9rz1+4K8I7PLXK2lnBpoH8c4uDnSM8k3NN7Z33j1aN6yaPxR+tij7C8BnBD3DM0GzD4xuNvQu2wetEjR5zRZzdoI0Xt0L0NtZ/HZ6uPXn+fLdRrJjWLEVlRq5McVsqw5VmSrDlSLWJKsOVZkqw5VsjXWJKsSVZcqxZB06AtsYVlZOn9upPSPccpkoHKKMiMPdPVCW3Igvp2OeQQB7jf3dKlqijsFwbyy5yeUdm2nGDLREXI6RERAREQFaQrkQY0sV1r6ilW4IXm+O6DlaygDgQ5ocCLFpFwR0EHWuIxng/gkJMJNO47Byo/wAp1dhtuUry011hTUW5BA+IZFVkV7MbMOmNwv8AldY+6618dRXUnivqKa2wGSNvu0AqepaDcsWSg3K8pwh+HL3FG+LXv/ibE/vtKYnl3iVRHxclUQ06HcW1kZf1uYAbbhYKVJcGjd40TXdbQfmrIsn4QQRBGCNREbQR22Q4RTg+StRUWLm8Sw/ecOU70Wa+027V3GEZMxQeIy7tr3aXnt2dQXYQ4buWwp8OHQocOciwbO2LEr8ks858bjFINThqPWP12rvoaMDYskU42hZYZ5YXnGpljMpxUTPfWUvl6cvaP3sOkdZA1dtlk0mUFO794G7ngt+OpSZJQNK1NdkzDL48LHnpLRf3610zcy97H/jRdCzu1yvhsbvFe13ouB+S8pHLbT5B0p/dFvovf8rrFPB9T9D/AM3+lnNbS9WN0s/Rp5ngayB1la+eriGuRvYb/JdXHkBTDWxx63n+llsqTI2mZa1O0+kM7vXV+p055p/BnfJHDJnSm0ET5T+FpsOvo7VvMKyMnmIdVO4tuvimG7juLtQ+PYpHpsKa0AAAAbALD3LOip2t2LXnu8r1Yzhsx22M7etrsKwpkLGtYwMa0WAGr/Z3rbNFlVFyc8ugREQEREBERAREQFQoiCxy8XoiDGkWO9EQeRVWoiDJiWXGiIMhquCIgqiIgoVYURBVqvREBERAREQEREBERB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228" y="3965454"/>
            <a:ext cx="1066799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2514600"/>
            <a:ext cx="1066799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Can 28"/>
          <p:cNvSpPr/>
          <p:nvPr/>
        </p:nvSpPr>
        <p:spPr>
          <a:xfrm>
            <a:off x="7086599" y="2660946"/>
            <a:ext cx="914400" cy="774107"/>
          </a:xfrm>
          <a:prstGeom prst="can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6779135" y="3505200"/>
            <a:ext cx="1529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Database Server 1</a:t>
            </a:r>
            <a:endParaRPr lang="en-US" sz="14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3551617" y="3513032"/>
            <a:ext cx="11300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Participant 1</a:t>
            </a:r>
            <a:endParaRPr lang="en-US" sz="14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598027" y="5018391"/>
            <a:ext cx="10783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Coordinator</a:t>
            </a:r>
            <a:endParaRPr lang="en-US" sz="1400" b="1" dirty="0"/>
          </a:p>
        </p:txBody>
      </p:sp>
      <p:cxnSp>
        <p:nvCxnSpPr>
          <p:cNvPr id="43" name="Straight Connector 42"/>
          <p:cNvCxnSpPr/>
          <p:nvPr/>
        </p:nvCxnSpPr>
        <p:spPr>
          <a:xfrm>
            <a:off x="4462272" y="3047999"/>
            <a:ext cx="2624328" cy="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1183" y="3951591"/>
            <a:ext cx="1066799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5" name="Can 54"/>
          <p:cNvSpPr/>
          <p:nvPr/>
        </p:nvSpPr>
        <p:spPr>
          <a:xfrm>
            <a:off x="7116382" y="4097937"/>
            <a:ext cx="914400" cy="774107"/>
          </a:xfrm>
          <a:prstGeom prst="can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6808918" y="4942191"/>
            <a:ext cx="1529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Database Server 2</a:t>
            </a:r>
            <a:endParaRPr lang="en-US" sz="14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3581400" y="4950023"/>
            <a:ext cx="11300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Participant 2</a:t>
            </a:r>
            <a:endParaRPr lang="en-US" sz="1400" b="1" dirty="0"/>
          </a:p>
        </p:txBody>
      </p:sp>
      <p:cxnSp>
        <p:nvCxnSpPr>
          <p:cNvPr id="58" name="Straight Connector 57"/>
          <p:cNvCxnSpPr/>
          <p:nvPr/>
        </p:nvCxnSpPr>
        <p:spPr>
          <a:xfrm>
            <a:off x="4492055" y="4484990"/>
            <a:ext cx="2624328" cy="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1183" y="5399391"/>
            <a:ext cx="1066799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" name="Can 59"/>
          <p:cNvSpPr/>
          <p:nvPr/>
        </p:nvSpPr>
        <p:spPr>
          <a:xfrm>
            <a:off x="7116382" y="5545737"/>
            <a:ext cx="914400" cy="774107"/>
          </a:xfrm>
          <a:prstGeom prst="can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6808918" y="6389991"/>
            <a:ext cx="1529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Database Server 3</a:t>
            </a:r>
            <a:endParaRPr lang="en-US" sz="1400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3581400" y="6397823"/>
            <a:ext cx="11300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Participant 3</a:t>
            </a:r>
            <a:endParaRPr lang="en-US" sz="1400" b="1" dirty="0"/>
          </a:p>
        </p:txBody>
      </p:sp>
      <p:cxnSp>
        <p:nvCxnSpPr>
          <p:cNvPr id="63" name="Straight Connector 62"/>
          <p:cNvCxnSpPr/>
          <p:nvPr/>
        </p:nvCxnSpPr>
        <p:spPr>
          <a:xfrm>
            <a:off x="4492055" y="5932790"/>
            <a:ext cx="2624328" cy="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Straight Connector 1023"/>
          <p:cNvCxnSpPr/>
          <p:nvPr/>
        </p:nvCxnSpPr>
        <p:spPr>
          <a:xfrm flipV="1">
            <a:off x="1644976" y="3124200"/>
            <a:ext cx="5786" cy="841254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6" name="Straight Arrow Connector 1025"/>
          <p:cNvCxnSpPr/>
          <p:nvPr/>
        </p:nvCxnSpPr>
        <p:spPr>
          <a:xfrm>
            <a:off x="1650762" y="3124200"/>
            <a:ext cx="2083038" cy="0"/>
          </a:xfrm>
          <a:prstGeom prst="straightConnector1">
            <a:avLst/>
          </a:prstGeom>
          <a:ln w="254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1" name="Straight Arrow Connector 1030"/>
          <p:cNvCxnSpPr/>
          <p:nvPr/>
        </p:nvCxnSpPr>
        <p:spPr>
          <a:xfrm>
            <a:off x="1955562" y="4484990"/>
            <a:ext cx="1828800" cy="0"/>
          </a:xfrm>
          <a:prstGeom prst="straightConnector1">
            <a:avLst/>
          </a:prstGeom>
          <a:ln w="254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1701324" y="4950023"/>
            <a:ext cx="0" cy="1069778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1701324" y="6019800"/>
            <a:ext cx="2083038" cy="0"/>
          </a:xfrm>
          <a:prstGeom prst="straightConnector1">
            <a:avLst/>
          </a:prstGeom>
          <a:ln w="254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6" name="TextBox 1035"/>
          <p:cNvSpPr txBox="1"/>
          <p:nvPr/>
        </p:nvSpPr>
        <p:spPr>
          <a:xfrm>
            <a:off x="1905000" y="2768838"/>
            <a:ext cx="1882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GLOBAL_COMMIT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1905000" y="4126468"/>
            <a:ext cx="1882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GLOBAL_COMMIT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1905000" y="5650468"/>
            <a:ext cx="1882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GLOBAL_COMMIT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039" name="TextBox 1038"/>
          <p:cNvSpPr txBox="1"/>
          <p:nvPr/>
        </p:nvSpPr>
        <p:spPr>
          <a:xfrm>
            <a:off x="76670" y="2514600"/>
            <a:ext cx="19832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70C0"/>
                </a:solidFill>
              </a:rPr>
              <a:t>Phase II: Commit</a:t>
            </a:r>
            <a:endParaRPr lang="en-US" sz="2000" b="1" dirty="0">
              <a:solidFill>
                <a:srgbClr val="0070C0"/>
              </a:solidFill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>
            <a:off x="4478708" y="3048000"/>
            <a:ext cx="2624328" cy="1"/>
          </a:xfrm>
          <a:prstGeom prst="line">
            <a:avLst/>
          </a:prstGeom>
          <a:ln w="2222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967950" y="2712815"/>
            <a:ext cx="1737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LOCAL_COMMIT</a:t>
            </a:r>
            <a:endParaRPr lang="en-US" dirty="0">
              <a:solidFill>
                <a:srgbClr val="0070C0"/>
              </a:solidFill>
            </a:endParaRPr>
          </a:p>
        </p:txBody>
      </p:sp>
      <p:cxnSp>
        <p:nvCxnSpPr>
          <p:cNvPr id="41" name="Straight Connector 40"/>
          <p:cNvCxnSpPr/>
          <p:nvPr/>
        </p:nvCxnSpPr>
        <p:spPr>
          <a:xfrm>
            <a:off x="4495800" y="4487291"/>
            <a:ext cx="2624328" cy="1"/>
          </a:xfrm>
          <a:prstGeom prst="line">
            <a:avLst/>
          </a:prstGeom>
          <a:ln w="2222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985042" y="4152106"/>
            <a:ext cx="1737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LOCAL_COMMIT</a:t>
            </a:r>
            <a:endParaRPr lang="en-US" dirty="0">
              <a:solidFill>
                <a:srgbClr val="0070C0"/>
              </a:solidFill>
            </a:endParaRPr>
          </a:p>
        </p:txBody>
      </p:sp>
      <p:cxnSp>
        <p:nvCxnSpPr>
          <p:cNvPr id="45" name="Straight Connector 44"/>
          <p:cNvCxnSpPr/>
          <p:nvPr/>
        </p:nvCxnSpPr>
        <p:spPr>
          <a:xfrm>
            <a:off x="4495800" y="5931969"/>
            <a:ext cx="2624328" cy="1"/>
          </a:xfrm>
          <a:prstGeom prst="line">
            <a:avLst/>
          </a:prstGeom>
          <a:ln w="2222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985042" y="5596784"/>
            <a:ext cx="1737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LOCAL_COMMIT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55575" y="6096000"/>
            <a:ext cx="3273425" cy="609600"/>
          </a:xfrm>
          <a:prstGeom prst="round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 smtClean="0"/>
              <a:t>“Strict” consistency, which limits scalability!</a:t>
            </a:r>
            <a:endParaRPr lang="en-US" sz="21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6" grpId="0"/>
      <p:bldP spid="79" grpId="0"/>
      <p:bldP spid="80" grpId="0"/>
      <p:bldP spid="4" grpId="0"/>
      <p:bldP spid="44" grpId="0"/>
      <p:bldP spid="46" grpId="0"/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Outline</a:t>
            </a:r>
            <a:endParaRPr lang="en-US" dirty="0" smtClean="0"/>
          </a:p>
        </p:txBody>
      </p:sp>
      <p:graphicFrame>
        <p:nvGraphicFramePr>
          <p:cNvPr id="22" name="Diagram 21"/>
          <p:cNvGraphicFramePr/>
          <p:nvPr/>
        </p:nvGraphicFramePr>
        <p:xfrm>
          <a:off x="609600" y="1295400"/>
          <a:ext cx="7517977" cy="518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8076076" y="3886200"/>
            <a:ext cx="106792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685800" indent="-685800"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-US" sz="6600" dirty="0"/>
              <a:t> </a:t>
            </a:r>
            <a:endParaRPr lang="en-US" sz="6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 smtClean="0"/>
              <a:t>The CAP Theorem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458200" cy="52578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600" dirty="0" smtClean="0"/>
              <a:t>The limitations of distributed databases can be described in the so called the </a:t>
            </a:r>
            <a:r>
              <a:rPr lang="en-US" sz="2600" dirty="0" smtClean="0">
                <a:solidFill>
                  <a:srgbClr val="000099"/>
                </a:solidFill>
              </a:rPr>
              <a:t>CAP theorem</a:t>
            </a:r>
            <a:endParaRPr lang="en-US" sz="2600" dirty="0" smtClean="0">
              <a:solidFill>
                <a:srgbClr val="000099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b="1" u="sng" dirty="0" smtClean="0">
                <a:solidFill>
                  <a:srgbClr val="C00000"/>
                </a:solidFill>
              </a:rPr>
              <a:t>C</a:t>
            </a:r>
            <a:r>
              <a:rPr lang="en-US" sz="2400" dirty="0" smtClean="0">
                <a:solidFill>
                  <a:srgbClr val="C00000"/>
                </a:solidFill>
              </a:rPr>
              <a:t>onsistency</a:t>
            </a:r>
            <a:r>
              <a:rPr lang="en-US" sz="2400" dirty="0" smtClean="0"/>
              <a:t>: every node always sees the same data at any given instance (i.e., strict consistency)</a:t>
            </a:r>
            <a:endParaRPr lang="en-US" sz="2400" dirty="0" smtClean="0"/>
          </a:p>
          <a:p>
            <a:pPr lvl="1">
              <a:buFont typeface="Wingdings" panose="05000000000000000000" pitchFamily="2" charset="2"/>
              <a:buChar char="§"/>
            </a:pPr>
            <a:endParaRPr lang="en-US" sz="24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b="1" u="sng" dirty="0" smtClean="0">
                <a:solidFill>
                  <a:srgbClr val="C00000"/>
                </a:solidFill>
              </a:rPr>
              <a:t>A</a:t>
            </a:r>
            <a:r>
              <a:rPr lang="en-US" sz="2400" dirty="0" smtClean="0">
                <a:solidFill>
                  <a:srgbClr val="C00000"/>
                </a:solidFill>
              </a:rPr>
              <a:t>vailability</a:t>
            </a:r>
            <a:r>
              <a:rPr lang="en-US" sz="2400" dirty="0" smtClean="0"/>
              <a:t>: the system continues to operate, even if nodes in a cluster crash, or some hardware or software parts are down due to upgrades</a:t>
            </a:r>
            <a:endParaRPr lang="en-US" sz="2400" dirty="0" smtClean="0"/>
          </a:p>
          <a:p>
            <a:pPr lvl="1">
              <a:buFont typeface="Wingdings" panose="05000000000000000000" pitchFamily="2" charset="2"/>
              <a:buChar char="§"/>
            </a:pPr>
            <a:endParaRPr lang="en-US" sz="24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b="1" u="sng" dirty="0" smtClean="0">
                <a:solidFill>
                  <a:srgbClr val="C00000"/>
                </a:solidFill>
              </a:rPr>
              <a:t>P</a:t>
            </a:r>
            <a:r>
              <a:rPr lang="en-US" sz="2400" dirty="0" smtClean="0">
                <a:solidFill>
                  <a:srgbClr val="C00000"/>
                </a:solidFill>
              </a:rPr>
              <a:t>artition Tolerance</a:t>
            </a:r>
            <a:r>
              <a:rPr lang="en-US" sz="2400" dirty="0" smtClean="0"/>
              <a:t>: the system continues to operate in the presence of network partitions</a:t>
            </a:r>
            <a:endParaRPr lang="en-US" sz="2400" dirty="0"/>
          </a:p>
          <a:p>
            <a:pPr lvl="2">
              <a:buFont typeface="Wingdings" panose="05000000000000000000" pitchFamily="2" charset="2"/>
              <a:buChar char="§"/>
            </a:pPr>
            <a:endParaRPr lang="en-US" sz="1800" dirty="0" smtClean="0"/>
          </a:p>
          <a:p>
            <a:pPr lvl="1">
              <a:buFont typeface="Wingdings" panose="05000000000000000000" pitchFamily="2" charset="2"/>
              <a:buChar char="§"/>
            </a:pPr>
            <a:endParaRPr lang="en-US" sz="1800" dirty="0" smtClean="0"/>
          </a:p>
        </p:txBody>
      </p:sp>
      <p:sp>
        <p:nvSpPr>
          <p:cNvPr id="4" name="Rounded Rectangle 3"/>
          <p:cNvSpPr/>
          <p:nvPr/>
        </p:nvSpPr>
        <p:spPr>
          <a:xfrm>
            <a:off x="381000" y="6096000"/>
            <a:ext cx="8458200" cy="609600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CAP theorem: any distributed database with shared data, can have </a:t>
            </a:r>
            <a:r>
              <a:rPr lang="en-US" sz="2000" i="1" u="sng" dirty="0" smtClean="0">
                <a:solidFill>
                  <a:schemeClr val="tx1"/>
                </a:solidFill>
              </a:rPr>
              <a:t>at most two</a:t>
            </a:r>
            <a:r>
              <a:rPr lang="en-US" sz="2000" dirty="0" smtClean="0">
                <a:solidFill>
                  <a:schemeClr val="tx1"/>
                </a:solidFill>
              </a:rPr>
              <a:t> of the three desirable properties, C, A or P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Outline</a:t>
            </a:r>
            <a:endParaRPr lang="en-US" dirty="0" smtClean="0"/>
          </a:p>
        </p:txBody>
      </p:sp>
      <p:graphicFrame>
        <p:nvGraphicFramePr>
          <p:cNvPr id="22" name="Diagram 21"/>
          <p:cNvGraphicFramePr/>
          <p:nvPr/>
        </p:nvGraphicFramePr>
        <p:xfrm>
          <a:off x="609600" y="1295400"/>
          <a:ext cx="7517977" cy="518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8076078" y="1559004"/>
            <a:ext cx="106792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685800" indent="-685800"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-US" sz="6600" dirty="0"/>
              <a:t> </a:t>
            </a:r>
            <a:endParaRPr lang="en-US" sz="6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The CAP Theorem (</a:t>
            </a:r>
            <a:r>
              <a:rPr lang="en-US" i="1" dirty="0" smtClean="0"/>
              <a:t>Cont’d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534400" cy="5562600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600" dirty="0" smtClean="0"/>
              <a:t>Let us assume two nodes on opposite sides of a </a:t>
            </a:r>
            <a:br>
              <a:rPr lang="en-US" sz="2600" dirty="0" smtClean="0"/>
            </a:br>
            <a:r>
              <a:rPr lang="en-US" sz="2600" dirty="0" smtClean="0"/>
              <a:t>network partition:</a:t>
            </a:r>
            <a:endParaRPr lang="en-US" sz="2600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sz="2800" dirty="0"/>
          </a:p>
          <a:p>
            <a:pPr>
              <a:buFont typeface="Wingdings" panose="05000000000000000000" pitchFamily="2" charset="2"/>
              <a:buChar char="§"/>
            </a:pPr>
            <a:endParaRPr lang="en-US" sz="2800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sz="28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600" dirty="0" smtClean="0"/>
              <a:t>Availability + Partition Tolerance forfeit Consistency</a:t>
            </a:r>
            <a:endParaRPr lang="en-US" sz="2600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sz="26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600" dirty="0" smtClean="0"/>
              <a:t>Consistency + Partition Tolerance entails that one side of the partition must act as if it is unavailable, thus </a:t>
            </a:r>
            <a:br>
              <a:rPr lang="en-US" sz="2600" dirty="0" smtClean="0"/>
            </a:br>
            <a:r>
              <a:rPr lang="en-US" sz="2600" dirty="0" smtClean="0"/>
              <a:t>forfeiting Availability</a:t>
            </a:r>
            <a:endParaRPr lang="en-US" sz="2600" dirty="0" smtClean="0"/>
          </a:p>
          <a:p>
            <a:pPr lvl="2">
              <a:buFont typeface="Wingdings" panose="05000000000000000000" pitchFamily="2" charset="2"/>
              <a:buChar char="§"/>
            </a:pPr>
            <a:endParaRPr lang="en-US" sz="18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2600" dirty="0" smtClean="0"/>
              <a:t>Consistency + Availability is only possible if there is no network partition, thereby forfeiting Partition Tolerance</a:t>
            </a:r>
            <a:endParaRPr lang="en-US" sz="2600" dirty="0" smtClean="0"/>
          </a:p>
          <a:p>
            <a:pPr lvl="1">
              <a:buFont typeface="Wingdings" panose="05000000000000000000" pitchFamily="2" charset="2"/>
              <a:buChar char="§"/>
            </a:pPr>
            <a:endParaRPr lang="en-US" sz="1800" dirty="0" smtClean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5492" y="2133600"/>
            <a:ext cx="1066799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4454" y="2133600"/>
            <a:ext cx="1066799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3352800" y="2667000"/>
            <a:ext cx="17526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Lightning Bolt 10"/>
          <p:cNvSpPr/>
          <p:nvPr/>
        </p:nvSpPr>
        <p:spPr>
          <a:xfrm>
            <a:off x="3886200" y="2133600"/>
            <a:ext cx="762000" cy="1066800"/>
          </a:xfrm>
          <a:prstGeom prst="lightningBol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 smtClean="0"/>
              <a:t>Large-Scale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458200" cy="52578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600" dirty="0" smtClean="0"/>
              <a:t>When companies such as Google and Amazon were designing large-scale databases, 24/7 Availability was a key </a:t>
            </a:r>
            <a:endParaRPr lang="en-US" sz="26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/>
              <a:t>A few minutes of downtime means lost revenue</a:t>
            </a:r>
            <a:endParaRPr lang="en-US" sz="2400" dirty="0" smtClean="0"/>
          </a:p>
          <a:p>
            <a:pPr lvl="1">
              <a:buFont typeface="Wingdings" panose="05000000000000000000" pitchFamily="2" charset="2"/>
              <a:buChar char="§"/>
            </a:pPr>
            <a:endParaRPr lang="en-US" sz="22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600" dirty="0" smtClean="0"/>
              <a:t>When </a:t>
            </a:r>
            <a:r>
              <a:rPr lang="en-US" sz="2600" i="1" dirty="0" smtClean="0"/>
              <a:t>horizontally</a:t>
            </a:r>
            <a:r>
              <a:rPr lang="en-US" sz="2600" dirty="0" smtClean="0"/>
              <a:t> scaling databases to 1000s of machines, the likelihood of a node or a network failure </a:t>
            </a:r>
            <a:br>
              <a:rPr lang="en-US" sz="2600" dirty="0" smtClean="0"/>
            </a:br>
            <a:r>
              <a:rPr lang="en-US" sz="2600" dirty="0" smtClean="0"/>
              <a:t>increases tremendously </a:t>
            </a:r>
            <a:endParaRPr lang="en-US" sz="2600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sz="26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600" dirty="0" smtClean="0"/>
              <a:t>Therefore, in order to have strong guarantees on Availability and Partition Tolerance, they had to sacrifice “strict” Consistency (</a:t>
            </a:r>
            <a:r>
              <a:rPr lang="en-US" sz="2600" i="1" dirty="0" smtClean="0"/>
              <a:t>implied by the CAP theorem</a:t>
            </a:r>
            <a:r>
              <a:rPr lang="en-US" sz="2600" dirty="0" smtClean="0"/>
              <a:t>)</a:t>
            </a:r>
            <a:endParaRPr lang="en-US" sz="2600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sz="2600" dirty="0"/>
          </a:p>
          <a:p>
            <a:pPr>
              <a:buFont typeface="Wingdings" panose="05000000000000000000" pitchFamily="2" charset="2"/>
              <a:buChar char="§"/>
            </a:pPr>
            <a:endParaRPr lang="en-US" sz="2600" dirty="0"/>
          </a:p>
          <a:p>
            <a:pPr lvl="2">
              <a:buFont typeface="Wingdings" panose="05000000000000000000" pitchFamily="2" charset="2"/>
              <a:buChar char="§"/>
            </a:pPr>
            <a:endParaRPr lang="en-US" sz="1800" dirty="0" smtClean="0"/>
          </a:p>
          <a:p>
            <a:pPr lvl="1">
              <a:buFont typeface="Wingdings" panose="05000000000000000000" pitchFamily="2" charset="2"/>
              <a:buChar char="§"/>
            </a:pPr>
            <a:endParaRPr lang="en-US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 smtClean="0"/>
              <a:t>Trading-Off Consistency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458200" cy="52578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600" dirty="0"/>
              <a:t>Maintaining consistency should balance between the strictness of consistency versus </a:t>
            </a:r>
            <a:r>
              <a:rPr lang="en-US" sz="2600" dirty="0" smtClean="0"/>
              <a:t>availability/scalability</a:t>
            </a:r>
            <a:endParaRPr lang="en-US" sz="26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Good-enough consistency </a:t>
            </a:r>
            <a:r>
              <a:rPr lang="en-US" sz="2400" i="1" u="sng" dirty="0"/>
              <a:t>depends on your application</a:t>
            </a:r>
            <a:endParaRPr lang="en-US" sz="2400" i="1" u="sng" dirty="0"/>
          </a:p>
          <a:p>
            <a:pPr lvl="4"/>
            <a:endParaRPr lang="en-US" sz="1050" dirty="0"/>
          </a:p>
          <a:p>
            <a:pPr>
              <a:buFont typeface="Wingdings" panose="05000000000000000000" pitchFamily="2" charset="2"/>
              <a:buChar char="§"/>
            </a:pPr>
            <a:endParaRPr lang="en-US" sz="2600" dirty="0"/>
          </a:p>
          <a:p>
            <a:pPr>
              <a:buFont typeface="Wingdings" panose="05000000000000000000" pitchFamily="2" charset="2"/>
              <a:buChar char="§"/>
            </a:pPr>
            <a:endParaRPr lang="en-US" sz="2600" dirty="0"/>
          </a:p>
          <a:p>
            <a:pPr lvl="2">
              <a:buFont typeface="Wingdings" panose="05000000000000000000" pitchFamily="2" charset="2"/>
              <a:buChar char="§"/>
            </a:pPr>
            <a:endParaRPr lang="en-US" sz="1800" dirty="0" smtClean="0"/>
          </a:p>
          <a:p>
            <a:pPr lvl="1">
              <a:buFont typeface="Wingdings" panose="05000000000000000000" pitchFamily="2" charset="2"/>
              <a:buChar char="§"/>
            </a:pPr>
            <a:endParaRPr lang="en-US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/>
              <a:t>Trading-Off Consistency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458200" cy="52578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600" dirty="0"/>
              <a:t>Maintaining consistency should balance between the strictness of consistency versus availability/scalability</a:t>
            </a:r>
            <a:endParaRPr lang="en-US" sz="26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/>
              <a:t>Good-enough </a:t>
            </a:r>
            <a:r>
              <a:rPr lang="en-US" sz="2400" dirty="0"/>
              <a:t>consistency </a:t>
            </a:r>
            <a:r>
              <a:rPr lang="en-US" sz="2400" i="1" u="sng" dirty="0"/>
              <a:t>depends on your application</a:t>
            </a:r>
            <a:endParaRPr lang="en-US" sz="2400" i="1" u="sng" dirty="0"/>
          </a:p>
          <a:p>
            <a:pPr lvl="4"/>
            <a:endParaRPr lang="en-US" sz="1050" dirty="0"/>
          </a:p>
          <a:p>
            <a:pPr>
              <a:buFont typeface="Wingdings" panose="05000000000000000000" pitchFamily="2" charset="2"/>
              <a:buChar char="§"/>
            </a:pPr>
            <a:endParaRPr lang="en-US" sz="2600" dirty="0"/>
          </a:p>
          <a:p>
            <a:pPr>
              <a:buFont typeface="Wingdings" panose="05000000000000000000" pitchFamily="2" charset="2"/>
              <a:buChar char="§"/>
            </a:pPr>
            <a:endParaRPr lang="en-US" sz="2600" dirty="0"/>
          </a:p>
          <a:p>
            <a:pPr lvl="2">
              <a:buFont typeface="Wingdings" panose="05000000000000000000" pitchFamily="2" charset="2"/>
              <a:buChar char="§"/>
            </a:pPr>
            <a:endParaRPr lang="en-US" sz="1800" dirty="0" smtClean="0"/>
          </a:p>
          <a:p>
            <a:pPr lvl="1">
              <a:buFont typeface="Wingdings" panose="05000000000000000000" pitchFamily="2" charset="2"/>
              <a:buChar char="§"/>
            </a:pPr>
            <a:endParaRPr lang="en-US" sz="1800" dirty="0" smtClean="0"/>
          </a:p>
        </p:txBody>
      </p:sp>
      <p:sp>
        <p:nvSpPr>
          <p:cNvPr id="4" name="Left-Right Arrow 3"/>
          <p:cNvSpPr/>
          <p:nvPr/>
        </p:nvSpPr>
        <p:spPr>
          <a:xfrm>
            <a:off x="914400" y="3697069"/>
            <a:ext cx="7162800" cy="951131"/>
          </a:xfrm>
          <a:prstGeom prst="left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00800" y="3175337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b="1" dirty="0" smtClean="0">
                <a:solidFill>
                  <a:srgbClr val="0000FF"/>
                </a:solidFill>
              </a:rPr>
              <a:t>Strict Consistency</a:t>
            </a:r>
            <a:endParaRPr lang="en-US" b="1" dirty="0" smtClean="0">
              <a:solidFill>
                <a:srgbClr val="0000FF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486400" y="4992469"/>
            <a:ext cx="3276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50" lvl="1" indent="-6350" algn="ctr"/>
            <a:r>
              <a:rPr lang="en-US" dirty="0" smtClean="0"/>
              <a:t>Generally hard to implement, and is inefficient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81000" y="3163669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b="1" dirty="0" smtClean="0">
                <a:solidFill>
                  <a:srgbClr val="0000FF"/>
                </a:solidFill>
              </a:rPr>
              <a:t>Loose Consistency</a:t>
            </a:r>
            <a:endParaRPr lang="en-US" b="1" dirty="0" smtClean="0">
              <a:solidFill>
                <a:srgbClr val="0000FF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9600" y="4916269"/>
            <a:ext cx="24061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7475" lvl="0" indent="-117475"/>
            <a:r>
              <a:rPr lang="en-US" dirty="0" smtClean="0"/>
              <a:t>Easier to implement, and is efficient </a:t>
            </a:r>
            <a:endParaRPr lang="en-US" dirty="0"/>
          </a:p>
        </p:txBody>
      </p:sp>
      <p:pic>
        <p:nvPicPr>
          <p:cNvPr id="9" name="Picture 2" descr="C:\Documents and Settings\dd\Local Settings\Temporary Internet Files\Content.IE5\2JSTM34V\MM900288870[1].gif"/>
          <p:cNvPicPr>
            <a:picLocks noChangeAspect="1" noChangeArrowheads="1" noCrop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590800" y="3076575"/>
            <a:ext cx="619125" cy="8096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1.11111E-6 L 0.34948 0.00347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5" y="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4948 0.00347 L 0.11614 0.00347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 smtClean="0"/>
              <a:t>The BASE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458200" cy="52578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600" dirty="0" smtClean="0"/>
              <a:t>The CAP theorem proves that it is impossible to guarantee strict Consistency and Availability while being able to tolerate network partitions</a:t>
            </a:r>
            <a:endParaRPr lang="en-US" sz="2600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sz="26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600" dirty="0" smtClean="0"/>
              <a:t>This resulted in databases with relaxed ACID guarantees</a:t>
            </a:r>
            <a:endParaRPr lang="en-US" sz="2600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sz="26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600" dirty="0" smtClean="0"/>
              <a:t>In particular, such databases apply the BASE properties:</a:t>
            </a:r>
            <a:endParaRPr lang="en-US" sz="26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b="1" u="sng" dirty="0" smtClean="0"/>
              <a:t>B</a:t>
            </a:r>
            <a:r>
              <a:rPr lang="en-US" sz="2400" dirty="0" smtClean="0"/>
              <a:t>asically </a:t>
            </a:r>
            <a:r>
              <a:rPr lang="en-US" sz="2400" b="1" u="sng" dirty="0" smtClean="0"/>
              <a:t>A</a:t>
            </a:r>
            <a:r>
              <a:rPr lang="en-US" sz="2400" dirty="0" smtClean="0"/>
              <a:t>vailable: the system guarantees Availability</a:t>
            </a:r>
            <a:endParaRPr lang="en-US" sz="24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b="1" u="sng" dirty="0" smtClean="0"/>
              <a:t>S</a:t>
            </a:r>
            <a:r>
              <a:rPr lang="en-US" sz="2400" dirty="0" smtClean="0"/>
              <a:t>oft-State: the state of the system may change over time</a:t>
            </a:r>
            <a:endParaRPr lang="en-US" sz="24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b="1" u="sng" dirty="0" smtClean="0"/>
              <a:t>E</a:t>
            </a:r>
            <a:r>
              <a:rPr lang="en-US" sz="2400" dirty="0" smtClean="0"/>
              <a:t>ventual Consistency: the system will </a:t>
            </a:r>
            <a:r>
              <a:rPr lang="en-US" sz="2400" i="1" dirty="0" smtClean="0"/>
              <a:t>eventually</a:t>
            </a:r>
            <a:r>
              <a:rPr lang="en-US" sz="2400" dirty="0" smtClean="0"/>
              <a:t> </a:t>
            </a:r>
            <a:br>
              <a:rPr lang="en-US" sz="2400" dirty="0" smtClean="0"/>
            </a:br>
            <a:r>
              <a:rPr lang="en-US" sz="2400" dirty="0" smtClean="0"/>
              <a:t>become consistent</a:t>
            </a:r>
            <a:endParaRPr lang="en-US" sz="2400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sz="2600" dirty="0"/>
          </a:p>
          <a:p>
            <a:pPr>
              <a:buFont typeface="Wingdings" panose="05000000000000000000" pitchFamily="2" charset="2"/>
              <a:buChar char="§"/>
            </a:pPr>
            <a:endParaRPr lang="en-US" sz="2600" dirty="0"/>
          </a:p>
          <a:p>
            <a:pPr lvl="2">
              <a:buFont typeface="Wingdings" panose="05000000000000000000" pitchFamily="2" charset="2"/>
              <a:buChar char="§"/>
            </a:pPr>
            <a:endParaRPr lang="en-US" sz="1800" dirty="0" smtClean="0"/>
          </a:p>
          <a:p>
            <a:pPr lvl="1">
              <a:buFont typeface="Wingdings" panose="05000000000000000000" pitchFamily="2" charset="2"/>
              <a:buChar char="§"/>
            </a:pPr>
            <a:endParaRPr lang="en-US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 smtClean="0"/>
              <a:t>Eventual Consistency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458200" cy="52578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A </a:t>
            </a:r>
            <a:r>
              <a:rPr lang="en-US" sz="2800" dirty="0" smtClean="0"/>
              <a:t>database </a:t>
            </a:r>
            <a:r>
              <a:rPr lang="en-US" sz="2800" dirty="0"/>
              <a:t>is termed as </a:t>
            </a:r>
            <a:r>
              <a:rPr lang="en-US" sz="2800" i="1" dirty="0"/>
              <a:t>Eventually Consistent</a:t>
            </a:r>
            <a:r>
              <a:rPr lang="en-US" sz="2800" dirty="0"/>
              <a:t> if:</a:t>
            </a:r>
            <a:endParaRPr lang="en-US" sz="28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600" dirty="0"/>
              <a:t>All replicas will </a:t>
            </a:r>
            <a:r>
              <a:rPr lang="en-US" sz="2600" i="1" dirty="0"/>
              <a:t>gradually</a:t>
            </a:r>
            <a:r>
              <a:rPr lang="en-US" sz="2600" dirty="0"/>
              <a:t> become consistent in the absence of updates</a:t>
            </a:r>
            <a:endParaRPr lang="en-US" sz="2600" dirty="0"/>
          </a:p>
          <a:p>
            <a:pPr>
              <a:buFont typeface="Wingdings" panose="05000000000000000000" pitchFamily="2" charset="2"/>
              <a:buChar char="§"/>
            </a:pPr>
            <a:endParaRPr lang="en-US" sz="2600" dirty="0"/>
          </a:p>
          <a:p>
            <a:pPr>
              <a:buFont typeface="Wingdings" panose="05000000000000000000" pitchFamily="2" charset="2"/>
              <a:buChar char="§"/>
            </a:pPr>
            <a:endParaRPr lang="en-US" sz="2600" dirty="0"/>
          </a:p>
          <a:p>
            <a:pPr lvl="2">
              <a:buFont typeface="Wingdings" panose="05000000000000000000" pitchFamily="2" charset="2"/>
              <a:buChar char="§"/>
            </a:pPr>
            <a:endParaRPr lang="en-US" sz="1800" dirty="0" smtClean="0"/>
          </a:p>
          <a:p>
            <a:pPr lvl="1">
              <a:buFont typeface="Wingdings" panose="05000000000000000000" pitchFamily="2" charset="2"/>
              <a:buChar char="§"/>
            </a:pPr>
            <a:endParaRPr lang="en-US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 smtClean="0"/>
              <a:t>Eventual Consistency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458200" cy="52578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A </a:t>
            </a:r>
            <a:r>
              <a:rPr lang="en-US" sz="2800" dirty="0" smtClean="0"/>
              <a:t>database </a:t>
            </a:r>
            <a:r>
              <a:rPr lang="en-US" sz="2800" dirty="0"/>
              <a:t>is termed as </a:t>
            </a:r>
            <a:r>
              <a:rPr lang="en-US" sz="2800" i="1" dirty="0"/>
              <a:t>Eventually Consistent</a:t>
            </a:r>
            <a:r>
              <a:rPr lang="en-US" sz="2800" dirty="0"/>
              <a:t> if:</a:t>
            </a:r>
            <a:endParaRPr lang="en-US" sz="28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600" dirty="0"/>
              <a:t>All replicas will </a:t>
            </a:r>
            <a:r>
              <a:rPr lang="en-US" sz="2600" i="1" dirty="0"/>
              <a:t>gradually</a:t>
            </a:r>
            <a:r>
              <a:rPr lang="en-US" sz="2600" dirty="0"/>
              <a:t> become consistent in the absence of updates</a:t>
            </a:r>
            <a:endParaRPr lang="en-US" sz="2600" dirty="0"/>
          </a:p>
          <a:p>
            <a:pPr>
              <a:buFont typeface="Wingdings" panose="05000000000000000000" pitchFamily="2" charset="2"/>
              <a:buChar char="§"/>
            </a:pPr>
            <a:endParaRPr lang="en-US" sz="2600" dirty="0"/>
          </a:p>
          <a:p>
            <a:pPr>
              <a:buFont typeface="Wingdings" panose="05000000000000000000" pitchFamily="2" charset="2"/>
              <a:buChar char="§"/>
            </a:pPr>
            <a:endParaRPr lang="en-US" sz="2600" dirty="0"/>
          </a:p>
          <a:p>
            <a:pPr lvl="2">
              <a:buFont typeface="Wingdings" panose="05000000000000000000" pitchFamily="2" charset="2"/>
              <a:buChar char="§"/>
            </a:pPr>
            <a:endParaRPr lang="en-US" sz="1800" dirty="0" smtClean="0"/>
          </a:p>
          <a:p>
            <a:pPr lvl="1">
              <a:buFont typeface="Wingdings" panose="05000000000000000000" pitchFamily="2" charset="2"/>
              <a:buChar char="§"/>
            </a:pPr>
            <a:endParaRPr lang="en-US" sz="1800" dirty="0" smtClean="0"/>
          </a:p>
        </p:txBody>
      </p:sp>
      <p:pic>
        <p:nvPicPr>
          <p:cNvPr id="4" name="Picture 2" descr="http://igcministries.org/images/WorldMap.gif"/>
          <p:cNvPicPr>
            <a:picLocks noChangeAspect="1" noChangeArrowheads="1"/>
          </p:cNvPicPr>
          <p:nvPr/>
        </p:nvPicPr>
        <p:blipFill>
          <a:blip r:embed="rId1" cstate="print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1382490" y="3352800"/>
            <a:ext cx="6006209" cy="3082871"/>
          </a:xfrm>
          <a:prstGeom prst="rect">
            <a:avLst/>
          </a:prstGeom>
          <a:noFill/>
        </p:spPr>
      </p:pic>
      <p:grpSp>
        <p:nvGrpSpPr>
          <p:cNvPr id="5" name="Group 4"/>
          <p:cNvGrpSpPr/>
          <p:nvPr/>
        </p:nvGrpSpPr>
        <p:grpSpPr>
          <a:xfrm>
            <a:off x="1839690" y="3557134"/>
            <a:ext cx="5382267" cy="2713836"/>
            <a:chOff x="1143000" y="3674663"/>
            <a:chExt cx="5382267" cy="2713836"/>
          </a:xfrm>
        </p:grpSpPr>
        <p:sp>
          <p:nvSpPr>
            <p:cNvPr id="6" name="Can 5"/>
            <p:cNvSpPr/>
            <p:nvPr/>
          </p:nvSpPr>
          <p:spPr>
            <a:xfrm>
              <a:off x="1600200" y="4876800"/>
              <a:ext cx="1332957" cy="897337"/>
            </a:xfrm>
            <a:prstGeom prst="can">
              <a:avLst/>
            </a:prstGeom>
            <a:solidFill>
              <a:schemeClr val="bg2">
                <a:lumMod val="60000"/>
                <a:lumOff val="40000"/>
              </a:schemeClr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" name="Can 6"/>
            <p:cNvSpPr/>
            <p:nvPr/>
          </p:nvSpPr>
          <p:spPr>
            <a:xfrm>
              <a:off x="4640304" y="5491162"/>
              <a:ext cx="1332957" cy="897337"/>
            </a:xfrm>
            <a:prstGeom prst="can">
              <a:avLst/>
            </a:prstGeom>
            <a:solidFill>
              <a:schemeClr val="bg2">
                <a:lumMod val="60000"/>
                <a:lumOff val="40000"/>
              </a:schemeClr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" name="Can 7"/>
            <p:cNvSpPr/>
            <p:nvPr/>
          </p:nvSpPr>
          <p:spPr>
            <a:xfrm>
              <a:off x="4446254" y="4593825"/>
              <a:ext cx="1332957" cy="897337"/>
            </a:xfrm>
            <a:prstGeom prst="can">
              <a:avLst/>
            </a:prstGeom>
            <a:solidFill>
              <a:schemeClr val="bg2">
                <a:lumMod val="60000"/>
                <a:lumOff val="40000"/>
              </a:schemeClr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" name="Can 8"/>
            <p:cNvSpPr/>
            <p:nvPr/>
          </p:nvSpPr>
          <p:spPr>
            <a:xfrm>
              <a:off x="5192310" y="3732860"/>
              <a:ext cx="1332957" cy="897337"/>
            </a:xfrm>
            <a:prstGeom prst="can">
              <a:avLst/>
            </a:prstGeom>
            <a:solidFill>
              <a:schemeClr val="bg2">
                <a:lumMod val="60000"/>
                <a:lumOff val="40000"/>
              </a:schemeClr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" name="Can 9"/>
            <p:cNvSpPr/>
            <p:nvPr/>
          </p:nvSpPr>
          <p:spPr>
            <a:xfrm>
              <a:off x="2794305" y="3674663"/>
              <a:ext cx="1332957" cy="897337"/>
            </a:xfrm>
            <a:prstGeom prst="can">
              <a:avLst/>
            </a:prstGeom>
            <a:solidFill>
              <a:schemeClr val="bg2">
                <a:lumMod val="60000"/>
                <a:lumOff val="40000"/>
              </a:schemeClr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" name="Can 10"/>
            <p:cNvSpPr/>
            <p:nvPr/>
          </p:nvSpPr>
          <p:spPr>
            <a:xfrm>
              <a:off x="1143000" y="3769183"/>
              <a:ext cx="1332957" cy="897337"/>
            </a:xfrm>
            <a:prstGeom prst="can">
              <a:avLst/>
            </a:prstGeom>
            <a:solidFill>
              <a:schemeClr val="bg2">
                <a:lumMod val="60000"/>
                <a:lumOff val="40000"/>
              </a:schemeClr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5451469" y="5777672"/>
            <a:ext cx="1104009" cy="27699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Webpage-A</a:t>
            </a:r>
            <a:endParaRPr lang="en-US" sz="1200" dirty="0"/>
          </a:p>
        </p:txBody>
      </p:sp>
      <p:cxnSp>
        <p:nvCxnSpPr>
          <p:cNvPr id="13" name="Straight Connector 12"/>
          <p:cNvCxnSpPr>
            <a:stCxn id="12" idx="3"/>
            <a:endCxn id="31" idx="1"/>
          </p:cNvCxnSpPr>
          <p:nvPr/>
        </p:nvCxnSpPr>
        <p:spPr>
          <a:xfrm flipV="1">
            <a:off x="6555478" y="5731267"/>
            <a:ext cx="388914" cy="184905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7221957" y="4759271"/>
            <a:ext cx="1769643" cy="46496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Event: Update Webpage-A</a:t>
            </a:r>
            <a:endParaRPr lang="en-US" sz="1200" dirty="0"/>
          </a:p>
        </p:txBody>
      </p:sp>
      <p:pic>
        <p:nvPicPr>
          <p:cNvPr id="15" name="Picture 4" descr="C:\Users\vkolar\AppData\Local\Microsoft\Windows\Temporary Internet Files\Content.IE5\E2H73JIM\MC900442038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612" y="3650257"/>
            <a:ext cx="709463" cy="884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C:\Users\vkolar\AppData\Local\Microsoft\Windows\Temporary Internet Files\Content.IE5\E2H73JIM\MC900442038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897" y="5493470"/>
            <a:ext cx="709463" cy="884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5257417" y="4909334"/>
            <a:ext cx="1104009" cy="27699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Webpage-A</a:t>
            </a:r>
            <a:endParaRPr 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6003473" y="4005802"/>
            <a:ext cx="1104009" cy="27699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Webpage-A</a:t>
            </a:r>
            <a:endParaRPr 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3629847" y="3925499"/>
            <a:ext cx="1104009" cy="27699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Webpage-A</a:t>
            </a:r>
            <a:endParaRPr 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1954163" y="4026625"/>
            <a:ext cx="1104009" cy="27699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Webpage-A</a:t>
            </a:r>
            <a:endParaRPr 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2411363" y="5186333"/>
            <a:ext cx="1104009" cy="27699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Webpage-A</a:t>
            </a:r>
            <a:endParaRPr lang="en-US" sz="1200" dirty="0"/>
          </a:p>
        </p:txBody>
      </p:sp>
      <p:cxnSp>
        <p:nvCxnSpPr>
          <p:cNvPr id="22" name="Straight Connector 21"/>
          <p:cNvCxnSpPr>
            <a:stCxn id="15" idx="3"/>
            <a:endCxn id="20" idx="1"/>
          </p:cNvCxnSpPr>
          <p:nvPr/>
        </p:nvCxnSpPr>
        <p:spPr>
          <a:xfrm>
            <a:off x="1374075" y="4092376"/>
            <a:ext cx="580088" cy="72749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6" idx="3"/>
            <a:endCxn id="21" idx="1"/>
          </p:cNvCxnSpPr>
          <p:nvPr/>
        </p:nvCxnSpPr>
        <p:spPr>
          <a:xfrm flipV="1">
            <a:off x="1277360" y="5324833"/>
            <a:ext cx="1134003" cy="610756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445872" y="5777672"/>
            <a:ext cx="1104009" cy="27699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Webpage-A</a:t>
            </a:r>
            <a:endParaRPr 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5256263" y="4911671"/>
            <a:ext cx="1104009" cy="27699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Webpage-A</a:t>
            </a:r>
            <a:endParaRPr 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6007246" y="4008288"/>
            <a:ext cx="1104009" cy="27699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Webpage-A</a:t>
            </a:r>
            <a:endParaRPr 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3634029" y="3921071"/>
            <a:ext cx="1104009" cy="27699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Webpage-A</a:t>
            </a:r>
            <a:endParaRPr 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1940672" y="4030322"/>
            <a:ext cx="1104009" cy="27699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Webpage-A</a:t>
            </a:r>
            <a:endParaRPr 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2397872" y="5184339"/>
            <a:ext cx="1104009" cy="27699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Webpage-A</a:t>
            </a:r>
            <a:endParaRPr lang="en-US" sz="1200" dirty="0"/>
          </a:p>
        </p:txBody>
      </p:sp>
      <p:pic>
        <p:nvPicPr>
          <p:cNvPr id="31" name="Picture 2" descr="C:\Users\vkolar\AppData\Local\Microsoft\Windows\Temporary Internet Files\Content.IE5\E2H73JIM\MC900322405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44392" y="5292671"/>
            <a:ext cx="787480" cy="877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Eventual Consistency: </a:t>
            </a:r>
            <a:br>
              <a:rPr lang="en-US" dirty="0" smtClean="0"/>
            </a:br>
            <a:r>
              <a:rPr lang="en-US" dirty="0" smtClean="0"/>
              <a:t>A Main Challenge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458200" cy="52578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000" dirty="0" smtClean="0"/>
              <a:t>But, what if the client accesses the data from different replicas?</a:t>
            </a:r>
            <a:endParaRPr lang="en-US" sz="3000" dirty="0"/>
          </a:p>
          <a:p>
            <a:pPr>
              <a:buFont typeface="Wingdings" panose="05000000000000000000" pitchFamily="2" charset="2"/>
              <a:buChar char="§"/>
            </a:pPr>
            <a:endParaRPr lang="en-US" sz="2600" dirty="0"/>
          </a:p>
          <a:p>
            <a:pPr>
              <a:buFont typeface="Wingdings" panose="05000000000000000000" pitchFamily="2" charset="2"/>
              <a:buChar char="§"/>
            </a:pPr>
            <a:endParaRPr lang="en-US" sz="2600" dirty="0"/>
          </a:p>
          <a:p>
            <a:pPr lvl="2">
              <a:buFont typeface="Wingdings" panose="05000000000000000000" pitchFamily="2" charset="2"/>
              <a:buChar char="§"/>
            </a:pPr>
            <a:endParaRPr lang="en-US" sz="1800" dirty="0" smtClean="0"/>
          </a:p>
          <a:p>
            <a:pPr lvl="1">
              <a:buFont typeface="Wingdings" panose="05000000000000000000" pitchFamily="2" charset="2"/>
              <a:buChar char="§"/>
            </a:pPr>
            <a:endParaRPr lang="en-US" sz="1800" dirty="0" smtClean="0"/>
          </a:p>
        </p:txBody>
      </p:sp>
      <p:pic>
        <p:nvPicPr>
          <p:cNvPr id="32" name="Picture 2" descr="http://igcministries.org/images/WorldMap.gif"/>
          <p:cNvPicPr>
            <a:picLocks noChangeAspect="1" noChangeArrowheads="1"/>
          </p:cNvPicPr>
          <p:nvPr/>
        </p:nvPicPr>
        <p:blipFill>
          <a:blip r:embed="rId1" cstate="print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1382490" y="2971800"/>
            <a:ext cx="6006209" cy="3082871"/>
          </a:xfrm>
          <a:prstGeom prst="rect">
            <a:avLst/>
          </a:prstGeom>
          <a:noFill/>
        </p:spPr>
      </p:pic>
      <p:grpSp>
        <p:nvGrpSpPr>
          <p:cNvPr id="33" name="Group 32"/>
          <p:cNvGrpSpPr/>
          <p:nvPr/>
        </p:nvGrpSpPr>
        <p:grpSpPr>
          <a:xfrm>
            <a:off x="1839690" y="3176134"/>
            <a:ext cx="5382267" cy="2713836"/>
            <a:chOff x="1143000" y="3674663"/>
            <a:chExt cx="5382267" cy="2713836"/>
          </a:xfrm>
        </p:grpSpPr>
        <p:sp>
          <p:nvSpPr>
            <p:cNvPr id="34" name="Can 33"/>
            <p:cNvSpPr/>
            <p:nvPr/>
          </p:nvSpPr>
          <p:spPr>
            <a:xfrm>
              <a:off x="1600200" y="4876800"/>
              <a:ext cx="1332957" cy="897337"/>
            </a:xfrm>
            <a:prstGeom prst="can">
              <a:avLst/>
            </a:prstGeom>
            <a:solidFill>
              <a:schemeClr val="bg2">
                <a:lumMod val="60000"/>
                <a:lumOff val="40000"/>
              </a:schemeClr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5" name="Can 34"/>
            <p:cNvSpPr/>
            <p:nvPr/>
          </p:nvSpPr>
          <p:spPr>
            <a:xfrm>
              <a:off x="4640304" y="5491162"/>
              <a:ext cx="1332957" cy="897337"/>
            </a:xfrm>
            <a:prstGeom prst="can">
              <a:avLst/>
            </a:prstGeom>
            <a:solidFill>
              <a:schemeClr val="bg2">
                <a:lumMod val="60000"/>
                <a:lumOff val="40000"/>
              </a:schemeClr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6" name="Can 35"/>
            <p:cNvSpPr/>
            <p:nvPr/>
          </p:nvSpPr>
          <p:spPr>
            <a:xfrm>
              <a:off x="4446254" y="4593825"/>
              <a:ext cx="1332957" cy="897337"/>
            </a:xfrm>
            <a:prstGeom prst="can">
              <a:avLst/>
            </a:prstGeom>
            <a:solidFill>
              <a:schemeClr val="bg2">
                <a:lumMod val="60000"/>
                <a:lumOff val="40000"/>
              </a:schemeClr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7" name="Can 36"/>
            <p:cNvSpPr/>
            <p:nvPr/>
          </p:nvSpPr>
          <p:spPr>
            <a:xfrm>
              <a:off x="5192310" y="3732860"/>
              <a:ext cx="1332957" cy="897337"/>
            </a:xfrm>
            <a:prstGeom prst="can">
              <a:avLst/>
            </a:prstGeom>
            <a:solidFill>
              <a:schemeClr val="bg2">
                <a:lumMod val="60000"/>
                <a:lumOff val="40000"/>
              </a:schemeClr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8" name="Can 37"/>
            <p:cNvSpPr/>
            <p:nvPr/>
          </p:nvSpPr>
          <p:spPr>
            <a:xfrm>
              <a:off x="2794305" y="3674663"/>
              <a:ext cx="1332957" cy="897337"/>
            </a:xfrm>
            <a:prstGeom prst="can">
              <a:avLst/>
            </a:prstGeom>
            <a:solidFill>
              <a:schemeClr val="bg2">
                <a:lumMod val="60000"/>
                <a:lumOff val="40000"/>
              </a:schemeClr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9" name="Can 38"/>
            <p:cNvSpPr/>
            <p:nvPr/>
          </p:nvSpPr>
          <p:spPr>
            <a:xfrm>
              <a:off x="1143000" y="3769183"/>
              <a:ext cx="1332957" cy="897337"/>
            </a:xfrm>
            <a:prstGeom prst="can">
              <a:avLst/>
            </a:prstGeom>
            <a:solidFill>
              <a:schemeClr val="bg2">
                <a:lumMod val="60000"/>
                <a:lumOff val="40000"/>
              </a:schemeClr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5451469" y="5396672"/>
            <a:ext cx="1104009" cy="27699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Webpage-A</a:t>
            </a:r>
            <a:endParaRPr lang="en-US" sz="1200" dirty="0"/>
          </a:p>
        </p:txBody>
      </p:sp>
      <p:cxnSp>
        <p:nvCxnSpPr>
          <p:cNvPr id="41" name="Straight Connector 40"/>
          <p:cNvCxnSpPr>
            <a:stCxn id="40" idx="3"/>
            <a:endCxn id="59" idx="1"/>
          </p:cNvCxnSpPr>
          <p:nvPr/>
        </p:nvCxnSpPr>
        <p:spPr>
          <a:xfrm flipV="1">
            <a:off x="6555478" y="5350267"/>
            <a:ext cx="388914" cy="184905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7221957" y="4378271"/>
            <a:ext cx="1769643" cy="46496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Event: Update Webpage-A</a:t>
            </a:r>
            <a:endParaRPr lang="en-US" sz="1200" dirty="0"/>
          </a:p>
        </p:txBody>
      </p:sp>
      <p:pic>
        <p:nvPicPr>
          <p:cNvPr id="43" name="Picture 4" descr="C:\Users\vkolar\AppData\Local\Microsoft\Windows\Temporary Internet Files\Content.IE5\E2H73JIM\MC900442038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612" y="3269257"/>
            <a:ext cx="709463" cy="884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4" descr="C:\Users\vkolar\AppData\Local\Microsoft\Windows\Temporary Internet Files\Content.IE5\E2H73JIM\MC900442038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897" y="5112470"/>
            <a:ext cx="709463" cy="884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TextBox 44"/>
          <p:cNvSpPr txBox="1"/>
          <p:nvPr/>
        </p:nvSpPr>
        <p:spPr>
          <a:xfrm>
            <a:off x="5257417" y="4528334"/>
            <a:ext cx="1104009" cy="27699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Webpage-A</a:t>
            </a:r>
            <a:endParaRPr 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6003473" y="3624802"/>
            <a:ext cx="1104009" cy="27699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Webpage-A</a:t>
            </a:r>
            <a:endParaRPr lang="en-US" sz="1200" dirty="0"/>
          </a:p>
        </p:txBody>
      </p:sp>
      <p:sp>
        <p:nvSpPr>
          <p:cNvPr id="47" name="TextBox 46"/>
          <p:cNvSpPr txBox="1"/>
          <p:nvPr/>
        </p:nvSpPr>
        <p:spPr>
          <a:xfrm>
            <a:off x="3629847" y="3544499"/>
            <a:ext cx="1104009" cy="27699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Webpage-A</a:t>
            </a:r>
            <a:endParaRPr lang="en-US" sz="1200" dirty="0"/>
          </a:p>
        </p:txBody>
      </p:sp>
      <p:sp>
        <p:nvSpPr>
          <p:cNvPr id="48" name="TextBox 47"/>
          <p:cNvSpPr txBox="1"/>
          <p:nvPr/>
        </p:nvSpPr>
        <p:spPr>
          <a:xfrm>
            <a:off x="1954163" y="3645625"/>
            <a:ext cx="1104009" cy="27699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Webpage-A</a:t>
            </a:r>
            <a:endParaRPr lang="en-US" sz="1200" dirty="0"/>
          </a:p>
        </p:txBody>
      </p:sp>
      <p:sp>
        <p:nvSpPr>
          <p:cNvPr id="49" name="TextBox 48"/>
          <p:cNvSpPr txBox="1"/>
          <p:nvPr/>
        </p:nvSpPr>
        <p:spPr>
          <a:xfrm>
            <a:off x="2411363" y="4805333"/>
            <a:ext cx="1104009" cy="27699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Webpage-A</a:t>
            </a:r>
            <a:endParaRPr lang="en-US" sz="1200" dirty="0"/>
          </a:p>
        </p:txBody>
      </p:sp>
      <p:cxnSp>
        <p:nvCxnSpPr>
          <p:cNvPr id="50" name="Straight Connector 49"/>
          <p:cNvCxnSpPr>
            <a:stCxn id="43" idx="3"/>
            <a:endCxn id="48" idx="1"/>
          </p:cNvCxnSpPr>
          <p:nvPr/>
        </p:nvCxnSpPr>
        <p:spPr>
          <a:xfrm>
            <a:off x="1374075" y="3711376"/>
            <a:ext cx="580088" cy="72749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44" idx="3"/>
            <a:endCxn id="49" idx="1"/>
          </p:cNvCxnSpPr>
          <p:nvPr/>
        </p:nvCxnSpPr>
        <p:spPr>
          <a:xfrm flipV="1">
            <a:off x="1277360" y="4943833"/>
            <a:ext cx="1134003" cy="610756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5445872" y="5396672"/>
            <a:ext cx="1104009" cy="27699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Webpage-A</a:t>
            </a:r>
            <a:endParaRPr lang="en-US" sz="1200" dirty="0"/>
          </a:p>
        </p:txBody>
      </p:sp>
      <p:sp>
        <p:nvSpPr>
          <p:cNvPr id="53" name="TextBox 52"/>
          <p:cNvSpPr txBox="1"/>
          <p:nvPr/>
        </p:nvSpPr>
        <p:spPr>
          <a:xfrm>
            <a:off x="5256263" y="4530671"/>
            <a:ext cx="1104009" cy="27699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Webpage-A</a:t>
            </a:r>
            <a:endParaRPr lang="en-US" sz="1200" dirty="0"/>
          </a:p>
        </p:txBody>
      </p:sp>
      <p:sp>
        <p:nvSpPr>
          <p:cNvPr id="54" name="TextBox 53"/>
          <p:cNvSpPr txBox="1"/>
          <p:nvPr/>
        </p:nvSpPr>
        <p:spPr>
          <a:xfrm>
            <a:off x="6007246" y="3627288"/>
            <a:ext cx="1104009" cy="27699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Webpage-A</a:t>
            </a:r>
            <a:endParaRPr lang="en-US" sz="1200" dirty="0"/>
          </a:p>
        </p:txBody>
      </p:sp>
      <p:sp>
        <p:nvSpPr>
          <p:cNvPr id="55" name="TextBox 54"/>
          <p:cNvSpPr txBox="1"/>
          <p:nvPr/>
        </p:nvSpPr>
        <p:spPr>
          <a:xfrm>
            <a:off x="3634029" y="3540071"/>
            <a:ext cx="1104009" cy="27699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Webpage-A</a:t>
            </a:r>
            <a:endParaRPr lang="en-US" sz="1200" dirty="0"/>
          </a:p>
        </p:txBody>
      </p:sp>
      <p:sp>
        <p:nvSpPr>
          <p:cNvPr id="56" name="TextBox 55"/>
          <p:cNvSpPr txBox="1"/>
          <p:nvPr/>
        </p:nvSpPr>
        <p:spPr>
          <a:xfrm>
            <a:off x="1940672" y="3649322"/>
            <a:ext cx="1104009" cy="27699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Webpage-A</a:t>
            </a:r>
            <a:endParaRPr lang="en-US" sz="1200" dirty="0"/>
          </a:p>
        </p:txBody>
      </p:sp>
      <p:sp>
        <p:nvSpPr>
          <p:cNvPr id="57" name="TextBox 56"/>
          <p:cNvSpPr txBox="1"/>
          <p:nvPr/>
        </p:nvSpPr>
        <p:spPr>
          <a:xfrm>
            <a:off x="2397872" y="4803339"/>
            <a:ext cx="1104009" cy="27699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Webpage-A</a:t>
            </a:r>
            <a:endParaRPr lang="en-US" sz="1200" dirty="0"/>
          </a:p>
        </p:txBody>
      </p:sp>
      <p:cxnSp>
        <p:nvCxnSpPr>
          <p:cNvPr id="58" name="Straight Connector 57"/>
          <p:cNvCxnSpPr>
            <a:endCxn id="55" idx="2"/>
          </p:cNvCxnSpPr>
          <p:nvPr/>
        </p:nvCxnSpPr>
        <p:spPr>
          <a:xfrm flipV="1">
            <a:off x="4157473" y="3817070"/>
            <a:ext cx="28561" cy="336424"/>
          </a:xfrm>
          <a:prstGeom prst="line">
            <a:avLst/>
          </a:prstGeom>
          <a:ln w="28575">
            <a:solidFill>
              <a:schemeClr val="tx1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Picture 2" descr="C:\Users\vkolar\AppData\Local\Microsoft\Windows\Temporary Internet Files\Content.IE5\E2H73JIM\MC900322405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44392" y="4911671"/>
            <a:ext cx="787480" cy="877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0" name="Straight Connector 59"/>
          <p:cNvCxnSpPr>
            <a:endCxn id="55" idx="2"/>
          </p:cNvCxnSpPr>
          <p:nvPr/>
        </p:nvCxnSpPr>
        <p:spPr>
          <a:xfrm flipV="1">
            <a:off x="4157473" y="3817070"/>
            <a:ext cx="28561" cy="314598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/>
          <p:cNvSpPr/>
          <p:nvPr/>
        </p:nvSpPr>
        <p:spPr>
          <a:xfrm>
            <a:off x="808308" y="6172200"/>
            <a:ext cx="7154572" cy="609600"/>
          </a:xfrm>
          <a:prstGeom prst="round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Protocols like Read Your Own Writes (RYOW) can be applied!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4.42054E-6 L -0.34861 -0.11937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431" y="-59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2" grpId="1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3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Outline</a:t>
            </a:r>
            <a:endParaRPr lang="en-US" dirty="0" smtClean="0"/>
          </a:p>
        </p:txBody>
      </p:sp>
      <p:graphicFrame>
        <p:nvGraphicFramePr>
          <p:cNvPr id="22" name="Diagram 21"/>
          <p:cNvGraphicFramePr/>
          <p:nvPr/>
        </p:nvGraphicFramePr>
        <p:xfrm>
          <a:off x="609600" y="1295400"/>
          <a:ext cx="7517977" cy="518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8076075" y="5131038"/>
            <a:ext cx="106792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685800" indent="-685800"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-US" sz="6600" dirty="0"/>
              <a:t> </a:t>
            </a:r>
            <a:endParaRPr lang="en-US" sz="6600" dirty="0" smtClean="0"/>
          </a:p>
        </p:txBody>
      </p:sp>
      <p:pic>
        <p:nvPicPr>
          <p:cNvPr id="10" name="Picture 5" descr="CMUQ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6324600"/>
            <a:ext cx="231416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 smtClean="0"/>
              <a:t>NoSQL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458200" cy="52578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/>
              <a:t>To this end, a new class of databases emerged, which mainly follow the BASE properties</a:t>
            </a:r>
            <a:endParaRPr lang="en-US" sz="28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These were dubbed as NoSQL databases 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E.g., Amazon’s Dynamo and Google’s </a:t>
            </a:r>
            <a:r>
              <a:rPr lang="en-US" dirty="0" err="1" smtClean="0"/>
              <a:t>Bigtable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/>
              <a:t>Main characteristics of NoSQL databases include:</a:t>
            </a:r>
            <a:endParaRPr lang="en-US" sz="28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600" dirty="0" smtClean="0">
                <a:solidFill>
                  <a:srgbClr val="0070C0"/>
                </a:solidFill>
              </a:rPr>
              <a:t>No strict schema requirements</a:t>
            </a:r>
            <a:endParaRPr lang="en-US" sz="2600" dirty="0" smtClean="0">
              <a:solidFill>
                <a:srgbClr val="0070C0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600" dirty="0" smtClean="0">
                <a:solidFill>
                  <a:srgbClr val="0070C0"/>
                </a:solidFill>
              </a:rPr>
              <a:t>No strict adherence to ACID properties </a:t>
            </a:r>
            <a:endParaRPr lang="en-US" sz="2600" dirty="0" smtClean="0">
              <a:solidFill>
                <a:srgbClr val="0070C0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600" dirty="0" smtClean="0">
                <a:solidFill>
                  <a:srgbClr val="0070C0"/>
                </a:solidFill>
              </a:rPr>
              <a:t>Consistency is traded in favor of Availability</a:t>
            </a:r>
            <a:endParaRPr lang="en-US" sz="2600" dirty="0">
              <a:solidFill>
                <a:srgbClr val="0070C0"/>
              </a:solidFill>
            </a:endParaRPr>
          </a:p>
          <a:p>
            <a:pPr lvl="2">
              <a:buFont typeface="Wingdings" panose="05000000000000000000" pitchFamily="2" charset="2"/>
              <a:buChar char="§"/>
            </a:pPr>
            <a:endParaRPr lang="en-US" sz="1800" dirty="0" smtClean="0"/>
          </a:p>
          <a:p>
            <a:pPr lvl="1">
              <a:buFont typeface="Wingdings" panose="05000000000000000000" pitchFamily="2" charset="2"/>
              <a:buChar char="§"/>
            </a:pPr>
            <a:endParaRPr lang="en-US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 smtClean="0"/>
              <a:t>Types of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458200" cy="5257800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/>
              <a:t>Data can be broadly classified into four types:</a:t>
            </a:r>
            <a:endParaRPr lang="en-US" sz="2800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sz="2600" dirty="0" smtClean="0">
                <a:solidFill>
                  <a:srgbClr val="0070C0"/>
                </a:solidFill>
              </a:rPr>
              <a:t>Structured Data: </a:t>
            </a:r>
            <a:endParaRPr lang="en-US" sz="2600" dirty="0" smtClean="0">
              <a:solidFill>
                <a:srgbClr val="0070C0"/>
              </a:solidFill>
            </a:endParaRP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 smtClean="0"/>
              <a:t>Have a predefined model, which organizes data into a form that is relatively easy </a:t>
            </a:r>
            <a:r>
              <a:rPr lang="en-US" dirty="0"/>
              <a:t>to store, process, retrieve </a:t>
            </a:r>
            <a:br>
              <a:rPr lang="en-US" dirty="0" smtClean="0"/>
            </a:br>
            <a:r>
              <a:rPr lang="en-US" dirty="0" smtClean="0"/>
              <a:t>and manage</a:t>
            </a:r>
            <a:endParaRPr lang="en-US" dirty="0" smtClean="0"/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 smtClean="0"/>
              <a:t>E.g., relational data</a:t>
            </a:r>
            <a:endParaRPr lang="en-US" dirty="0" smtClean="0"/>
          </a:p>
          <a:p>
            <a:pPr lvl="2">
              <a:buFont typeface="Wingdings" panose="05000000000000000000" pitchFamily="2" charset="2"/>
              <a:buChar char="§"/>
            </a:pPr>
            <a:endParaRPr lang="en-US" sz="1800" dirty="0"/>
          </a:p>
          <a:p>
            <a:pPr marL="971550" lvl="1" indent="-514350">
              <a:buFont typeface="+mj-lt"/>
              <a:buAutoNum type="arabicPeriod"/>
            </a:pPr>
            <a:r>
              <a:rPr lang="en-US" sz="2600" dirty="0" smtClean="0">
                <a:solidFill>
                  <a:srgbClr val="0070C0"/>
                </a:solidFill>
              </a:rPr>
              <a:t>Unstructured Data:</a:t>
            </a:r>
            <a:endParaRPr lang="en-US" sz="2600" dirty="0" smtClean="0">
              <a:solidFill>
                <a:srgbClr val="0070C0"/>
              </a:solidFill>
            </a:endParaRP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 smtClean="0"/>
              <a:t>Opposite of structured data</a:t>
            </a:r>
            <a:endParaRPr lang="en-US" dirty="0" smtClean="0"/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 smtClean="0"/>
              <a:t>E.g., Flat binary files containing text, video or audio</a:t>
            </a:r>
            <a:endParaRPr lang="en-US" dirty="0" smtClean="0"/>
          </a:p>
          <a:p>
            <a:pPr lvl="2">
              <a:buFont typeface="Wingdings" panose="05000000000000000000" pitchFamily="2" charset="2"/>
              <a:buChar char="§"/>
            </a:pPr>
            <a:r>
              <a:rPr lang="en-US" u="sng" dirty="0" smtClean="0"/>
              <a:t>Note</a:t>
            </a:r>
            <a:r>
              <a:rPr lang="en-US" dirty="0" smtClean="0"/>
              <a:t>: data is not completely devoid of a structure (e.g., an audio file may still have an encoding structure and some metadata associated with it)</a:t>
            </a:r>
            <a:endParaRPr lang="en-US" dirty="0"/>
          </a:p>
          <a:p>
            <a:pPr lvl="2">
              <a:buFont typeface="Wingdings" panose="05000000000000000000" pitchFamily="2" charset="2"/>
              <a:buChar char="§"/>
            </a:pPr>
            <a:endParaRPr lang="en-US" sz="1800" dirty="0" smtClean="0"/>
          </a:p>
          <a:p>
            <a:pPr lvl="1">
              <a:buFont typeface="Wingdings" panose="05000000000000000000" pitchFamily="2" charset="2"/>
              <a:buChar char="§"/>
            </a:pPr>
            <a:endParaRPr lang="en-US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 smtClean="0"/>
              <a:t>Types of NoSQL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458200" cy="52578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/>
              <a:t>Here is a limited taxonomy of NoSQL databases:</a:t>
            </a:r>
            <a:endParaRPr lang="en-US" sz="2600" dirty="0">
              <a:solidFill>
                <a:srgbClr val="0070C0"/>
              </a:solidFill>
            </a:endParaRPr>
          </a:p>
          <a:p>
            <a:pPr lvl="2">
              <a:buFont typeface="Wingdings" panose="05000000000000000000" pitchFamily="2" charset="2"/>
              <a:buChar char="§"/>
            </a:pPr>
            <a:endParaRPr lang="en-US" sz="1800" dirty="0" smtClean="0"/>
          </a:p>
          <a:p>
            <a:pPr lvl="1">
              <a:buFont typeface="Wingdings" panose="05000000000000000000" pitchFamily="2" charset="2"/>
              <a:buChar char="§"/>
            </a:pPr>
            <a:endParaRPr lang="en-US" sz="1800" dirty="0" smtClean="0"/>
          </a:p>
        </p:txBody>
      </p:sp>
      <p:sp>
        <p:nvSpPr>
          <p:cNvPr id="5" name="Rounded Rectangle 4"/>
          <p:cNvSpPr/>
          <p:nvPr/>
        </p:nvSpPr>
        <p:spPr>
          <a:xfrm>
            <a:off x="2829374" y="2438400"/>
            <a:ext cx="3276600" cy="1066800"/>
          </a:xfrm>
          <a:prstGeom prst="round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 smtClean="0"/>
              <a:t>NoSQL Databases</a:t>
            </a:r>
            <a:endParaRPr lang="en-US" sz="2600" dirty="0"/>
          </a:p>
        </p:txBody>
      </p:sp>
      <p:sp>
        <p:nvSpPr>
          <p:cNvPr id="6" name="Rounded Rectangle 5"/>
          <p:cNvSpPr/>
          <p:nvPr/>
        </p:nvSpPr>
        <p:spPr>
          <a:xfrm>
            <a:off x="228600" y="4267200"/>
            <a:ext cx="2057400" cy="9906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Document Stores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438400" y="4267200"/>
            <a:ext cx="2057400" cy="9906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Graph Databases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638230" y="4248684"/>
            <a:ext cx="2050279" cy="9906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Key-Value Stores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841620" y="4248684"/>
            <a:ext cx="2050279" cy="9906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Columnar Databases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5" idx="2"/>
            <a:endCxn id="6" idx="0"/>
          </p:cNvCxnSpPr>
          <p:nvPr/>
        </p:nvCxnSpPr>
        <p:spPr>
          <a:xfrm flipH="1">
            <a:off x="1257300" y="3505200"/>
            <a:ext cx="3210374" cy="762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2"/>
            <a:endCxn id="7" idx="0"/>
          </p:cNvCxnSpPr>
          <p:nvPr/>
        </p:nvCxnSpPr>
        <p:spPr>
          <a:xfrm flipH="1">
            <a:off x="3467100" y="3505200"/>
            <a:ext cx="1000574" cy="762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2"/>
            <a:endCxn id="8" idx="0"/>
          </p:cNvCxnSpPr>
          <p:nvPr/>
        </p:nvCxnSpPr>
        <p:spPr>
          <a:xfrm>
            <a:off x="4467674" y="3505200"/>
            <a:ext cx="1195696" cy="74348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2"/>
            <a:endCxn id="9" idx="0"/>
          </p:cNvCxnSpPr>
          <p:nvPr/>
        </p:nvCxnSpPr>
        <p:spPr>
          <a:xfrm>
            <a:off x="4467674" y="3505200"/>
            <a:ext cx="3399086" cy="74348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Up Arrow 17"/>
          <p:cNvSpPr/>
          <p:nvPr/>
        </p:nvSpPr>
        <p:spPr>
          <a:xfrm>
            <a:off x="796539" y="5511326"/>
            <a:ext cx="762000" cy="762000"/>
          </a:xfrm>
          <a:prstGeom prst="up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 smtClean="0"/>
              <a:t>Document Stores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458200" cy="52578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/>
              <a:t>Documents are stored in some standard format or encoding (e.g., XML, JSON, PDF or Office Documents)</a:t>
            </a:r>
            <a:endParaRPr lang="en-US" sz="28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600" dirty="0" smtClean="0"/>
              <a:t>These are typically referred to as Binary Large Objects (BLOBs)</a:t>
            </a:r>
            <a:endParaRPr lang="en-US" sz="2600" dirty="0" smtClean="0"/>
          </a:p>
          <a:p>
            <a:pPr lvl="1">
              <a:buFont typeface="Wingdings" panose="05000000000000000000" pitchFamily="2" charset="2"/>
              <a:buChar char="§"/>
            </a:pPr>
            <a:endParaRPr lang="en-US" sz="26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/>
              <a:t>Documents can be indexed</a:t>
            </a:r>
            <a:endParaRPr lang="en-US" sz="28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600" dirty="0" smtClean="0"/>
              <a:t>This allows document stores to outperform traditional file systems</a:t>
            </a:r>
            <a:endParaRPr lang="en-US" sz="2600" dirty="0" smtClean="0"/>
          </a:p>
          <a:p>
            <a:pPr lvl="1">
              <a:buFont typeface="Wingdings" panose="05000000000000000000" pitchFamily="2" charset="2"/>
              <a:buChar char="§"/>
            </a:pPr>
            <a:endParaRPr lang="en-US" sz="26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/>
              <a:t>E.g., MongoDB and CouchDB (both can be queried using </a:t>
            </a:r>
            <a:r>
              <a:rPr lang="en-US" sz="2800" dirty="0" err="1" smtClean="0"/>
              <a:t>MapReduce</a:t>
            </a:r>
            <a:r>
              <a:rPr lang="en-US" sz="2800" dirty="0" smtClean="0"/>
              <a:t>)</a:t>
            </a:r>
            <a:endParaRPr lang="en-US" sz="2800" dirty="0"/>
          </a:p>
          <a:p>
            <a:pPr lvl="2">
              <a:buFont typeface="Wingdings" panose="05000000000000000000" pitchFamily="2" charset="2"/>
              <a:buChar char="§"/>
            </a:pPr>
            <a:endParaRPr lang="en-US" sz="1800" dirty="0" smtClean="0"/>
          </a:p>
          <a:p>
            <a:pPr lvl="1">
              <a:buFont typeface="Wingdings" panose="05000000000000000000" pitchFamily="2" charset="2"/>
              <a:buChar char="§"/>
            </a:pPr>
            <a:endParaRPr lang="en-US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 smtClean="0"/>
              <a:t>Types of NoSQL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458200" cy="52578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/>
              <a:t>Here is a limited taxonomy of NoSQL databases:</a:t>
            </a:r>
            <a:endParaRPr lang="en-US" sz="2600" dirty="0">
              <a:solidFill>
                <a:srgbClr val="0070C0"/>
              </a:solidFill>
            </a:endParaRPr>
          </a:p>
          <a:p>
            <a:pPr lvl="2">
              <a:buFont typeface="Wingdings" panose="05000000000000000000" pitchFamily="2" charset="2"/>
              <a:buChar char="§"/>
            </a:pPr>
            <a:endParaRPr lang="en-US" sz="1800" dirty="0" smtClean="0"/>
          </a:p>
          <a:p>
            <a:pPr lvl="1">
              <a:buFont typeface="Wingdings" panose="05000000000000000000" pitchFamily="2" charset="2"/>
              <a:buChar char="§"/>
            </a:pPr>
            <a:endParaRPr lang="en-US" sz="1800" dirty="0" smtClean="0"/>
          </a:p>
        </p:txBody>
      </p:sp>
      <p:sp>
        <p:nvSpPr>
          <p:cNvPr id="5" name="Rounded Rectangle 4"/>
          <p:cNvSpPr/>
          <p:nvPr/>
        </p:nvSpPr>
        <p:spPr>
          <a:xfrm>
            <a:off x="2829374" y="2438400"/>
            <a:ext cx="3276600" cy="1066800"/>
          </a:xfrm>
          <a:prstGeom prst="round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 smtClean="0"/>
              <a:t>NoSQL Databases</a:t>
            </a:r>
            <a:endParaRPr lang="en-US" sz="2600" dirty="0"/>
          </a:p>
        </p:txBody>
      </p:sp>
      <p:sp>
        <p:nvSpPr>
          <p:cNvPr id="6" name="Rounded Rectangle 5"/>
          <p:cNvSpPr/>
          <p:nvPr/>
        </p:nvSpPr>
        <p:spPr>
          <a:xfrm>
            <a:off x="228600" y="4267200"/>
            <a:ext cx="2057400" cy="9906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Document Stores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438400" y="4267200"/>
            <a:ext cx="2057400" cy="9906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Graph Databases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638230" y="4248684"/>
            <a:ext cx="2050279" cy="9906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Key-Value Stores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841620" y="4248684"/>
            <a:ext cx="2050279" cy="9906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Columnar Databases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5" idx="2"/>
            <a:endCxn id="6" idx="0"/>
          </p:cNvCxnSpPr>
          <p:nvPr/>
        </p:nvCxnSpPr>
        <p:spPr>
          <a:xfrm flipH="1">
            <a:off x="1257300" y="3505200"/>
            <a:ext cx="3210374" cy="762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2"/>
            <a:endCxn id="7" idx="0"/>
          </p:cNvCxnSpPr>
          <p:nvPr/>
        </p:nvCxnSpPr>
        <p:spPr>
          <a:xfrm flipH="1">
            <a:off x="3467100" y="3505200"/>
            <a:ext cx="1000574" cy="762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2"/>
            <a:endCxn id="8" idx="0"/>
          </p:cNvCxnSpPr>
          <p:nvPr/>
        </p:nvCxnSpPr>
        <p:spPr>
          <a:xfrm>
            <a:off x="4467674" y="3505200"/>
            <a:ext cx="1195696" cy="74348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2"/>
            <a:endCxn id="9" idx="0"/>
          </p:cNvCxnSpPr>
          <p:nvPr/>
        </p:nvCxnSpPr>
        <p:spPr>
          <a:xfrm>
            <a:off x="4467674" y="3505200"/>
            <a:ext cx="3399086" cy="74348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Up Arrow 17"/>
          <p:cNvSpPr/>
          <p:nvPr/>
        </p:nvSpPr>
        <p:spPr>
          <a:xfrm>
            <a:off x="3086100" y="5511326"/>
            <a:ext cx="762000" cy="762000"/>
          </a:xfrm>
          <a:prstGeom prst="up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 smtClean="0"/>
              <a:t>Graph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458200" cy="5715000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600" dirty="0" smtClean="0"/>
              <a:t>Data are represented as vertices and edges</a:t>
            </a:r>
            <a:endParaRPr lang="en-US" sz="2600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sz="2600" dirty="0"/>
          </a:p>
          <a:p>
            <a:pPr>
              <a:buFont typeface="Wingdings" panose="05000000000000000000" pitchFamily="2" charset="2"/>
              <a:buChar char="§"/>
            </a:pPr>
            <a:endParaRPr lang="en-US" sz="2600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sz="2600" dirty="0"/>
          </a:p>
          <a:p>
            <a:pPr>
              <a:buFont typeface="Wingdings" panose="05000000000000000000" pitchFamily="2" charset="2"/>
              <a:buChar char="§"/>
            </a:pPr>
            <a:endParaRPr lang="en-US" sz="2600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sz="2600" dirty="0"/>
          </a:p>
          <a:p>
            <a:pPr>
              <a:buFont typeface="Wingdings" panose="05000000000000000000" pitchFamily="2" charset="2"/>
              <a:buChar char="§"/>
            </a:pPr>
            <a:endParaRPr lang="en-US" sz="2600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sz="2600" dirty="0"/>
          </a:p>
          <a:p>
            <a:pPr>
              <a:buFont typeface="Wingdings" panose="05000000000000000000" pitchFamily="2" charset="2"/>
              <a:buChar char="§"/>
            </a:pPr>
            <a:endParaRPr lang="en-US" sz="2600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sz="26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2600" dirty="0" smtClean="0"/>
              <a:t>Graph databases are powerful for graph-like queries (e.g., find the shortest path between two elements)</a:t>
            </a:r>
            <a:endParaRPr lang="en-US" sz="2600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sz="26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2600" dirty="0" smtClean="0"/>
              <a:t>E.g., Neo4j and </a:t>
            </a:r>
            <a:r>
              <a:rPr lang="en-US" sz="2600" dirty="0" err="1" smtClean="0"/>
              <a:t>VertexDB</a:t>
            </a:r>
            <a:endParaRPr lang="en-US" sz="2600" dirty="0" smtClean="0"/>
          </a:p>
          <a:p>
            <a:pPr lvl="1">
              <a:buFont typeface="Wingdings" panose="05000000000000000000" pitchFamily="2" charset="2"/>
              <a:buChar char="§"/>
            </a:pPr>
            <a:endParaRPr lang="en-US" sz="2400" dirty="0"/>
          </a:p>
          <a:p>
            <a:pPr lvl="2">
              <a:buFont typeface="Wingdings" panose="05000000000000000000" pitchFamily="2" charset="2"/>
              <a:buChar char="§"/>
            </a:pPr>
            <a:endParaRPr lang="en-US" sz="1800" dirty="0" smtClean="0"/>
          </a:p>
          <a:p>
            <a:pPr lvl="1">
              <a:buFont typeface="Wingdings" panose="05000000000000000000" pitchFamily="2" charset="2"/>
              <a:buChar char="§"/>
            </a:pPr>
            <a:endParaRPr lang="en-US" sz="1800" dirty="0" smtClean="0"/>
          </a:p>
        </p:txBody>
      </p:sp>
      <p:sp>
        <p:nvSpPr>
          <p:cNvPr id="4" name="Oval 3"/>
          <p:cNvSpPr/>
          <p:nvPr/>
        </p:nvSpPr>
        <p:spPr>
          <a:xfrm>
            <a:off x="2118612" y="2705925"/>
            <a:ext cx="1143000" cy="11430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Id: 1</a:t>
            </a:r>
            <a:endParaRPr lang="en-US" sz="1200" dirty="0" smtClean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Name: Alice</a:t>
            </a:r>
            <a:endParaRPr lang="en-US" sz="1200" dirty="0" smtClean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Age: 18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5014212" y="1597820"/>
            <a:ext cx="1143000" cy="11430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Id: 2</a:t>
            </a:r>
            <a:endParaRPr lang="en-US" sz="1200" dirty="0" smtClean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Name: Bob</a:t>
            </a:r>
            <a:endParaRPr lang="en-US" sz="1200" dirty="0" smtClean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Age: 22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221606" y="3911983"/>
            <a:ext cx="1143000" cy="1143000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/>
              <a:t>Id: 3</a:t>
            </a:r>
            <a:endParaRPr lang="en-US" sz="1200" dirty="0" smtClean="0"/>
          </a:p>
          <a:p>
            <a:pPr algn="ctr"/>
            <a:r>
              <a:rPr lang="en-US" sz="1200" dirty="0" smtClean="0"/>
              <a:t>Name: Chess</a:t>
            </a:r>
            <a:endParaRPr lang="en-US" sz="1200" dirty="0" smtClean="0"/>
          </a:p>
          <a:p>
            <a:pPr algn="ctr"/>
            <a:r>
              <a:rPr lang="en-US" sz="1200" dirty="0" smtClean="0"/>
              <a:t>Type: Group</a:t>
            </a:r>
            <a:endParaRPr lang="en-US" sz="1200" dirty="0"/>
          </a:p>
        </p:txBody>
      </p:sp>
      <p:cxnSp>
        <p:nvCxnSpPr>
          <p:cNvPr id="8" name="Curved Connector 7"/>
          <p:cNvCxnSpPr>
            <a:stCxn id="4" idx="7"/>
            <a:endCxn id="5" idx="2"/>
          </p:cNvCxnSpPr>
          <p:nvPr/>
        </p:nvCxnSpPr>
        <p:spPr>
          <a:xfrm rot="5400000" flipH="1" flipV="1">
            <a:off x="3702222" y="1561323"/>
            <a:ext cx="703993" cy="1919988"/>
          </a:xfrm>
          <a:prstGeom prst="curvedConnector2">
            <a:avLst/>
          </a:prstGeom>
          <a:ln w="19050">
            <a:solidFill>
              <a:srgbClr val="2906F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urved Connector 9"/>
          <p:cNvCxnSpPr>
            <a:stCxn id="5" idx="3"/>
            <a:endCxn id="4" idx="6"/>
          </p:cNvCxnSpPr>
          <p:nvPr/>
        </p:nvCxnSpPr>
        <p:spPr>
          <a:xfrm rot="5400000">
            <a:off x="3869610" y="1965434"/>
            <a:ext cx="703993" cy="1919988"/>
          </a:xfrm>
          <a:prstGeom prst="curvedConnector2">
            <a:avLst/>
          </a:prstGeom>
          <a:ln w="19050">
            <a:solidFill>
              <a:srgbClr val="2906F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/>
          <p:cNvCxnSpPr>
            <a:stCxn id="4" idx="4"/>
            <a:endCxn id="6" idx="2"/>
          </p:cNvCxnSpPr>
          <p:nvPr/>
        </p:nvCxnSpPr>
        <p:spPr>
          <a:xfrm rot="16200000" flipH="1">
            <a:off x="3138580" y="3400457"/>
            <a:ext cx="634558" cy="1531494"/>
          </a:xfrm>
          <a:prstGeom prst="curvedConnector2">
            <a:avLst/>
          </a:prstGeom>
          <a:ln w="19050">
            <a:solidFill>
              <a:srgbClr val="2906F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/>
          <p:cNvCxnSpPr>
            <a:stCxn id="6" idx="1"/>
          </p:cNvCxnSpPr>
          <p:nvPr/>
        </p:nvCxnSpPr>
        <p:spPr>
          <a:xfrm rot="16200000" flipV="1">
            <a:off x="3525820" y="3216197"/>
            <a:ext cx="537755" cy="1188594"/>
          </a:xfrm>
          <a:prstGeom prst="curvedConnector2">
            <a:avLst/>
          </a:prstGeom>
          <a:ln w="19050">
            <a:solidFill>
              <a:srgbClr val="2906F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urved Connector 78"/>
          <p:cNvCxnSpPr>
            <a:stCxn id="5" idx="4"/>
            <a:endCxn id="6" idx="0"/>
          </p:cNvCxnSpPr>
          <p:nvPr/>
        </p:nvCxnSpPr>
        <p:spPr>
          <a:xfrm rot="5400000">
            <a:off x="4603828" y="2930098"/>
            <a:ext cx="1171163" cy="792606"/>
          </a:xfrm>
          <a:prstGeom prst="curvedConnector3">
            <a:avLst/>
          </a:prstGeom>
          <a:ln w="19050">
            <a:solidFill>
              <a:srgbClr val="2906F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urved Connector 80"/>
          <p:cNvCxnSpPr>
            <a:stCxn id="6" idx="7"/>
            <a:endCxn id="5" idx="5"/>
          </p:cNvCxnSpPr>
          <p:nvPr/>
        </p:nvCxnSpPr>
        <p:spPr>
          <a:xfrm rot="5400000" flipH="1" flipV="1">
            <a:off x="4840552" y="2930099"/>
            <a:ext cx="1505939" cy="792606"/>
          </a:xfrm>
          <a:prstGeom prst="curvedConnector3">
            <a:avLst/>
          </a:prstGeom>
          <a:ln w="19050">
            <a:solidFill>
              <a:srgbClr val="2906F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 rot="20486742">
            <a:off x="3008911" y="1719958"/>
            <a:ext cx="13372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Id:100</a:t>
            </a:r>
            <a:endParaRPr lang="en-US" sz="1200" dirty="0" smtClean="0"/>
          </a:p>
          <a:p>
            <a:r>
              <a:rPr lang="en-US" sz="1200" dirty="0" smtClean="0"/>
              <a:t>Label: knows</a:t>
            </a:r>
            <a:endParaRPr lang="en-US" sz="1200" dirty="0" smtClean="0"/>
          </a:p>
          <a:p>
            <a:r>
              <a:rPr lang="en-US" sz="1200" dirty="0" smtClean="0"/>
              <a:t>Since: 2001/10/03</a:t>
            </a:r>
            <a:endParaRPr lang="en-US" sz="1200" dirty="0"/>
          </a:p>
        </p:txBody>
      </p:sp>
      <p:sp>
        <p:nvSpPr>
          <p:cNvPr id="91" name="TextBox 90"/>
          <p:cNvSpPr txBox="1"/>
          <p:nvPr/>
        </p:nvSpPr>
        <p:spPr>
          <a:xfrm rot="20486742">
            <a:off x="3541395" y="2507111"/>
            <a:ext cx="13372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Id:101</a:t>
            </a:r>
            <a:endParaRPr lang="en-US" sz="1200" dirty="0" smtClean="0"/>
          </a:p>
          <a:p>
            <a:r>
              <a:rPr lang="en-US" sz="1200" dirty="0" smtClean="0"/>
              <a:t>Label: knows</a:t>
            </a:r>
            <a:endParaRPr lang="en-US" sz="1200" dirty="0" smtClean="0"/>
          </a:p>
          <a:p>
            <a:r>
              <a:rPr lang="en-US" sz="1200" dirty="0" smtClean="0"/>
              <a:t>Since: 2001/10/03</a:t>
            </a:r>
            <a:endParaRPr lang="en-US" sz="1200" dirty="0"/>
          </a:p>
        </p:txBody>
      </p:sp>
      <p:sp>
        <p:nvSpPr>
          <p:cNvPr id="92" name="TextBox 91"/>
          <p:cNvSpPr txBox="1"/>
          <p:nvPr/>
        </p:nvSpPr>
        <p:spPr>
          <a:xfrm rot="1144732">
            <a:off x="3533429" y="3336421"/>
            <a:ext cx="11919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Id:103</a:t>
            </a:r>
            <a:endParaRPr lang="en-US" sz="1200" dirty="0" smtClean="0"/>
          </a:p>
          <a:p>
            <a:r>
              <a:rPr lang="en-US" sz="1200" dirty="0" smtClean="0"/>
              <a:t>Label: Members</a:t>
            </a:r>
            <a:endParaRPr lang="en-US" sz="1200" dirty="0" smtClean="0"/>
          </a:p>
        </p:txBody>
      </p:sp>
      <p:sp>
        <p:nvSpPr>
          <p:cNvPr id="93" name="TextBox 92"/>
          <p:cNvSpPr txBox="1"/>
          <p:nvPr/>
        </p:nvSpPr>
        <p:spPr>
          <a:xfrm rot="19087203">
            <a:off x="5338977" y="3180710"/>
            <a:ext cx="11919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Id:104</a:t>
            </a:r>
            <a:endParaRPr lang="en-US" sz="1200" dirty="0" smtClean="0"/>
          </a:p>
          <a:p>
            <a:r>
              <a:rPr lang="en-US" sz="1200" dirty="0" smtClean="0"/>
              <a:t>Label: Members</a:t>
            </a:r>
            <a:endParaRPr lang="en-US" sz="1200" dirty="0" smtClean="0"/>
          </a:p>
        </p:txBody>
      </p:sp>
      <p:sp>
        <p:nvSpPr>
          <p:cNvPr id="94" name="TextBox 93"/>
          <p:cNvSpPr txBox="1"/>
          <p:nvPr/>
        </p:nvSpPr>
        <p:spPr>
          <a:xfrm rot="19046389">
            <a:off x="4252451" y="2789344"/>
            <a:ext cx="13372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Id:105</a:t>
            </a:r>
            <a:endParaRPr lang="en-US" sz="1200" dirty="0" smtClean="0"/>
          </a:p>
          <a:p>
            <a:r>
              <a:rPr lang="en-US" sz="1200" dirty="0" smtClean="0"/>
              <a:t>Label: </a:t>
            </a:r>
            <a:r>
              <a:rPr lang="en-US" sz="1200" dirty="0" err="1" smtClean="0"/>
              <a:t>is_member</a:t>
            </a:r>
            <a:endParaRPr lang="en-US" sz="1200" dirty="0" smtClean="0"/>
          </a:p>
          <a:p>
            <a:r>
              <a:rPr lang="en-US" sz="1200" dirty="0" smtClean="0"/>
              <a:t>Since: 2011/02/14</a:t>
            </a:r>
            <a:endParaRPr lang="en-US" sz="1200" dirty="0"/>
          </a:p>
        </p:txBody>
      </p:sp>
      <p:sp>
        <p:nvSpPr>
          <p:cNvPr id="95" name="TextBox 94"/>
          <p:cNvSpPr txBox="1"/>
          <p:nvPr/>
        </p:nvSpPr>
        <p:spPr>
          <a:xfrm rot="1437996">
            <a:off x="2531785" y="4351880"/>
            <a:ext cx="13372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Id:102</a:t>
            </a:r>
            <a:endParaRPr lang="en-US" sz="1200" dirty="0" smtClean="0"/>
          </a:p>
          <a:p>
            <a:r>
              <a:rPr lang="en-US" sz="1200" dirty="0" smtClean="0"/>
              <a:t>Label: </a:t>
            </a:r>
            <a:r>
              <a:rPr lang="en-US" sz="1200" dirty="0" err="1" smtClean="0"/>
              <a:t>is_member</a:t>
            </a:r>
            <a:endParaRPr lang="en-US" sz="1200" dirty="0" smtClean="0"/>
          </a:p>
          <a:p>
            <a:r>
              <a:rPr lang="en-US" sz="1200" dirty="0" smtClean="0"/>
              <a:t>Since: 2005/07/01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90" grpId="0"/>
      <p:bldP spid="91" grpId="0"/>
      <p:bldP spid="92" grpId="0"/>
      <p:bldP spid="93" grpId="0"/>
      <p:bldP spid="94" grpId="0"/>
      <p:bldP spid="9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 smtClean="0"/>
              <a:t>Types of NoSQL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458200" cy="52578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/>
              <a:t>Here is a limited taxonomy of NoSQL databases:</a:t>
            </a:r>
            <a:endParaRPr lang="en-US" sz="2600" dirty="0">
              <a:solidFill>
                <a:srgbClr val="0070C0"/>
              </a:solidFill>
            </a:endParaRPr>
          </a:p>
          <a:p>
            <a:pPr lvl="2">
              <a:buFont typeface="Wingdings" panose="05000000000000000000" pitchFamily="2" charset="2"/>
              <a:buChar char="§"/>
            </a:pPr>
            <a:endParaRPr lang="en-US" sz="1800" dirty="0" smtClean="0"/>
          </a:p>
          <a:p>
            <a:pPr lvl="1">
              <a:buFont typeface="Wingdings" panose="05000000000000000000" pitchFamily="2" charset="2"/>
              <a:buChar char="§"/>
            </a:pPr>
            <a:endParaRPr lang="en-US" sz="1800" dirty="0" smtClean="0"/>
          </a:p>
        </p:txBody>
      </p:sp>
      <p:sp>
        <p:nvSpPr>
          <p:cNvPr id="5" name="Rounded Rectangle 4"/>
          <p:cNvSpPr/>
          <p:nvPr/>
        </p:nvSpPr>
        <p:spPr>
          <a:xfrm>
            <a:off x="2829374" y="2438400"/>
            <a:ext cx="3276600" cy="1066800"/>
          </a:xfrm>
          <a:prstGeom prst="round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 smtClean="0"/>
              <a:t>NoSQL Databases</a:t>
            </a:r>
            <a:endParaRPr lang="en-US" sz="2600" dirty="0"/>
          </a:p>
        </p:txBody>
      </p:sp>
      <p:sp>
        <p:nvSpPr>
          <p:cNvPr id="6" name="Rounded Rectangle 5"/>
          <p:cNvSpPr/>
          <p:nvPr/>
        </p:nvSpPr>
        <p:spPr>
          <a:xfrm>
            <a:off x="228600" y="4267200"/>
            <a:ext cx="2057400" cy="9906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Document Stores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438400" y="4267200"/>
            <a:ext cx="2057400" cy="9906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Graph Databases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638230" y="4248684"/>
            <a:ext cx="2050279" cy="9906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Key-Value Stores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841620" y="4248684"/>
            <a:ext cx="2050279" cy="9906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Columnar Databases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5" idx="2"/>
            <a:endCxn id="6" idx="0"/>
          </p:cNvCxnSpPr>
          <p:nvPr/>
        </p:nvCxnSpPr>
        <p:spPr>
          <a:xfrm flipH="1">
            <a:off x="1257300" y="3505200"/>
            <a:ext cx="3210374" cy="762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2"/>
            <a:endCxn id="7" idx="0"/>
          </p:cNvCxnSpPr>
          <p:nvPr/>
        </p:nvCxnSpPr>
        <p:spPr>
          <a:xfrm flipH="1">
            <a:off x="3467100" y="3505200"/>
            <a:ext cx="1000574" cy="762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2"/>
            <a:endCxn id="8" idx="0"/>
          </p:cNvCxnSpPr>
          <p:nvPr/>
        </p:nvCxnSpPr>
        <p:spPr>
          <a:xfrm>
            <a:off x="4467674" y="3505200"/>
            <a:ext cx="1195696" cy="74348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2"/>
            <a:endCxn id="9" idx="0"/>
          </p:cNvCxnSpPr>
          <p:nvPr/>
        </p:nvCxnSpPr>
        <p:spPr>
          <a:xfrm>
            <a:off x="4467674" y="3505200"/>
            <a:ext cx="3399086" cy="74348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Up Arrow 17"/>
          <p:cNvSpPr/>
          <p:nvPr/>
        </p:nvSpPr>
        <p:spPr>
          <a:xfrm>
            <a:off x="5282369" y="5464325"/>
            <a:ext cx="762000" cy="762000"/>
          </a:xfrm>
          <a:prstGeom prst="up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 smtClean="0"/>
              <a:t>Key-Value Stores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458200" cy="5257800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/>
              <a:t>Keys are mapped to (possibly) more complex value (e.g., lists)</a:t>
            </a:r>
            <a:endParaRPr lang="en-US" sz="2800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sz="28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/>
              <a:t>Keys can be stored in a hash table and can be distributed easily</a:t>
            </a:r>
            <a:endParaRPr lang="en-US" sz="2800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sz="28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/>
              <a:t>Such stores typically support regular CRUD (create, read, update, and delete) operations</a:t>
            </a:r>
            <a:endParaRPr lang="en-US" sz="28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600" dirty="0" smtClean="0"/>
              <a:t>That is, no joins and aggregate functions</a:t>
            </a:r>
            <a:endParaRPr lang="en-US" sz="2600" dirty="0" smtClean="0"/>
          </a:p>
          <a:p>
            <a:pPr lvl="1">
              <a:buFont typeface="Wingdings" panose="05000000000000000000" pitchFamily="2" charset="2"/>
              <a:buChar char="§"/>
            </a:pPr>
            <a:endParaRPr lang="en-US" sz="24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/>
              <a:t>E.g., Amazon </a:t>
            </a:r>
            <a:r>
              <a:rPr lang="en-US" sz="2800" dirty="0" err="1" smtClean="0"/>
              <a:t>DynamoDB</a:t>
            </a:r>
            <a:r>
              <a:rPr lang="en-US" sz="2800" dirty="0" smtClean="0"/>
              <a:t> and Apache Cassandra</a:t>
            </a:r>
            <a:endParaRPr lang="en-US" sz="2800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sz="2800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sz="2800" dirty="0"/>
          </a:p>
          <a:p>
            <a:pPr>
              <a:buFont typeface="Wingdings" panose="05000000000000000000" pitchFamily="2" charset="2"/>
              <a:buChar char="§"/>
            </a:pPr>
            <a:endParaRPr lang="en-US" sz="2800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sz="2800" dirty="0"/>
          </a:p>
          <a:p>
            <a:pPr>
              <a:buFont typeface="Wingdings" panose="05000000000000000000" pitchFamily="2" charset="2"/>
              <a:buChar char="§"/>
            </a:pPr>
            <a:endParaRPr lang="en-US" sz="2800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sz="2800" dirty="0"/>
          </a:p>
          <a:p>
            <a:pPr>
              <a:buFont typeface="Wingdings" panose="05000000000000000000" pitchFamily="2" charset="2"/>
              <a:buChar char="§"/>
            </a:pPr>
            <a:endParaRPr lang="en-US" sz="2800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sz="2800" dirty="0"/>
          </a:p>
          <a:p>
            <a:pPr lvl="1">
              <a:buFont typeface="Wingdings" panose="05000000000000000000" pitchFamily="2" charset="2"/>
              <a:buChar char="§"/>
            </a:pPr>
            <a:endParaRPr lang="en-US" sz="2400" dirty="0"/>
          </a:p>
          <a:p>
            <a:pPr lvl="2">
              <a:buFont typeface="Wingdings" panose="05000000000000000000" pitchFamily="2" charset="2"/>
              <a:buChar char="§"/>
            </a:pPr>
            <a:endParaRPr lang="en-US" sz="1800" dirty="0" smtClean="0"/>
          </a:p>
          <a:p>
            <a:pPr lvl="1">
              <a:buFont typeface="Wingdings" panose="05000000000000000000" pitchFamily="2" charset="2"/>
              <a:buChar char="§"/>
            </a:pPr>
            <a:endParaRPr lang="en-US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 smtClean="0"/>
              <a:t>Types of NoSQL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458200" cy="52578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/>
              <a:t>Here is a limited taxonomy of NoSQL databases:</a:t>
            </a:r>
            <a:endParaRPr lang="en-US" sz="2600" dirty="0">
              <a:solidFill>
                <a:srgbClr val="0070C0"/>
              </a:solidFill>
            </a:endParaRPr>
          </a:p>
          <a:p>
            <a:pPr lvl="2">
              <a:buFont typeface="Wingdings" panose="05000000000000000000" pitchFamily="2" charset="2"/>
              <a:buChar char="§"/>
            </a:pPr>
            <a:endParaRPr lang="en-US" sz="1800" dirty="0" smtClean="0"/>
          </a:p>
          <a:p>
            <a:pPr lvl="1">
              <a:buFont typeface="Wingdings" panose="05000000000000000000" pitchFamily="2" charset="2"/>
              <a:buChar char="§"/>
            </a:pPr>
            <a:endParaRPr lang="en-US" sz="1800" dirty="0" smtClean="0"/>
          </a:p>
        </p:txBody>
      </p:sp>
      <p:sp>
        <p:nvSpPr>
          <p:cNvPr id="5" name="Rounded Rectangle 4"/>
          <p:cNvSpPr/>
          <p:nvPr/>
        </p:nvSpPr>
        <p:spPr>
          <a:xfrm>
            <a:off x="2829374" y="2438400"/>
            <a:ext cx="3276600" cy="1066800"/>
          </a:xfrm>
          <a:prstGeom prst="round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 smtClean="0"/>
              <a:t>NoSQL Databases</a:t>
            </a:r>
            <a:endParaRPr lang="en-US" sz="2600" dirty="0"/>
          </a:p>
        </p:txBody>
      </p:sp>
      <p:sp>
        <p:nvSpPr>
          <p:cNvPr id="6" name="Rounded Rectangle 5"/>
          <p:cNvSpPr/>
          <p:nvPr/>
        </p:nvSpPr>
        <p:spPr>
          <a:xfrm>
            <a:off x="228600" y="4267200"/>
            <a:ext cx="2057400" cy="9906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Document Stores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438400" y="4267200"/>
            <a:ext cx="2057400" cy="9906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Graph Databases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638230" y="4248684"/>
            <a:ext cx="2050279" cy="9906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Key-Value Stores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841620" y="4248684"/>
            <a:ext cx="2050279" cy="9906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Columnar Databases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5" idx="2"/>
            <a:endCxn id="6" idx="0"/>
          </p:cNvCxnSpPr>
          <p:nvPr/>
        </p:nvCxnSpPr>
        <p:spPr>
          <a:xfrm flipH="1">
            <a:off x="1257300" y="3505200"/>
            <a:ext cx="3210374" cy="762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2"/>
            <a:endCxn id="7" idx="0"/>
          </p:cNvCxnSpPr>
          <p:nvPr/>
        </p:nvCxnSpPr>
        <p:spPr>
          <a:xfrm flipH="1">
            <a:off x="3467100" y="3505200"/>
            <a:ext cx="1000574" cy="762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2"/>
            <a:endCxn id="8" idx="0"/>
          </p:cNvCxnSpPr>
          <p:nvPr/>
        </p:nvCxnSpPr>
        <p:spPr>
          <a:xfrm>
            <a:off x="4467674" y="3505200"/>
            <a:ext cx="1195696" cy="74348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2"/>
            <a:endCxn id="9" idx="0"/>
          </p:cNvCxnSpPr>
          <p:nvPr/>
        </p:nvCxnSpPr>
        <p:spPr>
          <a:xfrm>
            <a:off x="4467674" y="3505200"/>
            <a:ext cx="3399086" cy="74348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Up Arrow 17"/>
          <p:cNvSpPr/>
          <p:nvPr/>
        </p:nvSpPr>
        <p:spPr>
          <a:xfrm>
            <a:off x="7485760" y="5410200"/>
            <a:ext cx="762000" cy="762000"/>
          </a:xfrm>
          <a:prstGeom prst="up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 smtClean="0"/>
              <a:t>Columnar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458200" cy="54864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/>
              <a:t>Columnar databases are a hybrid of RDBMSs and Key-Value stores</a:t>
            </a:r>
            <a:endParaRPr lang="en-US" sz="28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/>
              <a:t>Values are stored in groups of zero or more columns, but in Column-Order (as opposed to Row-Order)</a:t>
            </a:r>
            <a:endParaRPr lang="en-US" sz="2400" dirty="0" smtClean="0"/>
          </a:p>
          <a:p>
            <a:pPr lvl="1">
              <a:buFont typeface="Wingdings" panose="05000000000000000000" pitchFamily="2" charset="2"/>
              <a:buChar char="§"/>
            </a:pPr>
            <a:endParaRPr lang="en-US" sz="2400" dirty="0" smtClean="0"/>
          </a:p>
          <a:p>
            <a:pPr lvl="1">
              <a:buFont typeface="Wingdings" panose="05000000000000000000" pitchFamily="2" charset="2"/>
              <a:buChar char="§"/>
            </a:pPr>
            <a:endParaRPr lang="en-US" sz="2400" dirty="0"/>
          </a:p>
          <a:p>
            <a:pPr lvl="1">
              <a:buFont typeface="Wingdings" panose="05000000000000000000" pitchFamily="2" charset="2"/>
              <a:buChar char="§"/>
            </a:pPr>
            <a:endParaRPr lang="en-US" sz="2400" dirty="0" smtClean="0"/>
          </a:p>
          <a:p>
            <a:pPr lvl="1">
              <a:buFont typeface="Wingdings" panose="05000000000000000000" pitchFamily="2" charset="2"/>
              <a:buChar char="§"/>
            </a:pPr>
            <a:endParaRPr lang="en-US" sz="2400" dirty="0"/>
          </a:p>
          <a:p>
            <a:pPr lvl="1">
              <a:buFont typeface="Wingdings" panose="05000000000000000000" pitchFamily="2" charset="2"/>
              <a:buChar char="§"/>
            </a:pPr>
            <a:endParaRPr lang="en-US" sz="24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/>
              <a:t>Values are queried by matching keys</a:t>
            </a:r>
            <a:endParaRPr lang="en-US" sz="2400" dirty="0" smtClean="0"/>
          </a:p>
          <a:p>
            <a:pPr marL="0" indent="0">
              <a:buNone/>
            </a:pPr>
            <a:endParaRPr lang="en-US" sz="28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/>
              <a:t>E.g., </a:t>
            </a:r>
            <a:r>
              <a:rPr lang="en-US" sz="2800" dirty="0" err="1" smtClean="0"/>
              <a:t>HBase</a:t>
            </a:r>
            <a:r>
              <a:rPr lang="en-US" sz="2800" dirty="0" smtClean="0"/>
              <a:t> and </a:t>
            </a:r>
            <a:r>
              <a:rPr lang="en-US" sz="2800" dirty="0" err="1" smtClean="0"/>
              <a:t>Vertica</a:t>
            </a:r>
            <a:endParaRPr lang="en-US" sz="2800" dirty="0"/>
          </a:p>
          <a:p>
            <a:pPr>
              <a:buFont typeface="Wingdings" panose="05000000000000000000" pitchFamily="2" charset="2"/>
              <a:buChar char="§"/>
            </a:pPr>
            <a:endParaRPr lang="en-US" sz="2800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sz="2800" dirty="0"/>
          </a:p>
          <a:p>
            <a:pPr>
              <a:buFont typeface="Wingdings" panose="05000000000000000000" pitchFamily="2" charset="2"/>
              <a:buChar char="§"/>
            </a:pPr>
            <a:endParaRPr lang="en-US" sz="2800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sz="2800" dirty="0"/>
          </a:p>
          <a:p>
            <a:pPr>
              <a:buFont typeface="Wingdings" panose="05000000000000000000" pitchFamily="2" charset="2"/>
              <a:buChar char="§"/>
            </a:pPr>
            <a:endParaRPr lang="en-US" sz="2800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sz="2800" dirty="0"/>
          </a:p>
          <a:p>
            <a:pPr lvl="1">
              <a:buFont typeface="Wingdings" panose="05000000000000000000" pitchFamily="2" charset="2"/>
              <a:buChar char="§"/>
            </a:pPr>
            <a:endParaRPr lang="en-US" sz="2400" dirty="0"/>
          </a:p>
          <a:p>
            <a:pPr lvl="2">
              <a:buFont typeface="Wingdings" panose="05000000000000000000" pitchFamily="2" charset="2"/>
              <a:buChar char="§"/>
            </a:pPr>
            <a:endParaRPr lang="en-US" sz="1800" dirty="0" smtClean="0"/>
          </a:p>
          <a:p>
            <a:pPr lvl="1">
              <a:buFont typeface="Wingdings" panose="05000000000000000000" pitchFamily="2" charset="2"/>
              <a:buChar char="§"/>
            </a:pPr>
            <a:endParaRPr lang="en-US" sz="18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309785" y="3545210"/>
            <a:ext cx="833215" cy="2286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Alice</a:t>
            </a:r>
            <a:endParaRPr lang="en-US" sz="1600" dirty="0"/>
          </a:p>
        </p:txBody>
      </p:sp>
      <p:sp>
        <p:nvSpPr>
          <p:cNvPr id="5" name="Rectangle 4"/>
          <p:cNvSpPr/>
          <p:nvPr/>
        </p:nvSpPr>
        <p:spPr>
          <a:xfrm>
            <a:off x="1143000" y="3538444"/>
            <a:ext cx="524854" cy="22860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3</a:t>
            </a:r>
            <a:endParaRPr lang="en-US" sz="1600" dirty="0"/>
          </a:p>
        </p:txBody>
      </p:sp>
      <p:sp>
        <p:nvSpPr>
          <p:cNvPr id="6" name="Rectangle 5"/>
          <p:cNvSpPr/>
          <p:nvPr/>
        </p:nvSpPr>
        <p:spPr>
          <a:xfrm>
            <a:off x="1672127" y="3545210"/>
            <a:ext cx="524854" cy="228600"/>
          </a:xfrm>
          <a:prstGeom prst="rect">
            <a:avLst/>
          </a:prstGeom>
          <a:solidFill>
            <a:srgbClr val="2906F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25</a:t>
            </a:r>
            <a:endParaRPr lang="en-US" sz="1600" dirty="0"/>
          </a:p>
        </p:txBody>
      </p:sp>
      <p:sp>
        <p:nvSpPr>
          <p:cNvPr id="7" name="Rectangle 6"/>
          <p:cNvSpPr/>
          <p:nvPr/>
        </p:nvSpPr>
        <p:spPr>
          <a:xfrm>
            <a:off x="2209800" y="3545210"/>
            <a:ext cx="832104" cy="2286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Bob</a:t>
            </a:r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304800" y="3791969"/>
            <a:ext cx="524854" cy="22860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4</a:t>
            </a:r>
            <a:endParaRPr 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843185" y="3790902"/>
            <a:ext cx="524854" cy="228600"/>
          </a:xfrm>
          <a:prstGeom prst="rect">
            <a:avLst/>
          </a:prstGeom>
          <a:solidFill>
            <a:srgbClr val="2906F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19</a:t>
            </a:r>
            <a:endParaRPr lang="en-US" sz="1600" dirty="0"/>
          </a:p>
        </p:txBody>
      </p:sp>
      <p:sp>
        <p:nvSpPr>
          <p:cNvPr id="10" name="Rectangle 9"/>
          <p:cNvSpPr/>
          <p:nvPr/>
        </p:nvSpPr>
        <p:spPr>
          <a:xfrm>
            <a:off x="1376585" y="3789122"/>
            <a:ext cx="832104" cy="2286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Carol</a:t>
            </a:r>
            <a:endParaRPr lang="en-US" sz="1600" dirty="0"/>
          </a:p>
        </p:txBody>
      </p:sp>
      <p:sp>
        <p:nvSpPr>
          <p:cNvPr id="11" name="Rectangle 10"/>
          <p:cNvSpPr/>
          <p:nvPr/>
        </p:nvSpPr>
        <p:spPr>
          <a:xfrm>
            <a:off x="2218346" y="3782356"/>
            <a:ext cx="524854" cy="22860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0</a:t>
            </a:r>
            <a:endParaRPr lang="en-US" sz="1600" dirty="0"/>
          </a:p>
        </p:txBody>
      </p:sp>
      <p:sp>
        <p:nvSpPr>
          <p:cNvPr id="12" name="Rectangle 11"/>
          <p:cNvSpPr/>
          <p:nvPr/>
        </p:nvSpPr>
        <p:spPr>
          <a:xfrm>
            <a:off x="309785" y="4041578"/>
            <a:ext cx="524854" cy="228600"/>
          </a:xfrm>
          <a:prstGeom prst="rect">
            <a:avLst/>
          </a:prstGeom>
          <a:solidFill>
            <a:srgbClr val="2906F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45</a:t>
            </a:r>
            <a:endParaRPr lang="en-US" sz="1600" dirty="0"/>
          </a:p>
        </p:txBody>
      </p:sp>
      <p:sp>
        <p:nvSpPr>
          <p:cNvPr id="13" name="Left Bracket 12"/>
          <p:cNvSpPr/>
          <p:nvPr/>
        </p:nvSpPr>
        <p:spPr>
          <a:xfrm rot="5400000">
            <a:off x="1229348" y="2546954"/>
            <a:ext cx="57328" cy="1903576"/>
          </a:xfrm>
          <a:prstGeom prst="leftBracket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909529" y="3143429"/>
            <a:ext cx="832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Record 1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30181" y="4586646"/>
            <a:ext cx="1230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Row-Order</a:t>
            </a:r>
            <a:endParaRPr lang="en-US" b="1" i="1" dirty="0"/>
          </a:p>
        </p:txBody>
      </p:sp>
      <p:sp>
        <p:nvSpPr>
          <p:cNvPr id="16" name="Rectangle 15"/>
          <p:cNvSpPr/>
          <p:nvPr/>
        </p:nvSpPr>
        <p:spPr>
          <a:xfrm>
            <a:off x="3353821" y="3528118"/>
            <a:ext cx="832104" cy="2286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Alice</a:t>
            </a:r>
            <a:endParaRPr lang="en-US" sz="1600" dirty="0"/>
          </a:p>
        </p:txBody>
      </p:sp>
      <p:sp>
        <p:nvSpPr>
          <p:cNvPr id="17" name="Rectangle 16"/>
          <p:cNvSpPr/>
          <p:nvPr/>
        </p:nvSpPr>
        <p:spPr>
          <a:xfrm>
            <a:off x="3353821" y="3773810"/>
            <a:ext cx="524854" cy="22860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3</a:t>
            </a:r>
            <a:endParaRPr lang="en-US" sz="1600" dirty="0"/>
          </a:p>
        </p:txBody>
      </p:sp>
      <p:sp>
        <p:nvSpPr>
          <p:cNvPr id="18" name="Rectangle 17"/>
          <p:cNvSpPr/>
          <p:nvPr/>
        </p:nvSpPr>
        <p:spPr>
          <a:xfrm>
            <a:off x="4950461" y="3773098"/>
            <a:ext cx="524854" cy="228600"/>
          </a:xfrm>
          <a:prstGeom prst="rect">
            <a:avLst/>
          </a:prstGeom>
          <a:solidFill>
            <a:srgbClr val="2906F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25</a:t>
            </a:r>
            <a:endParaRPr lang="en-US" sz="1600" dirty="0"/>
          </a:p>
        </p:txBody>
      </p:sp>
      <p:sp>
        <p:nvSpPr>
          <p:cNvPr id="19" name="Rectangle 18"/>
          <p:cNvSpPr/>
          <p:nvPr/>
        </p:nvSpPr>
        <p:spPr>
          <a:xfrm>
            <a:off x="4188459" y="3528118"/>
            <a:ext cx="832104" cy="2286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Bob</a:t>
            </a:r>
            <a:endParaRPr lang="en-US" sz="1600" dirty="0"/>
          </a:p>
        </p:txBody>
      </p:sp>
      <p:sp>
        <p:nvSpPr>
          <p:cNvPr id="20" name="Rectangle 19"/>
          <p:cNvSpPr/>
          <p:nvPr/>
        </p:nvSpPr>
        <p:spPr>
          <a:xfrm>
            <a:off x="3899327" y="3773810"/>
            <a:ext cx="524854" cy="22860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4</a:t>
            </a:r>
            <a:endParaRPr lang="en-US" sz="1600" dirty="0"/>
          </a:p>
        </p:txBody>
      </p:sp>
      <p:sp>
        <p:nvSpPr>
          <p:cNvPr id="21" name="Rectangle 20"/>
          <p:cNvSpPr/>
          <p:nvPr/>
        </p:nvSpPr>
        <p:spPr>
          <a:xfrm>
            <a:off x="3350259" y="4022706"/>
            <a:ext cx="524854" cy="228600"/>
          </a:xfrm>
          <a:prstGeom prst="rect">
            <a:avLst/>
          </a:prstGeom>
          <a:solidFill>
            <a:srgbClr val="2906F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19</a:t>
            </a:r>
            <a:endParaRPr lang="en-US" sz="1600" dirty="0"/>
          </a:p>
        </p:txBody>
      </p:sp>
      <p:sp>
        <p:nvSpPr>
          <p:cNvPr id="22" name="Rectangle 21"/>
          <p:cNvSpPr/>
          <p:nvPr/>
        </p:nvSpPr>
        <p:spPr>
          <a:xfrm>
            <a:off x="5026659" y="3527406"/>
            <a:ext cx="832104" cy="2286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Carol</a:t>
            </a:r>
            <a:endParaRPr lang="en-US" sz="1600" dirty="0"/>
          </a:p>
        </p:txBody>
      </p:sp>
      <p:sp>
        <p:nvSpPr>
          <p:cNvPr id="23" name="Rectangle 22"/>
          <p:cNvSpPr/>
          <p:nvPr/>
        </p:nvSpPr>
        <p:spPr>
          <a:xfrm>
            <a:off x="4424181" y="3773810"/>
            <a:ext cx="524854" cy="22860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0</a:t>
            </a:r>
            <a:endParaRPr lang="en-US" sz="1600" dirty="0"/>
          </a:p>
        </p:txBody>
      </p:sp>
      <p:sp>
        <p:nvSpPr>
          <p:cNvPr id="24" name="Rectangle 23"/>
          <p:cNvSpPr/>
          <p:nvPr/>
        </p:nvSpPr>
        <p:spPr>
          <a:xfrm>
            <a:off x="3890070" y="4022706"/>
            <a:ext cx="524854" cy="228600"/>
          </a:xfrm>
          <a:prstGeom prst="rect">
            <a:avLst/>
          </a:prstGeom>
          <a:solidFill>
            <a:srgbClr val="2906F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45</a:t>
            </a:r>
            <a:endParaRPr lang="en-US" sz="1600" dirty="0"/>
          </a:p>
        </p:txBody>
      </p:sp>
      <p:sp>
        <p:nvSpPr>
          <p:cNvPr id="25" name="Left Bracket 24"/>
          <p:cNvSpPr/>
          <p:nvPr/>
        </p:nvSpPr>
        <p:spPr>
          <a:xfrm rot="5400000">
            <a:off x="4565344" y="2216895"/>
            <a:ext cx="78334" cy="2508503"/>
          </a:xfrm>
          <a:prstGeom prst="leftBracket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4305267" y="3126338"/>
            <a:ext cx="9076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Column A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175008" y="4569554"/>
            <a:ext cx="2920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Columnar (or Column-Order)</a:t>
            </a:r>
            <a:endParaRPr lang="en-US" b="1" i="1" dirty="0"/>
          </a:p>
        </p:txBody>
      </p:sp>
      <p:sp>
        <p:nvSpPr>
          <p:cNvPr id="28" name="Rectangle 27"/>
          <p:cNvSpPr/>
          <p:nvPr/>
        </p:nvSpPr>
        <p:spPr>
          <a:xfrm>
            <a:off x="6251962" y="3525981"/>
            <a:ext cx="832104" cy="2286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Alice</a:t>
            </a:r>
            <a:endParaRPr lang="en-US" sz="1600" dirty="0"/>
          </a:p>
        </p:txBody>
      </p:sp>
      <p:sp>
        <p:nvSpPr>
          <p:cNvPr id="29" name="Rectangle 28"/>
          <p:cNvSpPr/>
          <p:nvPr/>
        </p:nvSpPr>
        <p:spPr>
          <a:xfrm>
            <a:off x="6251962" y="3771673"/>
            <a:ext cx="524854" cy="22860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3</a:t>
            </a:r>
            <a:endParaRPr lang="en-US" sz="1600" dirty="0"/>
          </a:p>
        </p:txBody>
      </p:sp>
      <p:sp>
        <p:nvSpPr>
          <p:cNvPr id="30" name="Rectangle 29"/>
          <p:cNvSpPr/>
          <p:nvPr/>
        </p:nvSpPr>
        <p:spPr>
          <a:xfrm>
            <a:off x="6776816" y="3779863"/>
            <a:ext cx="524854" cy="228600"/>
          </a:xfrm>
          <a:prstGeom prst="rect">
            <a:avLst/>
          </a:prstGeom>
          <a:solidFill>
            <a:srgbClr val="2906F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25</a:t>
            </a:r>
            <a:endParaRPr lang="en-US" sz="1600" dirty="0"/>
          </a:p>
        </p:txBody>
      </p:sp>
      <p:sp>
        <p:nvSpPr>
          <p:cNvPr id="31" name="Rectangle 30"/>
          <p:cNvSpPr/>
          <p:nvPr/>
        </p:nvSpPr>
        <p:spPr>
          <a:xfrm>
            <a:off x="7086600" y="3525981"/>
            <a:ext cx="832104" cy="2286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Bob</a:t>
            </a:r>
            <a:endParaRPr lang="en-US" sz="1600" dirty="0"/>
          </a:p>
        </p:txBody>
      </p:sp>
      <p:sp>
        <p:nvSpPr>
          <p:cNvPr id="32" name="Rectangle 31"/>
          <p:cNvSpPr/>
          <p:nvPr/>
        </p:nvSpPr>
        <p:spPr>
          <a:xfrm>
            <a:off x="7318049" y="3778301"/>
            <a:ext cx="524854" cy="22860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4</a:t>
            </a:r>
            <a:endParaRPr lang="en-US" sz="1600" dirty="0"/>
          </a:p>
        </p:txBody>
      </p:sp>
      <p:sp>
        <p:nvSpPr>
          <p:cNvPr id="33" name="Rectangle 32"/>
          <p:cNvSpPr/>
          <p:nvPr/>
        </p:nvSpPr>
        <p:spPr>
          <a:xfrm>
            <a:off x="7862131" y="3771673"/>
            <a:ext cx="524854" cy="228600"/>
          </a:xfrm>
          <a:prstGeom prst="rect">
            <a:avLst/>
          </a:prstGeom>
          <a:solidFill>
            <a:srgbClr val="2906F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19</a:t>
            </a:r>
            <a:endParaRPr lang="en-US" sz="1600" dirty="0"/>
          </a:p>
        </p:txBody>
      </p:sp>
      <p:sp>
        <p:nvSpPr>
          <p:cNvPr id="34" name="Rectangle 33"/>
          <p:cNvSpPr/>
          <p:nvPr/>
        </p:nvSpPr>
        <p:spPr>
          <a:xfrm>
            <a:off x="7924800" y="3525269"/>
            <a:ext cx="832104" cy="2286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Carol</a:t>
            </a:r>
            <a:endParaRPr lang="en-US" sz="1600" dirty="0"/>
          </a:p>
        </p:txBody>
      </p:sp>
      <p:sp>
        <p:nvSpPr>
          <p:cNvPr id="35" name="Rectangle 34"/>
          <p:cNvSpPr/>
          <p:nvPr/>
        </p:nvSpPr>
        <p:spPr>
          <a:xfrm>
            <a:off x="6243416" y="4026268"/>
            <a:ext cx="524854" cy="22860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0</a:t>
            </a:r>
            <a:endParaRPr lang="en-US" sz="1600" dirty="0"/>
          </a:p>
        </p:txBody>
      </p:sp>
      <p:sp>
        <p:nvSpPr>
          <p:cNvPr id="36" name="Rectangle 35"/>
          <p:cNvSpPr/>
          <p:nvPr/>
        </p:nvSpPr>
        <p:spPr>
          <a:xfrm>
            <a:off x="6785362" y="4020925"/>
            <a:ext cx="524854" cy="228600"/>
          </a:xfrm>
          <a:prstGeom prst="rect">
            <a:avLst/>
          </a:prstGeom>
          <a:solidFill>
            <a:srgbClr val="2906F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45</a:t>
            </a:r>
            <a:endParaRPr lang="en-US" sz="1600" dirty="0"/>
          </a:p>
        </p:txBody>
      </p:sp>
      <p:sp>
        <p:nvSpPr>
          <p:cNvPr id="37" name="Left Bracket 36"/>
          <p:cNvSpPr/>
          <p:nvPr/>
        </p:nvSpPr>
        <p:spPr>
          <a:xfrm rot="5400000">
            <a:off x="7464553" y="2215826"/>
            <a:ext cx="76197" cy="2508503"/>
          </a:xfrm>
          <a:prstGeom prst="leftBracket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6073149" y="4567417"/>
            <a:ext cx="3124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Columnar with Locality Groups</a:t>
            </a:r>
            <a:endParaRPr lang="en-US" b="1" i="1" dirty="0"/>
          </a:p>
        </p:txBody>
      </p:sp>
      <p:sp>
        <p:nvSpPr>
          <p:cNvPr id="39" name="TextBox 38"/>
          <p:cNvSpPr txBox="1"/>
          <p:nvPr/>
        </p:nvSpPr>
        <p:spPr>
          <a:xfrm>
            <a:off x="6735020" y="3124200"/>
            <a:ext cx="16909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Column A = Group A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531278" y="4315627"/>
            <a:ext cx="17292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Column Family {B, C}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41" name="Left Bracket 40"/>
          <p:cNvSpPr/>
          <p:nvPr/>
        </p:nvSpPr>
        <p:spPr>
          <a:xfrm rot="16200000">
            <a:off x="7274782" y="3218162"/>
            <a:ext cx="119788" cy="2182514"/>
          </a:xfrm>
          <a:prstGeom prst="leftBracket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/>
      <p:bldP spid="15" grpId="0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/>
      <p:bldP spid="27" grpId="0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/>
      <p:bldP spid="39" grpId="0"/>
      <p:bldP spid="40" grpId="0"/>
      <p:bldP spid="41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382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178" y="1371600"/>
            <a:ext cx="8670422" cy="5334000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Data can be classified into 4 types, </a:t>
            </a:r>
            <a:r>
              <a:rPr lang="en-US" i="1" dirty="0" smtClean="0">
                <a:solidFill>
                  <a:srgbClr val="C00000"/>
                </a:solidFill>
              </a:rPr>
              <a:t>structured</a:t>
            </a:r>
            <a:r>
              <a:rPr lang="en-US" dirty="0" smtClean="0"/>
              <a:t>, </a:t>
            </a:r>
            <a:r>
              <a:rPr lang="en-US" i="1" dirty="0" smtClean="0">
                <a:solidFill>
                  <a:srgbClr val="C00000"/>
                </a:solidFill>
              </a:rPr>
              <a:t>unstructured</a:t>
            </a:r>
            <a:r>
              <a:rPr lang="en-US" dirty="0" smtClean="0"/>
              <a:t>, </a:t>
            </a:r>
            <a:r>
              <a:rPr lang="en-US" i="1" dirty="0" smtClean="0">
                <a:solidFill>
                  <a:srgbClr val="C00000"/>
                </a:solidFill>
              </a:rPr>
              <a:t>dynamic</a:t>
            </a:r>
            <a:r>
              <a:rPr lang="en-US" dirty="0" smtClean="0"/>
              <a:t> and </a:t>
            </a:r>
            <a:r>
              <a:rPr lang="en-US" i="1" dirty="0" smtClean="0">
                <a:solidFill>
                  <a:srgbClr val="C00000"/>
                </a:solidFill>
              </a:rPr>
              <a:t>static</a:t>
            </a:r>
            <a:endParaRPr lang="en-US" i="1" dirty="0" smtClean="0">
              <a:solidFill>
                <a:srgbClr val="C00000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Different data types usually entail different database designs</a:t>
            </a: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Databases can be scaled </a:t>
            </a:r>
            <a:r>
              <a:rPr lang="en-US" i="1" dirty="0" smtClean="0">
                <a:solidFill>
                  <a:srgbClr val="C00000"/>
                </a:solidFill>
              </a:rPr>
              <a:t>up</a:t>
            </a:r>
            <a:r>
              <a:rPr lang="en-US" dirty="0" smtClean="0"/>
              <a:t> or </a:t>
            </a:r>
            <a:r>
              <a:rPr lang="en-US" i="1" dirty="0" smtClean="0">
                <a:solidFill>
                  <a:srgbClr val="C00000"/>
                </a:solidFill>
              </a:rPr>
              <a:t>out</a:t>
            </a:r>
            <a:endParaRPr lang="en-US" i="1" dirty="0" smtClean="0">
              <a:solidFill>
                <a:srgbClr val="C00000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The </a:t>
            </a:r>
            <a:r>
              <a:rPr lang="en-US" i="1" dirty="0" smtClean="0">
                <a:solidFill>
                  <a:srgbClr val="C00000"/>
                </a:solidFill>
              </a:rPr>
              <a:t>2PC protocol </a:t>
            </a:r>
            <a:r>
              <a:rPr lang="en-US" dirty="0" smtClean="0"/>
              <a:t>can be used to ensure strict consistency</a:t>
            </a: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Strict consistency limits scalability</a:t>
            </a: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382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Summary (</a:t>
            </a:r>
            <a:r>
              <a:rPr lang="en-US" i="1" dirty="0" smtClean="0"/>
              <a:t>Cont’d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178" y="1371600"/>
            <a:ext cx="8670422" cy="53340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The </a:t>
            </a:r>
            <a:r>
              <a:rPr lang="en-US" i="1" dirty="0" smtClean="0">
                <a:solidFill>
                  <a:srgbClr val="C00000"/>
                </a:solidFill>
              </a:rPr>
              <a:t>CAP theorem </a:t>
            </a:r>
            <a:r>
              <a:rPr lang="en-US" dirty="0" smtClean="0"/>
              <a:t>states that any distributed database with shared data can have at most two of the three desirable properties: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u="sng" dirty="0" smtClean="0">
                <a:solidFill>
                  <a:srgbClr val="C00000"/>
                </a:solidFill>
              </a:rPr>
              <a:t>C</a:t>
            </a:r>
            <a:r>
              <a:rPr lang="en-US" dirty="0" smtClean="0">
                <a:solidFill>
                  <a:srgbClr val="C00000"/>
                </a:solidFill>
              </a:rPr>
              <a:t>onsistency</a:t>
            </a:r>
            <a:endParaRPr lang="en-US" dirty="0" smtClean="0">
              <a:solidFill>
                <a:srgbClr val="C00000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u="sng" dirty="0" smtClean="0">
                <a:solidFill>
                  <a:srgbClr val="C00000"/>
                </a:solidFill>
              </a:rPr>
              <a:t>A</a:t>
            </a:r>
            <a:r>
              <a:rPr lang="en-US" dirty="0" smtClean="0">
                <a:solidFill>
                  <a:srgbClr val="C00000"/>
                </a:solidFill>
              </a:rPr>
              <a:t>vailability </a:t>
            </a:r>
            <a:endParaRPr lang="en-US" dirty="0" smtClean="0">
              <a:solidFill>
                <a:srgbClr val="C00000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u="sng" dirty="0" smtClean="0">
                <a:solidFill>
                  <a:srgbClr val="C00000"/>
                </a:solidFill>
              </a:rPr>
              <a:t>P</a:t>
            </a:r>
            <a:r>
              <a:rPr lang="en-US" dirty="0" smtClean="0">
                <a:solidFill>
                  <a:srgbClr val="C00000"/>
                </a:solidFill>
              </a:rPr>
              <a:t>artition Tolerance</a:t>
            </a:r>
            <a:endParaRPr lang="en-US" dirty="0" smtClean="0">
              <a:solidFill>
                <a:srgbClr val="C00000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The CAP theorem lead to various designs of databases with </a:t>
            </a:r>
            <a:r>
              <a:rPr lang="en-US" i="1" dirty="0" smtClean="0"/>
              <a:t>relaxed</a:t>
            </a:r>
            <a:r>
              <a:rPr lang="en-US" dirty="0" smtClean="0"/>
              <a:t> ACID guarantees 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 smtClean="0"/>
              <a:t>Types of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458200" cy="52578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/>
              <a:t>Data can be broadly classified into four types:</a:t>
            </a:r>
            <a:endParaRPr lang="en-US" sz="2800" dirty="0" smtClean="0"/>
          </a:p>
          <a:p>
            <a:pPr marL="971550" lvl="1" indent="-514350">
              <a:buFont typeface="+mj-lt"/>
              <a:buAutoNum type="arabicPeriod" startAt="3"/>
            </a:pPr>
            <a:r>
              <a:rPr lang="en-US" sz="2600" dirty="0" smtClean="0">
                <a:solidFill>
                  <a:srgbClr val="0070C0"/>
                </a:solidFill>
              </a:rPr>
              <a:t>Dynamic Data: </a:t>
            </a:r>
            <a:endParaRPr lang="en-US" sz="2600" dirty="0" smtClean="0">
              <a:solidFill>
                <a:srgbClr val="0070C0"/>
              </a:solidFill>
            </a:endParaRP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 smtClean="0"/>
              <a:t>Data that changes relatively frequently</a:t>
            </a:r>
            <a:endParaRPr lang="en-US" dirty="0" smtClean="0"/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 smtClean="0"/>
              <a:t>E.g., office documents and transactional entries in a financial database</a:t>
            </a:r>
            <a:endParaRPr lang="en-US" dirty="0" smtClean="0"/>
          </a:p>
          <a:p>
            <a:pPr lvl="2">
              <a:buFont typeface="Wingdings" panose="05000000000000000000" pitchFamily="2" charset="2"/>
              <a:buChar char="§"/>
            </a:pPr>
            <a:endParaRPr lang="en-US" sz="1800" dirty="0"/>
          </a:p>
          <a:p>
            <a:pPr marL="971550" lvl="1" indent="-514350">
              <a:buFont typeface="+mj-lt"/>
              <a:buAutoNum type="arabicPeriod" startAt="3"/>
            </a:pPr>
            <a:r>
              <a:rPr lang="en-US" sz="2600" dirty="0" smtClean="0">
                <a:solidFill>
                  <a:srgbClr val="0070C0"/>
                </a:solidFill>
              </a:rPr>
              <a:t>Static Data:</a:t>
            </a:r>
            <a:endParaRPr lang="en-US" sz="2600" dirty="0" smtClean="0">
              <a:solidFill>
                <a:srgbClr val="0070C0"/>
              </a:solidFill>
            </a:endParaRP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 smtClean="0"/>
              <a:t>Opposite of dynamic data</a:t>
            </a:r>
            <a:endParaRPr lang="en-US" dirty="0" smtClean="0"/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 smtClean="0"/>
              <a:t>E.g., Medical imaging data from MRI or CT scans</a:t>
            </a:r>
            <a:endParaRPr lang="en-US" dirty="0"/>
          </a:p>
          <a:p>
            <a:pPr lvl="2">
              <a:buFont typeface="Wingdings" panose="05000000000000000000" pitchFamily="2" charset="2"/>
              <a:buChar char="§"/>
            </a:pPr>
            <a:endParaRPr lang="en-US" sz="1800" dirty="0" smtClean="0"/>
          </a:p>
          <a:p>
            <a:pPr lvl="1">
              <a:buFont typeface="Wingdings" panose="05000000000000000000" pitchFamily="2" charset="2"/>
              <a:buChar char="§"/>
            </a:pPr>
            <a:endParaRPr lang="en-US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382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Summary (</a:t>
            </a:r>
            <a:r>
              <a:rPr lang="en-US" i="1" dirty="0" smtClean="0"/>
              <a:t>Cont’d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178" y="1371600"/>
            <a:ext cx="8670422" cy="5334000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000" i="1" dirty="0" smtClean="0">
                <a:solidFill>
                  <a:srgbClr val="C00000"/>
                </a:solidFill>
              </a:rPr>
              <a:t>NoSQL</a:t>
            </a:r>
            <a:r>
              <a:rPr lang="en-US" sz="3000" dirty="0" smtClean="0"/>
              <a:t> (or </a:t>
            </a:r>
            <a:r>
              <a:rPr lang="en-US" sz="3000" i="1" dirty="0" smtClean="0">
                <a:solidFill>
                  <a:srgbClr val="C00000"/>
                </a:solidFill>
              </a:rPr>
              <a:t>Not-Only-SQL</a:t>
            </a:r>
            <a:r>
              <a:rPr lang="en-US" sz="3000" dirty="0" smtClean="0"/>
              <a:t>) databases follow the </a:t>
            </a:r>
            <a:r>
              <a:rPr lang="en-US" sz="3000" i="1" dirty="0" smtClean="0">
                <a:solidFill>
                  <a:srgbClr val="C00000"/>
                </a:solidFill>
              </a:rPr>
              <a:t>BASE properties</a:t>
            </a:r>
            <a:r>
              <a:rPr lang="en-US" sz="3000" dirty="0" smtClean="0"/>
              <a:t>:</a:t>
            </a:r>
            <a:endParaRPr lang="en-US" sz="30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u="sng" dirty="0" smtClean="0">
                <a:solidFill>
                  <a:srgbClr val="C00000"/>
                </a:solidFill>
              </a:rPr>
              <a:t>B</a:t>
            </a:r>
            <a:r>
              <a:rPr lang="en-US" dirty="0" smtClean="0">
                <a:solidFill>
                  <a:srgbClr val="C00000"/>
                </a:solidFill>
              </a:rPr>
              <a:t>asically </a:t>
            </a:r>
            <a:r>
              <a:rPr lang="en-US" b="1" u="sng" dirty="0" smtClean="0">
                <a:solidFill>
                  <a:srgbClr val="C00000"/>
                </a:solidFill>
              </a:rPr>
              <a:t>A</a:t>
            </a:r>
            <a:r>
              <a:rPr lang="en-US" dirty="0" smtClean="0">
                <a:solidFill>
                  <a:srgbClr val="C00000"/>
                </a:solidFill>
              </a:rPr>
              <a:t>vailable</a:t>
            </a:r>
            <a:endParaRPr lang="en-US" dirty="0" smtClean="0">
              <a:solidFill>
                <a:srgbClr val="C00000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u="sng" dirty="0" smtClean="0">
                <a:solidFill>
                  <a:srgbClr val="C00000"/>
                </a:solidFill>
              </a:rPr>
              <a:t>S</a:t>
            </a:r>
            <a:r>
              <a:rPr lang="en-US" dirty="0" smtClean="0">
                <a:solidFill>
                  <a:srgbClr val="C00000"/>
                </a:solidFill>
              </a:rPr>
              <a:t>oft-State</a:t>
            </a:r>
            <a:endParaRPr lang="en-US" dirty="0" smtClean="0">
              <a:solidFill>
                <a:srgbClr val="C00000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u="sng" dirty="0" smtClean="0">
                <a:solidFill>
                  <a:srgbClr val="C00000"/>
                </a:solidFill>
              </a:rPr>
              <a:t>E</a:t>
            </a:r>
            <a:r>
              <a:rPr lang="en-US" dirty="0" smtClean="0">
                <a:solidFill>
                  <a:srgbClr val="C00000"/>
                </a:solidFill>
              </a:rPr>
              <a:t>ventual Consistency</a:t>
            </a:r>
            <a:endParaRPr lang="en-US" dirty="0">
              <a:solidFill>
                <a:srgbClr val="C00000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sz="22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3000" dirty="0" smtClean="0"/>
              <a:t>NoSQL databases have different types:</a:t>
            </a:r>
            <a:endParaRPr lang="en-US" sz="30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C00000"/>
                </a:solidFill>
              </a:rPr>
              <a:t>Document Stores</a:t>
            </a:r>
            <a:endParaRPr lang="en-US" dirty="0" smtClean="0">
              <a:solidFill>
                <a:srgbClr val="C00000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C00000"/>
                </a:solidFill>
              </a:rPr>
              <a:t>Graph Databases</a:t>
            </a:r>
            <a:endParaRPr lang="en-US" dirty="0" smtClean="0">
              <a:solidFill>
                <a:srgbClr val="C00000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C00000"/>
                </a:solidFill>
              </a:rPr>
              <a:t>Key-Value Stores</a:t>
            </a:r>
            <a:endParaRPr lang="en-US" dirty="0" smtClean="0">
              <a:solidFill>
                <a:srgbClr val="C00000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C00000"/>
                </a:solidFill>
              </a:rPr>
              <a:t>Columnar Databases</a:t>
            </a:r>
            <a:endParaRPr 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 smtClean="0"/>
              <a:t>Why Classifying Data?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24000"/>
            <a:ext cx="8839200" cy="5257800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600" dirty="0" smtClean="0"/>
              <a:t>Segmenting data into one of the following 4 quadrants can help in designing and developing a pertaining storage solution </a:t>
            </a:r>
            <a:endParaRPr lang="en-US" sz="2600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sz="2800" dirty="0"/>
          </a:p>
          <a:p>
            <a:pPr>
              <a:buFont typeface="Wingdings" panose="05000000000000000000" pitchFamily="2" charset="2"/>
              <a:buChar char="§"/>
            </a:pPr>
            <a:endParaRPr lang="en-US" sz="2800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sz="2800" dirty="0"/>
          </a:p>
          <a:p>
            <a:pPr>
              <a:buFont typeface="Wingdings" panose="05000000000000000000" pitchFamily="2" charset="2"/>
              <a:buChar char="§"/>
            </a:pPr>
            <a:endParaRPr lang="en-US" sz="2800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sz="2800" dirty="0"/>
          </a:p>
          <a:p>
            <a:pPr>
              <a:buFont typeface="Wingdings" panose="05000000000000000000" pitchFamily="2" charset="2"/>
              <a:buChar char="§"/>
            </a:pPr>
            <a:endParaRPr lang="en-US" sz="28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2600" dirty="0" smtClean="0"/>
              <a:t>Relational databases are usually used for structured data</a:t>
            </a:r>
            <a:endParaRPr lang="en-US" sz="2600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sz="26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600" dirty="0" smtClean="0"/>
              <a:t>File systems or </a:t>
            </a:r>
            <a:r>
              <a:rPr lang="en-US" sz="2600" i="1" dirty="0" smtClean="0">
                <a:solidFill>
                  <a:srgbClr val="000099"/>
                </a:solidFill>
              </a:rPr>
              <a:t>NoSQL databases</a:t>
            </a:r>
            <a:r>
              <a:rPr lang="en-US" sz="2600" dirty="0" smtClean="0"/>
              <a:t> can be used for (static), unstructured data (</a:t>
            </a:r>
            <a:r>
              <a:rPr lang="en-US" sz="2600" i="1" dirty="0" smtClean="0"/>
              <a:t>more on these later</a:t>
            </a:r>
            <a:r>
              <a:rPr lang="en-US" sz="2600" dirty="0" smtClean="0"/>
              <a:t>)</a:t>
            </a:r>
            <a:endParaRPr lang="en-US" sz="2600" dirty="0" smtClean="0"/>
          </a:p>
          <a:p>
            <a:pPr lvl="2">
              <a:buFont typeface="Wingdings" panose="05000000000000000000" pitchFamily="2" charset="2"/>
              <a:buChar char="§"/>
            </a:pPr>
            <a:endParaRPr lang="en-US" sz="1800" dirty="0" smtClean="0"/>
          </a:p>
          <a:p>
            <a:pPr lvl="1">
              <a:buFont typeface="Wingdings" panose="05000000000000000000" pitchFamily="2" charset="2"/>
              <a:buChar char="§"/>
            </a:pPr>
            <a:endParaRPr lang="en-US" sz="18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2133600" y="2719864"/>
            <a:ext cx="2667000" cy="942945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Media Production, </a:t>
            </a:r>
            <a:r>
              <a:rPr lang="en-US" dirty="0" err="1" smtClean="0"/>
              <a:t>eCAD</a:t>
            </a:r>
            <a:r>
              <a:rPr lang="en-US" dirty="0" smtClean="0"/>
              <a:t>, </a:t>
            </a:r>
            <a:r>
              <a:rPr lang="en-US" dirty="0" err="1" smtClean="0"/>
              <a:t>mCAD</a:t>
            </a:r>
            <a:r>
              <a:rPr lang="en-US" dirty="0" smtClean="0"/>
              <a:t>, Office Docs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953000" y="2719864"/>
            <a:ext cx="2667000" cy="94294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Media Archive, Broadcast, Medical Imaging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133600" y="3786664"/>
            <a:ext cx="2667000" cy="942945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Transaction Systems, ERP, CRM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953000" y="3770253"/>
            <a:ext cx="2667000" cy="935111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BI, Data Warehousing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756255" y="2333655"/>
            <a:ext cx="10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Dynamic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 rot="16200000">
            <a:off x="1159142" y="2962363"/>
            <a:ext cx="1450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Unstructured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 rot="16200000">
            <a:off x="1281176" y="4153555"/>
            <a:ext cx="1196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Structured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5820154" y="2286000"/>
            <a:ext cx="715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Static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/>
      <p:bldP spid="9" grpId="0"/>
      <p:bldP spid="10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Outline</a:t>
            </a:r>
            <a:endParaRPr lang="en-US" dirty="0" smtClean="0"/>
          </a:p>
        </p:txBody>
      </p:sp>
      <p:graphicFrame>
        <p:nvGraphicFramePr>
          <p:cNvPr id="22" name="Diagram 21"/>
          <p:cNvGraphicFramePr/>
          <p:nvPr/>
        </p:nvGraphicFramePr>
        <p:xfrm>
          <a:off x="609600" y="1295400"/>
          <a:ext cx="7517977" cy="518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8076077" y="2702004"/>
            <a:ext cx="106792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685800" indent="-685800"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-US" sz="6600" dirty="0"/>
              <a:t> </a:t>
            </a:r>
            <a:endParaRPr lang="en-US" sz="6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 smtClean="0"/>
              <a:t>Scaling Traditional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458200" cy="52578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/>
              <a:t>Traditional RDBMSs can be either scaled:</a:t>
            </a:r>
            <a:endParaRPr lang="en-US" sz="28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600" dirty="0" smtClean="0">
                <a:solidFill>
                  <a:srgbClr val="C00000"/>
                </a:solidFill>
              </a:rPr>
              <a:t>Vertically</a:t>
            </a:r>
            <a:r>
              <a:rPr lang="en-US" sz="2600" dirty="0" smtClean="0"/>
              <a:t> (or </a:t>
            </a:r>
            <a:r>
              <a:rPr lang="en-US" sz="2600" dirty="0" smtClean="0">
                <a:solidFill>
                  <a:srgbClr val="C00000"/>
                </a:solidFill>
              </a:rPr>
              <a:t>Up</a:t>
            </a:r>
            <a:r>
              <a:rPr lang="en-US" sz="2600" dirty="0" smtClean="0"/>
              <a:t>)</a:t>
            </a:r>
            <a:endParaRPr lang="en-US" sz="2600" dirty="0" smtClean="0"/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 smtClean="0"/>
              <a:t>Can be achieved by hardware upgrades (e.g., faster CPU, more memory, or larger disk)</a:t>
            </a:r>
            <a:endParaRPr lang="en-US" dirty="0" smtClean="0"/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 smtClean="0"/>
              <a:t>Limited by the amount of CPU, RAM and disk that can be configured on a single machine</a:t>
            </a:r>
            <a:endParaRPr lang="en-US" dirty="0" smtClean="0"/>
          </a:p>
          <a:p>
            <a:pPr lvl="2"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600" dirty="0" smtClean="0">
                <a:solidFill>
                  <a:srgbClr val="C00000"/>
                </a:solidFill>
              </a:rPr>
              <a:t>Horizontally</a:t>
            </a:r>
            <a:r>
              <a:rPr lang="en-US" sz="2600" dirty="0" smtClean="0"/>
              <a:t> (or </a:t>
            </a:r>
            <a:r>
              <a:rPr lang="en-US" sz="2600" dirty="0" smtClean="0">
                <a:solidFill>
                  <a:srgbClr val="C00000"/>
                </a:solidFill>
              </a:rPr>
              <a:t>Out</a:t>
            </a:r>
            <a:r>
              <a:rPr lang="en-US" sz="2600" dirty="0" smtClean="0"/>
              <a:t>)</a:t>
            </a:r>
            <a:endParaRPr lang="en-US" sz="2600" dirty="0" smtClean="0"/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 smtClean="0"/>
              <a:t>Can be achieved by adding more machines</a:t>
            </a:r>
            <a:endParaRPr lang="en-US" dirty="0" smtClean="0"/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 smtClean="0"/>
              <a:t>Requires database </a:t>
            </a:r>
            <a:r>
              <a:rPr lang="en-US" i="1" dirty="0" smtClean="0">
                <a:solidFill>
                  <a:srgbClr val="0070C0"/>
                </a:solidFill>
              </a:rPr>
              <a:t>sharding</a:t>
            </a:r>
            <a:r>
              <a:rPr lang="en-US" dirty="0" smtClean="0"/>
              <a:t> and probably </a:t>
            </a:r>
            <a:r>
              <a:rPr lang="en-US" i="1" dirty="0" smtClean="0">
                <a:solidFill>
                  <a:srgbClr val="0070C0"/>
                </a:solidFill>
              </a:rPr>
              <a:t>replication</a:t>
            </a:r>
            <a:endParaRPr lang="en-US" i="1" dirty="0" smtClean="0">
              <a:solidFill>
                <a:srgbClr val="0070C0"/>
              </a:solidFill>
            </a:endParaRP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 smtClean="0"/>
              <a:t>Limited by the Read-to-Write ratio and communication overhead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2">
              <a:buFont typeface="Wingdings" panose="05000000000000000000" pitchFamily="2" charset="2"/>
              <a:buChar char="§"/>
            </a:pPr>
            <a:endParaRPr lang="en-US" sz="1800" dirty="0" smtClean="0"/>
          </a:p>
          <a:p>
            <a:pPr lvl="1">
              <a:buFont typeface="Wingdings" panose="05000000000000000000" pitchFamily="2" charset="2"/>
              <a:buChar char="§"/>
            </a:pPr>
            <a:endParaRPr lang="en-US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 smtClean="0"/>
              <a:t>Why Sharding Data?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458200" cy="52578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/>
              <a:t>Data is typically </a:t>
            </a:r>
            <a:r>
              <a:rPr lang="en-US" sz="2800" i="1" dirty="0" smtClean="0"/>
              <a:t>sharded</a:t>
            </a:r>
            <a:r>
              <a:rPr lang="en-US" sz="2800" dirty="0" smtClean="0"/>
              <a:t> (or </a:t>
            </a:r>
            <a:r>
              <a:rPr lang="en-US" sz="2800" i="1" dirty="0" smtClean="0"/>
              <a:t>striped</a:t>
            </a:r>
            <a:r>
              <a:rPr lang="en-US" sz="2800" dirty="0" smtClean="0"/>
              <a:t>) to allow for concurrent/parallel accesses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2">
              <a:buFont typeface="Wingdings" panose="05000000000000000000" pitchFamily="2" charset="2"/>
              <a:buChar char="§"/>
            </a:pPr>
            <a:endParaRPr lang="en-US" sz="1800" dirty="0" smtClean="0"/>
          </a:p>
          <a:p>
            <a:pPr lvl="1">
              <a:buFont typeface="Wingdings" panose="05000000000000000000" pitchFamily="2" charset="2"/>
              <a:buChar char="§"/>
            </a:pPr>
            <a:endParaRPr lang="en-US" sz="18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2895600" y="2895600"/>
            <a:ext cx="3048000" cy="457200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Input data: A large file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95400" y="3733800"/>
            <a:ext cx="1447800" cy="9144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en-US" sz="1400" dirty="0" smtClean="0"/>
              <a:t>Machine </a:t>
            </a:r>
            <a:r>
              <a:rPr lang="en-US" sz="1400" dirty="0"/>
              <a:t>1</a:t>
            </a:r>
            <a:endParaRPr lang="en-US" sz="1400" dirty="0"/>
          </a:p>
          <a:p>
            <a:pPr algn="ctr">
              <a:defRPr/>
            </a:pPr>
            <a:endParaRPr lang="en-US" sz="1200" dirty="0"/>
          </a:p>
        </p:txBody>
      </p:sp>
      <p:sp>
        <p:nvSpPr>
          <p:cNvPr id="6" name="Rounded Rectangle 5"/>
          <p:cNvSpPr/>
          <p:nvPr/>
        </p:nvSpPr>
        <p:spPr>
          <a:xfrm>
            <a:off x="1323975" y="3990975"/>
            <a:ext cx="1371600" cy="304800"/>
          </a:xfrm>
          <a:prstGeom prst="round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100" dirty="0"/>
              <a:t>Chunk1 of input data</a:t>
            </a:r>
            <a:endParaRPr lang="en-US" sz="1100" dirty="0"/>
          </a:p>
        </p:txBody>
      </p:sp>
      <p:sp>
        <p:nvSpPr>
          <p:cNvPr id="7" name="Down Arrow 6"/>
          <p:cNvSpPr/>
          <p:nvPr/>
        </p:nvSpPr>
        <p:spPr>
          <a:xfrm>
            <a:off x="1752600" y="3200400"/>
            <a:ext cx="533400" cy="457200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885950" y="3048000"/>
            <a:ext cx="1009650" cy="15716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Down Arrow 8"/>
          <p:cNvSpPr/>
          <p:nvPr/>
        </p:nvSpPr>
        <p:spPr>
          <a:xfrm>
            <a:off x="6553200" y="3200400"/>
            <a:ext cx="533400" cy="457200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943600" y="3048000"/>
            <a:ext cx="1009650" cy="15716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657600" y="3733800"/>
            <a:ext cx="1447800" cy="9144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en-US" sz="1400" dirty="0" smtClean="0"/>
              <a:t>Machine </a:t>
            </a:r>
            <a:r>
              <a:rPr lang="en-US" sz="1400" dirty="0"/>
              <a:t>2</a:t>
            </a:r>
            <a:endParaRPr lang="en-US" sz="1400" dirty="0"/>
          </a:p>
          <a:p>
            <a:pPr algn="ctr">
              <a:defRPr/>
            </a:pPr>
            <a:endParaRPr lang="en-US" sz="1200" dirty="0"/>
          </a:p>
        </p:txBody>
      </p:sp>
      <p:sp>
        <p:nvSpPr>
          <p:cNvPr id="12" name="Rounded Rectangle 11"/>
          <p:cNvSpPr/>
          <p:nvPr/>
        </p:nvSpPr>
        <p:spPr>
          <a:xfrm>
            <a:off x="3695700" y="3990975"/>
            <a:ext cx="1371600" cy="304800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100" dirty="0"/>
              <a:t>Chunk3 of input data</a:t>
            </a:r>
            <a:endParaRPr lang="en-US" sz="1100" dirty="0"/>
          </a:p>
        </p:txBody>
      </p:sp>
      <p:sp>
        <p:nvSpPr>
          <p:cNvPr id="13" name="Rectangle 12"/>
          <p:cNvSpPr/>
          <p:nvPr/>
        </p:nvSpPr>
        <p:spPr>
          <a:xfrm>
            <a:off x="6096000" y="3733800"/>
            <a:ext cx="1447800" cy="9144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en-US" sz="1400" dirty="0" smtClean="0"/>
              <a:t>Machine </a:t>
            </a:r>
            <a:r>
              <a:rPr lang="en-US" sz="1400" dirty="0"/>
              <a:t>3</a:t>
            </a:r>
            <a:endParaRPr lang="en-US" sz="1400" dirty="0"/>
          </a:p>
          <a:p>
            <a:pPr algn="ctr">
              <a:defRPr/>
            </a:pPr>
            <a:endParaRPr lang="en-US" sz="1200" dirty="0"/>
          </a:p>
        </p:txBody>
      </p:sp>
      <p:sp>
        <p:nvSpPr>
          <p:cNvPr id="14" name="Rounded Rectangle 13"/>
          <p:cNvSpPr/>
          <p:nvPr/>
        </p:nvSpPr>
        <p:spPr>
          <a:xfrm>
            <a:off x="6134100" y="3990975"/>
            <a:ext cx="1371600" cy="304800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100" dirty="0"/>
              <a:t>Chunk5 of input data</a:t>
            </a:r>
            <a:endParaRPr lang="en-US" sz="1100" dirty="0"/>
          </a:p>
        </p:txBody>
      </p:sp>
      <p:sp>
        <p:nvSpPr>
          <p:cNvPr id="15" name="Down Arrow 14"/>
          <p:cNvSpPr/>
          <p:nvPr/>
        </p:nvSpPr>
        <p:spPr>
          <a:xfrm>
            <a:off x="4114800" y="3352800"/>
            <a:ext cx="533400" cy="304800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1325563" y="4324350"/>
            <a:ext cx="1371600" cy="304800"/>
          </a:xfrm>
          <a:prstGeom prst="round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100" dirty="0"/>
              <a:t>Chunk2 of input data</a:t>
            </a:r>
            <a:endParaRPr lang="en-US" sz="1100" dirty="0"/>
          </a:p>
        </p:txBody>
      </p:sp>
      <p:sp>
        <p:nvSpPr>
          <p:cNvPr id="17" name="Rounded Rectangle 16"/>
          <p:cNvSpPr/>
          <p:nvPr/>
        </p:nvSpPr>
        <p:spPr>
          <a:xfrm>
            <a:off x="3697288" y="4324350"/>
            <a:ext cx="1371600" cy="304800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100" dirty="0"/>
              <a:t>Chunk4 of input data</a:t>
            </a:r>
            <a:endParaRPr lang="en-US" sz="1100" dirty="0"/>
          </a:p>
        </p:txBody>
      </p:sp>
      <p:sp>
        <p:nvSpPr>
          <p:cNvPr id="18" name="Rounded Rectangle 17"/>
          <p:cNvSpPr/>
          <p:nvPr/>
        </p:nvSpPr>
        <p:spPr>
          <a:xfrm>
            <a:off x="6135688" y="4324350"/>
            <a:ext cx="1371600" cy="304800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100" dirty="0"/>
              <a:t>Chunk5 of input data</a:t>
            </a:r>
            <a:endParaRPr lang="en-US" sz="1100" dirty="0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2009775" y="4648200"/>
            <a:ext cx="0" cy="533400"/>
          </a:xfrm>
          <a:prstGeom prst="straightConnector1">
            <a:avLst/>
          </a:prstGeom>
          <a:ln w="60325">
            <a:solidFill>
              <a:srgbClr val="0070C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009775" y="5181600"/>
            <a:ext cx="4826476" cy="0"/>
          </a:xfrm>
          <a:prstGeom prst="line">
            <a:avLst/>
          </a:prstGeom>
          <a:ln w="60325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17" idx="2"/>
          </p:cNvCxnSpPr>
          <p:nvPr/>
        </p:nvCxnSpPr>
        <p:spPr>
          <a:xfrm flipV="1">
            <a:off x="4383088" y="4629150"/>
            <a:ext cx="0" cy="552450"/>
          </a:xfrm>
          <a:prstGeom prst="straightConnector1">
            <a:avLst/>
          </a:prstGeom>
          <a:ln w="60325">
            <a:solidFill>
              <a:srgbClr val="0070C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6836251" y="4629150"/>
            <a:ext cx="0" cy="552450"/>
          </a:xfrm>
          <a:prstGeom prst="straightConnector1">
            <a:avLst/>
          </a:prstGeom>
          <a:ln w="60325">
            <a:solidFill>
              <a:srgbClr val="0070C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219200" y="5345668"/>
            <a:ext cx="63494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</a:rPr>
              <a:t>E.g., Chunks 1, 3 and 5 can be accessed in parallel</a:t>
            </a:r>
            <a:endParaRPr lang="en-US" sz="24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Amdahl’s Law</a:t>
            </a:r>
            <a:endParaRPr lang="en-US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763000" cy="45259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  <a:defRPr/>
            </a:pPr>
            <a:r>
              <a:rPr lang="en-US" sz="2600" dirty="0" smtClean="0">
                <a:solidFill>
                  <a:srgbClr val="0070C0"/>
                </a:solidFill>
              </a:rPr>
              <a:t>How much faster will a parallel program run?</a:t>
            </a:r>
            <a:endParaRPr lang="en-US" sz="2600" dirty="0" smtClean="0">
              <a:solidFill>
                <a:srgbClr val="0070C0"/>
              </a:solidFill>
            </a:endParaRPr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lang="en-US" sz="2300" dirty="0" smtClean="0"/>
              <a:t>Suppose that the sequential execution of a program takes </a:t>
            </a:r>
            <a:r>
              <a:rPr lang="en-US" sz="2300" b="1" i="1" dirty="0" smtClean="0">
                <a:solidFill>
                  <a:schemeClr val="tx1"/>
                </a:solidFill>
              </a:rPr>
              <a:t>T</a:t>
            </a:r>
            <a:r>
              <a:rPr lang="en-US" sz="2300" b="1" i="1" baseline="-25000" dirty="0" smtClean="0">
                <a:solidFill>
                  <a:schemeClr val="tx1"/>
                </a:solidFill>
              </a:rPr>
              <a:t>1</a:t>
            </a:r>
            <a:r>
              <a:rPr lang="en-US" sz="2300" baseline="-25000" dirty="0" smtClean="0"/>
              <a:t> </a:t>
            </a:r>
            <a:r>
              <a:rPr lang="en-US" sz="2300" dirty="0" smtClean="0"/>
              <a:t>time units and the parallel execution on </a:t>
            </a:r>
            <a:r>
              <a:rPr lang="en-US" sz="2300" b="1" i="1" dirty="0" smtClean="0">
                <a:solidFill>
                  <a:schemeClr val="tx1"/>
                </a:solidFill>
              </a:rPr>
              <a:t>p</a:t>
            </a:r>
            <a:r>
              <a:rPr lang="en-US" sz="2300" dirty="0" smtClean="0"/>
              <a:t> processors/machines takes </a:t>
            </a:r>
            <a:r>
              <a:rPr lang="en-US" sz="2300" b="1" i="1" dirty="0" err="1" smtClean="0">
                <a:solidFill>
                  <a:schemeClr val="tx1"/>
                </a:solidFill>
              </a:rPr>
              <a:t>T</a:t>
            </a:r>
            <a:r>
              <a:rPr lang="en-US" sz="2300" b="1" i="1" baseline="-25000" dirty="0" err="1" smtClean="0">
                <a:solidFill>
                  <a:schemeClr val="tx1"/>
                </a:solidFill>
              </a:rPr>
              <a:t>p</a:t>
            </a:r>
            <a:r>
              <a:rPr lang="en-US" sz="2300" dirty="0" smtClean="0"/>
              <a:t> time units</a:t>
            </a:r>
            <a:endParaRPr lang="en-US" sz="2300" dirty="0" smtClean="0"/>
          </a:p>
          <a:p>
            <a:pPr lvl="1">
              <a:buFont typeface="Wingdings" panose="05000000000000000000" pitchFamily="2" charset="2"/>
              <a:buChar char="§"/>
              <a:defRPr/>
            </a:pPr>
            <a:endParaRPr lang="en-US" sz="2300" dirty="0"/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lang="en-US" sz="2300" dirty="0" smtClean="0"/>
              <a:t>Suppose that out of the entire execution of the program, </a:t>
            </a:r>
            <a:r>
              <a:rPr lang="en-US" sz="2300" b="1" i="1" dirty="0" smtClean="0">
                <a:solidFill>
                  <a:schemeClr val="tx1"/>
                </a:solidFill>
              </a:rPr>
              <a:t>s</a:t>
            </a:r>
            <a:r>
              <a:rPr lang="en-US" sz="2300" b="1" dirty="0" smtClean="0"/>
              <a:t> </a:t>
            </a:r>
            <a:r>
              <a:rPr lang="en-US" sz="2300" dirty="0" smtClean="0"/>
              <a:t>fraction of it is not parallelizable while </a:t>
            </a:r>
            <a:r>
              <a:rPr lang="en-US" sz="2300" b="1" i="1" dirty="0" smtClean="0">
                <a:solidFill>
                  <a:schemeClr val="tx1"/>
                </a:solidFill>
              </a:rPr>
              <a:t>1-s</a:t>
            </a:r>
            <a:r>
              <a:rPr lang="en-US" sz="2300" dirty="0" smtClean="0"/>
              <a:t> fraction is parallelizable</a:t>
            </a:r>
            <a:endParaRPr lang="en-US" sz="2300" dirty="0" smtClean="0"/>
          </a:p>
          <a:p>
            <a:pPr lvl="1">
              <a:buFont typeface="Wingdings" panose="05000000000000000000" pitchFamily="2" charset="2"/>
              <a:buChar char="§"/>
              <a:defRPr/>
            </a:pPr>
            <a:endParaRPr lang="en-US" sz="2300" dirty="0"/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lang="en-US" sz="2300" dirty="0" smtClean="0"/>
              <a:t>Then the speedup (</a:t>
            </a:r>
            <a:r>
              <a:rPr lang="en-US" sz="2300" b="1" i="1" dirty="0" smtClean="0">
                <a:solidFill>
                  <a:srgbClr val="C00000"/>
                </a:solidFill>
              </a:rPr>
              <a:t>Amdahl’s formula</a:t>
            </a:r>
            <a:r>
              <a:rPr lang="en-US" sz="2300" dirty="0" smtClean="0"/>
              <a:t>):</a:t>
            </a:r>
            <a:endParaRPr lang="en-US" sz="2300" dirty="0" smtClean="0"/>
          </a:p>
          <a:p>
            <a:pPr lvl="1">
              <a:buFont typeface="Wingdings" panose="05000000000000000000" pitchFamily="2" charset="2"/>
              <a:buChar char="§"/>
              <a:defRPr/>
            </a:pPr>
            <a:endParaRPr lang="en-US" sz="2300" dirty="0" smtClean="0"/>
          </a:p>
          <a:p>
            <a:pPr lvl="1">
              <a:buFont typeface="Wingdings" panose="05000000000000000000" pitchFamily="2" charset="2"/>
              <a:buChar char="§"/>
              <a:defRPr/>
            </a:pPr>
            <a:endParaRPr lang="en-US" sz="1800" dirty="0" smtClean="0"/>
          </a:p>
          <a:p>
            <a:pPr marL="914400" lvl="1" indent="-457200" algn="just" eaLnBrk="1" hangingPunct="1">
              <a:buFont typeface="Wingdings" panose="05000000000000000000" pitchFamily="2" charset="2"/>
              <a:buChar char="§"/>
              <a:defRPr/>
            </a:pPr>
            <a:endParaRPr lang="en-US" sz="1400" i="1" dirty="0" smtClean="0">
              <a:solidFill>
                <a:schemeClr val="tx1"/>
              </a:solidFill>
            </a:endParaRPr>
          </a:p>
          <a:p>
            <a:pPr marL="914400" lvl="1" indent="-457200" algn="just" eaLnBrk="1" hangingPunct="1">
              <a:buFont typeface="Wingdings" panose="05000000000000000000" pitchFamily="2" charset="2"/>
              <a:buChar char="§"/>
              <a:defRPr/>
            </a:pPr>
            <a:endParaRPr lang="en-US" sz="1600" dirty="0" smtClean="0">
              <a:solidFill>
                <a:srgbClr val="7F7F7F"/>
              </a:solidFill>
            </a:endParaRPr>
          </a:p>
          <a:p>
            <a:pPr algn="just" eaLnBrk="1" hangingPunct="1">
              <a:buFont typeface="Wingdings" panose="05000000000000000000" pitchFamily="2" charset="2"/>
              <a:buChar char="§"/>
              <a:defRPr/>
            </a:pPr>
            <a:endParaRPr lang="en-US" sz="2000" dirty="0" smtClean="0">
              <a:solidFill>
                <a:srgbClr val="7F7F7F"/>
              </a:solidFill>
            </a:endParaRPr>
          </a:p>
          <a:p>
            <a:pPr algn="just" eaLnBrk="1" hangingPunct="1">
              <a:buFont typeface="Wingdings" panose="05000000000000000000" pitchFamily="2" charset="2"/>
              <a:buChar char="§"/>
              <a:defRPr/>
            </a:pPr>
            <a:endParaRPr lang="en-US" sz="2000" dirty="0" smtClean="0">
              <a:solidFill>
                <a:srgbClr val="7F7F7F"/>
              </a:solidFill>
            </a:endParaRPr>
          </a:p>
          <a:p>
            <a:pPr algn="just" eaLnBrk="1" hangingPunct="1">
              <a:buFont typeface="Wingdings" panose="05000000000000000000" pitchFamily="2" charset="2"/>
              <a:buChar char="§"/>
              <a:defRPr/>
            </a:pPr>
            <a:endParaRPr lang="en-US" sz="2000" dirty="0" smtClean="0">
              <a:solidFill>
                <a:srgbClr val="7F7F7F"/>
              </a:solidFill>
            </a:endParaRPr>
          </a:p>
          <a:p>
            <a:pPr algn="just" eaLnBrk="1" hangingPunct="1">
              <a:buFont typeface="Wingdings" panose="05000000000000000000" pitchFamily="2" charset="2"/>
              <a:buChar char="§"/>
              <a:defRPr/>
            </a:pPr>
            <a:endParaRPr lang="en-US" sz="2000" dirty="0" smtClean="0">
              <a:solidFill>
                <a:srgbClr val="7F7F7F"/>
              </a:solidFill>
            </a:endParaRPr>
          </a:p>
          <a:p>
            <a:pPr algn="just" eaLnBrk="1" hangingPunct="1">
              <a:buFont typeface="Wingdings" panose="05000000000000000000" pitchFamily="2" charset="2"/>
              <a:buChar char="§"/>
              <a:defRPr/>
            </a:pPr>
            <a:endParaRPr lang="en-US" sz="2000" dirty="0" smtClean="0">
              <a:solidFill>
                <a:srgbClr val="7F7F7F"/>
              </a:solidFill>
            </a:endParaRPr>
          </a:p>
          <a:p>
            <a:pPr algn="just" eaLnBrk="1" hangingPunct="1">
              <a:buFont typeface="Wingdings" panose="05000000000000000000" pitchFamily="2" charset="2"/>
              <a:buChar char="§"/>
              <a:defRPr/>
            </a:pPr>
            <a:endParaRPr lang="en-US" sz="2000" dirty="0" smtClean="0">
              <a:solidFill>
                <a:srgbClr val="7F7F7F"/>
              </a:solidFill>
            </a:endParaRPr>
          </a:p>
          <a:p>
            <a:pPr algn="just" eaLnBrk="1" hangingPunct="1">
              <a:buFont typeface="Wingdings" panose="05000000000000000000" pitchFamily="2" charset="2"/>
              <a:buChar char="§"/>
              <a:defRPr/>
            </a:pPr>
            <a:endParaRPr lang="en-US" sz="2000" dirty="0" smtClean="0">
              <a:solidFill>
                <a:srgbClr val="7F7F7F"/>
              </a:solidFill>
            </a:endParaRPr>
          </a:p>
          <a:p>
            <a:pPr algn="just" eaLnBrk="1" hangingPunct="1">
              <a:buFont typeface="Wingdings" panose="05000000000000000000" pitchFamily="2" charset="2"/>
              <a:buChar char="§"/>
              <a:defRPr/>
            </a:pPr>
            <a:endParaRPr lang="en-US" sz="2000" dirty="0" smtClean="0">
              <a:solidFill>
                <a:srgbClr val="7F7F7F"/>
              </a:solidFill>
            </a:endParaRPr>
          </a:p>
          <a:p>
            <a:pPr algn="just" eaLnBrk="1" hangingPunct="1">
              <a:buFont typeface="Wingdings" panose="05000000000000000000" pitchFamily="2" charset="2"/>
              <a:buChar char="§"/>
              <a:defRPr/>
            </a:pPr>
            <a:endParaRPr lang="en-US" sz="2000" dirty="0" smtClean="0">
              <a:solidFill>
                <a:srgbClr val="7F7F7F"/>
              </a:solidFill>
            </a:endParaRPr>
          </a:p>
          <a:p>
            <a:pPr algn="just" eaLnBrk="1" hangingPunct="1">
              <a:buFont typeface="Wingdings" panose="05000000000000000000" pitchFamily="2" charset="2"/>
              <a:buChar char="§"/>
              <a:defRPr/>
            </a:pPr>
            <a:endParaRPr lang="en-US" sz="2000" dirty="0" smtClean="0">
              <a:solidFill>
                <a:srgbClr val="7F7F7F"/>
              </a:solidFill>
            </a:endParaRPr>
          </a:p>
          <a:p>
            <a:pPr algn="just" eaLnBrk="1" hangingPunct="1">
              <a:buFont typeface="Wingdings" panose="05000000000000000000" pitchFamily="2" charset="2"/>
              <a:buChar char="§"/>
              <a:defRPr/>
            </a:pPr>
            <a:endParaRPr lang="en-US" sz="2000" dirty="0" smtClean="0">
              <a:solidFill>
                <a:srgbClr val="7F7F7F"/>
              </a:solidFill>
            </a:endParaRPr>
          </a:p>
          <a:p>
            <a:pPr marL="914400" lvl="1" indent="-457200" algn="just" eaLnBrk="1" hangingPunct="1">
              <a:buFont typeface="Wingdings" panose="05000000000000000000" pitchFamily="2" charset="2"/>
              <a:buChar char="§"/>
              <a:defRPr/>
            </a:pPr>
            <a:endParaRPr lang="en-US" sz="1400" dirty="0" smtClean="0">
              <a:solidFill>
                <a:srgbClr val="7F7F7F"/>
              </a:solidFill>
            </a:endParaRPr>
          </a:p>
          <a:p>
            <a:pPr algn="just" eaLnBrk="1" hangingPunct="1">
              <a:buFont typeface="Wingdings" panose="05000000000000000000" pitchFamily="2" charset="2"/>
              <a:buChar char="§"/>
              <a:defRPr/>
            </a:pPr>
            <a:endParaRPr lang="en-US" sz="1800" dirty="0" smtClean="0">
              <a:solidFill>
                <a:srgbClr val="7F7F7F"/>
              </a:solidFill>
            </a:endParaRPr>
          </a:p>
          <a:p>
            <a:pPr marL="914400" lvl="1" indent="-457200" algn="just" eaLnBrk="1" hangingPunct="1">
              <a:buFont typeface="Wingdings" panose="05000000000000000000" pitchFamily="2" charset="2"/>
              <a:buChar char="§"/>
              <a:defRPr/>
            </a:pPr>
            <a:endParaRPr lang="en-US" dirty="0" smtClean="0"/>
          </a:p>
        </p:txBody>
      </p:sp>
      <p:sp>
        <p:nvSpPr>
          <p:cNvPr id="5124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4AC9329-07F6-4D20-9E2C-03605C52A80A}" type="slidenum">
              <a:rPr lang="en-US" smtClean="0">
                <a:solidFill>
                  <a:schemeClr val="bg2"/>
                </a:solidFill>
              </a:rPr>
            </a:fld>
            <a:endParaRPr lang="en-US" smtClean="0">
              <a:solidFill>
                <a:schemeClr val="bg2"/>
              </a:solidFill>
            </a:endParaRPr>
          </a:p>
        </p:txBody>
      </p:sp>
      <p:sp>
        <p:nvSpPr>
          <p:cNvPr id="8" name="TextBox 7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971800" y="5410200"/>
            <a:ext cx="3516732" cy="795667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en-US">
                <a:noFill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en-US">
              <a:noFill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0</TotalTime>
  <Words>10931</Words>
  <Application>WPS Presentation</Application>
  <PresentationFormat>On-screen Show (4:3)</PresentationFormat>
  <Paragraphs>879</Paragraphs>
  <Slides>40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47" baseType="lpstr">
      <vt:lpstr>Arial</vt:lpstr>
      <vt:lpstr>SimSun</vt:lpstr>
      <vt:lpstr>Wingdings</vt:lpstr>
      <vt:lpstr>Calibri</vt:lpstr>
      <vt:lpstr>Microsoft YaHei</vt:lpstr>
      <vt:lpstr>Arial Unicode MS</vt:lpstr>
      <vt:lpstr>Office Theme</vt:lpstr>
      <vt:lpstr>Database Applications (15-415)  Part I- NoSQL Databases Lecture 26, April 21, 2015</vt:lpstr>
      <vt:lpstr>Outline</vt:lpstr>
      <vt:lpstr>Types of Data</vt:lpstr>
      <vt:lpstr>Types of Data</vt:lpstr>
      <vt:lpstr>Why Classifying Data?</vt:lpstr>
      <vt:lpstr>Outline</vt:lpstr>
      <vt:lpstr>Scaling Traditional Databases</vt:lpstr>
      <vt:lpstr>Why Sharding Data?</vt:lpstr>
      <vt:lpstr>Amdahl’s Law</vt:lpstr>
      <vt:lpstr>Amdahl’s Law: An Example</vt:lpstr>
      <vt:lpstr>Real Vs. Actual Cases</vt:lpstr>
      <vt:lpstr>Some Guidelines</vt:lpstr>
      <vt:lpstr>Why Replicating Data?</vt:lpstr>
      <vt:lpstr>Why Replicating Data?</vt:lpstr>
      <vt:lpstr>But, Consistency Becomes a Challenge</vt:lpstr>
      <vt:lpstr>The Two-Phase Commit Protocol</vt:lpstr>
      <vt:lpstr>The Two-Phase Commit Protocol</vt:lpstr>
      <vt:lpstr>Outline</vt:lpstr>
      <vt:lpstr>The CAP Theorem</vt:lpstr>
      <vt:lpstr>The CAP Theorem (Cont’d)</vt:lpstr>
      <vt:lpstr>Large-Scale Databases</vt:lpstr>
      <vt:lpstr>Trading-Off Consistency</vt:lpstr>
      <vt:lpstr>Trading-Off Consistency</vt:lpstr>
      <vt:lpstr>The BASE Properties</vt:lpstr>
      <vt:lpstr>Eventual Consistency</vt:lpstr>
      <vt:lpstr>Eventual Consistency</vt:lpstr>
      <vt:lpstr>Eventual Consistency:  A Main Challenge</vt:lpstr>
      <vt:lpstr>Outline</vt:lpstr>
      <vt:lpstr>NoSQL Databases</vt:lpstr>
      <vt:lpstr>Types of NoSQL Databases</vt:lpstr>
      <vt:lpstr>Document Stores</vt:lpstr>
      <vt:lpstr>Types of NoSQL Databases</vt:lpstr>
      <vt:lpstr>Graph Databases</vt:lpstr>
      <vt:lpstr>Types of NoSQL Databases</vt:lpstr>
      <vt:lpstr>Key-Value Stores</vt:lpstr>
      <vt:lpstr>Types of NoSQL Databases</vt:lpstr>
      <vt:lpstr>Columnar Databases</vt:lpstr>
      <vt:lpstr>Summary</vt:lpstr>
      <vt:lpstr>Summary (Cont’d)</vt:lpstr>
      <vt:lpstr>Summary (Cont’d)</vt:lpstr>
    </vt:vector>
  </TitlesOfParts>
  <Company>Carnegie Mellon University in Qatar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Dania Abed Rabbou</dc:creator>
  <cp:lastModifiedBy>archana jas</cp:lastModifiedBy>
  <cp:revision>3900</cp:revision>
  <dcterms:created xsi:type="dcterms:W3CDTF">2013-11-24T06:45:00Z</dcterms:created>
  <dcterms:modified xsi:type="dcterms:W3CDTF">2024-08-14T18:54:06Z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271CA218BC624EDAB5083717FCBB9868_12</vt:lpwstr>
  </property>
  <property fmtid="{D5CDD505-2E9C-101B-9397-08002B2CF9AE}" pid="3" name="KSOProductBuildVer">
    <vt:lpwstr>1033-12.2.0.17119</vt:lpwstr>
  </property>
</Properties>
</file>