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3" r:id="rId5"/>
    <p:sldId id="264" r:id="rId6"/>
    <p:sldId id="265" r:id="rId7"/>
    <p:sldId id="266" r:id="rId8"/>
    <p:sldId id="267" r:id="rId9"/>
    <p:sldId id="262" r:id="rId10"/>
    <p:sldId id="258" r:id="rId11"/>
    <p:sldId id="261" r:id="rId12"/>
    <p:sldId id="268" r:id="rId13"/>
    <p:sldId id="269" r:id="rId14"/>
    <p:sldId id="270" r:id="rId15"/>
    <p:sldId id="271" r:id="rId16"/>
    <p:sldId id="272" r:id="rId17"/>
    <p:sldId id="273" r:id="rId18"/>
    <p:sldId id="274" r:id="rId19"/>
    <p:sldId id="275"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79" r:id="rId39"/>
    <p:sldId id="296" r:id="rId40"/>
    <p:sldId id="297" r:id="rId41"/>
    <p:sldId id="299" r:id="rId42"/>
    <p:sldId id="298" r:id="rId43"/>
    <p:sldId id="300" r:id="rId44"/>
    <p:sldId id="301" r:id="rId45"/>
    <p:sldId id="302" r:id="rId46"/>
    <p:sldId id="303" r:id="rId47"/>
    <p:sldId id="304" r:id="rId48"/>
    <p:sldId id="306" r:id="rId49"/>
    <p:sldId id="305"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Shell Scripting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Shell Scripts</a:t>
            </a:r>
            <a:endParaRPr lang="en-US"/>
          </a:p>
        </p:txBody>
      </p:sp>
      <p:sp>
        <p:nvSpPr>
          <p:cNvPr id="3" name="Text Box 2"/>
          <p:cNvSpPr txBox="1"/>
          <p:nvPr/>
        </p:nvSpPr>
        <p:spPr>
          <a:xfrm>
            <a:off x="711835" y="1749425"/>
            <a:ext cx="10348595" cy="2030095"/>
          </a:xfrm>
          <a:prstGeom prst="rect">
            <a:avLst/>
          </a:prstGeom>
          <a:noFill/>
        </p:spPr>
        <p:txBody>
          <a:bodyPr wrap="square" rtlCol="0">
            <a:spAutoFit/>
          </a:bodyPr>
          <a:p>
            <a:pPr marL="285750" indent="-285750">
              <a:buFont typeface="Arial" panose="020B0604020202020204" pitchFamily="34" charset="0"/>
              <a:buChar char="•"/>
            </a:pPr>
            <a:r>
              <a:rPr lang="en-US"/>
              <a:t>Assume we create a test.sh script. Note all the scripts would have the .sh extension. Before you add anything else to your script, you need to alert the system that a shell script is being started. This is done using the shebang construct. For example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#!/bin/sh</a:t>
            </a:r>
            <a:endParaRPr lang="en-US"/>
          </a:p>
          <a:p>
            <a:pPr indent="0">
              <a:buNone/>
            </a:pPr>
            <a:r>
              <a:rPr lang="en-US"/>
              <a:t>     pwd</a:t>
            </a:r>
            <a:endParaRPr lang="en-US"/>
          </a:p>
          <a:p>
            <a:pPr indent="0">
              <a:buNone/>
            </a:pPr>
            <a:r>
              <a:rPr lang="en-US"/>
              <a:t>     ls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Shell Comments</a:t>
            </a:r>
            <a:endParaRPr lang="en-US"/>
          </a:p>
        </p:txBody>
      </p:sp>
      <p:sp>
        <p:nvSpPr>
          <p:cNvPr id="3" name="Text Box 2"/>
          <p:cNvSpPr txBox="1"/>
          <p:nvPr/>
        </p:nvSpPr>
        <p:spPr>
          <a:xfrm>
            <a:off x="711835" y="1749425"/>
            <a:ext cx="10348595" cy="2584450"/>
          </a:xfrm>
          <a:prstGeom prst="rect">
            <a:avLst/>
          </a:prstGeom>
          <a:noFill/>
        </p:spPr>
        <p:txBody>
          <a:bodyPr wrap="square" rtlCol="0">
            <a:spAutoFit/>
          </a:bodyPr>
          <a:p>
            <a:pPr marL="285750" indent="-285750">
              <a:buFont typeface="Arial" panose="020B0604020202020204" pitchFamily="34" charset="0"/>
              <a:buChar char="•"/>
            </a:pPr>
            <a:r>
              <a:rPr lang="en-US"/>
              <a:t>You can put your comments in your script as follows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#!/bin/bash</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Author :John</a:t>
            </a:r>
            <a:endParaRPr lang="en-US"/>
          </a:p>
          <a:p>
            <a:pPr marL="285750" indent="-285750">
              <a:buFont typeface="Arial" panose="020B0604020202020204" pitchFamily="34" charset="0"/>
              <a:buChar char="•"/>
            </a:pPr>
            <a:r>
              <a:rPr lang="en-US"/>
              <a:t># Copyright (c) westernUnion.com</a:t>
            </a:r>
            <a:endParaRPr lang="en-US"/>
          </a:p>
          <a:p>
            <a:pPr marL="285750" indent="-285750">
              <a:buFont typeface="Arial" panose="020B0604020202020204" pitchFamily="34" charset="0"/>
              <a:buChar char="•"/>
            </a:pPr>
            <a:r>
              <a:rPr lang="en-US"/>
              <a:t># Script follows here:</a:t>
            </a:r>
            <a:endParaRPr lang="en-US"/>
          </a:p>
          <a:p>
            <a:pPr marL="285750" indent="-285750">
              <a:buFont typeface="Arial" panose="020B0604020202020204" pitchFamily="34" charset="0"/>
              <a:buChar char="•"/>
            </a:pPr>
            <a:r>
              <a:rPr lang="en-US"/>
              <a:t>pwd</a:t>
            </a:r>
            <a:endParaRPr lang="en-US"/>
          </a:p>
          <a:p>
            <a:pPr marL="285750" indent="-285750">
              <a:buFont typeface="Arial" panose="020B0604020202020204" pitchFamily="34" charset="0"/>
              <a:buChar char="•"/>
            </a:pPr>
            <a:r>
              <a:rPr lang="en-US"/>
              <a:t>ls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Execute Shell Script</a:t>
            </a:r>
            <a:endParaRPr lang="en-US"/>
          </a:p>
        </p:txBody>
      </p:sp>
      <p:sp>
        <p:nvSpPr>
          <p:cNvPr id="3" name="Text Box 2"/>
          <p:cNvSpPr txBox="1"/>
          <p:nvPr/>
        </p:nvSpPr>
        <p:spPr>
          <a:xfrm>
            <a:off x="711835" y="1749425"/>
            <a:ext cx="10348595" cy="1753235"/>
          </a:xfrm>
          <a:prstGeom prst="rect">
            <a:avLst/>
          </a:prstGeom>
          <a:noFill/>
        </p:spPr>
        <p:txBody>
          <a:bodyPr wrap="square" rtlCol="0">
            <a:spAutoFit/>
          </a:bodyPr>
          <a:p>
            <a:pPr marL="285750" indent="-285750">
              <a:buFont typeface="Arial" panose="020B0604020202020204" pitchFamily="34" charset="0"/>
              <a:buChar char="•"/>
            </a:pPr>
            <a:r>
              <a:rPr lang="en-US"/>
              <a:t>Save the above content and make the script executable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$chmod +x test.sh</a:t>
            </a:r>
            <a:endParaRPr lang="en-US"/>
          </a:p>
          <a:p>
            <a:pPr marL="285750" indent="-285750">
              <a:buFont typeface="Arial" panose="020B0604020202020204" pitchFamily="34" charset="0"/>
              <a:buChar char="•"/>
            </a:pPr>
            <a:r>
              <a:rPr lang="en-US"/>
              <a:t>The shell script is now ready to be executed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$./test.sh</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Execute Shell Script</a:t>
            </a:r>
            <a:endParaRPr lang="en-US"/>
          </a:p>
        </p:txBody>
      </p:sp>
      <p:sp>
        <p:nvSpPr>
          <p:cNvPr id="3" name="Text Box 2"/>
          <p:cNvSpPr txBox="1"/>
          <p:nvPr/>
        </p:nvSpPr>
        <p:spPr>
          <a:xfrm>
            <a:off x="711835" y="1749425"/>
            <a:ext cx="10348595" cy="4246245"/>
          </a:xfrm>
          <a:prstGeom prst="rect">
            <a:avLst/>
          </a:prstGeom>
          <a:noFill/>
        </p:spPr>
        <p:txBody>
          <a:bodyPr wrap="square" rtlCol="0">
            <a:spAutoFit/>
          </a:bodyPr>
          <a:p>
            <a:pPr marL="285750" indent="-285750">
              <a:buFont typeface="Arial" panose="020B0604020202020204" pitchFamily="34" charset="0"/>
              <a:buChar char="•"/>
            </a:pPr>
            <a:r>
              <a:rPr lang="en-US"/>
              <a:t>Shell scripts have several required constructs that tell the shell environment what to do and when to do it. Of course, most scripts are more complex than the above one.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following script uses the read command which takes the input from the keyboard and assigns it as the value of the variable PERSON and finally prints it on STDOUT.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#!/bin/sh</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ym typeface="+mn-ea"/>
              </a:rPr>
              <a:t># Author :John</a:t>
            </a:r>
            <a:endParaRPr lang="en-US"/>
          </a:p>
          <a:p>
            <a:pPr marL="285750" indent="-285750">
              <a:buFont typeface="Arial" panose="020B0604020202020204" pitchFamily="34" charset="0"/>
              <a:buChar char="•"/>
            </a:pPr>
            <a:r>
              <a:rPr lang="en-US">
                <a:sym typeface="+mn-ea"/>
              </a:rPr>
              <a:t># Copyright (c) westernUnion.com</a:t>
            </a:r>
            <a:endParaRPr lang="en-US"/>
          </a:p>
          <a:p>
            <a:pPr marL="285750" indent="-285750">
              <a:buFont typeface="Arial" panose="020B0604020202020204" pitchFamily="34" charset="0"/>
              <a:buChar char="•"/>
            </a:pPr>
            <a:r>
              <a:rPr lang="en-US">
                <a:sym typeface="+mn-ea"/>
              </a:rPr>
              <a:t># Script follows here: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echo "What is your name?"</a:t>
            </a:r>
            <a:endParaRPr lang="en-US"/>
          </a:p>
          <a:p>
            <a:pPr marL="285750" indent="-285750">
              <a:buFont typeface="Arial" panose="020B0604020202020204" pitchFamily="34" charset="0"/>
              <a:buChar char="•"/>
            </a:pPr>
            <a:r>
              <a:rPr lang="en-US"/>
              <a:t>read PERSON</a:t>
            </a:r>
            <a:endParaRPr lang="en-US"/>
          </a:p>
          <a:p>
            <a:pPr marL="285750" indent="-285750">
              <a:buFont typeface="Arial" panose="020B0604020202020204" pitchFamily="34" charset="0"/>
              <a:buChar char="•"/>
            </a:pPr>
            <a:r>
              <a:rPr lang="en-US"/>
              <a:t>echo "Hello, $PERSON"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Variable </a:t>
            </a:r>
            <a:endParaRPr lang="en-US"/>
          </a:p>
        </p:txBody>
      </p:sp>
      <p:sp>
        <p:nvSpPr>
          <p:cNvPr id="3" name="Text Box 2"/>
          <p:cNvSpPr txBox="1"/>
          <p:nvPr/>
        </p:nvSpPr>
        <p:spPr>
          <a:xfrm>
            <a:off x="711835" y="1749425"/>
            <a:ext cx="10348595" cy="2030095"/>
          </a:xfrm>
          <a:prstGeom prst="rect">
            <a:avLst/>
          </a:prstGeom>
          <a:noFill/>
        </p:spPr>
        <p:txBody>
          <a:bodyPr wrap="square" rtlCol="0">
            <a:spAutoFit/>
          </a:bodyPr>
          <a:p>
            <a:pPr marL="285750" indent="-285750">
              <a:buFont typeface="Arial" panose="020B0604020202020204" pitchFamily="34" charset="0"/>
              <a:buChar char="•"/>
            </a:pPr>
            <a:r>
              <a:rPr lang="en-US"/>
              <a:t>SThe name of a variable can contain only letters (a to z or A to Z), numbers ( 0 to 9) or the underscore character ( _).</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By convention, Unix shell variables will have their names in UPPERCASE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reason you cannot use other characters such as !, *, or - is that these characters have a special meaning for the shell.</a:t>
            </a:r>
            <a:endParaRPr lang="en-US"/>
          </a:p>
        </p:txBody>
      </p:sp>
      <p:sp>
        <p:nvSpPr>
          <p:cNvPr id="2" name="Text Box 1"/>
          <p:cNvSpPr txBox="1"/>
          <p:nvPr/>
        </p:nvSpPr>
        <p:spPr>
          <a:xfrm>
            <a:off x="854075" y="4117975"/>
            <a:ext cx="4347210" cy="2030095"/>
          </a:xfrm>
          <a:prstGeom prst="rect">
            <a:avLst/>
          </a:prstGeom>
          <a:solidFill>
            <a:schemeClr val="accent1">
              <a:lumMod val="40000"/>
              <a:lumOff val="60000"/>
            </a:schemeClr>
          </a:solidFill>
        </p:spPr>
        <p:txBody>
          <a:bodyPr wrap="square" rtlCol="0">
            <a:spAutoFit/>
          </a:bodyPr>
          <a:p>
            <a:r>
              <a:rPr lang="en-US">
                <a:solidFill>
                  <a:schemeClr val="accent1">
                    <a:lumMod val="75000"/>
                  </a:schemeClr>
                </a:solidFill>
              </a:rPr>
              <a:t>The following examples are valid variable names −</a:t>
            </a:r>
            <a:endParaRPr lang="en-US">
              <a:solidFill>
                <a:schemeClr val="accent1">
                  <a:lumMod val="75000"/>
                </a:schemeClr>
              </a:solidFill>
            </a:endParaRPr>
          </a:p>
          <a:p>
            <a:endParaRPr lang="en-US"/>
          </a:p>
          <a:p>
            <a:r>
              <a:rPr lang="en-US"/>
              <a:t>_ALL</a:t>
            </a:r>
            <a:endParaRPr lang="en-US"/>
          </a:p>
          <a:p>
            <a:r>
              <a:rPr lang="en-US"/>
              <a:t>TOKEN_A</a:t>
            </a:r>
            <a:endParaRPr lang="en-US"/>
          </a:p>
          <a:p>
            <a:r>
              <a:rPr lang="en-US"/>
              <a:t>VAR_1</a:t>
            </a:r>
            <a:endParaRPr lang="en-US"/>
          </a:p>
          <a:p>
            <a:r>
              <a:rPr lang="en-US"/>
              <a:t>VAR_2</a:t>
            </a:r>
            <a:endParaRPr lang="en-US"/>
          </a:p>
        </p:txBody>
      </p:sp>
      <p:sp>
        <p:nvSpPr>
          <p:cNvPr id="5" name="Text Box 4"/>
          <p:cNvSpPr txBox="1"/>
          <p:nvPr>
            <p:custDataLst>
              <p:tags r:id="rId1"/>
            </p:custDataLst>
          </p:nvPr>
        </p:nvSpPr>
        <p:spPr>
          <a:xfrm>
            <a:off x="6012815" y="4117975"/>
            <a:ext cx="4347210" cy="2030095"/>
          </a:xfrm>
          <a:prstGeom prst="rect">
            <a:avLst/>
          </a:prstGeom>
          <a:solidFill>
            <a:schemeClr val="accent6">
              <a:lumMod val="40000"/>
              <a:lumOff val="60000"/>
            </a:schemeClr>
          </a:solidFill>
        </p:spPr>
        <p:txBody>
          <a:bodyPr wrap="square" rtlCol="0">
            <a:spAutoFit/>
          </a:bodyPr>
          <a:p>
            <a:r>
              <a:rPr lang="en-US">
                <a:gradFill>
                  <a:gsLst>
                    <a:gs pos="0">
                      <a:srgbClr val="14CD68"/>
                    </a:gs>
                    <a:gs pos="100000">
                      <a:srgbClr val="0B6E38"/>
                    </a:gs>
                  </a:gsLst>
                  <a:lin scaled="0"/>
                </a:gradFill>
              </a:rPr>
              <a:t>Following are the examples of invalid variable names −</a:t>
            </a:r>
            <a:endParaRPr lang="en-US">
              <a:gradFill>
                <a:gsLst>
                  <a:gs pos="0">
                    <a:srgbClr val="14CD68"/>
                  </a:gs>
                  <a:gs pos="100000">
                    <a:srgbClr val="0B6E38"/>
                  </a:gs>
                </a:gsLst>
                <a:lin scaled="0"/>
              </a:gradFill>
            </a:endParaRPr>
          </a:p>
          <a:p>
            <a:endParaRPr lang="en-US"/>
          </a:p>
          <a:p>
            <a:r>
              <a:rPr lang="en-US"/>
              <a:t>2_VAR</a:t>
            </a:r>
            <a:endParaRPr lang="en-US"/>
          </a:p>
          <a:p>
            <a:r>
              <a:rPr lang="en-US"/>
              <a:t>-VARIABLE</a:t>
            </a:r>
            <a:endParaRPr lang="en-US"/>
          </a:p>
          <a:p>
            <a:r>
              <a:rPr lang="en-US"/>
              <a:t>VAR1-VAR2</a:t>
            </a:r>
            <a:endParaRPr lang="en-US"/>
          </a:p>
          <a:p>
            <a:r>
              <a:rPr lang="en-US"/>
              <a:t>VAR_A!</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Variable </a:t>
            </a:r>
            <a:endParaRPr lang="en-US"/>
          </a:p>
        </p:txBody>
      </p:sp>
      <p:sp>
        <p:nvSpPr>
          <p:cNvPr id="3" name="Text Box 2"/>
          <p:cNvSpPr txBox="1"/>
          <p:nvPr/>
        </p:nvSpPr>
        <p:spPr>
          <a:xfrm>
            <a:off x="711835" y="1749425"/>
            <a:ext cx="5507355" cy="3553460"/>
          </a:xfrm>
          <a:prstGeom prst="rect">
            <a:avLst/>
          </a:prstGeom>
          <a:noFill/>
        </p:spPr>
        <p:txBody>
          <a:bodyPr wrap="square" rtlCol="0">
            <a:noAutofit/>
          </a:bodyPr>
          <a:p>
            <a:pPr marL="285750" indent="-285750">
              <a:buFont typeface="Arial" panose="020B0604020202020204" pitchFamily="34" charset="0"/>
              <a:buChar char="•"/>
            </a:pPr>
            <a:r>
              <a:rPr lang="en-US"/>
              <a:t>Variables are defined as follows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variable_name=variable_value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Variables of this type are called scalar variables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For example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rgbClr val="C00000"/>
                </a:solidFill>
              </a:rPr>
              <a:t>NAME="Western Union"</a:t>
            </a:r>
            <a:endParaRPr lang="en-US">
              <a:solidFill>
                <a:srgbClr val="C00000"/>
              </a:solidFill>
            </a:endParaRPr>
          </a:p>
        </p:txBody>
      </p:sp>
      <p:sp>
        <p:nvSpPr>
          <p:cNvPr id="6" name="Text Box 5"/>
          <p:cNvSpPr txBox="1"/>
          <p:nvPr>
            <p:custDataLst>
              <p:tags r:id="rId1"/>
            </p:custDataLst>
          </p:nvPr>
        </p:nvSpPr>
        <p:spPr>
          <a:xfrm>
            <a:off x="6327140" y="1876425"/>
            <a:ext cx="5631180" cy="3060065"/>
          </a:xfrm>
          <a:prstGeom prst="rect">
            <a:avLst/>
          </a:prstGeom>
          <a:noFill/>
        </p:spPr>
        <p:txBody>
          <a:bodyPr wrap="square" rtlCol="0">
            <a:noAutofit/>
          </a:bodyPr>
          <a:p>
            <a:pPr marL="285750" indent="-285750">
              <a:buFont typeface="Arial" panose="020B0604020202020204" pitchFamily="34" charset="0"/>
              <a:buChar char="•"/>
            </a:pPr>
            <a:r>
              <a:rPr lang="en-US"/>
              <a:t>To access the value stored in a variable, prefix its name with the dollar sign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#!/bin/sh</a:t>
            </a:r>
            <a:endParaRPr lang="en-US"/>
          </a:p>
          <a:p>
            <a:pPr marL="285750" indent="-285750">
              <a:buFont typeface="Arial" panose="020B0604020202020204" pitchFamily="34" charset="0"/>
              <a:buChar char="•"/>
            </a:pPr>
            <a:endParaRPr lang="en-US"/>
          </a:p>
          <a:p>
            <a:pPr indent="0">
              <a:buNone/>
            </a:pPr>
            <a:r>
              <a:rPr lang="en-US">
                <a:solidFill>
                  <a:srgbClr val="C00000"/>
                </a:solidFill>
                <a:sym typeface="+mn-ea"/>
              </a:rPr>
              <a:t>     NAME="Western Union"</a:t>
            </a:r>
            <a:endParaRPr lang="en-US">
              <a:solidFill>
                <a:srgbClr val="C00000"/>
              </a:solidFill>
              <a:sym typeface="+mn-ea"/>
            </a:endParaRPr>
          </a:p>
          <a:p>
            <a:pPr indent="0">
              <a:buNone/>
            </a:pPr>
            <a:r>
              <a:rPr lang="en-US"/>
              <a:t>     </a:t>
            </a:r>
            <a:r>
              <a:rPr lang="en-US">
                <a:solidFill>
                  <a:srgbClr val="C00000"/>
                </a:solidFill>
              </a:rPr>
              <a:t>echo $NAME</a:t>
            </a:r>
            <a:endParaRPr lang="en-US">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Read-only Variable </a:t>
            </a:r>
            <a:endParaRPr lang="en-US"/>
          </a:p>
        </p:txBody>
      </p:sp>
      <p:sp>
        <p:nvSpPr>
          <p:cNvPr id="3" name="Text Box 2"/>
          <p:cNvSpPr txBox="1"/>
          <p:nvPr/>
        </p:nvSpPr>
        <p:spPr>
          <a:xfrm>
            <a:off x="711835" y="1749425"/>
            <a:ext cx="9977755" cy="3553460"/>
          </a:xfrm>
          <a:prstGeom prst="rect">
            <a:avLst/>
          </a:prstGeom>
          <a:noFill/>
        </p:spPr>
        <p:txBody>
          <a:bodyPr wrap="square" rtlCol="0">
            <a:noAutofit/>
          </a:bodyPr>
          <a:p>
            <a:pPr marL="285750" indent="-285750">
              <a:buFont typeface="Arial" panose="020B0604020202020204" pitchFamily="34" charset="0"/>
              <a:buChar char="•"/>
            </a:pPr>
            <a:r>
              <a:rPr lang="en-US"/>
              <a:t>Shell provides a way to mark variables as read-only by using the read-only command.</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After a variable is marked read-only, its value cannot be changed.variable_name=variable_value</a:t>
            </a:r>
            <a:endParaRPr lang="en-US"/>
          </a:p>
          <a:p>
            <a:pPr marL="285750" indent="-285750">
              <a:buFont typeface="Arial" panose="020B0604020202020204" pitchFamily="34" charset="0"/>
              <a:buChar char="•"/>
            </a:pPr>
            <a:endParaRPr lang="en-US"/>
          </a:p>
          <a:p>
            <a:pPr indent="0">
              <a:buNone/>
            </a:pPr>
            <a:r>
              <a:rPr lang="en-US"/>
              <a:t>#!/bin/sh</a:t>
            </a:r>
            <a:endParaRPr lang="en-US"/>
          </a:p>
          <a:p>
            <a:pPr indent="0">
              <a:buNone/>
            </a:pPr>
            <a:endParaRPr lang="en-US"/>
          </a:p>
          <a:p>
            <a:pPr indent="0">
              <a:buNone/>
            </a:pPr>
            <a:r>
              <a:rPr lang="en-US"/>
              <a:t>NAME="Western Union"</a:t>
            </a:r>
            <a:endParaRPr lang="en-US"/>
          </a:p>
          <a:p>
            <a:pPr indent="0">
              <a:buNone/>
            </a:pPr>
            <a:r>
              <a:rPr lang="en-US"/>
              <a:t>readonly NAME</a:t>
            </a:r>
            <a:endParaRPr lang="en-US"/>
          </a:p>
          <a:p>
            <a:pPr indent="0">
              <a:buNone/>
            </a:pPr>
            <a:r>
              <a:rPr lang="en-US"/>
              <a:t>NAME="Visa"</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Unsetting Variables</a:t>
            </a:r>
            <a:endParaRPr lang="en-US"/>
          </a:p>
        </p:txBody>
      </p:sp>
      <p:sp>
        <p:nvSpPr>
          <p:cNvPr id="3" name="Text Box 2"/>
          <p:cNvSpPr txBox="1"/>
          <p:nvPr/>
        </p:nvSpPr>
        <p:spPr>
          <a:xfrm>
            <a:off x="711835" y="1749425"/>
            <a:ext cx="9977755" cy="3553460"/>
          </a:xfrm>
          <a:prstGeom prst="rect">
            <a:avLst/>
          </a:prstGeom>
          <a:noFill/>
        </p:spPr>
        <p:txBody>
          <a:bodyPr wrap="square" rtlCol="0">
            <a:noAutofit/>
          </a:bodyPr>
          <a:p>
            <a:pPr marL="285750" indent="-285750">
              <a:buFont typeface="Arial" panose="020B0604020202020204" pitchFamily="34" charset="0"/>
              <a:buChar char="•"/>
            </a:pPr>
            <a:r>
              <a:rPr lang="en-US"/>
              <a:t>Unsetting or deleting a variable directs the shell to remove the variable from the list of variables that it tracks. </a:t>
            </a:r>
            <a:endParaRPr lang="en-US"/>
          </a:p>
          <a:p>
            <a:pPr marL="285750" indent="-285750">
              <a:buFont typeface="Arial" panose="020B0604020202020204" pitchFamily="34" charset="0"/>
              <a:buChar char="•"/>
            </a:pPr>
            <a:r>
              <a:rPr lang="en-US"/>
              <a:t>Once you unset a variable, you cannot access the stored value in the variable.</a:t>
            </a:r>
            <a:endParaRPr lang="en-US"/>
          </a:p>
          <a:p>
            <a:pPr marL="285750" indent="-285750">
              <a:buFont typeface="Arial" panose="020B0604020202020204" pitchFamily="34" charset="0"/>
              <a:buChar char="•"/>
            </a:pPr>
            <a:endParaRPr lang="en-US"/>
          </a:p>
          <a:p>
            <a:pPr indent="0">
              <a:buNone/>
            </a:pPr>
            <a:r>
              <a:rPr lang="en-US"/>
              <a:t>#!/bin/sh</a:t>
            </a:r>
            <a:endParaRPr lang="en-US"/>
          </a:p>
          <a:p>
            <a:pPr indent="0">
              <a:buNone/>
            </a:pPr>
            <a:endParaRPr lang="en-US"/>
          </a:p>
          <a:p>
            <a:pPr indent="0">
              <a:buNone/>
            </a:pPr>
            <a:r>
              <a:rPr lang="en-US"/>
              <a:t>NAME="Western Union"</a:t>
            </a:r>
            <a:endParaRPr lang="en-US"/>
          </a:p>
          <a:p>
            <a:pPr indent="0">
              <a:buNone/>
            </a:pPr>
            <a:r>
              <a:rPr lang="en-US"/>
              <a:t>unset NAME</a:t>
            </a:r>
            <a:endParaRPr lang="en-US"/>
          </a:p>
          <a:p>
            <a:pPr indent="0">
              <a:buNone/>
            </a:pPr>
            <a:r>
              <a:rPr lang="en-US"/>
              <a:t>echo $NAME</a:t>
            </a:r>
            <a:endParaRPr lang="en-US"/>
          </a:p>
          <a:p>
            <a:pPr indent="0">
              <a:buNone/>
            </a:pPr>
            <a:endParaRPr lang="en-US"/>
          </a:p>
          <a:p>
            <a:pPr indent="0">
              <a:buNone/>
            </a:pPr>
            <a:r>
              <a:rPr lang="en-US"/>
              <a:t>The above example does not print anything. </a:t>
            </a:r>
            <a:endParaRPr lang="en-US"/>
          </a:p>
          <a:p>
            <a:pPr indent="0">
              <a:buNone/>
            </a:pPr>
            <a:endParaRPr lang="en-US"/>
          </a:p>
          <a:p>
            <a:pPr marL="285750" indent="-285750">
              <a:buFont typeface="Arial" panose="020B0604020202020204" pitchFamily="34" charset="0"/>
              <a:buChar char="•"/>
            </a:pPr>
            <a:r>
              <a:rPr lang="en-US"/>
              <a:t>You cannot use the unset command to unset variables that are marked readonly.</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Special Variables</a:t>
            </a:r>
            <a:endParaRPr lang="en-US"/>
          </a:p>
        </p:txBody>
      </p:sp>
      <p:sp>
        <p:nvSpPr>
          <p:cNvPr id="3" name="Text Box 2"/>
          <p:cNvSpPr txBox="1"/>
          <p:nvPr/>
        </p:nvSpPr>
        <p:spPr>
          <a:xfrm>
            <a:off x="711835" y="1749425"/>
            <a:ext cx="9977755" cy="3553460"/>
          </a:xfrm>
          <a:prstGeom prst="rect">
            <a:avLst/>
          </a:prstGeom>
          <a:noFill/>
        </p:spPr>
        <p:txBody>
          <a:bodyPr wrap="square" rtlCol="0">
            <a:noAutofit/>
          </a:bodyPr>
          <a:p>
            <a:pPr marL="285750" indent="-285750">
              <a:buFont typeface="Arial" panose="020B0604020202020204" pitchFamily="34" charset="0"/>
              <a:buChar char="•"/>
            </a:pPr>
            <a:r>
              <a:rPr lang="en-US"/>
              <a:t>Some  characters are not used in the names of special Unix variables. </a:t>
            </a:r>
            <a:endParaRPr lang="en-US"/>
          </a:p>
          <a:p>
            <a:pPr marL="285750" indent="-285750">
              <a:buFont typeface="Arial" panose="020B0604020202020204" pitchFamily="34" charset="0"/>
              <a:buChar char="•"/>
            </a:pPr>
            <a:r>
              <a:rPr lang="en-US"/>
              <a:t>These variables are reserved for specific functions.</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r>
              <a:rPr lang="en-US"/>
              <a:t>For example, the $ character represents the process ID number, or PID, of the current shell −</a:t>
            </a:r>
            <a:endParaRPr lang="en-US"/>
          </a:p>
          <a:p>
            <a:pPr indent="0">
              <a:buFont typeface="Arial" panose="020B0604020202020204" pitchFamily="34" charset="0"/>
              <a:buNone/>
            </a:pPr>
            <a:endParaRPr lang="en-US"/>
          </a:p>
          <a:p>
            <a:pPr indent="0">
              <a:buFont typeface="Arial" panose="020B0604020202020204" pitchFamily="34" charset="0"/>
              <a:buNone/>
            </a:pPr>
            <a:r>
              <a:rPr lang="en-US"/>
              <a:t>$echo $$</a:t>
            </a:r>
            <a:endParaRPr lang="en-US"/>
          </a:p>
          <a:p>
            <a:pPr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Special Variables</a:t>
            </a:r>
            <a:endParaRPr lang="en-US"/>
          </a:p>
        </p:txBody>
      </p:sp>
      <p:sp>
        <p:nvSpPr>
          <p:cNvPr id="3" name="Text Box 2"/>
          <p:cNvSpPr txBox="1"/>
          <p:nvPr/>
        </p:nvSpPr>
        <p:spPr>
          <a:xfrm>
            <a:off x="711835" y="1749425"/>
            <a:ext cx="9977755" cy="3553460"/>
          </a:xfrm>
          <a:prstGeom prst="rect">
            <a:avLst/>
          </a:prstGeom>
          <a:noFill/>
        </p:spPr>
        <p:txBody>
          <a:bodyPr wrap="square" rtlCol="0">
            <a:noAutofit/>
          </a:bodyPr>
          <a:p>
            <a:pPr marL="285750" indent="-285750">
              <a:buFont typeface="Arial" panose="020B0604020202020204" pitchFamily="34" charset="0"/>
              <a:buChar char="•"/>
            </a:pPr>
            <a:r>
              <a:rPr lang="en-US"/>
              <a:t>Some  characters are not used in the names of special Unix variables. </a:t>
            </a:r>
            <a:endParaRPr lang="en-US"/>
          </a:p>
          <a:p>
            <a:pPr marL="285750" indent="-285750">
              <a:buFont typeface="Arial" panose="020B0604020202020204" pitchFamily="34" charset="0"/>
              <a:buChar char="•"/>
            </a:pPr>
            <a:r>
              <a:rPr lang="en-US"/>
              <a:t>These variables are reserved for specific functions.</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r>
              <a:rPr lang="en-US"/>
              <a:t>For example, the $ character represents the process ID number, or PID, of the current shell −</a:t>
            </a:r>
            <a:endParaRPr lang="en-US"/>
          </a:p>
          <a:p>
            <a:pPr indent="0">
              <a:buFont typeface="Arial" panose="020B0604020202020204" pitchFamily="34" charset="0"/>
              <a:buNone/>
            </a:pPr>
            <a:endParaRPr lang="en-US"/>
          </a:p>
          <a:p>
            <a:pPr indent="0">
              <a:buFont typeface="Arial" panose="020B0604020202020204" pitchFamily="34" charset="0"/>
              <a:buNone/>
            </a:pPr>
            <a:r>
              <a:rPr lang="en-US"/>
              <a:t>$echo $$</a:t>
            </a:r>
            <a:endParaRPr lang="en-US"/>
          </a:p>
          <a:p>
            <a:pPr indent="0">
              <a:buNone/>
            </a:pPr>
            <a:endParaRPr lang="en-US"/>
          </a:p>
        </p:txBody>
      </p:sp>
      <p:graphicFrame>
        <p:nvGraphicFramePr>
          <p:cNvPr id="9" name="Content Placeholder 8"/>
          <p:cNvGraphicFramePr/>
          <p:nvPr>
            <p:ph idx="1"/>
            <p:custDataLst>
              <p:tags r:id="rId1"/>
            </p:custDataLst>
          </p:nvPr>
        </p:nvGraphicFramePr>
        <p:xfrm>
          <a:off x="838200" y="1825625"/>
          <a:ext cx="10515600" cy="4298950"/>
        </p:xfrm>
        <a:graphic>
          <a:graphicData uri="http://schemas.openxmlformats.org/drawingml/2006/table">
            <a:tbl>
              <a:tblPr firstRow="1" bandRow="1">
                <a:tableStyleId>{5C22544A-7EE6-4342-B048-85BDC9FD1C3A}</a:tableStyleId>
              </a:tblPr>
              <a:tblGrid>
                <a:gridCol w="1541780"/>
                <a:gridCol w="8973820"/>
              </a:tblGrid>
              <a:tr h="389890">
                <a:tc>
                  <a:txBody>
                    <a:bodyPr/>
                    <a:p>
                      <a:pPr>
                        <a:buNone/>
                      </a:pPr>
                      <a:r>
                        <a:rPr lang="en-US" sz="1800">
                          <a:sym typeface="+mn-ea"/>
                        </a:rPr>
                        <a:t>Variable</a:t>
                      </a:r>
                      <a:endParaRPr lang="en-US"/>
                    </a:p>
                  </a:txBody>
                  <a:tcPr/>
                </a:tc>
                <a:tc>
                  <a:txBody>
                    <a:bodyPr/>
                    <a:p>
                      <a:pPr>
                        <a:buNone/>
                      </a:pPr>
                      <a:r>
                        <a:rPr lang="en-US"/>
                        <a:t> Description</a:t>
                      </a:r>
                      <a:endParaRPr lang="en-US"/>
                    </a:p>
                  </a:txBody>
                  <a:tcPr/>
                </a:tc>
              </a:tr>
              <a:tr h="389890">
                <a:tc>
                  <a:txBody>
                    <a:bodyPr/>
                    <a:p>
                      <a:pPr>
                        <a:buNone/>
                      </a:pPr>
                      <a:r>
                        <a:rPr lang="en-US"/>
                        <a:t>$0</a:t>
                      </a:r>
                      <a:endParaRPr lang="en-US"/>
                    </a:p>
                  </a:txBody>
                  <a:tcPr/>
                </a:tc>
                <a:tc>
                  <a:txBody>
                    <a:bodyPr/>
                    <a:p>
                      <a:pPr>
                        <a:buNone/>
                      </a:pPr>
                      <a:r>
                        <a:rPr lang="en-US"/>
                        <a:t>The filename of the current script.</a:t>
                      </a:r>
                      <a:endParaRPr lang="en-US"/>
                    </a:p>
                  </a:txBody>
                  <a:tcPr/>
                </a:tc>
              </a:tr>
              <a:tr h="1146810">
                <a:tc>
                  <a:txBody>
                    <a:bodyPr/>
                    <a:p>
                      <a:pPr>
                        <a:buNone/>
                      </a:pPr>
                      <a:r>
                        <a:rPr lang="en-US"/>
                        <a:t>$n</a:t>
                      </a:r>
                      <a:endParaRPr lang="en-US"/>
                    </a:p>
                  </a:txBody>
                  <a:tcPr/>
                </a:tc>
                <a:tc>
                  <a:txBody>
                    <a:bodyPr/>
                    <a:p>
                      <a:pPr>
                        <a:buNone/>
                      </a:pPr>
                      <a:r>
                        <a:rPr lang="en-US"/>
                        <a:t>These variables correspond to the arguments with which a script was invoked. Here n is a positive decimal number corresponding to the position of an argument (the first argument is $1, the second argument is $2, and so on).</a:t>
                      </a:r>
                      <a:endParaRPr lang="en-US"/>
                    </a:p>
                  </a:txBody>
                  <a:tcPr/>
                </a:tc>
              </a:tr>
              <a:tr h="529590">
                <a:tc>
                  <a:txBody>
                    <a:bodyPr/>
                    <a:p>
                      <a:pPr>
                        <a:buNone/>
                      </a:pPr>
                      <a:r>
                        <a:rPr lang="en-US" sz="1800">
                          <a:sym typeface="+mn-ea"/>
                        </a:rPr>
                        <a:t>$#</a:t>
                      </a:r>
                      <a:endParaRPr lang="en-US"/>
                    </a:p>
                  </a:txBody>
                  <a:tcPr/>
                </a:tc>
                <a:tc>
                  <a:txBody>
                    <a:bodyPr/>
                    <a:p>
                      <a:pPr>
                        <a:buNone/>
                      </a:pPr>
                      <a:r>
                        <a:rPr lang="en-US"/>
                        <a:t>The number of arguments supplied to a script.</a:t>
                      </a:r>
                      <a:endParaRPr lang="en-US"/>
                    </a:p>
                  </a:txBody>
                  <a:tcPr/>
                </a:tc>
              </a:tr>
              <a:tr h="695960">
                <a:tc>
                  <a:txBody>
                    <a:bodyPr/>
                    <a:p>
                      <a:pPr>
                        <a:buNone/>
                      </a:pPr>
                      <a:r>
                        <a:rPr lang="en-US" sz="1800">
                          <a:sym typeface="+mn-ea"/>
                        </a:rPr>
                        <a:t>$*</a:t>
                      </a:r>
                      <a:endParaRPr lang="en-US" sz="1800"/>
                    </a:p>
                    <a:p>
                      <a:pPr>
                        <a:buNone/>
                      </a:pPr>
                      <a:endParaRPr lang="en-US"/>
                    </a:p>
                  </a:txBody>
                  <a:tcPr/>
                </a:tc>
                <a:tc>
                  <a:txBody>
                    <a:bodyPr/>
                    <a:p>
                      <a:pPr>
                        <a:buNone/>
                      </a:pPr>
                      <a:r>
                        <a:rPr lang="en-US"/>
                        <a:t>All the arguments are double quoted. If a script receives two arguments, $* is equivalent to $1 $2.</a:t>
                      </a:r>
                      <a:endParaRPr lang="en-US"/>
                    </a:p>
                  </a:txBody>
                  <a:tcPr/>
                </a:tc>
              </a:tr>
              <a:tr h="1146810">
                <a:tc>
                  <a:txBody>
                    <a:bodyPr/>
                    <a:p>
                      <a:pPr>
                        <a:buNone/>
                      </a:pPr>
                      <a:r>
                        <a:rPr lang="en-US" sz="1800">
                          <a:sym typeface="+mn-ea"/>
                        </a:rPr>
                        <a:t>$@</a:t>
                      </a:r>
                      <a:endParaRPr lang="en-US"/>
                    </a:p>
                  </a:txBody>
                  <a:tcPr/>
                </a:tc>
                <a:tc>
                  <a:txBody>
                    <a:bodyPr/>
                    <a:p>
                      <a:pPr>
                        <a:buNone/>
                      </a:pPr>
                      <a:r>
                        <a:rPr lang="en-US"/>
                        <a:t>All the arguments are individually double quoted. If a script receives two arguments, $@ is equivalent to $1 $2.</a:t>
                      </a:r>
                      <a:endParaRPr 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Unix / Linux </a:t>
            </a:r>
            <a:endParaRPr lang="en-US"/>
          </a:p>
        </p:txBody>
      </p:sp>
      <p:sp>
        <p:nvSpPr>
          <p:cNvPr id="3" name="Text Box 2"/>
          <p:cNvSpPr txBox="1"/>
          <p:nvPr/>
        </p:nvSpPr>
        <p:spPr>
          <a:xfrm>
            <a:off x="711835" y="1749425"/>
            <a:ext cx="10348595" cy="2462530"/>
          </a:xfrm>
          <a:prstGeom prst="rect">
            <a:avLst/>
          </a:prstGeom>
          <a:noFill/>
        </p:spPr>
        <p:txBody>
          <a:bodyPr wrap="square" rtlCol="0">
            <a:noAutofit/>
          </a:bodyPr>
          <a:p>
            <a:pPr marL="285750" indent="-285750">
              <a:buFont typeface="Arial" panose="020B0604020202020204" pitchFamily="34" charset="0"/>
              <a:buChar char="•"/>
            </a:pPr>
            <a:r>
              <a:rPr lang="en-US" sz="2400"/>
              <a:t>Unix is an Operating System that is truly the base of all Operating Systems like Ubuntu, Solaris, POSIX, etc.</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 It was developed in the 1970s by Ken Thompson, Dennis Ritchie, and others in the AT&amp;T Laboratories. </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It was originally meant for programmers developing software rather than non-programmers.</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Many modern operating systems, including Linux and macOS, are based on UNIX or its variants.</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Special Variables</a:t>
            </a:r>
            <a:endParaRPr lang="en-US"/>
          </a:p>
        </p:txBody>
      </p:sp>
      <p:sp>
        <p:nvSpPr>
          <p:cNvPr id="3" name="Text Box 2"/>
          <p:cNvSpPr txBox="1"/>
          <p:nvPr/>
        </p:nvSpPr>
        <p:spPr>
          <a:xfrm>
            <a:off x="711835" y="1749425"/>
            <a:ext cx="9977755" cy="3553460"/>
          </a:xfrm>
          <a:prstGeom prst="rect">
            <a:avLst/>
          </a:prstGeom>
          <a:noFill/>
        </p:spPr>
        <p:txBody>
          <a:bodyPr wrap="square" rtlCol="0">
            <a:noAutofit/>
          </a:bodyPr>
          <a:p>
            <a:pPr marL="285750" indent="-285750">
              <a:buFont typeface="Arial" panose="020B0604020202020204" pitchFamily="34" charset="0"/>
              <a:buChar char="•"/>
            </a:pPr>
            <a:r>
              <a:rPr lang="en-US"/>
              <a:t>Some  characters are not used in the names of special Unix variables. </a:t>
            </a:r>
            <a:endParaRPr lang="en-US"/>
          </a:p>
          <a:p>
            <a:pPr marL="285750" indent="-285750">
              <a:buFont typeface="Arial" panose="020B0604020202020204" pitchFamily="34" charset="0"/>
              <a:buChar char="•"/>
            </a:pPr>
            <a:r>
              <a:rPr lang="en-US"/>
              <a:t>These variables are reserved for specific functions.</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r>
              <a:rPr lang="en-US"/>
              <a:t>For example, the $ character represents the process ID number, or PID, of the current shell −</a:t>
            </a:r>
            <a:endParaRPr lang="en-US"/>
          </a:p>
          <a:p>
            <a:pPr indent="0">
              <a:buFont typeface="Arial" panose="020B0604020202020204" pitchFamily="34" charset="0"/>
              <a:buNone/>
            </a:pPr>
            <a:endParaRPr lang="en-US"/>
          </a:p>
          <a:p>
            <a:pPr indent="0">
              <a:buFont typeface="Arial" panose="020B0604020202020204" pitchFamily="34" charset="0"/>
              <a:buNone/>
            </a:pPr>
            <a:r>
              <a:rPr lang="en-US"/>
              <a:t>$echo $$</a:t>
            </a:r>
            <a:endParaRPr lang="en-US"/>
          </a:p>
          <a:p>
            <a:pPr indent="0">
              <a:buNone/>
            </a:pPr>
            <a:endParaRPr lang="en-US"/>
          </a:p>
        </p:txBody>
      </p:sp>
      <p:graphicFrame>
        <p:nvGraphicFramePr>
          <p:cNvPr id="9" name="Content Placeholder 8"/>
          <p:cNvGraphicFramePr/>
          <p:nvPr>
            <p:ph idx="1"/>
            <p:custDataLst>
              <p:tags r:id="rId1"/>
            </p:custDataLst>
          </p:nvPr>
        </p:nvGraphicFramePr>
        <p:xfrm>
          <a:off x="838200" y="1825625"/>
          <a:ext cx="10515600" cy="3965575"/>
        </p:xfrm>
        <a:graphic>
          <a:graphicData uri="http://schemas.openxmlformats.org/drawingml/2006/table">
            <a:tbl>
              <a:tblPr firstRow="1" bandRow="1">
                <a:tableStyleId>{5C22544A-7EE6-4342-B048-85BDC9FD1C3A}</a:tableStyleId>
              </a:tblPr>
              <a:tblGrid>
                <a:gridCol w="1541780"/>
                <a:gridCol w="8973820"/>
              </a:tblGrid>
              <a:tr h="389890">
                <a:tc>
                  <a:txBody>
                    <a:bodyPr/>
                    <a:p>
                      <a:pPr>
                        <a:buNone/>
                      </a:pPr>
                      <a:r>
                        <a:rPr lang="en-US" sz="1800">
                          <a:sym typeface="+mn-ea"/>
                        </a:rPr>
                        <a:t>Variable</a:t>
                      </a:r>
                      <a:endParaRPr lang="en-US"/>
                    </a:p>
                  </a:txBody>
                  <a:tcPr/>
                </a:tc>
                <a:tc>
                  <a:txBody>
                    <a:bodyPr/>
                    <a:p>
                      <a:pPr>
                        <a:buNone/>
                      </a:pPr>
                      <a:r>
                        <a:rPr lang="en-US"/>
                        <a:t> Description</a:t>
                      </a:r>
                      <a:endParaRPr lang="en-US"/>
                    </a:p>
                  </a:txBody>
                  <a:tcPr/>
                </a:tc>
              </a:tr>
              <a:tr h="389890">
                <a:tc>
                  <a:txBody>
                    <a:bodyPr/>
                    <a:p>
                      <a:pPr>
                        <a:buNone/>
                      </a:pPr>
                      <a:r>
                        <a:rPr lang="en-US" sz="1800">
                          <a:sym typeface="+mn-ea"/>
                        </a:rPr>
                        <a:t>$?</a:t>
                      </a:r>
                      <a:endParaRPr lang="en-US"/>
                    </a:p>
                  </a:txBody>
                  <a:tcPr/>
                </a:tc>
                <a:tc>
                  <a:txBody>
                    <a:bodyPr/>
                    <a:p>
                      <a:pPr>
                        <a:buNone/>
                      </a:pPr>
                      <a:r>
                        <a:rPr lang="en-US"/>
                        <a:t>The exit status of the last command executed.</a:t>
                      </a:r>
                      <a:endParaRPr lang="en-US"/>
                    </a:p>
                  </a:txBody>
                  <a:tcPr/>
                </a:tc>
              </a:tr>
              <a:tr h="813435">
                <a:tc>
                  <a:txBody>
                    <a:bodyPr/>
                    <a:p>
                      <a:pPr>
                        <a:buNone/>
                      </a:pPr>
                      <a:r>
                        <a:rPr lang="en-US" sz="1800">
                          <a:sym typeface="+mn-ea"/>
                        </a:rPr>
                        <a:t>$$</a:t>
                      </a:r>
                      <a:endParaRPr lang="en-US"/>
                    </a:p>
                  </a:txBody>
                  <a:tcPr/>
                </a:tc>
                <a:tc>
                  <a:txBody>
                    <a:bodyPr/>
                    <a:p>
                      <a:pPr>
                        <a:buNone/>
                      </a:pPr>
                      <a:r>
                        <a:rPr lang="en-US"/>
                        <a:t>The process number of the current shell. For shell scripts, this is the process ID under which they are executing.</a:t>
                      </a:r>
                      <a:endParaRPr lang="en-US"/>
                    </a:p>
                  </a:txBody>
                  <a:tcPr/>
                </a:tc>
              </a:tr>
              <a:tr h="529590">
                <a:tc>
                  <a:txBody>
                    <a:bodyPr/>
                    <a:p>
                      <a:pPr>
                        <a:buNone/>
                      </a:pPr>
                      <a:r>
                        <a:rPr lang="en-US" sz="1800">
                          <a:sym typeface="+mn-ea"/>
                        </a:rPr>
                        <a:t>$!</a:t>
                      </a:r>
                      <a:endParaRPr lang="en-US"/>
                    </a:p>
                  </a:txBody>
                  <a:tcPr/>
                </a:tc>
                <a:tc>
                  <a:txBody>
                    <a:bodyPr/>
                    <a:p>
                      <a:pPr>
                        <a:buNone/>
                      </a:pPr>
                      <a:r>
                        <a:rPr lang="en-US"/>
                        <a:t>The process number of the last background command.</a:t>
                      </a:r>
                      <a:endParaRPr 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Command-Line Arguments</a:t>
            </a:r>
            <a:endParaRPr lang="en-US"/>
          </a:p>
        </p:txBody>
      </p:sp>
      <p:sp>
        <p:nvSpPr>
          <p:cNvPr id="3" name="Text Box 2"/>
          <p:cNvSpPr txBox="1"/>
          <p:nvPr/>
        </p:nvSpPr>
        <p:spPr>
          <a:xfrm>
            <a:off x="711835" y="1749425"/>
            <a:ext cx="9977755" cy="4456430"/>
          </a:xfrm>
          <a:prstGeom prst="rect">
            <a:avLst/>
          </a:prstGeom>
          <a:noFill/>
        </p:spPr>
        <p:txBody>
          <a:bodyPr wrap="square" rtlCol="0">
            <a:noAutofit/>
          </a:bodyPr>
          <a:p>
            <a:pPr marL="285750" indent="-285750">
              <a:buFont typeface="Arial" panose="020B0604020202020204" pitchFamily="34" charset="0"/>
              <a:buChar char="•"/>
            </a:pPr>
            <a:r>
              <a:rPr lang="en-US"/>
              <a:t>The command-line arguments $1, $2, $3, ...$9 are positional parameters, with $0 pointing to the actual command, program, shell script, or function and $1, $2, $3, ...$9 as the arguments to the command.</a:t>
            </a:r>
            <a:endParaRPr lang="en-US"/>
          </a:p>
          <a:p>
            <a:pPr indent="0">
              <a:buFont typeface="Arial" panose="020B0604020202020204" pitchFamily="34" charset="0"/>
              <a:buNone/>
            </a:pPr>
            <a:endParaRPr lang="en-US"/>
          </a:p>
          <a:p>
            <a:pPr indent="0">
              <a:buFont typeface="Arial" panose="020B0604020202020204" pitchFamily="34" charset="0"/>
              <a:buNone/>
            </a:pPr>
            <a:r>
              <a:rPr lang="en-US"/>
              <a:t>#!/bin/sh</a:t>
            </a:r>
            <a:endParaRPr lang="en-US"/>
          </a:p>
          <a:p>
            <a:pPr indent="0">
              <a:buFont typeface="Arial" panose="020B0604020202020204" pitchFamily="34" charset="0"/>
              <a:buNone/>
            </a:pPr>
            <a:endParaRPr lang="en-US"/>
          </a:p>
          <a:p>
            <a:pPr indent="0">
              <a:buFont typeface="Arial" panose="020B0604020202020204" pitchFamily="34" charset="0"/>
              <a:buNone/>
            </a:pPr>
            <a:r>
              <a:rPr lang="en-US"/>
              <a:t>echo "File Name: $0"</a:t>
            </a:r>
            <a:endParaRPr lang="en-US"/>
          </a:p>
          <a:p>
            <a:pPr indent="0">
              <a:buFont typeface="Arial" panose="020B0604020202020204" pitchFamily="34" charset="0"/>
              <a:buNone/>
            </a:pPr>
            <a:r>
              <a:rPr lang="en-US"/>
              <a:t>echo "First Parameter : $1"</a:t>
            </a:r>
            <a:endParaRPr lang="en-US"/>
          </a:p>
          <a:p>
            <a:pPr indent="0">
              <a:buFont typeface="Arial" panose="020B0604020202020204" pitchFamily="34" charset="0"/>
              <a:buNone/>
            </a:pPr>
            <a:r>
              <a:rPr lang="en-US"/>
              <a:t>echo "Second Parameter : $2"</a:t>
            </a:r>
            <a:endParaRPr lang="en-US"/>
          </a:p>
          <a:p>
            <a:pPr indent="0">
              <a:buFont typeface="Arial" panose="020B0604020202020204" pitchFamily="34" charset="0"/>
              <a:buNone/>
            </a:pPr>
            <a:r>
              <a:rPr lang="en-US"/>
              <a:t>echo "Quoted Values: $@"</a:t>
            </a:r>
            <a:endParaRPr lang="en-US"/>
          </a:p>
          <a:p>
            <a:pPr indent="0">
              <a:buFont typeface="Arial" panose="020B0604020202020204" pitchFamily="34" charset="0"/>
              <a:buNone/>
            </a:pPr>
            <a:r>
              <a:rPr lang="en-US"/>
              <a:t>echo "Quoted Values: $*"</a:t>
            </a:r>
            <a:endParaRPr lang="en-US"/>
          </a:p>
          <a:p>
            <a:pPr indent="0">
              <a:buFont typeface="Arial" panose="020B0604020202020204" pitchFamily="34" charset="0"/>
              <a:buNone/>
            </a:pPr>
            <a:r>
              <a:rPr lang="en-US"/>
              <a:t>echo "Total Number of Parameters : $#"</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r>
              <a:rPr lang="en-US"/>
              <a:t>$./test.sh Western Union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Special Parameters $* and $@</a:t>
            </a:r>
            <a:endParaRPr lang="en-US"/>
          </a:p>
        </p:txBody>
      </p:sp>
      <p:sp>
        <p:nvSpPr>
          <p:cNvPr id="3" name="Text Box 2"/>
          <p:cNvSpPr txBox="1"/>
          <p:nvPr/>
        </p:nvSpPr>
        <p:spPr>
          <a:xfrm>
            <a:off x="711835" y="1749425"/>
            <a:ext cx="9977755" cy="4456430"/>
          </a:xfrm>
          <a:prstGeom prst="rect">
            <a:avLst/>
          </a:prstGeom>
          <a:noFill/>
        </p:spPr>
        <p:txBody>
          <a:bodyPr wrap="square" rtlCol="0">
            <a:noAutofit/>
          </a:bodyPr>
          <a:p>
            <a:pPr marL="285750" indent="-285750">
              <a:buFont typeface="Arial" panose="020B0604020202020204" pitchFamily="34" charset="0"/>
              <a:buChar char="•"/>
            </a:pPr>
            <a:r>
              <a:rPr lang="en-US"/>
              <a:t>There are special parameters that allow accessing all the command-line arguments at once. $* and $@ both will act the same unless they are enclosed in double quotes,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Both the parameters specify the command-line arguments. However, the "$*" special parameter takes the entire list as one argument with spaces between </a:t>
            </a:r>
            <a:endParaRPr lang="en-US"/>
          </a:p>
          <a:p>
            <a:pPr marL="285750" indent="-285750">
              <a:buFont typeface="Arial" panose="020B0604020202020204" pitchFamily="34" charset="0"/>
              <a:buChar char="•"/>
            </a:pPr>
            <a:r>
              <a:rPr lang="en-US"/>
              <a:t>The "$@" special parameter takes the entire list and separates it into separate arguments.#!/bin/sh</a:t>
            </a:r>
            <a:endParaRPr lang="en-US"/>
          </a:p>
          <a:p>
            <a:pPr indent="0">
              <a:buFont typeface="Arial" panose="020B0604020202020204" pitchFamily="34" charset="0"/>
              <a:buNone/>
            </a:pPr>
            <a:endParaRPr lang="en-US"/>
          </a:p>
          <a:p>
            <a:pPr indent="0">
              <a:buFont typeface="Arial" panose="020B0604020202020204" pitchFamily="34" charset="0"/>
              <a:buNone/>
            </a:pPr>
            <a:r>
              <a:rPr lang="en-US"/>
              <a:t>#!/bin/sh</a:t>
            </a:r>
            <a:endParaRPr lang="en-US"/>
          </a:p>
          <a:p>
            <a:pPr indent="0">
              <a:buFont typeface="Arial" panose="020B0604020202020204" pitchFamily="34" charset="0"/>
              <a:buNone/>
            </a:pPr>
            <a:endParaRPr lang="en-US"/>
          </a:p>
          <a:p>
            <a:pPr indent="0">
              <a:buFont typeface="Arial" panose="020B0604020202020204" pitchFamily="34" charset="0"/>
              <a:buNone/>
            </a:pPr>
            <a:r>
              <a:rPr lang="en-US"/>
              <a:t>for TOKEN in $*</a:t>
            </a:r>
            <a:endParaRPr lang="en-US"/>
          </a:p>
          <a:p>
            <a:pPr indent="0">
              <a:buFont typeface="Arial" panose="020B0604020202020204" pitchFamily="34" charset="0"/>
              <a:buNone/>
            </a:pPr>
            <a:r>
              <a:rPr lang="en-US"/>
              <a:t>do</a:t>
            </a:r>
            <a:endParaRPr lang="en-US"/>
          </a:p>
          <a:p>
            <a:pPr indent="0">
              <a:buFont typeface="Arial" panose="020B0604020202020204" pitchFamily="34" charset="0"/>
              <a:buNone/>
            </a:pPr>
            <a:r>
              <a:rPr lang="en-US"/>
              <a:t>   echo $TOKEN</a:t>
            </a:r>
            <a:endParaRPr lang="en-US"/>
          </a:p>
          <a:p>
            <a:pPr indent="0">
              <a:buFont typeface="Arial" panose="020B0604020202020204" pitchFamily="34" charset="0"/>
              <a:buNone/>
            </a:pPr>
            <a:r>
              <a:rPr lang="en-US"/>
              <a:t>done</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r>
              <a:rPr lang="en-US"/>
              <a:t>$./test.sh Western Union 20 yeas old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Arrays</a:t>
            </a:r>
            <a:endParaRPr lang="en-US"/>
          </a:p>
        </p:txBody>
      </p:sp>
      <p:sp>
        <p:nvSpPr>
          <p:cNvPr id="3" name="Text Box 2"/>
          <p:cNvSpPr txBox="1"/>
          <p:nvPr/>
        </p:nvSpPr>
        <p:spPr>
          <a:xfrm>
            <a:off x="711835" y="1749425"/>
            <a:ext cx="9977755" cy="4456430"/>
          </a:xfrm>
          <a:prstGeom prst="rect">
            <a:avLst/>
          </a:prstGeom>
          <a:noFill/>
        </p:spPr>
        <p:txBody>
          <a:bodyPr wrap="square" rtlCol="0">
            <a:noAutofit/>
          </a:bodyPr>
          <a:p>
            <a:pPr marL="285750" indent="-285750">
              <a:buFont typeface="Arial" panose="020B0604020202020204" pitchFamily="34" charset="0"/>
              <a:buChar char="•"/>
            </a:pPr>
            <a:r>
              <a:rPr lang="en-US"/>
              <a:t>Array variable can hold multiple values at the same time. Arrays provide a method of grouping a set of variables. </a:t>
            </a:r>
            <a:endParaRPr lang="en-US"/>
          </a:p>
          <a:p>
            <a:pPr marL="285750" indent="-285750">
              <a:buFont typeface="Arial" panose="020B0604020202020204" pitchFamily="34" charset="0"/>
              <a:buChar char="•"/>
            </a:pPr>
            <a:r>
              <a:rPr lang="en-US"/>
              <a:t>Instead of creating a new name for each variable that is required, you can use a single array variable that stores all the other variables.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All the naming rules discussed for Shell Variables would be applicable while naming arrays.#!/bin/sh</a:t>
            </a:r>
            <a:endParaRPr lang="en-US"/>
          </a:p>
          <a:p>
            <a:pPr indent="0">
              <a:buFont typeface="Arial" panose="020B0604020202020204" pitchFamily="34" charset="0"/>
              <a:buNone/>
            </a:pPr>
            <a:endParaRPr lang="en-US"/>
          </a:p>
          <a:p>
            <a:pPr indent="0">
              <a:buFont typeface="Arial" panose="020B0604020202020204" pitchFamily="34" charset="0"/>
              <a:buNone/>
            </a:pPr>
            <a:r>
              <a:rPr lang="en-US" b="1"/>
              <a:t>array_name[index]=value</a:t>
            </a:r>
            <a:endParaRPr lang="en-US" b="1"/>
          </a:p>
          <a:p>
            <a:pPr indent="0">
              <a:buFont typeface="Arial" panose="020B0604020202020204" pitchFamily="34" charset="0"/>
              <a:buNone/>
            </a:pPr>
            <a:endParaRPr lang="en-US"/>
          </a:p>
          <a:p>
            <a:pPr marL="285750" indent="-285750">
              <a:buFont typeface="Arial" panose="020B0604020202020204" pitchFamily="34" charset="0"/>
              <a:buChar char="•"/>
            </a:pPr>
            <a:r>
              <a:rPr lang="en-US"/>
              <a:t>If you are using the ksh shell, here is the syntax of array initialization −</a:t>
            </a:r>
            <a:endParaRPr lang="en-US"/>
          </a:p>
          <a:p>
            <a:pPr indent="0">
              <a:buFont typeface="Arial" panose="020B0604020202020204" pitchFamily="34" charset="0"/>
              <a:buNone/>
            </a:pPr>
            <a:endParaRPr lang="en-US" b="1"/>
          </a:p>
          <a:p>
            <a:pPr indent="0">
              <a:buFont typeface="Arial" panose="020B0604020202020204" pitchFamily="34" charset="0"/>
              <a:buNone/>
            </a:pPr>
            <a:r>
              <a:rPr lang="en-US" b="1"/>
              <a:t>set -A array_name value1 value2 ... valuen</a:t>
            </a:r>
            <a:endParaRPr lang="en-US" b="1"/>
          </a:p>
          <a:p>
            <a:pPr indent="0">
              <a:buFont typeface="Arial" panose="020B0604020202020204" pitchFamily="34" charset="0"/>
              <a:buNone/>
            </a:pPr>
            <a:endParaRPr lang="en-US"/>
          </a:p>
          <a:p>
            <a:pPr marL="285750" indent="-285750">
              <a:buFont typeface="Arial" panose="020B0604020202020204" pitchFamily="34" charset="0"/>
              <a:buChar char="•"/>
            </a:pPr>
            <a:r>
              <a:rPr lang="en-US"/>
              <a:t>If you are using the bash shell, here is the syntax of array initialization −</a:t>
            </a:r>
            <a:endParaRPr lang="en-US"/>
          </a:p>
          <a:p>
            <a:pPr indent="0">
              <a:buFont typeface="Arial" panose="020B0604020202020204" pitchFamily="34" charset="0"/>
              <a:buNone/>
            </a:pPr>
            <a:endParaRPr lang="en-US" b="1"/>
          </a:p>
          <a:p>
            <a:pPr indent="0">
              <a:buFont typeface="Arial" panose="020B0604020202020204" pitchFamily="34" charset="0"/>
              <a:buNone/>
            </a:pPr>
            <a:r>
              <a:rPr lang="en-US" b="1"/>
              <a:t>array_name=(value1 ... valuen)</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Accessing Array Values</a:t>
            </a:r>
            <a:endParaRPr lang="en-US"/>
          </a:p>
        </p:txBody>
      </p:sp>
      <p:sp>
        <p:nvSpPr>
          <p:cNvPr id="3" name="Text Box 2"/>
          <p:cNvSpPr txBox="1"/>
          <p:nvPr/>
        </p:nvSpPr>
        <p:spPr>
          <a:xfrm>
            <a:off x="711835" y="1749425"/>
            <a:ext cx="9977755" cy="4456430"/>
          </a:xfrm>
          <a:prstGeom prst="rect">
            <a:avLst/>
          </a:prstGeom>
          <a:noFill/>
        </p:spPr>
        <p:txBody>
          <a:bodyPr wrap="square" rtlCol="0">
            <a:noAutofit/>
          </a:bodyPr>
          <a:p>
            <a:pPr marL="285750" indent="-285750">
              <a:buFont typeface="Arial" panose="020B0604020202020204" pitchFamily="34" charset="0"/>
              <a:buChar char="•"/>
            </a:pPr>
            <a:r>
              <a:rPr lang="en-US"/>
              <a:t>After you have set any array variable, you access it as follows −</a:t>
            </a:r>
            <a:endParaRPr lang="en-US"/>
          </a:p>
          <a:p>
            <a:pPr marL="285750" indent="-285750">
              <a:buFont typeface="Arial" panose="020B0604020202020204" pitchFamily="34" charset="0"/>
              <a:buChar char="•"/>
            </a:pPr>
            <a:endParaRPr lang="en-US"/>
          </a:p>
          <a:p>
            <a:pPr indent="0">
              <a:buNone/>
            </a:pPr>
            <a:r>
              <a:rPr lang="en-US" b="1"/>
              <a:t>${array_name[index]}</a:t>
            </a:r>
            <a:endParaRPr lang="en-US" b="1"/>
          </a:p>
          <a:p>
            <a:pPr marL="285750" indent="-285750">
              <a:buFont typeface="Arial" panose="020B0604020202020204" pitchFamily="34" charset="0"/>
              <a:buChar char="•"/>
            </a:pPr>
            <a:endParaRPr lang="en-US"/>
          </a:p>
          <a:p>
            <a:pPr indent="0">
              <a:buNone/>
            </a:pPr>
            <a:r>
              <a:rPr lang="en-US" b="1"/>
              <a:t>#!/bin/sh</a:t>
            </a:r>
            <a:endParaRPr lang="en-US" b="1"/>
          </a:p>
          <a:p>
            <a:pPr indent="0">
              <a:buNone/>
            </a:pPr>
            <a:endParaRPr lang="en-US" b="1"/>
          </a:p>
          <a:p>
            <a:pPr indent="0">
              <a:buNone/>
            </a:pPr>
            <a:r>
              <a:rPr lang="en-US" b="1"/>
              <a:t>NAME[0]="Ram"</a:t>
            </a:r>
            <a:endParaRPr lang="en-US" b="1"/>
          </a:p>
          <a:p>
            <a:pPr indent="0">
              <a:buNone/>
            </a:pPr>
            <a:r>
              <a:rPr lang="en-US" b="1"/>
              <a:t>NAME[1]="Sia"</a:t>
            </a:r>
            <a:endParaRPr lang="en-US" b="1"/>
          </a:p>
          <a:p>
            <a:pPr indent="0">
              <a:buNone/>
            </a:pPr>
            <a:r>
              <a:rPr lang="en-US" b="1"/>
              <a:t>NAME[2]="Laxman"</a:t>
            </a:r>
            <a:endParaRPr lang="en-US" b="1"/>
          </a:p>
          <a:p>
            <a:pPr indent="0">
              <a:buNone/>
            </a:pPr>
            <a:r>
              <a:rPr lang="en-US" b="1"/>
              <a:t>NAME[3]="Hanuman"</a:t>
            </a:r>
            <a:endParaRPr lang="en-US" b="1"/>
          </a:p>
          <a:p>
            <a:pPr indent="0">
              <a:buNone/>
            </a:pPr>
            <a:r>
              <a:rPr lang="en-US" b="1"/>
              <a:t>NAME[4]="Daisy"</a:t>
            </a:r>
            <a:endParaRPr lang="en-US" b="1"/>
          </a:p>
          <a:p>
            <a:pPr indent="0">
              <a:buNone/>
            </a:pPr>
            <a:r>
              <a:rPr lang="en-US" b="1"/>
              <a:t>echo "First Index: ${NAME[0]}"</a:t>
            </a:r>
            <a:endParaRPr lang="en-US" b="1"/>
          </a:p>
          <a:p>
            <a:pPr indent="0">
              <a:buNone/>
            </a:pPr>
            <a:r>
              <a:rPr lang="en-US" b="1"/>
              <a:t>echo "Second Index: ${NAME[1]}"</a:t>
            </a:r>
            <a:endParaRPr lang="en-US"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Accessing Array Values</a:t>
            </a:r>
            <a:endParaRPr lang="en-US"/>
          </a:p>
        </p:txBody>
      </p:sp>
      <p:sp>
        <p:nvSpPr>
          <p:cNvPr id="3" name="Text Box 2"/>
          <p:cNvSpPr txBox="1"/>
          <p:nvPr/>
        </p:nvSpPr>
        <p:spPr>
          <a:xfrm>
            <a:off x="711835" y="1749425"/>
            <a:ext cx="9977755" cy="4456430"/>
          </a:xfrm>
          <a:prstGeom prst="rect">
            <a:avLst/>
          </a:prstGeom>
          <a:noFill/>
        </p:spPr>
        <p:txBody>
          <a:bodyPr wrap="square" rtlCol="0">
            <a:noAutofit/>
          </a:bodyPr>
          <a:p>
            <a:pPr marL="285750" indent="-285750">
              <a:buFont typeface="Arial" panose="020B0604020202020204" pitchFamily="34" charset="0"/>
              <a:buChar char="•"/>
            </a:pPr>
            <a:r>
              <a:rPr lang="en-US"/>
              <a:t>You can access all the items in an array in one of the following ways −</a:t>
            </a:r>
            <a:endParaRPr lang="en-US"/>
          </a:p>
          <a:p>
            <a:pPr marL="285750" indent="-285750">
              <a:buFont typeface="Arial" panose="020B0604020202020204" pitchFamily="34" charset="0"/>
              <a:buChar char="•"/>
            </a:pPr>
            <a:endParaRPr lang="en-US"/>
          </a:p>
          <a:p>
            <a:pPr indent="0">
              <a:buNone/>
            </a:pPr>
            <a:r>
              <a:rPr lang="en-US" b="1"/>
              <a:t>${array_name[*]}</a:t>
            </a:r>
            <a:endParaRPr lang="en-US" b="1"/>
          </a:p>
          <a:p>
            <a:pPr indent="0">
              <a:buNone/>
            </a:pPr>
            <a:r>
              <a:rPr lang="en-US" b="1"/>
              <a:t>${array_name[@]}</a:t>
            </a:r>
            <a:endParaRPr lang="en-US" b="1"/>
          </a:p>
          <a:p>
            <a:pPr marL="285750" indent="-285750">
              <a:buFont typeface="Arial" panose="020B0604020202020204" pitchFamily="34" charset="0"/>
              <a:buChar char="•"/>
            </a:pPr>
            <a:endParaRPr lang="en-US"/>
          </a:p>
          <a:p>
            <a:pPr indent="0">
              <a:buNone/>
            </a:pPr>
            <a:r>
              <a:rPr lang="en-US" b="1"/>
              <a:t>#!/bin/sh</a:t>
            </a:r>
            <a:endParaRPr lang="en-US" b="1"/>
          </a:p>
          <a:p>
            <a:pPr indent="0">
              <a:buNone/>
            </a:pPr>
            <a:endParaRPr lang="en-US" b="1"/>
          </a:p>
          <a:p>
            <a:pPr indent="0">
              <a:buNone/>
            </a:pPr>
            <a:r>
              <a:rPr lang="en-US" b="1"/>
              <a:t>NAME[0]="Ram"</a:t>
            </a:r>
            <a:endParaRPr lang="en-US" b="1"/>
          </a:p>
          <a:p>
            <a:pPr indent="0">
              <a:buNone/>
            </a:pPr>
            <a:r>
              <a:rPr lang="en-US" b="1"/>
              <a:t>NAME[1]="Sia"</a:t>
            </a:r>
            <a:endParaRPr lang="en-US" b="1"/>
          </a:p>
          <a:p>
            <a:pPr indent="0">
              <a:buNone/>
            </a:pPr>
            <a:r>
              <a:rPr lang="en-US" b="1"/>
              <a:t>NAME[2]="Laxman"</a:t>
            </a:r>
            <a:endParaRPr lang="en-US" b="1"/>
          </a:p>
          <a:p>
            <a:pPr indent="0">
              <a:buNone/>
            </a:pPr>
            <a:r>
              <a:rPr lang="en-US" b="1"/>
              <a:t>NAME[3]="Hanuman"</a:t>
            </a:r>
            <a:endParaRPr lang="en-US" b="1"/>
          </a:p>
          <a:p>
            <a:pPr indent="0">
              <a:buNone/>
            </a:pPr>
            <a:r>
              <a:rPr lang="en-US" b="1"/>
              <a:t>NAME[4]="Daisy"</a:t>
            </a:r>
            <a:endParaRPr lang="en-US" b="1"/>
          </a:p>
          <a:p>
            <a:pPr indent="0">
              <a:buNone/>
            </a:pPr>
            <a:r>
              <a:rPr lang="en-US" b="1"/>
              <a:t>echo "First Index: ${NAME[*]}"</a:t>
            </a:r>
            <a:endParaRPr lang="en-US" b="1"/>
          </a:p>
          <a:p>
            <a:pPr indent="0">
              <a:buNone/>
            </a:pPr>
            <a:r>
              <a:rPr lang="en-US" b="1"/>
              <a:t>echo "Second Index:${NAME[@]}"</a:t>
            </a:r>
            <a:endParaRPr 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Operators</a:t>
            </a:r>
            <a:endParaRPr lang="en-US"/>
          </a:p>
        </p:txBody>
      </p:sp>
      <p:sp>
        <p:nvSpPr>
          <p:cNvPr id="3" name="Text Box 2"/>
          <p:cNvSpPr txBox="1"/>
          <p:nvPr/>
        </p:nvSpPr>
        <p:spPr>
          <a:xfrm>
            <a:off x="711835" y="1749425"/>
            <a:ext cx="9977755" cy="4456430"/>
          </a:xfrm>
          <a:prstGeom prst="rect">
            <a:avLst/>
          </a:prstGeom>
          <a:noFill/>
        </p:spPr>
        <p:txBody>
          <a:bodyPr wrap="square" rtlCol="0">
            <a:noAutofit/>
          </a:bodyPr>
          <a:p>
            <a:pPr marL="285750" indent="-285750">
              <a:buFont typeface="Arial" panose="020B0604020202020204" pitchFamily="34" charset="0"/>
              <a:buChar char="•"/>
            </a:pPr>
            <a:r>
              <a:rPr lang="en-US"/>
              <a:t>Arithmetic Operators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Relational Operators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Boolean Operators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String Operators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File Test Operators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Bourne shell didn't originally have any mechanism to perform simple arithmetic operations but it uses external programs, either </a:t>
            </a:r>
            <a:r>
              <a:rPr lang="en-US" b="1"/>
              <a:t>awk or expr.</a:t>
            </a:r>
            <a:endParaRPr lang="en-US" b="1"/>
          </a:p>
          <a:p>
            <a:pPr indent="0">
              <a:buNone/>
            </a:pPr>
            <a:r>
              <a:rPr lang="en-US" b="1"/>
              <a:t>#!/bin/sh</a:t>
            </a:r>
            <a:endParaRPr lang="en-US" b="1"/>
          </a:p>
          <a:p>
            <a:pPr indent="0">
              <a:buNone/>
            </a:pPr>
            <a:endParaRPr lang="en-US" b="1"/>
          </a:p>
          <a:p>
            <a:pPr indent="0">
              <a:buNone/>
            </a:pPr>
            <a:r>
              <a:rPr lang="en-US" b="1"/>
              <a:t>val=`expr 2 + 2`</a:t>
            </a:r>
            <a:endParaRPr lang="en-US" b="1"/>
          </a:p>
          <a:p>
            <a:pPr indent="0">
              <a:buNone/>
            </a:pPr>
            <a:r>
              <a:rPr lang="en-US" b="1"/>
              <a:t>echo "Total value : $val"</a:t>
            </a:r>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Operators</a:t>
            </a:r>
            <a:endParaRPr lang="en-US"/>
          </a:p>
        </p:txBody>
      </p:sp>
      <p:sp>
        <p:nvSpPr>
          <p:cNvPr id="3" name="Text Box 2"/>
          <p:cNvSpPr txBox="1"/>
          <p:nvPr/>
        </p:nvSpPr>
        <p:spPr>
          <a:xfrm>
            <a:off x="711835" y="1749425"/>
            <a:ext cx="9977755" cy="4456430"/>
          </a:xfrm>
          <a:prstGeom prst="rect">
            <a:avLst/>
          </a:prstGeom>
          <a:noFill/>
        </p:spPr>
        <p:txBody>
          <a:bodyPr wrap="square" rtlCol="0">
            <a:noAutofit/>
          </a:bodyPr>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Bourne shell didn't originally have any mechanism to perform simple arithmetic operations but it uses external programs, either </a:t>
            </a:r>
            <a:r>
              <a:rPr lang="en-US" b="1"/>
              <a:t>awk or expr.</a:t>
            </a:r>
            <a:endParaRPr lang="en-US" b="1"/>
          </a:p>
          <a:p>
            <a:pPr marL="285750" indent="-285750">
              <a:buFont typeface="Arial" panose="020B0604020202020204" pitchFamily="34" charset="0"/>
              <a:buChar char="•"/>
            </a:pPr>
            <a:endParaRPr lang="en-US" b="1"/>
          </a:p>
          <a:p>
            <a:pPr marL="285750" indent="-285750">
              <a:buFont typeface="Arial" panose="020B0604020202020204" pitchFamily="34" charset="0"/>
              <a:buChar char="•"/>
            </a:pPr>
            <a:r>
              <a:rPr lang="en-US" b="1"/>
              <a:t>There must be spaces between operators and expressions. For example, 2+2 is not correct; it should be written as 2 + 2.</a:t>
            </a:r>
            <a:endParaRPr lang="en-US" b="1"/>
          </a:p>
          <a:p>
            <a:pPr marL="285750" indent="-285750">
              <a:buFont typeface="Arial" panose="020B0604020202020204" pitchFamily="34" charset="0"/>
              <a:buChar char="•"/>
            </a:pPr>
            <a:endParaRPr lang="en-US" b="1"/>
          </a:p>
          <a:p>
            <a:pPr marL="285750" indent="-285750">
              <a:buFont typeface="Arial" panose="020B0604020202020204" pitchFamily="34" charset="0"/>
              <a:buChar char="•"/>
            </a:pPr>
            <a:r>
              <a:rPr lang="en-US" b="1"/>
              <a:t>The complete expression should be enclosed between ‘ ‘, called the backtick.</a:t>
            </a:r>
            <a:endParaRPr lang="en-US" b="1"/>
          </a:p>
          <a:p>
            <a:pPr marL="285750" indent="-285750">
              <a:buFont typeface="Arial" panose="020B0604020202020204" pitchFamily="34" charset="0"/>
              <a:buChar char="•"/>
            </a:pPr>
            <a:endParaRPr lang="en-US" b="1"/>
          </a:p>
          <a:p>
            <a:pPr indent="0">
              <a:buNone/>
            </a:pPr>
            <a:r>
              <a:rPr lang="en-US" b="1"/>
              <a:t>#!/bin/sh</a:t>
            </a:r>
            <a:endParaRPr lang="en-US" b="1"/>
          </a:p>
          <a:p>
            <a:pPr indent="0">
              <a:buNone/>
            </a:pPr>
            <a:endParaRPr lang="en-US" b="1"/>
          </a:p>
          <a:p>
            <a:pPr indent="0">
              <a:buNone/>
            </a:pPr>
            <a:r>
              <a:rPr lang="en-US" b="1"/>
              <a:t>val=`expr 2 + 2`</a:t>
            </a:r>
            <a:endParaRPr lang="en-US" b="1"/>
          </a:p>
          <a:p>
            <a:pPr indent="0">
              <a:buNone/>
            </a:pPr>
            <a:r>
              <a:rPr lang="en-US" b="1"/>
              <a:t>echo "Total value : $val"</a:t>
            </a:r>
            <a:endParaRPr lang="en-US"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Arithmetic Operators</a:t>
            </a:r>
            <a:endParaRPr lang="en-US"/>
          </a:p>
        </p:txBody>
      </p:sp>
      <p:sp>
        <p:nvSpPr>
          <p:cNvPr id="3" name="Text Box 2"/>
          <p:cNvSpPr txBox="1"/>
          <p:nvPr/>
        </p:nvSpPr>
        <p:spPr>
          <a:xfrm>
            <a:off x="711835" y="1749425"/>
            <a:ext cx="9977755" cy="3553460"/>
          </a:xfrm>
          <a:prstGeom prst="rect">
            <a:avLst/>
          </a:prstGeom>
          <a:noFill/>
        </p:spPr>
        <p:txBody>
          <a:bodyPr wrap="square" rtlCol="0">
            <a:noAutofit/>
          </a:bodyPr>
          <a:p>
            <a:pPr marL="285750" indent="-285750">
              <a:buFont typeface="Arial" panose="020B0604020202020204" pitchFamily="34" charset="0"/>
              <a:buChar char="•"/>
            </a:pPr>
            <a:r>
              <a:rPr lang="en-US"/>
              <a:t>Some  characters are not used in the names of special Unix variables. </a:t>
            </a:r>
            <a:endParaRPr lang="en-US"/>
          </a:p>
          <a:p>
            <a:pPr marL="285750" indent="-285750">
              <a:buFont typeface="Arial" panose="020B0604020202020204" pitchFamily="34" charset="0"/>
              <a:buChar char="•"/>
            </a:pPr>
            <a:r>
              <a:rPr lang="en-US"/>
              <a:t>These variables are reserved for specific functions.</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r>
              <a:rPr lang="en-US"/>
              <a:t>For example, the $ character represents the process ID number, or PID, of the current shell −</a:t>
            </a:r>
            <a:endParaRPr lang="en-US"/>
          </a:p>
          <a:p>
            <a:pPr indent="0">
              <a:buFont typeface="Arial" panose="020B0604020202020204" pitchFamily="34" charset="0"/>
              <a:buNone/>
            </a:pPr>
            <a:endParaRPr lang="en-US"/>
          </a:p>
          <a:p>
            <a:pPr indent="0">
              <a:buFont typeface="Arial" panose="020B0604020202020204" pitchFamily="34" charset="0"/>
              <a:buNone/>
            </a:pPr>
            <a:r>
              <a:rPr lang="en-US"/>
              <a:t>$echo $$</a:t>
            </a:r>
            <a:endParaRPr lang="en-US"/>
          </a:p>
          <a:p>
            <a:pPr indent="0">
              <a:buNone/>
            </a:pPr>
            <a:endParaRPr lang="en-US"/>
          </a:p>
        </p:txBody>
      </p:sp>
      <p:graphicFrame>
        <p:nvGraphicFramePr>
          <p:cNvPr id="9" name="Content Placeholder 8"/>
          <p:cNvGraphicFramePr/>
          <p:nvPr>
            <p:ph idx="1"/>
            <p:custDataLst>
              <p:tags r:id="rId1"/>
            </p:custDataLst>
          </p:nvPr>
        </p:nvGraphicFramePr>
        <p:xfrm>
          <a:off x="838200" y="1825625"/>
          <a:ext cx="10515600" cy="4298950"/>
        </p:xfrm>
        <a:graphic>
          <a:graphicData uri="http://schemas.openxmlformats.org/drawingml/2006/table">
            <a:tbl>
              <a:tblPr firstRow="1" bandRow="1">
                <a:tableStyleId>{5C22544A-7EE6-4342-B048-85BDC9FD1C3A}</a:tableStyleId>
              </a:tblPr>
              <a:tblGrid>
                <a:gridCol w="1725930"/>
                <a:gridCol w="4927600"/>
                <a:gridCol w="3862070"/>
              </a:tblGrid>
              <a:tr h="389890">
                <a:tc>
                  <a:txBody>
                    <a:bodyPr/>
                    <a:p>
                      <a:pPr marL="60960" indent="0" algn="ctr">
                        <a:spcAft>
                          <a:spcPct val="0"/>
                        </a:spcAft>
                      </a:pPr>
                      <a:r>
                        <a:rPr sz="1100" b="0" i="0">
                          <a:solidFill>
                            <a:srgbClr val="000000"/>
                          </a:solidFill>
                          <a:latin typeface="Verdana" panose="020B0604030504040204"/>
                          <a:ea typeface="Verdana" panose="020B0604030504040204"/>
                        </a:rPr>
                        <a:t>Operator</a:t>
                      </a:r>
                      <a:endParaRPr sz="11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ctr">
                        <a:spcAft>
                          <a:spcPct val="0"/>
                        </a:spcAft>
                      </a:pPr>
                      <a:r>
                        <a:rPr sz="1100" b="0" i="0">
                          <a:solidFill>
                            <a:srgbClr val="000000"/>
                          </a:solidFill>
                          <a:latin typeface="Verdana" panose="020B0604030504040204"/>
                          <a:ea typeface="Verdana" panose="020B0604030504040204"/>
                        </a:rPr>
                        <a:t>Description</a:t>
                      </a:r>
                      <a:endParaRPr sz="11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ctr">
                        <a:spcAft>
                          <a:spcPct val="0"/>
                        </a:spcAft>
                      </a:pPr>
                      <a:r>
                        <a:rPr sz="1100" b="0" i="0">
                          <a:solidFill>
                            <a:srgbClr val="000000"/>
                          </a:solidFill>
                          <a:latin typeface="Verdana" panose="020B0604030504040204"/>
                          <a:ea typeface="Verdana" panose="020B0604030504040204"/>
                        </a:rPr>
                        <a:t>Example</a:t>
                      </a:r>
                      <a:endParaRPr sz="1100" b="0" i="0">
                        <a:solidFill>
                          <a:srgbClr val="000000"/>
                        </a:solidFill>
                        <a:latin typeface="Verdana" panose="020B0604030504040204"/>
                        <a:ea typeface="Verdana" panose="020B0604030504040204"/>
                      </a:endParaRPr>
                    </a:p>
                  </a:txBody>
                  <a:tcPr marL="61277" marR="61277" marT="61277" marB="61277" anchor="ctr" anchorCtr="0"/>
                </a:tc>
              </a:tr>
              <a:tr h="389890">
                <a:tc>
                  <a:txBody>
                    <a:bodyPr/>
                    <a:p>
                      <a:pPr marL="60960" indent="0" algn="ctr">
                        <a:spcAft>
                          <a:spcPct val="0"/>
                        </a:spcAft>
                      </a:pPr>
                      <a:r>
                        <a:rPr sz="1400" b="0" i="0">
                          <a:solidFill>
                            <a:srgbClr val="000000"/>
                          </a:solidFill>
                          <a:latin typeface="Verdana" panose="020B0604030504040204"/>
                          <a:ea typeface="Verdana" panose="020B0604030504040204"/>
                        </a:rPr>
                        <a:t>+ (Addition)</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Adds values on either side of the operator</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`expr $a + $b` will give 30</a:t>
                      </a:r>
                      <a:endParaRPr sz="1400" b="0" i="0">
                        <a:solidFill>
                          <a:srgbClr val="000000"/>
                        </a:solidFill>
                        <a:latin typeface="Verdana" panose="020B0604030504040204"/>
                        <a:ea typeface="Verdana" panose="020B0604030504040204"/>
                      </a:endParaRPr>
                    </a:p>
                  </a:txBody>
                  <a:tcPr marL="61277" marR="61277" marT="61277" marB="61277" anchor="ctr" anchorCtr="0"/>
                </a:tc>
              </a:tr>
              <a:tr h="1146810">
                <a:tc>
                  <a:txBody>
                    <a:bodyPr/>
                    <a:p>
                      <a:pPr marL="60960" indent="0" algn="ctr">
                        <a:spcAft>
                          <a:spcPct val="0"/>
                        </a:spcAft>
                      </a:pPr>
                      <a:r>
                        <a:rPr sz="1400" b="0" i="0">
                          <a:solidFill>
                            <a:srgbClr val="000000"/>
                          </a:solidFill>
                          <a:latin typeface="Verdana" panose="020B0604030504040204"/>
                          <a:ea typeface="Verdana" panose="020B0604030504040204"/>
                        </a:rPr>
                        <a:t>- (Subtraction)</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Subtracts right hand operand from left hand operand</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`expr $a - $b` will give -10</a:t>
                      </a:r>
                      <a:endParaRPr sz="1400" b="0" i="0">
                        <a:solidFill>
                          <a:srgbClr val="000000"/>
                        </a:solidFill>
                        <a:latin typeface="Verdana" panose="020B0604030504040204"/>
                        <a:ea typeface="Verdana" panose="020B0604030504040204"/>
                      </a:endParaRPr>
                    </a:p>
                  </a:txBody>
                  <a:tcPr marL="61277" marR="61277" marT="61277" marB="61277" anchor="ctr" anchorCtr="0"/>
                </a:tc>
              </a:tr>
              <a:tr h="529590">
                <a:tc>
                  <a:txBody>
                    <a:bodyPr/>
                    <a:p>
                      <a:pPr marL="60960" indent="0" algn="ctr">
                        <a:spcAft>
                          <a:spcPct val="0"/>
                        </a:spcAft>
                      </a:pPr>
                      <a:r>
                        <a:rPr sz="1400" b="0" i="0">
                          <a:solidFill>
                            <a:srgbClr val="000000"/>
                          </a:solidFill>
                          <a:latin typeface="Verdana" panose="020B0604030504040204"/>
                          <a:ea typeface="Verdana" panose="020B0604030504040204"/>
                        </a:rPr>
                        <a:t>* (Multiplication)</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Multiplies values on either side of the operator</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`expr $a \* $b` will give 200</a:t>
                      </a:r>
                      <a:endParaRPr sz="1400" b="0" i="0">
                        <a:solidFill>
                          <a:srgbClr val="000000"/>
                        </a:solidFill>
                        <a:latin typeface="Verdana" panose="020B0604030504040204"/>
                        <a:ea typeface="Verdana" panose="020B0604030504040204"/>
                      </a:endParaRPr>
                    </a:p>
                  </a:txBody>
                  <a:tcPr marL="61277" marR="61277" marT="61277" marB="61277" anchor="ctr" anchorCtr="0"/>
                </a:tc>
              </a:tr>
              <a:tr h="695960">
                <a:tc>
                  <a:txBody>
                    <a:bodyPr/>
                    <a:p>
                      <a:pPr marL="60960" indent="0" algn="ctr">
                        <a:spcAft>
                          <a:spcPct val="0"/>
                        </a:spcAft>
                      </a:pPr>
                      <a:r>
                        <a:rPr sz="1400" b="0" i="0">
                          <a:solidFill>
                            <a:srgbClr val="000000"/>
                          </a:solidFill>
                          <a:latin typeface="Verdana" panose="020B0604030504040204"/>
                          <a:ea typeface="Verdana" panose="020B0604030504040204"/>
                        </a:rPr>
                        <a:t>/ (Division)</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Divides left hand operand by right hand operand</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`expr $b / $a` will give 2</a:t>
                      </a:r>
                      <a:endParaRPr sz="1400" b="0" i="0">
                        <a:solidFill>
                          <a:srgbClr val="000000"/>
                        </a:solidFill>
                        <a:latin typeface="Verdana" panose="020B0604030504040204"/>
                        <a:ea typeface="Verdana" panose="020B0604030504040204"/>
                      </a:endParaRPr>
                    </a:p>
                  </a:txBody>
                  <a:tcPr marL="61277" marR="61277" marT="61277" marB="61277" anchor="ctr" anchorCtr="0"/>
                </a:tc>
              </a:tr>
              <a:tr h="1146810">
                <a:tc>
                  <a:txBody>
                    <a:bodyPr/>
                    <a:p>
                      <a:pPr marL="60960" indent="0" algn="ctr">
                        <a:spcAft>
                          <a:spcPct val="0"/>
                        </a:spcAft>
                      </a:pPr>
                      <a:r>
                        <a:rPr sz="1400" b="0" i="0">
                          <a:solidFill>
                            <a:srgbClr val="000000"/>
                          </a:solidFill>
                          <a:latin typeface="Verdana" panose="020B0604030504040204"/>
                          <a:ea typeface="Verdana" panose="020B0604030504040204"/>
                        </a:rPr>
                        <a:t>% (Modulus)</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Divides left hand operand by right hand operand and returns remainder</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`expr $b % $a` will give 0</a:t>
                      </a:r>
                      <a:endParaRPr sz="1400" b="0" i="0">
                        <a:solidFill>
                          <a:srgbClr val="000000"/>
                        </a:solidFill>
                        <a:latin typeface="Verdana" panose="020B0604030504040204"/>
                        <a:ea typeface="Verdana" panose="020B0604030504040204"/>
                      </a:endParaRPr>
                    </a:p>
                  </a:txBody>
                  <a:tcPr marL="61277" marR="61277" marT="61277" marB="61277" anchor="ctr" anchorCtr="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Arithmetic Operators</a:t>
            </a:r>
            <a:endParaRPr lang="en-US"/>
          </a:p>
        </p:txBody>
      </p:sp>
      <p:sp>
        <p:nvSpPr>
          <p:cNvPr id="3" name="Text Box 2"/>
          <p:cNvSpPr txBox="1"/>
          <p:nvPr/>
        </p:nvSpPr>
        <p:spPr>
          <a:xfrm>
            <a:off x="838200" y="5036820"/>
            <a:ext cx="9977755" cy="2069465"/>
          </a:xfrm>
          <a:prstGeom prst="rect">
            <a:avLst/>
          </a:prstGeom>
          <a:noFill/>
        </p:spPr>
        <p:txBody>
          <a:bodyPr wrap="square" rtlCol="0">
            <a:noAutofit/>
          </a:bodyPr>
          <a:p>
            <a:pPr marL="285750" indent="-285750">
              <a:buFont typeface="Arial" panose="020B0604020202020204" pitchFamily="34" charset="0"/>
              <a:buChar char="•"/>
            </a:pPr>
            <a:r>
              <a:rPr lang="en-US"/>
              <a:t>It is very important to understand that all the conditional expressions should be inside square braces with spaces around them, for example </a:t>
            </a:r>
            <a:r>
              <a:rPr lang="en-US" b="1"/>
              <a:t>[ $a == $b ]</a:t>
            </a:r>
            <a:r>
              <a:rPr lang="en-US"/>
              <a:t> is correct whereas, </a:t>
            </a:r>
            <a:r>
              <a:rPr lang="en-US" b="1"/>
              <a:t>[$a==$b] </a:t>
            </a:r>
            <a:r>
              <a:rPr lang="en-US"/>
              <a:t>is incorrect.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All the arithmetical calculations are done using long integers.</a:t>
            </a:r>
            <a:endParaRPr lang="en-US"/>
          </a:p>
          <a:p>
            <a:pPr indent="0">
              <a:buFont typeface="Arial" panose="020B0604020202020204" pitchFamily="34" charset="0"/>
              <a:buNone/>
            </a:pPr>
            <a:endParaRPr lang="en-US"/>
          </a:p>
          <a:p>
            <a:pPr indent="0">
              <a:buNone/>
            </a:pPr>
            <a:endParaRPr lang="en-US"/>
          </a:p>
        </p:txBody>
      </p:sp>
      <p:graphicFrame>
        <p:nvGraphicFramePr>
          <p:cNvPr id="9" name="Content Placeholder 8"/>
          <p:cNvGraphicFramePr/>
          <p:nvPr>
            <p:ph idx="1"/>
            <p:custDataLst>
              <p:tags r:id="rId1"/>
            </p:custDataLst>
          </p:nvPr>
        </p:nvGraphicFramePr>
        <p:xfrm>
          <a:off x="838200" y="1443990"/>
          <a:ext cx="10515600" cy="3393440"/>
        </p:xfrm>
        <a:graphic>
          <a:graphicData uri="http://schemas.openxmlformats.org/drawingml/2006/table">
            <a:tbl>
              <a:tblPr firstRow="1" bandRow="1">
                <a:tableStyleId>{5C22544A-7EE6-4342-B048-85BDC9FD1C3A}</a:tableStyleId>
              </a:tblPr>
              <a:tblGrid>
                <a:gridCol w="1459230"/>
                <a:gridCol w="5032375"/>
                <a:gridCol w="4023995"/>
              </a:tblGrid>
              <a:tr h="345440">
                <a:tc>
                  <a:txBody>
                    <a:bodyPr/>
                    <a:p>
                      <a:pPr marL="60960" indent="0" algn="ctr">
                        <a:spcAft>
                          <a:spcPct val="0"/>
                        </a:spcAft>
                      </a:pPr>
                      <a:r>
                        <a:rPr sz="1100" b="0" i="0">
                          <a:solidFill>
                            <a:srgbClr val="000000"/>
                          </a:solidFill>
                          <a:latin typeface="Verdana" panose="020B0604030504040204"/>
                          <a:ea typeface="Verdana" panose="020B0604030504040204"/>
                        </a:rPr>
                        <a:t>Operator</a:t>
                      </a:r>
                      <a:endParaRPr sz="11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ctr">
                        <a:spcAft>
                          <a:spcPct val="0"/>
                        </a:spcAft>
                      </a:pPr>
                      <a:r>
                        <a:rPr sz="1100" b="0" i="0">
                          <a:solidFill>
                            <a:srgbClr val="000000"/>
                          </a:solidFill>
                          <a:latin typeface="Verdana" panose="020B0604030504040204"/>
                          <a:ea typeface="Verdana" panose="020B0604030504040204"/>
                        </a:rPr>
                        <a:t>Description</a:t>
                      </a:r>
                      <a:endParaRPr sz="11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ctr">
                        <a:spcAft>
                          <a:spcPct val="0"/>
                        </a:spcAft>
                      </a:pPr>
                      <a:r>
                        <a:rPr sz="1100" b="0" i="0">
                          <a:solidFill>
                            <a:srgbClr val="000000"/>
                          </a:solidFill>
                          <a:latin typeface="Verdana" panose="020B0604030504040204"/>
                          <a:ea typeface="Verdana" panose="020B0604030504040204"/>
                        </a:rPr>
                        <a:t>Example</a:t>
                      </a:r>
                      <a:endParaRPr sz="1100" b="0" i="0">
                        <a:solidFill>
                          <a:srgbClr val="000000"/>
                        </a:solidFill>
                        <a:latin typeface="Verdana" panose="020B0604030504040204"/>
                        <a:ea typeface="Verdana" panose="020B0604030504040204"/>
                      </a:endParaRPr>
                    </a:p>
                  </a:txBody>
                  <a:tcPr marL="61277" marR="61277" marT="61277" marB="61277" anchor="ctr" anchorCtr="0"/>
                </a:tc>
              </a:tr>
              <a:tr h="1016000">
                <a:tc>
                  <a:txBody>
                    <a:bodyPr/>
                    <a:p>
                      <a:pPr marL="60960" indent="0" algn="ctr">
                        <a:spcAft>
                          <a:spcPct val="0"/>
                        </a:spcAft>
                      </a:pPr>
                      <a:r>
                        <a:rPr sz="1400" b="0" i="0">
                          <a:solidFill>
                            <a:srgbClr val="000000"/>
                          </a:solidFill>
                          <a:latin typeface="Verdana" panose="020B0604030504040204"/>
                          <a:ea typeface="Verdana" panose="020B0604030504040204"/>
                        </a:rPr>
                        <a:t>= (Assignment)</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fontAlgn="ctr">
                        <a:spcAft>
                          <a:spcPct val="0"/>
                        </a:spcAft>
                      </a:pPr>
                      <a:r>
                        <a:rPr sz="1400" b="0" i="0">
                          <a:solidFill>
                            <a:srgbClr val="000000"/>
                          </a:solidFill>
                          <a:latin typeface="Verdana" panose="020B0604030504040204"/>
                          <a:ea typeface="Verdana" panose="020B0604030504040204"/>
                        </a:rPr>
                        <a:t>Assigns right operand in left operand</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a = $b would assign value of b into a</a:t>
                      </a:r>
                      <a:endParaRPr sz="1400" b="0" i="0">
                        <a:solidFill>
                          <a:srgbClr val="000000"/>
                        </a:solidFill>
                        <a:latin typeface="Verdana" panose="020B0604030504040204"/>
                        <a:ea typeface="Verdana" panose="020B0604030504040204"/>
                      </a:endParaRPr>
                    </a:p>
                  </a:txBody>
                  <a:tcPr marL="61277" marR="61277" marT="61277" marB="61277" anchor="ctr" anchorCtr="0"/>
                </a:tc>
              </a:tr>
              <a:tr h="1016000">
                <a:tc>
                  <a:txBody>
                    <a:bodyPr/>
                    <a:p>
                      <a:pPr marL="60960" indent="0" algn="ctr">
                        <a:spcAft>
                          <a:spcPct val="0"/>
                        </a:spcAft>
                      </a:pPr>
                      <a:r>
                        <a:rPr sz="1400" b="0" i="0">
                          <a:solidFill>
                            <a:srgbClr val="000000"/>
                          </a:solidFill>
                          <a:latin typeface="Verdana" panose="020B0604030504040204"/>
                          <a:ea typeface="Verdana" panose="020B0604030504040204"/>
                        </a:rPr>
                        <a:t>== (Equality)</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Compares two numbers, if both are same then returns true.</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 $a == $b ] would return false.</a:t>
                      </a:r>
                      <a:endParaRPr sz="1400" b="0" i="0">
                        <a:solidFill>
                          <a:srgbClr val="000000"/>
                        </a:solidFill>
                        <a:latin typeface="Verdana" panose="020B0604030504040204"/>
                        <a:ea typeface="Verdana" panose="020B0604030504040204"/>
                      </a:endParaRPr>
                    </a:p>
                  </a:txBody>
                  <a:tcPr marL="61277" marR="61277" marT="61277" marB="61277" anchor="ctr" anchorCtr="0"/>
                </a:tc>
              </a:tr>
              <a:tr h="1016000">
                <a:tc>
                  <a:txBody>
                    <a:bodyPr/>
                    <a:p>
                      <a:pPr marL="60960" indent="0" algn="ctr">
                        <a:spcAft>
                          <a:spcPct val="0"/>
                        </a:spcAft>
                      </a:pPr>
                      <a:r>
                        <a:rPr sz="1400" b="0" i="0">
                          <a:solidFill>
                            <a:srgbClr val="000000"/>
                          </a:solidFill>
                          <a:latin typeface="Verdana" panose="020B0604030504040204"/>
                          <a:ea typeface="Verdana" panose="020B0604030504040204"/>
                        </a:rPr>
                        <a:t>!= (Not Equality)</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Compares two numbers, if both are different then returns true.</a:t>
                      </a:r>
                      <a:endParaRPr sz="1400" b="0" i="0">
                        <a:solidFill>
                          <a:srgbClr val="000000"/>
                        </a:solidFill>
                        <a:latin typeface="Verdana" panose="020B0604030504040204"/>
                        <a:ea typeface="Verdana" panose="020B0604030504040204"/>
                      </a:endParaRPr>
                    </a:p>
                  </a:txBody>
                  <a:tcPr marL="61277" marR="61277" marT="61277" marB="61277" anchor="ctr" anchorCtr="0"/>
                </a:tc>
                <a:tc>
                  <a:txBody>
                    <a:bodyPr/>
                    <a:p>
                      <a:pPr marL="60960" indent="0" algn="l">
                        <a:spcAft>
                          <a:spcPct val="0"/>
                        </a:spcAft>
                      </a:pPr>
                      <a:r>
                        <a:rPr sz="1400" b="0" i="0">
                          <a:solidFill>
                            <a:srgbClr val="000000"/>
                          </a:solidFill>
                          <a:latin typeface="Verdana" panose="020B0604030504040204"/>
                          <a:ea typeface="Verdana" panose="020B0604030504040204"/>
                        </a:rPr>
                        <a:t>[ $a != $b ] would return true.</a:t>
                      </a:r>
                      <a:endParaRPr sz="1400" b="0" i="0">
                        <a:solidFill>
                          <a:srgbClr val="000000"/>
                        </a:solidFill>
                        <a:latin typeface="Verdana" panose="020B0604030504040204"/>
                        <a:ea typeface="Verdana" panose="020B0604030504040204"/>
                      </a:endParaRPr>
                    </a:p>
                  </a:txBody>
                  <a:tcPr marL="61277" marR="61277" marT="61277" marB="61277" anchor="ctr" anchorCtr="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Unix / Linux </a:t>
            </a:r>
            <a:endParaRPr lang="en-US"/>
          </a:p>
        </p:txBody>
      </p:sp>
      <p:sp>
        <p:nvSpPr>
          <p:cNvPr id="3" name="Text Box 2"/>
          <p:cNvSpPr txBox="1"/>
          <p:nvPr/>
        </p:nvSpPr>
        <p:spPr>
          <a:xfrm>
            <a:off x="711835" y="1749425"/>
            <a:ext cx="10348595" cy="2462530"/>
          </a:xfrm>
          <a:prstGeom prst="rect">
            <a:avLst/>
          </a:prstGeom>
          <a:noFill/>
        </p:spPr>
        <p:txBody>
          <a:bodyPr wrap="square" rtlCol="0">
            <a:noAutofit/>
          </a:bodyPr>
          <a:p>
            <a:pPr marL="285750" indent="-285750">
              <a:buFont typeface="Arial" panose="020B0604020202020204" pitchFamily="34" charset="0"/>
              <a:buChar char="•"/>
            </a:pPr>
            <a:r>
              <a:rPr lang="en-US" sz="2400"/>
              <a:t>Multiuser support: UNIX allows multiple users to simultaneously access the same system and share resources.</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Multitasking: UNIX is capable of running multiple processes at the same time.</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Shell scripting: UNIX provides a powerful scripting language that allows users to automate tasks.</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Security: UNIX has a robust security model that includes file permissions, user accounts, and network security features.</a:t>
            </a:r>
            <a:endParaRPr lang="en-US" sz="2400"/>
          </a:p>
          <a:p>
            <a:pPr marL="285750" indent="-285750">
              <a:buFont typeface="Arial" panose="020B0604020202020204" pitchFamily="34" charset="0"/>
              <a:buChar char="•"/>
            </a:pP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Relational Operators</a:t>
            </a:r>
            <a:endParaRPr lang="en-US"/>
          </a:p>
        </p:txBody>
      </p:sp>
      <p:sp>
        <p:nvSpPr>
          <p:cNvPr id="3" name="Text Box 2"/>
          <p:cNvSpPr txBox="1"/>
          <p:nvPr/>
        </p:nvSpPr>
        <p:spPr>
          <a:xfrm>
            <a:off x="838200" y="5036820"/>
            <a:ext cx="9977755" cy="2069465"/>
          </a:xfrm>
          <a:prstGeom prst="rect">
            <a:avLst/>
          </a:prstGeom>
          <a:noFill/>
        </p:spPr>
        <p:txBody>
          <a:bodyPr wrap="square" rtlCol="0">
            <a:noAutofit/>
          </a:bodyPr>
          <a:p>
            <a:pPr marL="285750" indent="-285750">
              <a:buFont typeface="Arial" panose="020B0604020202020204" pitchFamily="34" charset="0"/>
              <a:buChar char="•"/>
            </a:pPr>
            <a:r>
              <a:rPr lang="en-US"/>
              <a:t>It is very important to understand that all the conditional expressions should be inside square braces with spaces around them, for example </a:t>
            </a:r>
            <a:r>
              <a:rPr lang="en-US" b="1"/>
              <a:t>[ $a == $b ]</a:t>
            </a:r>
            <a:r>
              <a:rPr lang="en-US"/>
              <a:t> is correct whereas, </a:t>
            </a:r>
            <a:r>
              <a:rPr lang="en-US" b="1"/>
              <a:t>[$a==$b] </a:t>
            </a:r>
            <a:r>
              <a:rPr lang="en-US"/>
              <a:t>is incorrect.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All the arithmetical calculations are done using long integers.</a:t>
            </a:r>
            <a:endParaRPr lang="en-US"/>
          </a:p>
          <a:p>
            <a:pPr indent="0">
              <a:buFont typeface="Arial" panose="020B0604020202020204" pitchFamily="34" charset="0"/>
              <a:buNone/>
            </a:pPr>
            <a:endParaRPr lang="en-US"/>
          </a:p>
          <a:p>
            <a:pPr indent="0">
              <a:buNone/>
            </a:pPr>
            <a:endParaRPr lang="en-US"/>
          </a:p>
        </p:txBody>
      </p:sp>
      <p:graphicFrame>
        <p:nvGraphicFramePr>
          <p:cNvPr id="9" name="Content Placeholder 8"/>
          <p:cNvGraphicFramePr/>
          <p:nvPr>
            <p:ph idx="1"/>
            <p:custDataLst>
              <p:tags r:id="rId1"/>
            </p:custDataLst>
          </p:nvPr>
        </p:nvGraphicFramePr>
        <p:xfrm>
          <a:off x="838200" y="1443990"/>
          <a:ext cx="10515600" cy="3202940"/>
        </p:xfrm>
        <a:graphic>
          <a:graphicData uri="http://schemas.openxmlformats.org/drawingml/2006/table">
            <a:tbl>
              <a:tblPr firstRow="1" bandRow="1">
                <a:tableStyleId>{5C22544A-7EE6-4342-B048-85BDC9FD1C3A}</a:tableStyleId>
              </a:tblPr>
              <a:tblGrid>
                <a:gridCol w="1459230"/>
                <a:gridCol w="5032375"/>
                <a:gridCol w="4023995"/>
              </a:tblGrid>
              <a:tr h="326390">
                <a:tc>
                  <a:txBody>
                    <a:bodyPr/>
                    <a:p>
                      <a:pPr marL="60960" indent="0" algn="ctr">
                        <a:spcAft>
                          <a:spcPct val="0"/>
                        </a:spcAft>
                      </a:pPr>
                      <a:r>
                        <a:rPr sz="1000" b="1" i="0">
                          <a:solidFill>
                            <a:srgbClr val="000000"/>
                          </a:solidFill>
                          <a:latin typeface="Verdana" panose="020B0604030504040204"/>
                          <a:ea typeface="SimSun" panose="02010600030101010101" pitchFamily="2" charset="-122"/>
                        </a:rPr>
                        <a:t>Operator</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ctr">
                        <a:spcAft>
                          <a:spcPct val="0"/>
                        </a:spcAft>
                      </a:pPr>
                      <a:r>
                        <a:rPr sz="1000" b="1" i="0">
                          <a:solidFill>
                            <a:srgbClr val="000000"/>
                          </a:solidFill>
                          <a:latin typeface="Verdana" panose="020B0604030504040204"/>
                          <a:ea typeface="SimSun" panose="02010600030101010101" pitchFamily="2" charset="-122"/>
                        </a:rPr>
                        <a:t>Description</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ctr">
                        <a:spcAft>
                          <a:spcPct val="0"/>
                        </a:spcAft>
                      </a:pPr>
                      <a:r>
                        <a:rPr sz="1000" b="1" i="0">
                          <a:solidFill>
                            <a:srgbClr val="000000"/>
                          </a:solidFill>
                          <a:latin typeface="Verdana" panose="020B0604030504040204"/>
                          <a:ea typeface="SimSun" panose="02010600030101010101" pitchFamily="2" charset="-122"/>
                        </a:rPr>
                        <a:t>Example</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60960" indent="0" algn="ctr">
                        <a:spcAft>
                          <a:spcPct val="0"/>
                        </a:spcAft>
                      </a:pPr>
                      <a:r>
                        <a:rPr sz="1400" b="1" i="0">
                          <a:solidFill>
                            <a:srgbClr val="000000"/>
                          </a:solidFill>
                          <a:latin typeface="Verdana" panose="020B0604030504040204"/>
                          <a:ea typeface="SimSun" panose="02010600030101010101" pitchFamily="2" charset="-122"/>
                        </a:rPr>
                        <a:t>-eq</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a:spcAft>
                          <a:spcPct val="0"/>
                        </a:spcAft>
                      </a:pPr>
                      <a:r>
                        <a:rPr sz="1400" i="0">
                          <a:solidFill>
                            <a:srgbClr val="000000"/>
                          </a:solidFill>
                          <a:latin typeface="Verdana" panose="020B0604030504040204"/>
                          <a:ea typeface="SimSun" panose="02010600030101010101" pitchFamily="2" charset="-122"/>
                        </a:rPr>
                        <a:t>Checks if the value of two operands are equal or not;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a:spcAft>
                          <a:spcPct val="0"/>
                        </a:spcAft>
                      </a:pPr>
                      <a:r>
                        <a:rPr sz="1400" i="0">
                          <a:solidFill>
                            <a:srgbClr val="000000"/>
                          </a:solidFill>
                          <a:latin typeface="Verdana" panose="020B0604030504040204"/>
                          <a:ea typeface="SimSun" panose="02010600030101010101" pitchFamily="2" charset="-122"/>
                        </a:rPr>
                        <a:t>[ $a -eq $b ] is not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60960" indent="0" algn="ctr">
                        <a:spcAft>
                          <a:spcPct val="0"/>
                        </a:spcAft>
                      </a:pPr>
                      <a:r>
                        <a:rPr sz="1400" b="1" i="0">
                          <a:solidFill>
                            <a:srgbClr val="000000"/>
                          </a:solidFill>
                          <a:latin typeface="Verdana" panose="020B0604030504040204"/>
                          <a:ea typeface="SimSun" panose="02010600030101010101" pitchFamily="2" charset="-122"/>
                        </a:rPr>
                        <a:t>-ne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a:spcAft>
                          <a:spcPct val="0"/>
                        </a:spcAft>
                      </a:pPr>
                      <a:r>
                        <a:rPr sz="1400" i="0">
                          <a:solidFill>
                            <a:srgbClr val="000000"/>
                          </a:solidFill>
                          <a:latin typeface="Verdana" panose="020B0604030504040204"/>
                          <a:ea typeface="SimSun" panose="02010600030101010101" pitchFamily="2" charset="-122"/>
                        </a:rPr>
                        <a:t>Checks if the value of two operands are equal or not; if values are not equal,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fontAlgn="ctr">
                        <a:spcAft>
                          <a:spcPct val="0"/>
                        </a:spcAft>
                      </a:pPr>
                      <a:r>
                        <a:rPr sz="1400" i="0">
                          <a:solidFill>
                            <a:srgbClr val="000000"/>
                          </a:solidFill>
                          <a:latin typeface="Verdana" panose="020B0604030504040204"/>
                          <a:ea typeface="SimSun" panose="02010600030101010101" pitchFamily="2" charset="-122"/>
                        </a:rPr>
                        <a:t>[ $a -ne $b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60960" indent="0" algn="ctr">
                        <a:spcAft>
                          <a:spcPct val="0"/>
                        </a:spcAft>
                      </a:pPr>
                      <a:r>
                        <a:rPr sz="1400" b="1" i="0">
                          <a:solidFill>
                            <a:srgbClr val="000000"/>
                          </a:solidFill>
                          <a:latin typeface="Verdana" panose="020B0604030504040204"/>
                          <a:ea typeface="SimSun" panose="02010600030101010101" pitchFamily="2" charset="-122"/>
                        </a:rPr>
                        <a:t>-gt</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a:spcAft>
                          <a:spcPct val="0"/>
                        </a:spcAft>
                      </a:pPr>
                      <a:r>
                        <a:rPr sz="1400" i="0">
                          <a:solidFill>
                            <a:srgbClr val="000000"/>
                          </a:solidFill>
                          <a:latin typeface="Verdana" panose="020B0604030504040204"/>
                          <a:ea typeface="SimSun" panose="02010600030101010101" pitchFamily="2" charset="-122"/>
                        </a:rPr>
                        <a:t>Checks if the value of left operand is greater than the value of right operand;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fontAlgn="ctr">
                        <a:spcAft>
                          <a:spcPct val="0"/>
                        </a:spcAft>
                      </a:pPr>
                      <a:r>
                        <a:rPr sz="1400" i="0">
                          <a:solidFill>
                            <a:srgbClr val="000000"/>
                          </a:solidFill>
                          <a:latin typeface="Verdana" panose="020B0604030504040204"/>
                          <a:ea typeface="SimSun" panose="02010600030101010101" pitchFamily="2" charset="-122"/>
                        </a:rPr>
                        <a:t>[ $a -gt $b ] is not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Relational Operators</a:t>
            </a:r>
            <a:endParaRPr lang="en-US"/>
          </a:p>
        </p:txBody>
      </p:sp>
      <p:sp>
        <p:nvSpPr>
          <p:cNvPr id="3" name="Text Box 2"/>
          <p:cNvSpPr txBox="1"/>
          <p:nvPr/>
        </p:nvSpPr>
        <p:spPr>
          <a:xfrm>
            <a:off x="838200" y="5036820"/>
            <a:ext cx="9977755" cy="1289685"/>
          </a:xfrm>
          <a:prstGeom prst="rect">
            <a:avLst/>
          </a:prstGeom>
          <a:noFill/>
        </p:spPr>
        <p:txBody>
          <a:bodyPr wrap="square" rtlCol="0">
            <a:noAutofit/>
          </a:bodyPr>
          <a:p>
            <a:pPr marL="285750" indent="-285750">
              <a:buFont typeface="Arial" panose="020B0604020202020204" pitchFamily="34" charset="0"/>
              <a:buChar char="•"/>
            </a:pPr>
            <a:r>
              <a:rPr lang="en-US"/>
              <a:t>Assume variable a holds 10 and variable b holds 20 then</a:t>
            </a:r>
            <a:endParaRPr lang="en-US"/>
          </a:p>
          <a:p>
            <a:pPr marL="285750" indent="-285750">
              <a:buFont typeface="Arial" panose="020B0604020202020204" pitchFamily="34" charset="0"/>
              <a:buChar char="•"/>
            </a:pPr>
            <a:r>
              <a:rPr lang="en-US"/>
              <a:t>It is very important to understand that all the conditional expressions should be placed inside square braces with spaces around them. For example, [ $a &lt;= $b ] is correct whereas, [$a &lt;= $b] is incorrect.</a:t>
            </a:r>
            <a:endParaRPr lang="en-US"/>
          </a:p>
        </p:txBody>
      </p:sp>
      <p:graphicFrame>
        <p:nvGraphicFramePr>
          <p:cNvPr id="9" name="Content Placeholder 8"/>
          <p:cNvGraphicFramePr/>
          <p:nvPr>
            <p:ph idx="1"/>
            <p:custDataLst>
              <p:tags r:id="rId1"/>
            </p:custDataLst>
          </p:nvPr>
        </p:nvGraphicFramePr>
        <p:xfrm>
          <a:off x="838200" y="1443990"/>
          <a:ext cx="10515600" cy="3202940"/>
        </p:xfrm>
        <a:graphic>
          <a:graphicData uri="http://schemas.openxmlformats.org/drawingml/2006/table">
            <a:tbl>
              <a:tblPr firstRow="1" bandRow="1">
                <a:tableStyleId>{5C22544A-7EE6-4342-B048-85BDC9FD1C3A}</a:tableStyleId>
              </a:tblPr>
              <a:tblGrid>
                <a:gridCol w="1459230"/>
                <a:gridCol w="5032375"/>
                <a:gridCol w="4023995"/>
              </a:tblGrid>
              <a:tr h="326390">
                <a:tc>
                  <a:txBody>
                    <a:bodyPr/>
                    <a:p>
                      <a:pPr marL="60960" indent="0" algn="ctr">
                        <a:spcAft>
                          <a:spcPct val="0"/>
                        </a:spcAft>
                      </a:pPr>
                      <a:r>
                        <a:rPr sz="1000" b="1" i="0">
                          <a:solidFill>
                            <a:srgbClr val="000000"/>
                          </a:solidFill>
                          <a:latin typeface="Verdana" panose="020B0604030504040204"/>
                          <a:ea typeface="SimSun" panose="02010600030101010101" pitchFamily="2" charset="-122"/>
                        </a:rPr>
                        <a:t>Operator</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ctr">
                        <a:spcAft>
                          <a:spcPct val="0"/>
                        </a:spcAft>
                      </a:pPr>
                      <a:r>
                        <a:rPr sz="1000" b="1" i="0">
                          <a:solidFill>
                            <a:srgbClr val="000000"/>
                          </a:solidFill>
                          <a:latin typeface="Verdana" panose="020B0604030504040204"/>
                          <a:ea typeface="SimSun" panose="02010600030101010101" pitchFamily="2" charset="-122"/>
                        </a:rPr>
                        <a:t>Description</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ctr">
                        <a:spcAft>
                          <a:spcPct val="0"/>
                        </a:spcAft>
                      </a:pPr>
                      <a:r>
                        <a:rPr sz="1000" b="1" i="0">
                          <a:solidFill>
                            <a:srgbClr val="000000"/>
                          </a:solidFill>
                          <a:latin typeface="Verdana" panose="020B0604030504040204"/>
                          <a:ea typeface="SimSun" panose="02010600030101010101" pitchFamily="2" charset="-122"/>
                        </a:rPr>
                        <a:t>Example</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60960" indent="0" algn="ctr">
                        <a:spcAft>
                          <a:spcPct val="0"/>
                        </a:spcAft>
                      </a:pPr>
                      <a:r>
                        <a:rPr sz="1400" b="1" i="0">
                          <a:solidFill>
                            <a:srgbClr val="000000"/>
                          </a:solidFill>
                          <a:latin typeface="Verdana" panose="020B0604030504040204"/>
                          <a:ea typeface="SimSun" panose="02010600030101010101" pitchFamily="2" charset="-122"/>
                        </a:rPr>
                        <a:t>-lt</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a:spcAft>
                          <a:spcPct val="0"/>
                        </a:spcAft>
                      </a:pPr>
                      <a:r>
                        <a:rPr sz="1400" i="0">
                          <a:solidFill>
                            <a:srgbClr val="000000"/>
                          </a:solidFill>
                          <a:latin typeface="Verdana" panose="020B0604030504040204"/>
                          <a:ea typeface="SimSun" panose="02010600030101010101" pitchFamily="2" charset="-122"/>
                        </a:rPr>
                        <a:t>Checks if the value of left operand is less than the value of right operand;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fontAlgn="ctr">
                        <a:spcAft>
                          <a:spcPct val="0"/>
                        </a:spcAft>
                      </a:pPr>
                      <a:r>
                        <a:rPr sz="1400" i="0">
                          <a:solidFill>
                            <a:srgbClr val="000000"/>
                          </a:solidFill>
                          <a:latin typeface="Verdana" panose="020B0604030504040204"/>
                          <a:ea typeface="SimSun" panose="02010600030101010101" pitchFamily="2" charset="-122"/>
                        </a:rPr>
                        <a:t>[ $a -lt $b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60960" indent="0" algn="ctr">
                        <a:spcAft>
                          <a:spcPct val="0"/>
                        </a:spcAft>
                      </a:pPr>
                      <a:r>
                        <a:rPr sz="1400" b="1" i="0">
                          <a:solidFill>
                            <a:srgbClr val="000000"/>
                          </a:solidFill>
                          <a:latin typeface="Verdana" panose="020B0604030504040204"/>
                          <a:ea typeface="SimSun" panose="02010600030101010101" pitchFamily="2" charset="-122"/>
                        </a:rPr>
                        <a:t>-ge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a:spcAft>
                          <a:spcPct val="0"/>
                        </a:spcAft>
                      </a:pPr>
                      <a:r>
                        <a:rPr sz="1400" i="0">
                          <a:solidFill>
                            <a:srgbClr val="000000"/>
                          </a:solidFill>
                          <a:latin typeface="Verdana" panose="020B0604030504040204"/>
                          <a:ea typeface="SimSun" panose="02010600030101010101" pitchFamily="2" charset="-122"/>
                        </a:rPr>
                        <a:t>Checks if the value of left operand is greater than or equal to the value of right operand;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fontAlgn="ctr">
                        <a:spcAft>
                          <a:spcPct val="0"/>
                        </a:spcAft>
                      </a:pPr>
                      <a:r>
                        <a:rPr sz="1400" i="0">
                          <a:solidFill>
                            <a:srgbClr val="000000"/>
                          </a:solidFill>
                          <a:latin typeface="Verdana" panose="020B0604030504040204"/>
                          <a:ea typeface="SimSun" panose="02010600030101010101" pitchFamily="2" charset="-122"/>
                        </a:rPr>
                        <a:t>[ $a -ge $b ] is not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60960" indent="0" algn="ctr">
                        <a:spcAft>
                          <a:spcPct val="0"/>
                        </a:spcAft>
                      </a:pPr>
                      <a:r>
                        <a:rPr sz="1400" b="1" i="0">
                          <a:solidFill>
                            <a:srgbClr val="000000"/>
                          </a:solidFill>
                          <a:latin typeface="Verdana" panose="020B0604030504040204"/>
                          <a:ea typeface="SimSun" panose="02010600030101010101" pitchFamily="2" charset="-122"/>
                        </a:rPr>
                        <a:t>-le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a:spcAft>
                          <a:spcPct val="0"/>
                        </a:spcAft>
                      </a:pPr>
                      <a:r>
                        <a:rPr sz="1400" i="0">
                          <a:solidFill>
                            <a:srgbClr val="000000"/>
                          </a:solidFill>
                          <a:latin typeface="Verdana" panose="020B0604030504040204"/>
                          <a:ea typeface="SimSun" panose="02010600030101010101" pitchFamily="2" charset="-122"/>
                        </a:rPr>
                        <a:t>Checks if the value of left operand is less than or equal to the value of right operand;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60960" indent="0" algn="l" fontAlgn="ctr">
                        <a:spcAft>
                          <a:spcPct val="0"/>
                        </a:spcAft>
                      </a:pPr>
                      <a:r>
                        <a:rPr sz="1400" i="0">
                          <a:solidFill>
                            <a:srgbClr val="000000"/>
                          </a:solidFill>
                          <a:latin typeface="Verdana" panose="020B0604030504040204"/>
                          <a:ea typeface="SimSun" panose="02010600030101010101" pitchFamily="2" charset="-122"/>
                        </a:rPr>
                        <a:t>[ $a -le $b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Boolean Operators</a:t>
            </a:r>
            <a:endParaRPr lang="en-US"/>
          </a:p>
        </p:txBody>
      </p:sp>
      <p:sp>
        <p:nvSpPr>
          <p:cNvPr id="3" name="Text Box 2"/>
          <p:cNvSpPr txBox="1"/>
          <p:nvPr/>
        </p:nvSpPr>
        <p:spPr>
          <a:xfrm>
            <a:off x="838200" y="5036820"/>
            <a:ext cx="9977755" cy="1289685"/>
          </a:xfrm>
          <a:prstGeom prst="rect">
            <a:avLst/>
          </a:prstGeom>
          <a:noFill/>
        </p:spPr>
        <p:txBody>
          <a:bodyPr wrap="square" rtlCol="0">
            <a:noAutofit/>
          </a:bodyPr>
          <a:p>
            <a:pPr marL="285750" indent="-285750">
              <a:buFont typeface="Arial" panose="020B0604020202020204" pitchFamily="34" charset="0"/>
              <a:buChar char="•"/>
            </a:pPr>
            <a:r>
              <a:rPr lang="en-US"/>
              <a:t>Assume variable a holds 10 and variable b holds 20 then −</a:t>
            </a:r>
            <a:endParaRPr lang="en-US"/>
          </a:p>
          <a:p>
            <a:pPr marL="285750" indent="-285750">
              <a:buFont typeface="Arial" panose="020B0604020202020204" pitchFamily="34" charset="0"/>
              <a:buChar char="•"/>
            </a:pPr>
            <a:r>
              <a:rPr lang="en-US"/>
              <a:t>It is very important to understand that all the conditional expressions should be placed inside square braces with spaces around them. For example, [ $a &lt;= $b ] is correct whereas, [$a &lt;= $b] is incorrect.</a:t>
            </a:r>
            <a:endParaRPr lang="en-US"/>
          </a:p>
        </p:txBody>
      </p:sp>
      <p:graphicFrame>
        <p:nvGraphicFramePr>
          <p:cNvPr id="9" name="Content Placeholder 8"/>
          <p:cNvGraphicFramePr/>
          <p:nvPr>
            <p:ph idx="1"/>
            <p:custDataLst>
              <p:tags r:id="rId1"/>
            </p:custDataLst>
          </p:nvPr>
        </p:nvGraphicFramePr>
        <p:xfrm>
          <a:off x="838200" y="1443990"/>
          <a:ext cx="10515600" cy="3202940"/>
        </p:xfrm>
        <a:graphic>
          <a:graphicData uri="http://schemas.openxmlformats.org/drawingml/2006/table">
            <a:tbl>
              <a:tblPr firstRow="1" bandRow="1">
                <a:tableStyleId>{5C22544A-7EE6-4342-B048-85BDC9FD1C3A}</a:tableStyleId>
              </a:tblPr>
              <a:tblGrid>
                <a:gridCol w="1459230"/>
                <a:gridCol w="5032375"/>
                <a:gridCol w="4023995"/>
              </a:tblGrid>
              <a:tr h="326390">
                <a:tc>
                  <a:txBody>
                    <a:bodyPr/>
                    <a:p>
                      <a:pPr marL="0" indent="0" algn="ctr">
                        <a:spcAft>
                          <a:spcPct val="0"/>
                        </a:spcAft>
                      </a:pPr>
                      <a:r>
                        <a:rPr sz="1000" b="1" i="0">
                          <a:solidFill>
                            <a:srgbClr val="000000"/>
                          </a:solidFill>
                          <a:latin typeface="Verdana" panose="020B0604030504040204"/>
                          <a:ea typeface="SimSun" panose="02010600030101010101" pitchFamily="2" charset="-122"/>
                        </a:rPr>
                        <a:t>Operator</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000" b="1" i="0">
                          <a:solidFill>
                            <a:srgbClr val="000000"/>
                          </a:solidFill>
                          <a:latin typeface="Verdana" panose="020B0604030504040204"/>
                          <a:ea typeface="SimSun" panose="02010600030101010101" pitchFamily="2" charset="-122"/>
                        </a:rPr>
                        <a:t>Description</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000" b="1" i="0">
                          <a:solidFill>
                            <a:srgbClr val="000000"/>
                          </a:solidFill>
                          <a:latin typeface="Verdana" panose="020B0604030504040204"/>
                          <a:ea typeface="SimSun" panose="02010600030101010101" pitchFamily="2" charset="-122"/>
                        </a:rPr>
                        <a:t>Example</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0" indent="0" algn="ctr">
                        <a:spcAft>
                          <a:spcPct val="0"/>
                        </a:spcAft>
                      </a:pPr>
                      <a:r>
                        <a:rPr sz="1400" b="1" i="0">
                          <a:solidFill>
                            <a:srgbClr val="000000"/>
                          </a:solidFill>
                          <a:latin typeface="Verdana" panose="020B0604030504040204"/>
                          <a:ea typeface="SimSun" panose="02010600030101010101" pitchFamily="2" charset="-122"/>
                        </a:rPr>
                        <a:t>!</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This is logical negation. This inverts a true condition into false and vice versa.</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fontAlgn="ctr">
                        <a:spcAft>
                          <a:spcPct val="0"/>
                        </a:spcAft>
                      </a:pPr>
                      <a:r>
                        <a:rPr sz="1400" i="0">
                          <a:solidFill>
                            <a:srgbClr val="000000"/>
                          </a:solidFill>
                          <a:latin typeface="Verdana" panose="020B0604030504040204"/>
                          <a:ea typeface="SimSun" panose="02010600030101010101" pitchFamily="2" charset="-122"/>
                        </a:rPr>
                        <a:t>[ ! false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0" indent="0" algn="ctr">
                        <a:spcAft>
                          <a:spcPct val="0"/>
                        </a:spcAft>
                      </a:pPr>
                      <a:r>
                        <a:rPr sz="1400" b="1" i="0">
                          <a:solidFill>
                            <a:srgbClr val="000000"/>
                          </a:solidFill>
                          <a:latin typeface="Verdana" panose="020B0604030504040204"/>
                          <a:ea typeface="SimSun" panose="02010600030101010101" pitchFamily="2" charset="-122"/>
                        </a:rPr>
                        <a:t>-o</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This is logical </a:t>
                      </a:r>
                      <a:r>
                        <a:rPr sz="1400" b="1" i="0">
                          <a:solidFill>
                            <a:srgbClr val="000000"/>
                          </a:solidFill>
                          <a:latin typeface="Verdana" panose="020B0604030504040204"/>
                          <a:ea typeface="SimSun" panose="02010600030101010101" pitchFamily="2" charset="-122"/>
                        </a:rPr>
                        <a:t>OR</a:t>
                      </a:r>
                      <a:r>
                        <a:rPr sz="1400" i="0">
                          <a:solidFill>
                            <a:srgbClr val="000000"/>
                          </a:solidFill>
                          <a:latin typeface="Verdana" panose="020B0604030504040204"/>
                          <a:ea typeface="SimSun" panose="02010600030101010101" pitchFamily="2" charset="-122"/>
                        </a:rPr>
                        <a:t>. If one of the operands is true,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 $a -lt 20 -o $b -gt 100 ]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958850">
                <a:tc>
                  <a:txBody>
                    <a:bodyPr/>
                    <a:p>
                      <a:pPr marL="0" indent="0" algn="ctr">
                        <a:spcAft>
                          <a:spcPct val="0"/>
                        </a:spcAft>
                      </a:pPr>
                      <a:r>
                        <a:rPr sz="1400" b="1" i="0">
                          <a:solidFill>
                            <a:srgbClr val="000000"/>
                          </a:solidFill>
                          <a:latin typeface="Verdana" panose="020B0604030504040204"/>
                          <a:ea typeface="SimSun" panose="02010600030101010101" pitchFamily="2" charset="-122"/>
                        </a:rPr>
                        <a:t>-a</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This is logical </a:t>
                      </a:r>
                      <a:r>
                        <a:rPr sz="1400" b="1" i="0">
                          <a:solidFill>
                            <a:srgbClr val="000000"/>
                          </a:solidFill>
                          <a:latin typeface="Verdana" panose="020B0604030504040204"/>
                          <a:ea typeface="SimSun" panose="02010600030101010101" pitchFamily="2" charset="-122"/>
                        </a:rPr>
                        <a:t>AND</a:t>
                      </a:r>
                      <a:r>
                        <a:rPr sz="1400" i="0">
                          <a:solidFill>
                            <a:srgbClr val="000000"/>
                          </a:solidFill>
                          <a:latin typeface="Verdana" panose="020B0604030504040204"/>
                          <a:ea typeface="SimSun" panose="02010600030101010101" pitchFamily="2" charset="-122"/>
                        </a:rPr>
                        <a:t>. If both the operands are true, then the condition becomes true otherwise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fontAlgn="ctr">
                        <a:spcAft>
                          <a:spcPct val="0"/>
                        </a:spcAft>
                      </a:pPr>
                      <a:r>
                        <a:rPr sz="1400" i="0">
                          <a:solidFill>
                            <a:srgbClr val="000000"/>
                          </a:solidFill>
                          <a:latin typeface="Verdana" panose="020B0604030504040204"/>
                          <a:ea typeface="SimSun" panose="02010600030101010101" pitchFamily="2" charset="-122"/>
                        </a:rPr>
                        <a:t>[ $a -lt 20 -a $b -gt 100 ] is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String Operators</a:t>
            </a:r>
            <a:endParaRPr lang="en-US"/>
          </a:p>
        </p:txBody>
      </p:sp>
      <p:graphicFrame>
        <p:nvGraphicFramePr>
          <p:cNvPr id="9" name="Content Placeholder 8"/>
          <p:cNvGraphicFramePr/>
          <p:nvPr>
            <p:ph idx="1"/>
            <p:custDataLst>
              <p:tags r:id="rId1"/>
            </p:custDataLst>
          </p:nvPr>
        </p:nvGraphicFramePr>
        <p:xfrm>
          <a:off x="838200" y="2611755"/>
          <a:ext cx="10515600" cy="3952875"/>
        </p:xfrm>
        <a:graphic>
          <a:graphicData uri="http://schemas.openxmlformats.org/drawingml/2006/table">
            <a:tbl>
              <a:tblPr firstRow="1" bandRow="1">
                <a:tableStyleId>{5C22544A-7EE6-4342-B048-85BDC9FD1C3A}</a:tableStyleId>
              </a:tblPr>
              <a:tblGrid>
                <a:gridCol w="1459230"/>
                <a:gridCol w="5032375"/>
                <a:gridCol w="4023995"/>
              </a:tblGrid>
              <a:tr h="274320">
                <a:tc>
                  <a:txBody>
                    <a:bodyPr/>
                    <a:p>
                      <a:pPr marL="0" indent="0" algn="ctr">
                        <a:spcAft>
                          <a:spcPct val="0"/>
                        </a:spcAft>
                      </a:pPr>
                      <a:r>
                        <a:rPr sz="1000" b="1" i="0">
                          <a:solidFill>
                            <a:srgbClr val="000000"/>
                          </a:solidFill>
                          <a:latin typeface="Verdana" panose="020B0604030504040204"/>
                          <a:ea typeface="SimSun" panose="02010600030101010101" pitchFamily="2" charset="-122"/>
                        </a:rPr>
                        <a:t>Operator</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000" b="1" i="0">
                          <a:solidFill>
                            <a:srgbClr val="000000"/>
                          </a:solidFill>
                          <a:latin typeface="Verdana" panose="020B0604030504040204"/>
                          <a:ea typeface="SimSun" panose="02010600030101010101" pitchFamily="2" charset="-122"/>
                        </a:rPr>
                        <a:t>Description</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000" b="1" i="0">
                          <a:solidFill>
                            <a:srgbClr val="000000"/>
                          </a:solidFill>
                          <a:latin typeface="Verdana" panose="020B0604030504040204"/>
                          <a:ea typeface="SimSun" panose="02010600030101010101" pitchFamily="2" charset="-122"/>
                        </a:rPr>
                        <a:t>Example</a:t>
                      </a:r>
                      <a:endParaRPr sz="1000" b="1" i="0">
                        <a:solidFill>
                          <a:srgbClr val="000000"/>
                        </a:solidFill>
                        <a:latin typeface="Verdana" panose="020B0604030504040204"/>
                        <a:ea typeface="SimSun" panose="02010600030101010101" pitchFamily="2" charset="-122"/>
                      </a:endParaRPr>
                    </a:p>
                  </a:txBody>
                  <a:tcPr marL="60960" marR="60960" marT="60960" marB="60960" anchor="ctr" anchorCtr="0"/>
                </a:tc>
              </a:tr>
              <a:tr h="728980">
                <a:tc>
                  <a:txBody>
                    <a:bodyPr/>
                    <a:p>
                      <a:pPr marL="0" indent="0" algn="ctr">
                        <a:spcAft>
                          <a:spcPct val="0"/>
                        </a:spcAft>
                      </a:pPr>
                      <a:r>
                        <a:rPr sz="1400" b="1" i="0">
                          <a:solidFill>
                            <a:srgbClr val="000000"/>
                          </a:solidFill>
                          <a:latin typeface="Verdana" panose="020B0604030504040204"/>
                          <a:ea typeface="SimSun" panose="02010600030101010101" pitchFamily="2" charset="-122"/>
                        </a:rPr>
                        <a:t>=</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the value of two operands are equal or not;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$a = $b ] is not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62000">
                <a:tc>
                  <a:txBody>
                    <a:bodyPr/>
                    <a:p>
                      <a:pPr marL="0" indent="0" algn="ctr">
                        <a:spcAft>
                          <a:spcPct val="0"/>
                        </a:spcAft>
                      </a:pPr>
                      <a:r>
                        <a:rPr sz="1400" b="1" i="0">
                          <a:solidFill>
                            <a:srgbClr val="000000"/>
                          </a:solidFill>
                          <a:latin typeface="Verdana" panose="020B0604030504040204"/>
                          <a:ea typeface="SimSun" panose="02010600030101010101" pitchFamily="2" charset="-122"/>
                        </a:rPr>
                        <a:t>!=</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the value of two operands are equal or not; if values are not equal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$a != $b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28980">
                <a:tc>
                  <a:txBody>
                    <a:bodyPr/>
                    <a:p>
                      <a:pPr marL="0" indent="0" algn="ctr">
                        <a:spcAft>
                          <a:spcPct val="0"/>
                        </a:spcAft>
                      </a:pPr>
                      <a:r>
                        <a:rPr sz="1400" b="1" i="0">
                          <a:solidFill>
                            <a:srgbClr val="000000"/>
                          </a:solidFill>
                          <a:latin typeface="Verdana" panose="020B0604030504040204"/>
                          <a:ea typeface="SimSun" panose="02010600030101010101" pitchFamily="2" charset="-122"/>
                        </a:rPr>
                        <a:t>-z</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the given string operand size is zero; if it is zero length, then it returns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-z $a ] is not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29615">
                <a:tc>
                  <a:txBody>
                    <a:bodyPr/>
                    <a:p>
                      <a:pPr marL="0" indent="0" algn="ctr">
                        <a:spcAft>
                          <a:spcPct val="0"/>
                        </a:spcAft>
                      </a:pPr>
                      <a:r>
                        <a:rPr sz="1400" b="1" i="0">
                          <a:solidFill>
                            <a:srgbClr val="000000"/>
                          </a:solidFill>
                          <a:latin typeface="Verdana" panose="020B0604030504040204"/>
                          <a:ea typeface="SimSun" panose="02010600030101010101" pitchFamily="2" charset="-122"/>
                        </a:rPr>
                        <a:t>-n</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the given string operand size is non-zero; if it is nonzero length, then it returns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-n $a ] is not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28980">
                <a:tc>
                  <a:txBody>
                    <a:bodyPr/>
                    <a:p>
                      <a:pPr marL="0" indent="0" algn="ctr">
                        <a:spcAft>
                          <a:spcPct val="0"/>
                        </a:spcAft>
                      </a:pPr>
                      <a:r>
                        <a:rPr sz="1400" b="1" i="0">
                          <a:solidFill>
                            <a:srgbClr val="000000"/>
                          </a:solidFill>
                          <a:latin typeface="Verdana" panose="020B0604030504040204"/>
                          <a:ea typeface="SimSun" panose="02010600030101010101" pitchFamily="2" charset="-122"/>
                        </a:rPr>
                        <a:t>str</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a:t>
                      </a:r>
                      <a:r>
                        <a:rPr sz="1400" b="1" i="0">
                          <a:solidFill>
                            <a:srgbClr val="000000"/>
                          </a:solidFill>
                          <a:latin typeface="Verdana" panose="020B0604030504040204"/>
                          <a:ea typeface="SimSun" panose="02010600030101010101" pitchFamily="2" charset="-122"/>
                        </a:rPr>
                        <a:t>str</a:t>
                      </a:r>
                      <a:r>
                        <a:rPr sz="1400" i="0">
                          <a:solidFill>
                            <a:srgbClr val="000000"/>
                          </a:solidFill>
                          <a:latin typeface="Verdana" panose="020B0604030504040204"/>
                          <a:ea typeface="SimSun" panose="02010600030101010101" pitchFamily="2" charset="-122"/>
                        </a:rPr>
                        <a:t> is not the empty string; if it is empty, then it returns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$a ] is not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bl>
          </a:graphicData>
        </a:graphic>
      </p:graphicFrame>
      <p:sp>
        <p:nvSpPr>
          <p:cNvPr id="6" name="Text Box 5"/>
          <p:cNvSpPr txBox="1"/>
          <p:nvPr/>
        </p:nvSpPr>
        <p:spPr>
          <a:xfrm>
            <a:off x="1092200" y="1625600"/>
            <a:ext cx="9483090" cy="368300"/>
          </a:xfrm>
          <a:prstGeom prst="rect">
            <a:avLst/>
          </a:prstGeom>
          <a:noFill/>
        </p:spPr>
        <p:txBody>
          <a:bodyPr wrap="square" rtlCol="0">
            <a:spAutoFit/>
          </a:bodyPr>
          <a:p>
            <a:r>
              <a:rPr lang="en-US"/>
              <a:t>Assume variable a holds "abc" and variable b holds "efg" then −</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File Test Operators</a:t>
            </a:r>
            <a:endParaRPr lang="en-US"/>
          </a:p>
        </p:txBody>
      </p:sp>
      <p:graphicFrame>
        <p:nvGraphicFramePr>
          <p:cNvPr id="9" name="Content Placeholder 8"/>
          <p:cNvGraphicFramePr/>
          <p:nvPr>
            <p:ph idx="1"/>
            <p:custDataLst>
              <p:tags r:id="rId1"/>
            </p:custDataLst>
          </p:nvPr>
        </p:nvGraphicFramePr>
        <p:xfrm>
          <a:off x="838200" y="2419350"/>
          <a:ext cx="10515600" cy="4145280"/>
        </p:xfrm>
        <a:graphic>
          <a:graphicData uri="http://schemas.openxmlformats.org/drawingml/2006/table">
            <a:tbl>
              <a:tblPr firstRow="1" bandRow="1">
                <a:tableStyleId>{5C22544A-7EE6-4342-B048-85BDC9FD1C3A}</a:tableStyleId>
              </a:tblPr>
              <a:tblGrid>
                <a:gridCol w="1459230"/>
                <a:gridCol w="5032375"/>
                <a:gridCol w="4023995"/>
              </a:tblGrid>
              <a:tr h="323215">
                <a:tc>
                  <a:txBody>
                    <a:bodyPr/>
                    <a:p>
                      <a:pPr marL="0" indent="0" algn="ctr">
                        <a:spcAft>
                          <a:spcPct val="0"/>
                        </a:spcAft>
                      </a:pPr>
                      <a:r>
                        <a:rPr sz="1400" b="1" i="0">
                          <a:solidFill>
                            <a:srgbClr val="000000"/>
                          </a:solidFill>
                          <a:latin typeface="Verdana" panose="020B0604030504040204"/>
                          <a:ea typeface="SimSun" panose="02010600030101010101" pitchFamily="2" charset="-122"/>
                        </a:rPr>
                        <a:t>Operator</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b="1" i="0">
                          <a:solidFill>
                            <a:srgbClr val="000000"/>
                          </a:solidFill>
                          <a:latin typeface="Verdana" panose="020B0604030504040204"/>
                          <a:ea typeface="SimSun" panose="02010600030101010101" pitchFamily="2" charset="-122"/>
                        </a:rPr>
                        <a:t>Description</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b="1" i="0">
                          <a:solidFill>
                            <a:srgbClr val="000000"/>
                          </a:solidFill>
                          <a:latin typeface="Verdana" panose="020B0604030504040204"/>
                          <a:ea typeface="SimSun" panose="02010600030101010101" pitchFamily="2" charset="-122"/>
                        </a:rPr>
                        <a:t>Example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-b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a block special file;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-b $file ] is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897890">
                <a:tc>
                  <a:txBody>
                    <a:bodyPr/>
                    <a:p>
                      <a:pPr marL="0" indent="0" algn="ctr">
                        <a:spcAft>
                          <a:spcPct val="0"/>
                        </a:spcAft>
                      </a:pPr>
                      <a:r>
                        <a:rPr sz="1400" b="1" i="0">
                          <a:solidFill>
                            <a:srgbClr val="000000"/>
                          </a:solidFill>
                          <a:latin typeface="Verdana" panose="020B0604030504040204"/>
                          <a:ea typeface="SimSun" panose="02010600030101010101" pitchFamily="2" charset="-122"/>
                        </a:rPr>
                        <a:t>-c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a character special file;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-c $file ] is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-d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a directory;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-d $file ] is not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1520">
                <a:tc>
                  <a:txBody>
                    <a:bodyPr/>
                    <a:p>
                      <a:pPr marL="0" indent="0" algn="ctr">
                        <a:spcAft>
                          <a:spcPct val="0"/>
                        </a:spcAft>
                      </a:pPr>
                      <a:r>
                        <a:rPr sz="1400" b="1" i="0">
                          <a:solidFill>
                            <a:srgbClr val="000000"/>
                          </a:solidFill>
                          <a:latin typeface="Verdana" panose="020B0604030504040204"/>
                          <a:ea typeface="SimSun" panose="02010600030101010101" pitchFamily="2" charset="-122"/>
                        </a:rPr>
                        <a:t>-f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an ordinary file as opposed to a directory or special file;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-f $file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-g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has its set group ID (SGID) bit set;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-g $file ] is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bl>
          </a:graphicData>
        </a:graphic>
      </p:graphicFrame>
      <p:sp>
        <p:nvSpPr>
          <p:cNvPr id="2" name="Text Box 1"/>
          <p:cNvSpPr txBox="1"/>
          <p:nvPr/>
        </p:nvSpPr>
        <p:spPr>
          <a:xfrm>
            <a:off x="1111250" y="1644650"/>
            <a:ext cx="9530715" cy="645160"/>
          </a:xfrm>
          <a:prstGeom prst="rect">
            <a:avLst/>
          </a:prstGeom>
          <a:noFill/>
        </p:spPr>
        <p:txBody>
          <a:bodyPr wrap="square" rtlCol="0">
            <a:spAutoFit/>
          </a:bodyPr>
          <a:p>
            <a:r>
              <a:rPr lang="en-US"/>
              <a:t>Assume a variable file holds an existing file name "test" the size of which is 100 bytes and has read, write and execute permission on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File Test Operators</a:t>
            </a:r>
            <a:endParaRPr lang="en-US"/>
          </a:p>
        </p:txBody>
      </p:sp>
      <p:graphicFrame>
        <p:nvGraphicFramePr>
          <p:cNvPr id="9" name="Content Placeholder 8"/>
          <p:cNvGraphicFramePr/>
          <p:nvPr>
            <p:ph idx="1"/>
            <p:custDataLst>
              <p:tags r:id="rId1"/>
            </p:custDataLst>
          </p:nvPr>
        </p:nvGraphicFramePr>
        <p:xfrm>
          <a:off x="838200" y="2419350"/>
          <a:ext cx="10515600" cy="4145280"/>
        </p:xfrm>
        <a:graphic>
          <a:graphicData uri="http://schemas.openxmlformats.org/drawingml/2006/table">
            <a:tbl>
              <a:tblPr firstRow="1" bandRow="1">
                <a:tableStyleId>{5C22544A-7EE6-4342-B048-85BDC9FD1C3A}</a:tableStyleId>
              </a:tblPr>
              <a:tblGrid>
                <a:gridCol w="1459230"/>
                <a:gridCol w="5032375"/>
                <a:gridCol w="4023995"/>
              </a:tblGrid>
              <a:tr h="323215">
                <a:tc>
                  <a:txBody>
                    <a:bodyPr/>
                    <a:p>
                      <a:pPr marL="0" indent="0" algn="ctr">
                        <a:spcAft>
                          <a:spcPct val="0"/>
                        </a:spcAft>
                      </a:pPr>
                      <a:r>
                        <a:rPr sz="1400" b="1" i="0">
                          <a:solidFill>
                            <a:srgbClr val="000000"/>
                          </a:solidFill>
                          <a:latin typeface="Verdana" panose="020B0604030504040204"/>
                          <a:ea typeface="SimSun" panose="02010600030101010101" pitchFamily="2" charset="-122"/>
                        </a:rPr>
                        <a:t>Operator</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b="1" i="0">
                          <a:solidFill>
                            <a:srgbClr val="000000"/>
                          </a:solidFill>
                          <a:latin typeface="Verdana" panose="020B0604030504040204"/>
                          <a:ea typeface="SimSun" panose="02010600030101010101" pitchFamily="2" charset="-122"/>
                        </a:rPr>
                        <a:t>Description</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b="1" i="0">
                          <a:solidFill>
                            <a:srgbClr val="000000"/>
                          </a:solidFill>
                          <a:latin typeface="Verdana" panose="020B0604030504040204"/>
                          <a:ea typeface="SimSun" panose="02010600030101010101" pitchFamily="2" charset="-122"/>
                        </a:rPr>
                        <a:t>Example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-k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has its sticky bit set;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-k $file ] is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897890">
                <a:tc>
                  <a:txBody>
                    <a:bodyPr/>
                    <a:p>
                      <a:pPr marL="0" indent="0" algn="ctr">
                        <a:spcAft>
                          <a:spcPct val="0"/>
                        </a:spcAft>
                      </a:pPr>
                      <a:r>
                        <a:rPr sz="1400" b="1" i="0">
                          <a:solidFill>
                            <a:srgbClr val="000000"/>
                          </a:solidFill>
                          <a:latin typeface="Verdana" panose="020B0604030504040204"/>
                          <a:ea typeface="SimSun" panose="02010600030101010101" pitchFamily="2" charset="-122"/>
                        </a:rPr>
                        <a:t>-p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a named pipe;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-p $file ] is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-t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descriptor is open and associated with a terminal;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-t $file ] is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1520">
                <a:tc>
                  <a:txBody>
                    <a:bodyPr/>
                    <a:p>
                      <a:pPr marL="0" indent="0" algn="ctr">
                        <a:spcAft>
                          <a:spcPct val="0"/>
                        </a:spcAft>
                      </a:pPr>
                      <a:r>
                        <a:rPr sz="1400" b="1" i="0">
                          <a:solidFill>
                            <a:srgbClr val="000000"/>
                          </a:solidFill>
                          <a:latin typeface="Verdana" panose="020B0604030504040204"/>
                          <a:ea typeface="SimSun" panose="02010600030101010101" pitchFamily="2" charset="-122"/>
                        </a:rPr>
                        <a:t>-u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has its Set User ID (SUID) bit set;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-u $file ] is false.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-r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readable;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-r $file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bl>
          </a:graphicData>
        </a:graphic>
      </p:graphicFrame>
      <p:sp>
        <p:nvSpPr>
          <p:cNvPr id="2" name="Text Box 1"/>
          <p:cNvSpPr txBox="1"/>
          <p:nvPr/>
        </p:nvSpPr>
        <p:spPr>
          <a:xfrm>
            <a:off x="1111250" y="1644650"/>
            <a:ext cx="9530715" cy="645160"/>
          </a:xfrm>
          <a:prstGeom prst="rect">
            <a:avLst/>
          </a:prstGeom>
          <a:noFill/>
        </p:spPr>
        <p:txBody>
          <a:bodyPr wrap="square" rtlCol="0">
            <a:spAutoFit/>
          </a:bodyPr>
          <a:p>
            <a:r>
              <a:rPr lang="en-US"/>
              <a:t>Assume a variable file holds an existing file name "test" the size of which is 100 bytes and has read, write and execute permission on −</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File Test Operators</a:t>
            </a:r>
            <a:endParaRPr lang="en-US"/>
          </a:p>
        </p:txBody>
      </p:sp>
      <p:graphicFrame>
        <p:nvGraphicFramePr>
          <p:cNvPr id="9" name="Content Placeholder 8"/>
          <p:cNvGraphicFramePr/>
          <p:nvPr>
            <p:ph idx="1"/>
            <p:custDataLst>
              <p:tags r:id="rId1"/>
            </p:custDataLst>
          </p:nvPr>
        </p:nvGraphicFramePr>
        <p:xfrm>
          <a:off x="838200" y="2419350"/>
          <a:ext cx="10515600" cy="4145280"/>
        </p:xfrm>
        <a:graphic>
          <a:graphicData uri="http://schemas.openxmlformats.org/drawingml/2006/table">
            <a:tbl>
              <a:tblPr firstRow="1" bandRow="1">
                <a:tableStyleId>{5C22544A-7EE6-4342-B048-85BDC9FD1C3A}</a:tableStyleId>
              </a:tblPr>
              <a:tblGrid>
                <a:gridCol w="1459230"/>
                <a:gridCol w="5032375"/>
                <a:gridCol w="4023995"/>
              </a:tblGrid>
              <a:tr h="323215">
                <a:tc>
                  <a:txBody>
                    <a:bodyPr/>
                    <a:p>
                      <a:pPr marL="0" indent="0" algn="ctr">
                        <a:spcAft>
                          <a:spcPct val="0"/>
                        </a:spcAft>
                      </a:pPr>
                      <a:r>
                        <a:rPr sz="1400" b="1" i="0">
                          <a:solidFill>
                            <a:srgbClr val="000000"/>
                          </a:solidFill>
                          <a:latin typeface="Verdana" panose="020B0604030504040204"/>
                          <a:ea typeface="SimSun" panose="02010600030101010101" pitchFamily="2" charset="-122"/>
                        </a:rPr>
                        <a:t>Operator</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b="1" i="0">
                          <a:solidFill>
                            <a:srgbClr val="000000"/>
                          </a:solidFill>
                          <a:latin typeface="Verdana" panose="020B0604030504040204"/>
                          <a:ea typeface="SimSun" panose="02010600030101010101" pitchFamily="2" charset="-122"/>
                        </a:rPr>
                        <a:t>Description</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b="1" i="0">
                          <a:solidFill>
                            <a:srgbClr val="000000"/>
                          </a:solidFill>
                          <a:latin typeface="Verdana" panose="020B0604030504040204"/>
                          <a:ea typeface="SimSun" panose="02010600030101010101" pitchFamily="2" charset="-122"/>
                        </a:rPr>
                        <a:t>Example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-w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writable;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-w $file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897890">
                <a:tc>
                  <a:txBody>
                    <a:bodyPr/>
                    <a:p>
                      <a:pPr marL="0" indent="0" algn="ctr">
                        <a:spcAft>
                          <a:spcPct val="0"/>
                        </a:spcAft>
                      </a:pPr>
                      <a:r>
                        <a:rPr sz="1400" b="1" i="0">
                          <a:solidFill>
                            <a:srgbClr val="000000"/>
                          </a:solidFill>
                          <a:latin typeface="Verdana" panose="020B0604030504040204"/>
                          <a:ea typeface="SimSun" panose="02010600030101010101" pitchFamily="2" charset="-122"/>
                        </a:rPr>
                        <a:t>-x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executable;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-x $file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-s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has size greater than 0; if yes, then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-s $file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1520">
                <a:tc>
                  <a:txBody>
                    <a:bodyPr/>
                    <a:p>
                      <a:pPr marL="0" indent="0" algn="ctr">
                        <a:spcAft>
                          <a:spcPct val="0"/>
                        </a:spcAft>
                      </a:pPr>
                      <a:r>
                        <a:rPr sz="1400" b="1" i="0">
                          <a:solidFill>
                            <a:srgbClr val="000000"/>
                          </a:solidFill>
                          <a:latin typeface="Verdana" panose="020B0604030504040204"/>
                          <a:ea typeface="SimSun" panose="02010600030101010101" pitchFamily="2" charset="-122"/>
                        </a:rPr>
                        <a:t>-e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exists; is true even if file is a directory but exists.</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-e $file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r h="730885">
                <a:tc>
                  <a:txBody>
                    <a:bodyPr/>
                    <a:p>
                      <a:pPr marL="0" indent="0" algn="ctr">
                        <a:spcAft>
                          <a:spcPct val="0"/>
                        </a:spcAft>
                      </a:pPr>
                      <a:r>
                        <a:rPr sz="1400" b="1" i="0">
                          <a:solidFill>
                            <a:srgbClr val="000000"/>
                          </a:solidFill>
                          <a:latin typeface="Verdana" panose="020B0604030504040204"/>
                          <a:ea typeface="SimSun" panose="02010600030101010101" pitchFamily="2" charset="-122"/>
                        </a:rPr>
                        <a:t>-w file</a:t>
                      </a:r>
                      <a:endParaRPr sz="1400" b="1"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l">
                        <a:spcAft>
                          <a:spcPct val="0"/>
                        </a:spcAft>
                      </a:pPr>
                      <a:r>
                        <a:rPr sz="1400" i="0">
                          <a:solidFill>
                            <a:srgbClr val="000000"/>
                          </a:solidFill>
                          <a:latin typeface="Verdana" panose="020B0604030504040204"/>
                          <a:ea typeface="SimSun" panose="02010600030101010101" pitchFamily="2" charset="-122"/>
                        </a:rPr>
                        <a:t>Checks if file is writable; if yes, then the condition becomes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c>
                  <a:txBody>
                    <a:bodyPr/>
                    <a:p>
                      <a:pPr marL="0" indent="0" algn="ctr">
                        <a:spcAft>
                          <a:spcPct val="0"/>
                        </a:spcAft>
                      </a:pPr>
                      <a:r>
                        <a:rPr sz="1400" i="0">
                          <a:solidFill>
                            <a:srgbClr val="000000"/>
                          </a:solidFill>
                          <a:latin typeface="Verdana" panose="020B0604030504040204"/>
                          <a:ea typeface="SimSun" panose="02010600030101010101" pitchFamily="2" charset="-122"/>
                        </a:rPr>
                        <a:t>[ -w $file ] is true.</a:t>
                      </a:r>
                      <a:endParaRPr sz="1400" i="0">
                        <a:solidFill>
                          <a:srgbClr val="000000"/>
                        </a:solidFill>
                        <a:latin typeface="Verdana" panose="020B0604030504040204"/>
                        <a:ea typeface="SimSun" panose="02010600030101010101" pitchFamily="2" charset="-122"/>
                      </a:endParaRPr>
                    </a:p>
                  </a:txBody>
                  <a:tcPr marL="60960" marR="60960" marT="60960" marB="60960" anchor="ctr" anchorCtr="0"/>
                </a:tc>
              </a:tr>
            </a:tbl>
          </a:graphicData>
        </a:graphic>
      </p:graphicFrame>
      <p:sp>
        <p:nvSpPr>
          <p:cNvPr id="2" name="Text Box 1"/>
          <p:cNvSpPr txBox="1"/>
          <p:nvPr/>
        </p:nvSpPr>
        <p:spPr>
          <a:xfrm>
            <a:off x="1111250" y="1644650"/>
            <a:ext cx="9530715" cy="645160"/>
          </a:xfrm>
          <a:prstGeom prst="rect">
            <a:avLst/>
          </a:prstGeom>
          <a:noFill/>
        </p:spPr>
        <p:txBody>
          <a:bodyPr wrap="square" rtlCol="0">
            <a:spAutoFit/>
          </a:bodyPr>
          <a:p>
            <a:r>
              <a:rPr lang="en-US"/>
              <a:t>Assume a variable file holds an existing file name "test" the size of which is 100 bytes and has read, write and execute permission on −</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60000"/>
          </a:bodyPr>
          <a:p>
            <a:r>
              <a:rPr lang="en-US"/>
              <a:t>Create a shell script that checks if a file exists in the current directory.</a:t>
            </a:r>
            <a:endParaRPr lang="en-US"/>
          </a:p>
          <a:p>
            <a:r>
              <a:rPr lang="en-US"/>
              <a:t>Here’s a script that checks if a file named “example.txt” exists in the current directory:</a:t>
            </a:r>
            <a:endParaRPr lang="en-US"/>
          </a:p>
          <a:p>
            <a:endParaRPr lang="en-US"/>
          </a:p>
          <a:p>
            <a:pPr marL="0" indent="0">
              <a:buNone/>
            </a:pPr>
            <a:r>
              <a:rPr lang="en-US" b="1"/>
              <a:t>#!/bin/bash</a:t>
            </a:r>
            <a:endParaRPr lang="en-US" b="1"/>
          </a:p>
          <a:p>
            <a:pPr marL="0" indent="0">
              <a:buNone/>
            </a:pPr>
            <a:r>
              <a:rPr lang="en-US" b="1"/>
              <a:t>file=”example.txt”</a:t>
            </a:r>
            <a:endParaRPr lang="en-US" b="1"/>
          </a:p>
          <a:p>
            <a:pPr marL="0" indent="0">
              <a:buNone/>
            </a:pPr>
            <a:r>
              <a:rPr lang="en-US" b="1"/>
              <a:t># Check if the file exists</a:t>
            </a:r>
            <a:endParaRPr lang="en-US" b="1"/>
          </a:p>
          <a:p>
            <a:pPr marL="0" indent="0">
              <a:buNone/>
            </a:pPr>
            <a:r>
              <a:rPr lang="en-US" b="1"/>
              <a:t>if [ -e “$file” ]; then</a:t>
            </a:r>
            <a:endParaRPr lang="en-US" b="1"/>
          </a:p>
          <a:p>
            <a:pPr marL="0" indent="0">
              <a:buNone/>
            </a:pPr>
            <a:r>
              <a:rPr lang="en-US" b="1"/>
              <a:t>echo “File exists: $file”</a:t>
            </a:r>
            <a:endParaRPr lang="en-US" b="1"/>
          </a:p>
          <a:p>
            <a:pPr marL="0" indent="0">
              <a:buNone/>
            </a:pPr>
            <a:r>
              <a:rPr lang="en-US" b="1"/>
              <a:t>else</a:t>
            </a:r>
            <a:endParaRPr lang="en-US" b="1"/>
          </a:p>
          <a:p>
            <a:pPr marL="0" indent="0">
              <a:buNone/>
            </a:pPr>
            <a:r>
              <a:rPr lang="en-US" b="1"/>
              <a:t>echo “File not found: $file”</a:t>
            </a:r>
            <a:endParaRPr lang="en-US" b="1"/>
          </a:p>
          <a:p>
            <a:pPr marL="0" indent="0">
              <a:buNone/>
            </a:pPr>
            <a:r>
              <a:rPr lang="en-US" b="1"/>
              <a:t>fi</a:t>
            </a:r>
            <a:endParaRPr 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Decision Making</a:t>
            </a:r>
            <a:endParaRPr lang="en-US"/>
          </a:p>
        </p:txBody>
      </p:sp>
      <p:sp>
        <p:nvSpPr>
          <p:cNvPr id="3" name="Content Placeholder 2"/>
          <p:cNvSpPr>
            <a:spLocks noGrp="1"/>
          </p:cNvSpPr>
          <p:nvPr>
            <p:ph idx="1"/>
          </p:nvPr>
        </p:nvSpPr>
        <p:spPr/>
        <p:txBody>
          <a:bodyPr/>
          <a:p>
            <a:r>
              <a:rPr lang="en-US"/>
              <a:t>Unix Shell supports conditional statements which are used to perform different actions based on different conditions. We will now understand two decision-making statements here −</a:t>
            </a:r>
            <a:endParaRPr lang="en-US"/>
          </a:p>
          <a:p>
            <a:endParaRPr lang="en-US"/>
          </a:p>
          <a:p>
            <a:r>
              <a:rPr lang="en-US"/>
              <a:t>The if...else statement</a:t>
            </a:r>
            <a:endParaRPr lang="en-US"/>
          </a:p>
          <a:p>
            <a:endParaRPr lang="en-US"/>
          </a:p>
          <a:p>
            <a:r>
              <a:rPr lang="en-US"/>
              <a:t>The case...esac statement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if...fi statement</a:t>
            </a:r>
            <a:endParaRPr lang="en-US"/>
          </a:p>
        </p:txBody>
      </p:sp>
      <p:sp>
        <p:nvSpPr>
          <p:cNvPr id="3" name="Content Placeholder 2"/>
          <p:cNvSpPr>
            <a:spLocks noGrp="1"/>
          </p:cNvSpPr>
          <p:nvPr>
            <p:ph idx="1"/>
          </p:nvPr>
        </p:nvSpPr>
        <p:spPr/>
        <p:txBody>
          <a:bodyPr/>
          <a:p>
            <a:r>
              <a:rPr lang="en-US"/>
              <a:t>The if...fi statement is the fundamental control statement that allows Shell to make decisions and execute statements conditionally.</a:t>
            </a:r>
            <a:endParaRPr lang="en-US"/>
          </a:p>
          <a:p>
            <a:endParaRPr lang="en-US"/>
          </a:p>
          <a:p>
            <a:r>
              <a:rPr lang="en-US"/>
              <a:t>Syntax</a:t>
            </a:r>
            <a:endParaRPr lang="en-US"/>
          </a:p>
          <a:p>
            <a:r>
              <a:rPr lang="en-US"/>
              <a:t>if [ expression ] </a:t>
            </a:r>
            <a:endParaRPr lang="en-US"/>
          </a:p>
          <a:p>
            <a:r>
              <a:rPr lang="en-US"/>
              <a:t>then </a:t>
            </a:r>
            <a:endParaRPr lang="en-US"/>
          </a:p>
          <a:p>
            <a:r>
              <a:rPr lang="en-US"/>
              <a:t>   Statement(s) to be executed if expression is true </a:t>
            </a:r>
            <a:endParaRPr lang="en-US"/>
          </a:p>
          <a:p>
            <a:r>
              <a:rPr lang="en-US"/>
              <a:t>fi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Unix / Linux </a:t>
            </a:r>
            <a:endParaRPr lang="en-US"/>
          </a:p>
        </p:txBody>
      </p:sp>
      <p:sp>
        <p:nvSpPr>
          <p:cNvPr id="3" name="Text Box 2"/>
          <p:cNvSpPr txBox="1"/>
          <p:nvPr/>
        </p:nvSpPr>
        <p:spPr>
          <a:xfrm>
            <a:off x="711835" y="1749425"/>
            <a:ext cx="10348595" cy="2462530"/>
          </a:xfrm>
          <a:prstGeom prst="rect">
            <a:avLst/>
          </a:prstGeom>
          <a:noFill/>
        </p:spPr>
        <p:txBody>
          <a:bodyPr wrap="square" rtlCol="0">
            <a:noAutofit/>
          </a:bodyPr>
          <a:p>
            <a:pPr marL="285750" indent="-285750">
              <a:buFont typeface="Arial" panose="020B0604020202020204" pitchFamily="34" charset="0"/>
              <a:buChar char="•"/>
            </a:pPr>
            <a:r>
              <a:rPr lang="en-US" sz="2400"/>
              <a:t>Portability: UNIX can run on a wide variety of hardware platforms, from small embedded systems to large mainframe computers.</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Communication: UNIX supports communication methods using the write command, mail command, etc.</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Process Tracking: UNIX maintains a record of the jobs that the user creates. This function improves system performance by monitoring CPU usage. It also allows you to keep track of how much disk space each user uses, and the use that information to regulate disk space.</a:t>
            </a:r>
            <a:endParaRPr 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if...fi statement</a:t>
            </a:r>
            <a:endParaRPr lang="en-US"/>
          </a:p>
        </p:txBody>
      </p:sp>
      <p:sp>
        <p:nvSpPr>
          <p:cNvPr id="3" name="Content Placeholder 2"/>
          <p:cNvSpPr>
            <a:spLocks noGrp="1"/>
          </p:cNvSpPr>
          <p:nvPr>
            <p:ph idx="1"/>
          </p:nvPr>
        </p:nvSpPr>
        <p:spPr/>
        <p:txBody>
          <a:bodyPr>
            <a:noAutofit/>
          </a:bodyPr>
          <a:p>
            <a:pPr marL="0" indent="0">
              <a:buNone/>
            </a:pPr>
            <a:r>
              <a:rPr lang="en-US" sz="1300" b="1"/>
              <a:t>#!/bin/sh</a:t>
            </a:r>
            <a:endParaRPr lang="en-US" sz="1300" b="1"/>
          </a:p>
          <a:p>
            <a:pPr marL="0" indent="0">
              <a:buNone/>
            </a:pPr>
            <a:endParaRPr lang="en-US" sz="1300" b="1"/>
          </a:p>
          <a:p>
            <a:pPr marL="0" indent="0">
              <a:buNone/>
            </a:pPr>
            <a:r>
              <a:rPr lang="en-US" sz="1300" b="1"/>
              <a:t>a=10</a:t>
            </a:r>
            <a:endParaRPr lang="en-US" sz="1300" b="1"/>
          </a:p>
          <a:p>
            <a:pPr marL="0" indent="0">
              <a:buNone/>
            </a:pPr>
            <a:r>
              <a:rPr lang="en-US" sz="1300" b="1"/>
              <a:t>b=20</a:t>
            </a:r>
            <a:endParaRPr lang="en-US" sz="1300" b="1"/>
          </a:p>
          <a:p>
            <a:pPr marL="0" indent="0">
              <a:buNone/>
            </a:pPr>
            <a:endParaRPr lang="en-US" sz="1300" b="1"/>
          </a:p>
          <a:p>
            <a:pPr marL="0" indent="0">
              <a:buNone/>
            </a:pPr>
            <a:r>
              <a:rPr lang="en-US" sz="1300" b="1"/>
              <a:t>if [ $a == $b ]</a:t>
            </a:r>
            <a:endParaRPr lang="en-US" sz="1300" b="1"/>
          </a:p>
          <a:p>
            <a:pPr marL="0" indent="0">
              <a:buNone/>
            </a:pPr>
            <a:r>
              <a:rPr lang="en-US" sz="1300" b="1"/>
              <a:t>then</a:t>
            </a:r>
            <a:endParaRPr lang="en-US" sz="1300" b="1"/>
          </a:p>
          <a:p>
            <a:pPr marL="0" indent="0">
              <a:buNone/>
            </a:pPr>
            <a:r>
              <a:rPr lang="en-US" sz="1300" b="1"/>
              <a:t>   echo "a is equal to b"</a:t>
            </a:r>
            <a:endParaRPr lang="en-US" sz="1300" b="1"/>
          </a:p>
          <a:p>
            <a:pPr marL="0" indent="0">
              <a:buNone/>
            </a:pPr>
            <a:r>
              <a:rPr lang="en-US" sz="1300" b="1"/>
              <a:t>fi</a:t>
            </a:r>
            <a:endParaRPr lang="en-US" sz="1300" b="1"/>
          </a:p>
          <a:p>
            <a:pPr marL="0" indent="0">
              <a:buNone/>
            </a:pPr>
            <a:endParaRPr lang="en-US" sz="1300" b="1"/>
          </a:p>
          <a:p>
            <a:pPr marL="0" indent="0">
              <a:buNone/>
            </a:pPr>
            <a:r>
              <a:rPr lang="en-US" sz="1300" b="1"/>
              <a:t>if [ $a != $b ]</a:t>
            </a:r>
            <a:endParaRPr lang="en-US" sz="1300" b="1"/>
          </a:p>
          <a:p>
            <a:pPr marL="0" indent="0">
              <a:buNone/>
            </a:pPr>
            <a:r>
              <a:rPr lang="en-US" sz="1300" b="1"/>
              <a:t>then</a:t>
            </a:r>
            <a:endParaRPr lang="en-US" sz="1300" b="1"/>
          </a:p>
          <a:p>
            <a:pPr marL="0" indent="0">
              <a:buNone/>
            </a:pPr>
            <a:r>
              <a:rPr lang="en-US" sz="1300" b="1"/>
              <a:t>   echo "a is not equal to b"</a:t>
            </a:r>
            <a:endParaRPr lang="en-US" sz="1300" b="1"/>
          </a:p>
          <a:p>
            <a:pPr marL="0" indent="0">
              <a:buNone/>
            </a:pPr>
            <a:r>
              <a:rPr lang="en-US" sz="1300" b="1"/>
              <a:t>fi</a:t>
            </a:r>
            <a:endParaRPr lang="en-US" sz="13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if...else...fi statement</a:t>
            </a:r>
            <a:endParaRPr lang="en-US"/>
          </a:p>
        </p:txBody>
      </p:sp>
      <p:sp>
        <p:nvSpPr>
          <p:cNvPr id="3" name="Content Placeholder 2"/>
          <p:cNvSpPr>
            <a:spLocks noGrp="1"/>
          </p:cNvSpPr>
          <p:nvPr>
            <p:ph idx="1"/>
          </p:nvPr>
        </p:nvSpPr>
        <p:spPr/>
        <p:txBody>
          <a:bodyPr>
            <a:normAutofit fontScale="90000" lnSpcReduction="10000"/>
          </a:bodyPr>
          <a:p>
            <a:r>
              <a:rPr lang="en-US"/>
              <a:t>The if...else...fi statement is the next form of control statement that allows Shell to execute statements in a controlled way and make the right choice.</a:t>
            </a:r>
            <a:endParaRPr lang="en-US"/>
          </a:p>
          <a:p>
            <a:endParaRPr lang="en-US"/>
          </a:p>
          <a:p>
            <a:r>
              <a:rPr lang="en-US"/>
              <a:t>Syntax</a:t>
            </a:r>
            <a:endParaRPr lang="en-US"/>
          </a:p>
          <a:p>
            <a:pPr marL="0" indent="0">
              <a:buNone/>
            </a:pPr>
            <a:r>
              <a:rPr lang="en-US"/>
              <a:t>if [ expression ]</a:t>
            </a:r>
            <a:endParaRPr lang="en-US"/>
          </a:p>
          <a:p>
            <a:pPr marL="0" indent="0">
              <a:buNone/>
            </a:pPr>
            <a:r>
              <a:rPr lang="en-US"/>
              <a:t>then</a:t>
            </a:r>
            <a:endParaRPr lang="en-US"/>
          </a:p>
          <a:p>
            <a:pPr marL="0" indent="0">
              <a:buNone/>
            </a:pPr>
            <a:r>
              <a:rPr lang="en-US"/>
              <a:t>   Statement(s) to be executed if expression is true</a:t>
            </a:r>
            <a:endParaRPr lang="en-US"/>
          </a:p>
          <a:p>
            <a:pPr marL="0" indent="0">
              <a:buNone/>
            </a:pPr>
            <a:r>
              <a:rPr lang="en-US"/>
              <a:t>else</a:t>
            </a:r>
            <a:endParaRPr lang="en-US"/>
          </a:p>
          <a:p>
            <a:pPr marL="0" indent="0">
              <a:buNone/>
            </a:pPr>
            <a:r>
              <a:rPr lang="en-US"/>
              <a:t>   Statement(s) to be executed if expression is not true</a:t>
            </a:r>
            <a:endParaRPr lang="en-US"/>
          </a:p>
          <a:p>
            <a:pPr marL="0" indent="0">
              <a:buNone/>
            </a:pPr>
            <a:r>
              <a:rPr lang="en-US"/>
              <a:t>fi</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if...else...fi statement</a:t>
            </a:r>
            <a:endParaRPr lang="en-US"/>
          </a:p>
        </p:txBody>
      </p:sp>
      <p:sp>
        <p:nvSpPr>
          <p:cNvPr id="3" name="Content Placeholder 2"/>
          <p:cNvSpPr>
            <a:spLocks noGrp="1"/>
          </p:cNvSpPr>
          <p:nvPr>
            <p:ph idx="1"/>
          </p:nvPr>
        </p:nvSpPr>
        <p:spPr/>
        <p:txBody>
          <a:bodyPr>
            <a:normAutofit fontScale="60000"/>
          </a:bodyPr>
          <a:p>
            <a:pPr marL="0" indent="0">
              <a:buNone/>
            </a:pPr>
            <a:r>
              <a:rPr lang="en-US" b="1"/>
              <a:t>#!/bin/sh</a:t>
            </a:r>
            <a:endParaRPr lang="en-US" b="1"/>
          </a:p>
          <a:p>
            <a:pPr marL="0" indent="0">
              <a:buNone/>
            </a:pPr>
            <a:endParaRPr lang="en-US" b="1"/>
          </a:p>
          <a:p>
            <a:pPr marL="0" indent="0">
              <a:buNone/>
            </a:pPr>
            <a:r>
              <a:rPr lang="en-US" b="1"/>
              <a:t>a=10</a:t>
            </a:r>
            <a:endParaRPr lang="en-US" b="1"/>
          </a:p>
          <a:p>
            <a:pPr marL="0" indent="0">
              <a:buNone/>
            </a:pPr>
            <a:r>
              <a:rPr lang="en-US" b="1"/>
              <a:t>b=20</a:t>
            </a:r>
            <a:endParaRPr lang="en-US" b="1"/>
          </a:p>
          <a:p>
            <a:pPr marL="0" indent="0">
              <a:buNone/>
            </a:pPr>
            <a:endParaRPr lang="en-US" b="1"/>
          </a:p>
          <a:p>
            <a:pPr marL="0" indent="0">
              <a:buNone/>
            </a:pPr>
            <a:r>
              <a:rPr lang="en-US" b="1"/>
              <a:t>if [ $a == $b ]</a:t>
            </a:r>
            <a:endParaRPr lang="en-US" b="1"/>
          </a:p>
          <a:p>
            <a:pPr marL="0" indent="0">
              <a:buNone/>
            </a:pPr>
            <a:r>
              <a:rPr lang="en-US" b="1"/>
              <a:t>then</a:t>
            </a:r>
            <a:endParaRPr lang="en-US" b="1"/>
          </a:p>
          <a:p>
            <a:pPr marL="0" indent="0">
              <a:buNone/>
            </a:pPr>
            <a:r>
              <a:rPr lang="en-US" b="1"/>
              <a:t>   echo "a is equal to b"</a:t>
            </a:r>
            <a:endParaRPr lang="en-US" b="1"/>
          </a:p>
          <a:p>
            <a:pPr marL="0" indent="0">
              <a:buNone/>
            </a:pPr>
            <a:r>
              <a:rPr lang="en-US" b="1"/>
              <a:t>else</a:t>
            </a:r>
            <a:endParaRPr lang="en-US" b="1"/>
          </a:p>
          <a:p>
            <a:pPr marL="0" indent="0">
              <a:buNone/>
            </a:pPr>
            <a:r>
              <a:rPr lang="en-US" b="1"/>
              <a:t>   echo "a is not equal to b"</a:t>
            </a:r>
            <a:endParaRPr lang="en-US" b="1"/>
          </a:p>
          <a:p>
            <a:pPr marL="0" indent="0">
              <a:buNone/>
            </a:pPr>
            <a:r>
              <a:rPr lang="en-US" b="1"/>
              <a:t>fi</a:t>
            </a:r>
            <a:endParaRPr lang="en-US"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The if...elif...fi statement</a:t>
            </a:r>
            <a:endParaRPr lang="en-US"/>
          </a:p>
        </p:txBody>
      </p:sp>
      <p:sp>
        <p:nvSpPr>
          <p:cNvPr id="3" name="Content Placeholder 2"/>
          <p:cNvSpPr>
            <a:spLocks noGrp="1"/>
          </p:cNvSpPr>
          <p:nvPr>
            <p:ph idx="1"/>
          </p:nvPr>
        </p:nvSpPr>
        <p:spPr/>
        <p:txBody>
          <a:bodyPr>
            <a:noAutofit/>
          </a:bodyPr>
          <a:p>
            <a:r>
              <a:rPr lang="en-US" sz="1400"/>
              <a:t>The if...elif...fi statement is the one level advance form of control statement that allows Shell to make correct decision out of several conditions.</a:t>
            </a:r>
            <a:endParaRPr lang="en-US" sz="1400"/>
          </a:p>
          <a:p>
            <a:endParaRPr lang="en-US" sz="1400"/>
          </a:p>
          <a:p>
            <a:r>
              <a:rPr lang="en-US" sz="1300"/>
              <a:t>Syntax</a:t>
            </a:r>
            <a:endParaRPr lang="en-US" sz="1300"/>
          </a:p>
          <a:p>
            <a:pPr marL="0" indent="0">
              <a:buNone/>
            </a:pPr>
            <a:r>
              <a:rPr lang="en-US" sz="1300"/>
              <a:t>if [ expression 1 ]</a:t>
            </a:r>
            <a:endParaRPr lang="en-US" sz="1300"/>
          </a:p>
          <a:p>
            <a:pPr marL="0" indent="0">
              <a:buNone/>
            </a:pPr>
            <a:r>
              <a:rPr lang="en-US" sz="1300"/>
              <a:t>then</a:t>
            </a:r>
            <a:endParaRPr lang="en-US" sz="1300"/>
          </a:p>
          <a:p>
            <a:pPr marL="0" indent="0">
              <a:buNone/>
            </a:pPr>
            <a:r>
              <a:rPr lang="en-US" sz="1300"/>
              <a:t>   Statement(s) to be executed if expression 1 is true</a:t>
            </a:r>
            <a:endParaRPr lang="en-US" sz="1300"/>
          </a:p>
          <a:p>
            <a:pPr marL="0" indent="0">
              <a:buNone/>
            </a:pPr>
            <a:r>
              <a:rPr lang="en-US" sz="1300"/>
              <a:t>elif [ expression 2 ]</a:t>
            </a:r>
            <a:endParaRPr lang="en-US" sz="1300"/>
          </a:p>
          <a:p>
            <a:pPr marL="0" indent="0">
              <a:buNone/>
            </a:pPr>
            <a:r>
              <a:rPr lang="en-US" sz="1300"/>
              <a:t>then</a:t>
            </a:r>
            <a:endParaRPr lang="en-US" sz="1300"/>
          </a:p>
          <a:p>
            <a:pPr marL="0" indent="0">
              <a:buNone/>
            </a:pPr>
            <a:r>
              <a:rPr lang="en-US" sz="1300"/>
              <a:t>   Statement(s) to be executed if expression 2 is true</a:t>
            </a:r>
            <a:endParaRPr lang="en-US" sz="1300"/>
          </a:p>
          <a:p>
            <a:pPr marL="0" indent="0">
              <a:buNone/>
            </a:pPr>
            <a:r>
              <a:rPr lang="en-US" sz="1300"/>
              <a:t>elif [ expression 3 ]</a:t>
            </a:r>
            <a:endParaRPr lang="en-US" sz="1300"/>
          </a:p>
          <a:p>
            <a:pPr marL="0" indent="0">
              <a:buNone/>
            </a:pPr>
            <a:r>
              <a:rPr lang="en-US" sz="1300"/>
              <a:t>then</a:t>
            </a:r>
            <a:endParaRPr lang="en-US" sz="1300"/>
          </a:p>
          <a:p>
            <a:pPr marL="0" indent="0">
              <a:buNone/>
            </a:pPr>
            <a:r>
              <a:rPr lang="en-US" sz="1300"/>
              <a:t>   Statement(s) to be executed if expression 3 is true</a:t>
            </a:r>
            <a:endParaRPr lang="en-US" sz="1300"/>
          </a:p>
          <a:p>
            <a:pPr marL="0" indent="0">
              <a:buNone/>
            </a:pPr>
            <a:r>
              <a:rPr lang="en-US" sz="1300"/>
              <a:t>else</a:t>
            </a:r>
            <a:endParaRPr lang="en-US" sz="1300"/>
          </a:p>
          <a:p>
            <a:pPr marL="0" indent="0">
              <a:buNone/>
            </a:pPr>
            <a:r>
              <a:rPr lang="en-US" sz="1300"/>
              <a:t>   Statement(s) to be executed if no expression is true</a:t>
            </a:r>
            <a:endParaRPr lang="en-US" sz="1300"/>
          </a:p>
          <a:p>
            <a:pPr marL="0" indent="0">
              <a:buNone/>
            </a:pPr>
            <a:r>
              <a:rPr lang="en-US" sz="1300"/>
              <a:t>fi</a:t>
            </a:r>
            <a:endParaRPr lang="en-US" sz="13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The if...elif...fi statement</a:t>
            </a:r>
            <a:endParaRPr lang="en-US"/>
          </a:p>
        </p:txBody>
      </p:sp>
      <p:sp>
        <p:nvSpPr>
          <p:cNvPr id="3" name="Content Placeholder 2"/>
          <p:cNvSpPr>
            <a:spLocks noGrp="1"/>
          </p:cNvSpPr>
          <p:nvPr>
            <p:ph idx="1"/>
          </p:nvPr>
        </p:nvSpPr>
        <p:spPr>
          <a:xfrm>
            <a:off x="838200" y="1691005"/>
            <a:ext cx="10515600" cy="4836160"/>
          </a:xfrm>
        </p:spPr>
        <p:txBody>
          <a:bodyPr>
            <a:noAutofit/>
          </a:bodyPr>
          <a:p>
            <a:pPr marL="0" indent="0">
              <a:buNone/>
            </a:pPr>
            <a:r>
              <a:rPr lang="en-US" sz="1200"/>
              <a:t>#!/bin/sh</a:t>
            </a:r>
            <a:endParaRPr lang="en-US" sz="1200"/>
          </a:p>
          <a:p>
            <a:pPr marL="0" indent="0">
              <a:buNone/>
            </a:pPr>
            <a:endParaRPr lang="en-US" sz="1200"/>
          </a:p>
          <a:p>
            <a:pPr marL="0" indent="0">
              <a:buNone/>
            </a:pPr>
            <a:r>
              <a:rPr lang="en-US" sz="1200"/>
              <a:t>a=10</a:t>
            </a:r>
            <a:endParaRPr lang="en-US" sz="1200"/>
          </a:p>
          <a:p>
            <a:pPr marL="0" indent="0">
              <a:buNone/>
            </a:pPr>
            <a:r>
              <a:rPr lang="en-US" sz="1200"/>
              <a:t>b=20</a:t>
            </a:r>
            <a:endParaRPr lang="en-US" sz="1200"/>
          </a:p>
          <a:p>
            <a:pPr marL="0" indent="0">
              <a:buNone/>
            </a:pPr>
            <a:r>
              <a:rPr lang="en-US" sz="1200"/>
              <a:t>if [ $a == $b ]</a:t>
            </a:r>
            <a:endParaRPr lang="en-US" sz="1200"/>
          </a:p>
          <a:p>
            <a:pPr marL="0" indent="0">
              <a:buNone/>
            </a:pPr>
            <a:r>
              <a:rPr lang="en-US" sz="1200"/>
              <a:t>then</a:t>
            </a:r>
            <a:endParaRPr lang="en-US" sz="1200"/>
          </a:p>
          <a:p>
            <a:pPr marL="0" indent="0">
              <a:buNone/>
            </a:pPr>
            <a:r>
              <a:rPr lang="en-US" sz="1200"/>
              <a:t>   echo "a is equal to b"</a:t>
            </a:r>
            <a:endParaRPr lang="en-US" sz="1200"/>
          </a:p>
          <a:p>
            <a:pPr marL="0" indent="0">
              <a:buNone/>
            </a:pPr>
            <a:r>
              <a:rPr lang="en-US" sz="1200"/>
              <a:t>elif [ $a -gt $b ]</a:t>
            </a:r>
            <a:endParaRPr lang="en-US" sz="1200"/>
          </a:p>
          <a:p>
            <a:pPr marL="0" indent="0">
              <a:buNone/>
            </a:pPr>
            <a:r>
              <a:rPr lang="en-US" sz="1200"/>
              <a:t>then</a:t>
            </a:r>
            <a:endParaRPr lang="en-US" sz="1200"/>
          </a:p>
          <a:p>
            <a:pPr marL="0" indent="0">
              <a:buNone/>
            </a:pPr>
            <a:r>
              <a:rPr lang="en-US" sz="1200"/>
              <a:t>   echo "a is greater than b"</a:t>
            </a:r>
            <a:endParaRPr lang="en-US" sz="1200"/>
          </a:p>
          <a:p>
            <a:pPr marL="0" indent="0">
              <a:buNone/>
            </a:pPr>
            <a:r>
              <a:rPr lang="en-US" sz="1200"/>
              <a:t>elif [ $a -lt $b ]</a:t>
            </a:r>
            <a:endParaRPr lang="en-US" sz="1200"/>
          </a:p>
          <a:p>
            <a:pPr marL="0" indent="0">
              <a:buNone/>
            </a:pPr>
            <a:r>
              <a:rPr lang="en-US" sz="1200"/>
              <a:t>then</a:t>
            </a:r>
            <a:endParaRPr lang="en-US" sz="1200"/>
          </a:p>
          <a:p>
            <a:pPr marL="0" indent="0">
              <a:buNone/>
            </a:pPr>
            <a:r>
              <a:rPr lang="en-US" sz="1200"/>
              <a:t>   echo "a is less than b"</a:t>
            </a:r>
            <a:endParaRPr lang="en-US" sz="1200"/>
          </a:p>
          <a:p>
            <a:pPr marL="0" indent="0">
              <a:buNone/>
            </a:pPr>
            <a:r>
              <a:rPr lang="en-US" sz="1200"/>
              <a:t>else</a:t>
            </a:r>
            <a:endParaRPr lang="en-US" sz="1200"/>
          </a:p>
          <a:p>
            <a:pPr marL="0" indent="0">
              <a:buNone/>
            </a:pPr>
            <a:r>
              <a:rPr lang="en-US" sz="1200"/>
              <a:t>   echo "None of the condition met"</a:t>
            </a:r>
            <a:endParaRPr lang="en-US" sz="1200"/>
          </a:p>
          <a:p>
            <a:pPr marL="0" indent="0">
              <a:buNone/>
            </a:pPr>
            <a:r>
              <a:rPr lang="en-US" sz="1200"/>
              <a:t>fi</a:t>
            </a:r>
            <a:endParaRPr 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case...esac Statement</a:t>
            </a:r>
            <a:endParaRPr lang="en-US"/>
          </a:p>
        </p:txBody>
      </p:sp>
      <p:sp>
        <p:nvSpPr>
          <p:cNvPr id="3" name="Content Placeholder 2"/>
          <p:cNvSpPr>
            <a:spLocks noGrp="1"/>
          </p:cNvSpPr>
          <p:nvPr>
            <p:ph idx="1"/>
          </p:nvPr>
        </p:nvSpPr>
        <p:spPr/>
        <p:txBody>
          <a:bodyPr>
            <a:noAutofit/>
          </a:bodyPr>
          <a:p>
            <a:pPr marL="0" indent="0">
              <a:buNone/>
            </a:pPr>
            <a:r>
              <a:rPr lang="en-US" sz="1300" b="1"/>
              <a:t>case word in</a:t>
            </a:r>
            <a:endParaRPr lang="en-US" sz="1300" b="1"/>
          </a:p>
          <a:p>
            <a:pPr marL="0" indent="0">
              <a:buNone/>
            </a:pPr>
            <a:r>
              <a:rPr lang="en-US" sz="1300" b="1"/>
              <a:t>   pattern1)</a:t>
            </a:r>
            <a:endParaRPr lang="en-US" sz="1300" b="1"/>
          </a:p>
          <a:p>
            <a:pPr marL="0" indent="0">
              <a:buNone/>
            </a:pPr>
            <a:r>
              <a:rPr lang="en-US" sz="1300" b="1"/>
              <a:t>      Statement(s) to be executed if pattern1 matches</a:t>
            </a:r>
            <a:endParaRPr lang="en-US" sz="1300" b="1"/>
          </a:p>
          <a:p>
            <a:pPr marL="0" indent="0">
              <a:buNone/>
            </a:pPr>
            <a:r>
              <a:rPr lang="en-US" sz="1300" b="1"/>
              <a:t>      ;;</a:t>
            </a:r>
            <a:endParaRPr lang="en-US" sz="1300" b="1"/>
          </a:p>
          <a:p>
            <a:pPr marL="0" indent="0">
              <a:buNone/>
            </a:pPr>
            <a:r>
              <a:rPr lang="en-US" sz="1300" b="1"/>
              <a:t>   pattern2)</a:t>
            </a:r>
            <a:endParaRPr lang="en-US" sz="1300" b="1"/>
          </a:p>
          <a:p>
            <a:pPr marL="0" indent="0">
              <a:buNone/>
            </a:pPr>
            <a:r>
              <a:rPr lang="en-US" sz="1300" b="1"/>
              <a:t>      Statement(s) to be executed if pattern2 matches</a:t>
            </a:r>
            <a:endParaRPr lang="en-US" sz="1300" b="1"/>
          </a:p>
          <a:p>
            <a:pPr marL="0" indent="0">
              <a:buNone/>
            </a:pPr>
            <a:r>
              <a:rPr lang="en-US" sz="1300" b="1"/>
              <a:t>      ;;</a:t>
            </a:r>
            <a:endParaRPr lang="en-US" sz="1300" b="1"/>
          </a:p>
          <a:p>
            <a:pPr marL="0" indent="0">
              <a:buNone/>
            </a:pPr>
            <a:r>
              <a:rPr lang="en-US" sz="1300" b="1"/>
              <a:t>   pattern3)</a:t>
            </a:r>
            <a:endParaRPr lang="en-US" sz="1300" b="1"/>
          </a:p>
          <a:p>
            <a:pPr marL="0" indent="0">
              <a:buNone/>
            </a:pPr>
            <a:r>
              <a:rPr lang="en-US" sz="1300" b="1"/>
              <a:t>      Statement(s) to be executed if pattern3 matches</a:t>
            </a:r>
            <a:endParaRPr lang="en-US" sz="1300" b="1"/>
          </a:p>
          <a:p>
            <a:pPr marL="0" indent="0">
              <a:buNone/>
            </a:pPr>
            <a:r>
              <a:rPr lang="en-US" sz="1300" b="1"/>
              <a:t>      ;;</a:t>
            </a:r>
            <a:endParaRPr lang="en-US" sz="1300" b="1"/>
          </a:p>
          <a:p>
            <a:pPr marL="0" indent="0">
              <a:buNone/>
            </a:pPr>
            <a:r>
              <a:rPr lang="en-US" sz="1300" b="1"/>
              <a:t>   *)</a:t>
            </a:r>
            <a:endParaRPr lang="en-US" sz="1300" b="1"/>
          </a:p>
          <a:p>
            <a:pPr marL="0" indent="0">
              <a:buNone/>
            </a:pPr>
            <a:r>
              <a:rPr lang="en-US" sz="1300" b="1"/>
              <a:t>     Default condition to be executed</a:t>
            </a:r>
            <a:endParaRPr lang="en-US" sz="1300" b="1"/>
          </a:p>
          <a:p>
            <a:pPr marL="0" indent="0">
              <a:buNone/>
            </a:pPr>
            <a:r>
              <a:rPr lang="en-US" sz="1300" b="1"/>
              <a:t>     ;;</a:t>
            </a:r>
            <a:endParaRPr lang="en-US" sz="1300" b="1"/>
          </a:p>
          <a:p>
            <a:pPr marL="0" indent="0">
              <a:buNone/>
            </a:pPr>
            <a:r>
              <a:rPr lang="en-US" sz="1300" b="1"/>
              <a:t>esac</a:t>
            </a:r>
            <a:endParaRPr lang="en-US" sz="13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case...esac Statement</a:t>
            </a:r>
            <a:endParaRPr lang="en-US"/>
          </a:p>
        </p:txBody>
      </p:sp>
      <p:sp>
        <p:nvSpPr>
          <p:cNvPr id="3" name="Content Placeholder 2"/>
          <p:cNvSpPr>
            <a:spLocks noGrp="1"/>
          </p:cNvSpPr>
          <p:nvPr>
            <p:ph idx="1"/>
          </p:nvPr>
        </p:nvSpPr>
        <p:spPr/>
        <p:txBody>
          <a:bodyPr>
            <a:noAutofit/>
          </a:bodyPr>
          <a:p>
            <a:pPr marL="0" indent="0">
              <a:buNone/>
            </a:pPr>
            <a:r>
              <a:rPr lang="en-US" sz="1300" b="1"/>
              <a:t>#!/bin/sh</a:t>
            </a:r>
            <a:endParaRPr lang="en-US" sz="1300" b="1"/>
          </a:p>
          <a:p>
            <a:pPr marL="0" indent="0">
              <a:buNone/>
            </a:pPr>
            <a:endParaRPr lang="en-US" sz="1300" b="1"/>
          </a:p>
          <a:p>
            <a:pPr marL="0" indent="0">
              <a:buNone/>
            </a:pPr>
            <a:r>
              <a:rPr lang="en-US" sz="1300" b="1"/>
              <a:t>FRUIT="kiwi"</a:t>
            </a:r>
            <a:endParaRPr lang="en-US" sz="1300" b="1"/>
          </a:p>
          <a:p>
            <a:pPr marL="0" indent="0">
              <a:buNone/>
            </a:pPr>
            <a:endParaRPr lang="en-US" sz="1300" b="1"/>
          </a:p>
          <a:p>
            <a:pPr marL="0" indent="0">
              <a:buNone/>
            </a:pPr>
            <a:r>
              <a:rPr lang="en-US" sz="1300" b="1"/>
              <a:t>case "$FRUIT" in</a:t>
            </a:r>
            <a:endParaRPr lang="en-US" sz="1300" b="1"/>
          </a:p>
          <a:p>
            <a:pPr marL="0" indent="0">
              <a:buNone/>
            </a:pPr>
            <a:r>
              <a:rPr lang="en-US" sz="1300" b="1"/>
              <a:t>   "apple") echo "Apple pie is quite tasty." </a:t>
            </a:r>
            <a:endParaRPr lang="en-US" sz="1300" b="1"/>
          </a:p>
          <a:p>
            <a:pPr marL="0" indent="0">
              <a:buNone/>
            </a:pPr>
            <a:r>
              <a:rPr lang="en-US" sz="1300" b="1"/>
              <a:t>   ;;</a:t>
            </a:r>
            <a:endParaRPr lang="en-US" sz="1300" b="1"/>
          </a:p>
          <a:p>
            <a:pPr marL="0" indent="0">
              <a:buNone/>
            </a:pPr>
            <a:r>
              <a:rPr lang="en-US" sz="1300" b="1"/>
              <a:t>   "banana") echo "I like banana nut bread." </a:t>
            </a:r>
            <a:endParaRPr lang="en-US" sz="1300" b="1"/>
          </a:p>
          <a:p>
            <a:pPr marL="0" indent="0">
              <a:buNone/>
            </a:pPr>
            <a:r>
              <a:rPr lang="en-US" sz="1300" b="1"/>
              <a:t>   ;;</a:t>
            </a:r>
            <a:endParaRPr lang="en-US" sz="1300" b="1"/>
          </a:p>
          <a:p>
            <a:pPr marL="0" indent="0">
              <a:buNone/>
            </a:pPr>
            <a:r>
              <a:rPr lang="en-US" sz="1300" b="1"/>
              <a:t>   "kiwi") echo "New Zealand is famous for kiwi." </a:t>
            </a:r>
            <a:endParaRPr lang="en-US" sz="1300" b="1"/>
          </a:p>
          <a:p>
            <a:pPr marL="0" indent="0">
              <a:buNone/>
            </a:pPr>
            <a:r>
              <a:rPr lang="en-US" sz="1300" b="1"/>
              <a:t>   ;;</a:t>
            </a:r>
            <a:endParaRPr lang="en-US" sz="1300" b="1"/>
          </a:p>
          <a:p>
            <a:pPr marL="0" indent="0">
              <a:buNone/>
            </a:pPr>
            <a:r>
              <a:rPr lang="en-US" sz="1300" b="1"/>
              <a:t>esac</a:t>
            </a:r>
            <a:endParaRPr lang="en-US" sz="13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case...esac Statement</a:t>
            </a:r>
            <a:endParaRPr lang="en-US"/>
          </a:p>
        </p:txBody>
      </p:sp>
      <p:sp>
        <p:nvSpPr>
          <p:cNvPr id="3" name="Content Placeholder 2"/>
          <p:cNvSpPr>
            <a:spLocks noGrp="1"/>
          </p:cNvSpPr>
          <p:nvPr>
            <p:ph idx="1"/>
          </p:nvPr>
        </p:nvSpPr>
        <p:spPr>
          <a:xfrm>
            <a:off x="838200" y="1825625"/>
            <a:ext cx="5722620" cy="4351655"/>
          </a:xfrm>
        </p:spPr>
        <p:txBody>
          <a:bodyPr>
            <a:noAutofit/>
          </a:bodyPr>
          <a:p>
            <a:pPr marL="0" indent="0">
              <a:buNone/>
            </a:pPr>
            <a:r>
              <a:rPr lang="en-US" sz="1300" b="1"/>
              <a:t>#!/bin/sh</a:t>
            </a:r>
            <a:endParaRPr lang="en-US" sz="1300" b="1"/>
          </a:p>
          <a:p>
            <a:pPr marL="0" indent="0">
              <a:buNone/>
            </a:pPr>
            <a:endParaRPr lang="en-US" sz="1300" b="1"/>
          </a:p>
          <a:p>
            <a:pPr marL="0" indent="0">
              <a:buNone/>
            </a:pPr>
            <a:r>
              <a:rPr lang="en-US" sz="1300" b="1"/>
              <a:t>option="${1}" </a:t>
            </a:r>
            <a:endParaRPr lang="en-US" sz="1300" b="1"/>
          </a:p>
          <a:p>
            <a:pPr marL="0" indent="0">
              <a:buNone/>
            </a:pPr>
            <a:r>
              <a:rPr lang="en-US" sz="1300" b="1"/>
              <a:t>case ${option} in </a:t>
            </a:r>
            <a:endParaRPr lang="en-US" sz="1300" b="1"/>
          </a:p>
          <a:p>
            <a:pPr marL="0" indent="0">
              <a:buNone/>
            </a:pPr>
            <a:r>
              <a:rPr lang="en-US" sz="1300" b="1"/>
              <a:t>   -f) FILE="${2}" </a:t>
            </a:r>
            <a:endParaRPr lang="en-US" sz="1300" b="1"/>
          </a:p>
          <a:p>
            <a:pPr marL="0" indent="0">
              <a:buNone/>
            </a:pPr>
            <a:r>
              <a:rPr lang="en-US" sz="1300" b="1"/>
              <a:t>      echo "File name is $FILE"</a:t>
            </a:r>
            <a:endParaRPr lang="en-US" sz="1300" b="1"/>
          </a:p>
          <a:p>
            <a:pPr marL="0" indent="0">
              <a:buNone/>
            </a:pPr>
            <a:r>
              <a:rPr lang="en-US" sz="1300" b="1"/>
              <a:t>      ;; </a:t>
            </a:r>
            <a:endParaRPr lang="en-US" sz="1300" b="1"/>
          </a:p>
          <a:p>
            <a:pPr marL="0" indent="0">
              <a:buNone/>
            </a:pPr>
            <a:r>
              <a:rPr lang="en-US" sz="1300" b="1"/>
              <a:t>   -d) DIR="${2}" </a:t>
            </a:r>
            <a:endParaRPr lang="en-US" sz="1300" b="1"/>
          </a:p>
          <a:p>
            <a:pPr marL="0" indent="0">
              <a:buNone/>
            </a:pPr>
            <a:r>
              <a:rPr lang="en-US" sz="1300" b="1"/>
              <a:t>      echo "Dir name is $DIR"</a:t>
            </a:r>
            <a:endParaRPr lang="en-US" sz="1300" b="1"/>
          </a:p>
          <a:p>
            <a:pPr marL="0" indent="0">
              <a:buNone/>
            </a:pPr>
            <a:r>
              <a:rPr lang="en-US" sz="1300" b="1"/>
              <a:t>      ;; </a:t>
            </a:r>
            <a:endParaRPr lang="en-US" sz="1300" b="1"/>
          </a:p>
          <a:p>
            <a:pPr marL="0" indent="0">
              <a:buNone/>
            </a:pPr>
            <a:r>
              <a:rPr lang="en-US" sz="1300" b="1"/>
              <a:t>   *)  </a:t>
            </a:r>
            <a:endParaRPr lang="en-US" sz="1300" b="1"/>
          </a:p>
          <a:p>
            <a:pPr marL="0" indent="0">
              <a:buNone/>
            </a:pPr>
            <a:r>
              <a:rPr lang="en-US" sz="1300" b="1"/>
              <a:t>      echo "`basename ${0}`:usage: [-f file] | [-d directory]" </a:t>
            </a:r>
            <a:endParaRPr lang="en-US" sz="1300" b="1"/>
          </a:p>
          <a:p>
            <a:pPr marL="0" indent="0">
              <a:buNone/>
            </a:pPr>
            <a:r>
              <a:rPr lang="en-US" sz="1300" b="1"/>
              <a:t>      exit 1 # Command to come out of the program with status 1</a:t>
            </a:r>
            <a:endParaRPr lang="en-US" sz="1300" b="1"/>
          </a:p>
          <a:p>
            <a:pPr marL="0" indent="0">
              <a:buNone/>
            </a:pPr>
            <a:r>
              <a:rPr lang="en-US" sz="1300" b="1"/>
              <a:t>      ;; </a:t>
            </a:r>
            <a:endParaRPr lang="en-US" sz="1300" b="1"/>
          </a:p>
          <a:p>
            <a:pPr marL="0" indent="0">
              <a:buNone/>
            </a:pPr>
            <a:r>
              <a:rPr lang="en-US" sz="1300" b="1"/>
              <a:t>esac </a:t>
            </a:r>
            <a:endParaRPr lang="en-US" sz="1300" b="1"/>
          </a:p>
        </p:txBody>
      </p:sp>
      <p:sp>
        <p:nvSpPr>
          <p:cNvPr id="4" name="Text Box 3"/>
          <p:cNvSpPr txBox="1"/>
          <p:nvPr/>
        </p:nvSpPr>
        <p:spPr>
          <a:xfrm>
            <a:off x="7065645" y="1701800"/>
            <a:ext cx="4451350" cy="2584450"/>
          </a:xfrm>
          <a:prstGeom prst="rect">
            <a:avLst/>
          </a:prstGeom>
          <a:noFill/>
        </p:spPr>
        <p:txBody>
          <a:bodyPr wrap="square" rtlCol="0">
            <a:spAutoFit/>
          </a:bodyPr>
          <a:p>
            <a:r>
              <a:rPr lang="en-US"/>
              <a:t>$./test.sh</a:t>
            </a:r>
            <a:endParaRPr lang="en-US"/>
          </a:p>
          <a:p>
            <a:r>
              <a:rPr lang="en-US"/>
              <a:t>test.sh: usage: [ -f filename ] | [ -d directory ]</a:t>
            </a:r>
            <a:endParaRPr lang="en-US"/>
          </a:p>
          <a:p>
            <a:r>
              <a:rPr lang="en-US"/>
              <a:t>$ ./test.sh -f index.htm</a:t>
            </a:r>
            <a:endParaRPr lang="en-US"/>
          </a:p>
          <a:p>
            <a:r>
              <a:rPr lang="en-US"/>
              <a:t>$ vi test.sh</a:t>
            </a:r>
            <a:endParaRPr lang="en-US"/>
          </a:p>
          <a:p>
            <a:r>
              <a:rPr lang="en-US"/>
              <a:t>$ ./test.sh -f index.htm</a:t>
            </a:r>
            <a:endParaRPr lang="en-US"/>
          </a:p>
          <a:p>
            <a:r>
              <a:rPr lang="en-US"/>
              <a:t>File name is index.htm</a:t>
            </a:r>
            <a:endParaRPr lang="en-US"/>
          </a:p>
          <a:p>
            <a:r>
              <a:rPr lang="en-US"/>
              <a:t>$ ./test.sh -d unix</a:t>
            </a:r>
            <a:endParaRPr lang="en-US"/>
          </a:p>
          <a:p>
            <a:r>
              <a:rPr lang="en-US"/>
              <a:t>Dir name is unix</a:t>
            </a:r>
            <a:endParaRPr lang="en-US"/>
          </a:p>
          <a:p>
            <a:r>
              <a:rPr lang="en-US"/>
              <a: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Loop Types</a:t>
            </a:r>
            <a:endParaRPr lang="en-US"/>
          </a:p>
        </p:txBody>
      </p:sp>
      <p:sp>
        <p:nvSpPr>
          <p:cNvPr id="3" name="Content Placeholder 2"/>
          <p:cNvSpPr>
            <a:spLocks noGrp="1"/>
          </p:cNvSpPr>
          <p:nvPr>
            <p:ph idx="1"/>
          </p:nvPr>
        </p:nvSpPr>
        <p:spPr/>
        <p:txBody>
          <a:bodyPr/>
          <a:p>
            <a:r>
              <a:rPr lang="en-US"/>
              <a:t>we will examine the following types of loops available to shell programmers −</a:t>
            </a:r>
            <a:endParaRPr lang="en-US"/>
          </a:p>
          <a:p>
            <a:endParaRPr lang="en-US"/>
          </a:p>
          <a:p>
            <a:r>
              <a:rPr lang="en-US"/>
              <a:t>The while loop</a:t>
            </a:r>
            <a:endParaRPr lang="en-US"/>
          </a:p>
          <a:p>
            <a:r>
              <a:rPr lang="en-US"/>
              <a:t>The for loop</a:t>
            </a:r>
            <a:endParaRPr lang="en-US"/>
          </a:p>
          <a:p>
            <a:r>
              <a:rPr lang="en-US"/>
              <a:t>The until loop</a:t>
            </a:r>
            <a:endParaRPr lang="en-US"/>
          </a:p>
          <a:p>
            <a:r>
              <a:rPr lang="en-US"/>
              <a:t>The select loop</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while Loop</a:t>
            </a:r>
            <a:endParaRPr lang="en-US"/>
          </a:p>
        </p:txBody>
      </p:sp>
      <p:sp>
        <p:nvSpPr>
          <p:cNvPr id="3" name="Content Placeholder 2"/>
          <p:cNvSpPr>
            <a:spLocks noGrp="1"/>
          </p:cNvSpPr>
          <p:nvPr>
            <p:ph idx="1"/>
          </p:nvPr>
        </p:nvSpPr>
        <p:spPr/>
        <p:txBody>
          <a:bodyPr/>
          <a:p>
            <a:r>
              <a:rPr lang="en-US"/>
              <a:t>Syntax</a:t>
            </a:r>
            <a:endParaRPr lang="en-US"/>
          </a:p>
          <a:p>
            <a:pPr marL="0" indent="0">
              <a:buNone/>
            </a:pPr>
            <a:r>
              <a:rPr lang="en-US"/>
              <a:t>while command</a:t>
            </a:r>
            <a:endParaRPr lang="en-US"/>
          </a:p>
          <a:p>
            <a:pPr marL="0" indent="0">
              <a:buNone/>
            </a:pPr>
            <a:r>
              <a:rPr lang="en-US"/>
              <a:t>do</a:t>
            </a:r>
            <a:endParaRPr lang="en-US"/>
          </a:p>
          <a:p>
            <a:pPr marL="0" indent="0">
              <a:buNone/>
            </a:pPr>
            <a:r>
              <a:rPr lang="en-US"/>
              <a:t>   Statement(s) to be executed if command is true</a:t>
            </a:r>
            <a:endParaRPr lang="en-US"/>
          </a:p>
          <a:p>
            <a:pPr marL="0" indent="0">
              <a:buNone/>
            </a:pPr>
            <a:r>
              <a:rPr lang="en-US"/>
              <a:t>done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Unix / Linux </a:t>
            </a:r>
            <a:endParaRPr lang="en-US"/>
          </a:p>
        </p:txBody>
      </p:sp>
      <p:sp>
        <p:nvSpPr>
          <p:cNvPr id="3" name="Text Box 2"/>
          <p:cNvSpPr txBox="1"/>
          <p:nvPr/>
        </p:nvSpPr>
        <p:spPr>
          <a:xfrm>
            <a:off x="711835" y="1749425"/>
            <a:ext cx="10348595" cy="2462530"/>
          </a:xfrm>
          <a:prstGeom prst="rect">
            <a:avLst/>
          </a:prstGeom>
          <a:noFill/>
        </p:spPr>
        <p:txBody>
          <a:bodyPr wrap="square" rtlCol="0">
            <a:noAutofit/>
          </a:bodyPr>
          <a:p>
            <a:pPr marL="285750" indent="-285750">
              <a:buFont typeface="Arial" panose="020B0604020202020204" pitchFamily="34" charset="0"/>
              <a:buChar char="•"/>
            </a:pPr>
            <a:endParaRPr lang="en-US" sz="2400"/>
          </a:p>
        </p:txBody>
      </p:sp>
      <p:pic>
        <p:nvPicPr>
          <p:cNvPr id="8" name="Content Placeholder 7"/>
          <p:cNvPicPr>
            <a:picLocks noChangeAspect="1"/>
          </p:cNvPicPr>
          <p:nvPr>
            <p:ph idx="1"/>
            <p:custDataLst>
              <p:tags r:id="rId1"/>
            </p:custDataLst>
          </p:nvPr>
        </p:nvPicPr>
        <p:blipFill>
          <a:blip r:embed="rId2"/>
        </p:blipFill>
        <p:spPr>
          <a:xfrm>
            <a:off x="3857625" y="889000"/>
            <a:ext cx="5824855" cy="58248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while Loop</a:t>
            </a:r>
            <a:endParaRPr lang="en-US"/>
          </a:p>
        </p:txBody>
      </p:sp>
      <p:sp>
        <p:nvSpPr>
          <p:cNvPr id="3" name="Content Placeholder 2"/>
          <p:cNvSpPr>
            <a:spLocks noGrp="1"/>
          </p:cNvSpPr>
          <p:nvPr>
            <p:ph idx="1"/>
          </p:nvPr>
        </p:nvSpPr>
        <p:spPr/>
        <p:txBody>
          <a:bodyPr>
            <a:normAutofit lnSpcReduction="10000"/>
          </a:bodyPr>
          <a:p>
            <a:pPr marL="0" indent="0">
              <a:buNone/>
            </a:pPr>
            <a:r>
              <a:rPr lang="en-US"/>
              <a:t>#!/bin/sh</a:t>
            </a:r>
            <a:endParaRPr lang="en-US"/>
          </a:p>
          <a:p>
            <a:pPr marL="0" indent="0">
              <a:buNone/>
            </a:pPr>
            <a:endParaRPr lang="en-US"/>
          </a:p>
          <a:p>
            <a:pPr marL="0" indent="0">
              <a:buNone/>
            </a:pPr>
            <a:r>
              <a:rPr lang="en-US"/>
              <a:t>a=0</a:t>
            </a:r>
            <a:endParaRPr lang="en-US"/>
          </a:p>
          <a:p>
            <a:pPr marL="0" indent="0">
              <a:buNone/>
            </a:pPr>
            <a:endParaRPr lang="en-US"/>
          </a:p>
          <a:p>
            <a:pPr marL="0" indent="0">
              <a:buNone/>
            </a:pPr>
            <a:r>
              <a:rPr lang="en-US"/>
              <a:t>while [ $a -lt 10 ]</a:t>
            </a:r>
            <a:endParaRPr lang="en-US"/>
          </a:p>
          <a:p>
            <a:pPr marL="0" indent="0">
              <a:buNone/>
            </a:pPr>
            <a:r>
              <a:rPr lang="en-US"/>
              <a:t>do</a:t>
            </a:r>
            <a:endParaRPr lang="en-US"/>
          </a:p>
          <a:p>
            <a:pPr marL="0" indent="0">
              <a:buNone/>
            </a:pPr>
            <a:r>
              <a:rPr lang="en-US"/>
              <a:t>   echo $a</a:t>
            </a:r>
            <a:endParaRPr lang="en-US"/>
          </a:p>
          <a:p>
            <a:pPr marL="0" indent="0">
              <a:buNone/>
            </a:pPr>
            <a:r>
              <a:rPr lang="en-US"/>
              <a:t>   a=`expr $a + 1`</a:t>
            </a:r>
            <a:endParaRPr lang="en-US"/>
          </a:p>
          <a:p>
            <a:pPr marL="0" indent="0">
              <a:buNone/>
            </a:pPr>
            <a:r>
              <a:rPr lang="en-US"/>
              <a:t>done</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for Loop</a:t>
            </a:r>
            <a:endParaRPr lang="en-US"/>
          </a:p>
        </p:txBody>
      </p:sp>
      <p:sp>
        <p:nvSpPr>
          <p:cNvPr id="3" name="Content Placeholder 2"/>
          <p:cNvSpPr>
            <a:spLocks noGrp="1"/>
          </p:cNvSpPr>
          <p:nvPr>
            <p:ph idx="1"/>
          </p:nvPr>
        </p:nvSpPr>
        <p:spPr/>
        <p:txBody>
          <a:bodyPr/>
          <a:p>
            <a:r>
              <a:rPr lang="en-US"/>
              <a:t>Syntax</a:t>
            </a:r>
            <a:endParaRPr lang="en-US"/>
          </a:p>
          <a:p>
            <a:pPr marL="0" indent="0">
              <a:buNone/>
            </a:pPr>
            <a:r>
              <a:rPr lang="en-US"/>
              <a:t>for var in word1 word2 ... wordN</a:t>
            </a:r>
            <a:endParaRPr lang="en-US"/>
          </a:p>
          <a:p>
            <a:pPr marL="0" indent="0">
              <a:buNone/>
            </a:pPr>
            <a:r>
              <a:rPr lang="en-US"/>
              <a:t>do</a:t>
            </a:r>
            <a:endParaRPr lang="en-US"/>
          </a:p>
          <a:p>
            <a:pPr marL="0" indent="0">
              <a:buNone/>
            </a:pPr>
            <a:r>
              <a:rPr lang="en-US"/>
              <a:t>   Statement(s) to be executed for every word.</a:t>
            </a:r>
            <a:endParaRPr lang="en-US"/>
          </a:p>
          <a:p>
            <a:pPr marL="0" indent="0">
              <a:buNone/>
            </a:pPr>
            <a:r>
              <a:rPr lang="en-US"/>
              <a:t>done</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for Loop</a:t>
            </a:r>
            <a:endParaRPr lang="en-US"/>
          </a:p>
        </p:txBody>
      </p:sp>
      <p:sp>
        <p:nvSpPr>
          <p:cNvPr id="3" name="Content Placeholder 2"/>
          <p:cNvSpPr>
            <a:spLocks noGrp="1"/>
          </p:cNvSpPr>
          <p:nvPr>
            <p:ph idx="1"/>
          </p:nvPr>
        </p:nvSpPr>
        <p:spPr>
          <a:xfrm>
            <a:off x="838200" y="1825625"/>
            <a:ext cx="5370195" cy="4351655"/>
          </a:xfrm>
        </p:spPr>
        <p:txBody>
          <a:bodyPr/>
          <a:p>
            <a:pPr marL="0" indent="0">
              <a:buNone/>
            </a:pPr>
            <a:r>
              <a:rPr lang="en-US"/>
              <a:t>#!/bin/sh</a:t>
            </a:r>
            <a:endParaRPr lang="en-US"/>
          </a:p>
          <a:p>
            <a:pPr marL="0" indent="0">
              <a:buNone/>
            </a:pPr>
            <a:endParaRPr lang="en-US"/>
          </a:p>
          <a:p>
            <a:pPr marL="0" indent="0">
              <a:buNone/>
            </a:pPr>
            <a:r>
              <a:rPr lang="en-US"/>
              <a:t>for var in 0 1 2 3 4 5 6 7 8 9</a:t>
            </a:r>
            <a:endParaRPr lang="en-US"/>
          </a:p>
          <a:p>
            <a:pPr marL="0" indent="0">
              <a:buNone/>
            </a:pPr>
            <a:r>
              <a:rPr lang="en-US"/>
              <a:t>do</a:t>
            </a:r>
            <a:endParaRPr lang="en-US"/>
          </a:p>
          <a:p>
            <a:pPr marL="0" indent="0">
              <a:buNone/>
            </a:pPr>
            <a:r>
              <a:rPr lang="en-US"/>
              <a:t>   echo $var</a:t>
            </a:r>
            <a:endParaRPr lang="en-US"/>
          </a:p>
          <a:p>
            <a:pPr marL="0" indent="0">
              <a:buNone/>
            </a:pPr>
            <a:r>
              <a:rPr lang="en-US"/>
              <a:t>done</a:t>
            </a:r>
            <a:endParaRPr lang="en-US"/>
          </a:p>
        </p:txBody>
      </p:sp>
      <p:sp>
        <p:nvSpPr>
          <p:cNvPr id="4" name="Text Box 3"/>
          <p:cNvSpPr txBox="1"/>
          <p:nvPr/>
        </p:nvSpPr>
        <p:spPr>
          <a:xfrm>
            <a:off x="7037070" y="1816100"/>
            <a:ext cx="4279900" cy="2676525"/>
          </a:xfrm>
          <a:prstGeom prst="rect">
            <a:avLst/>
          </a:prstGeom>
          <a:noFill/>
        </p:spPr>
        <p:txBody>
          <a:bodyPr wrap="square" rtlCol="0">
            <a:spAutoFit/>
          </a:bodyPr>
          <a:p>
            <a:r>
              <a:rPr lang="en-US" sz="2800"/>
              <a:t>#!/bin/sh</a:t>
            </a:r>
            <a:endParaRPr lang="en-US" sz="2800"/>
          </a:p>
          <a:p>
            <a:endParaRPr lang="en-US" sz="2800"/>
          </a:p>
          <a:p>
            <a:r>
              <a:rPr lang="en-US" sz="2800"/>
              <a:t>for FILE in $HOME/.bash*</a:t>
            </a:r>
            <a:endParaRPr lang="en-US" sz="2800"/>
          </a:p>
          <a:p>
            <a:r>
              <a:rPr lang="en-US" sz="2800"/>
              <a:t>do</a:t>
            </a:r>
            <a:endParaRPr lang="en-US" sz="2800"/>
          </a:p>
          <a:p>
            <a:r>
              <a:rPr lang="en-US" sz="2800"/>
              <a:t>   echo $FILE</a:t>
            </a:r>
            <a:endParaRPr lang="en-US" sz="2800"/>
          </a:p>
          <a:p>
            <a:r>
              <a:rPr lang="en-US" sz="2800"/>
              <a:t>done</a:t>
            </a:r>
            <a:endParaRPr lang="en-US"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until Loop</a:t>
            </a:r>
            <a:endParaRPr lang="en-US"/>
          </a:p>
        </p:txBody>
      </p:sp>
      <p:sp>
        <p:nvSpPr>
          <p:cNvPr id="3" name="Content Placeholder 2"/>
          <p:cNvSpPr>
            <a:spLocks noGrp="1"/>
          </p:cNvSpPr>
          <p:nvPr>
            <p:ph idx="1"/>
          </p:nvPr>
        </p:nvSpPr>
        <p:spPr/>
        <p:txBody>
          <a:bodyPr/>
          <a:p>
            <a:r>
              <a:rPr lang="en-US"/>
              <a:t>Syntax</a:t>
            </a:r>
            <a:endParaRPr lang="en-US"/>
          </a:p>
          <a:p>
            <a:pPr marL="0" indent="0">
              <a:buNone/>
            </a:pPr>
            <a:r>
              <a:rPr lang="en-US"/>
              <a:t>until command</a:t>
            </a:r>
            <a:endParaRPr lang="en-US"/>
          </a:p>
          <a:p>
            <a:pPr marL="0" indent="0">
              <a:buNone/>
            </a:pPr>
            <a:r>
              <a:rPr lang="en-US"/>
              <a:t>do</a:t>
            </a:r>
            <a:endParaRPr lang="en-US"/>
          </a:p>
          <a:p>
            <a:pPr marL="0" indent="0">
              <a:buNone/>
            </a:pPr>
            <a:r>
              <a:rPr lang="en-US"/>
              <a:t>   Statement(s) to be executed until command is true</a:t>
            </a:r>
            <a:endParaRPr lang="en-US"/>
          </a:p>
          <a:p>
            <a:pPr marL="0" indent="0">
              <a:buNone/>
            </a:pPr>
            <a:r>
              <a:rPr lang="en-US"/>
              <a:t>done</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until Loop</a:t>
            </a:r>
            <a:endParaRPr lang="en-US"/>
          </a:p>
        </p:txBody>
      </p:sp>
      <p:sp>
        <p:nvSpPr>
          <p:cNvPr id="3" name="Content Placeholder 2"/>
          <p:cNvSpPr>
            <a:spLocks noGrp="1"/>
          </p:cNvSpPr>
          <p:nvPr>
            <p:ph idx="1"/>
          </p:nvPr>
        </p:nvSpPr>
        <p:spPr/>
        <p:txBody>
          <a:bodyPr>
            <a:normAutofit lnSpcReduction="10000"/>
          </a:bodyPr>
          <a:p>
            <a:pPr marL="0" indent="0">
              <a:buNone/>
            </a:pPr>
            <a:r>
              <a:rPr lang="en-US"/>
              <a:t>#!/bin/sh</a:t>
            </a:r>
            <a:endParaRPr lang="en-US"/>
          </a:p>
          <a:p>
            <a:pPr marL="0" indent="0">
              <a:buNone/>
            </a:pPr>
            <a:endParaRPr lang="en-US"/>
          </a:p>
          <a:p>
            <a:pPr marL="0" indent="0">
              <a:buNone/>
            </a:pPr>
            <a:r>
              <a:rPr lang="en-US"/>
              <a:t>a=0</a:t>
            </a:r>
            <a:endParaRPr lang="en-US"/>
          </a:p>
          <a:p>
            <a:pPr marL="0" indent="0">
              <a:buNone/>
            </a:pPr>
            <a:endParaRPr lang="en-US"/>
          </a:p>
          <a:p>
            <a:pPr marL="0" indent="0">
              <a:buNone/>
            </a:pPr>
            <a:r>
              <a:rPr lang="en-US"/>
              <a:t>until [ ! $a -lt 10 ]</a:t>
            </a:r>
            <a:endParaRPr lang="en-US"/>
          </a:p>
          <a:p>
            <a:pPr marL="0" indent="0">
              <a:buNone/>
            </a:pPr>
            <a:r>
              <a:rPr lang="en-US"/>
              <a:t>do</a:t>
            </a:r>
            <a:endParaRPr lang="en-US"/>
          </a:p>
          <a:p>
            <a:pPr marL="0" indent="0">
              <a:buNone/>
            </a:pPr>
            <a:r>
              <a:rPr lang="en-US"/>
              <a:t>   echo $a</a:t>
            </a:r>
            <a:endParaRPr lang="en-US"/>
          </a:p>
          <a:p>
            <a:pPr marL="0" indent="0">
              <a:buNone/>
            </a:pPr>
            <a:r>
              <a:rPr lang="en-US"/>
              <a:t>   a=`expr $a + 1`</a:t>
            </a:r>
            <a:endParaRPr lang="en-US"/>
          </a:p>
          <a:p>
            <a:pPr marL="0" indent="0">
              <a:buNone/>
            </a:pPr>
            <a:r>
              <a:rPr lang="en-US"/>
              <a:t>done</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select Loop</a:t>
            </a:r>
            <a:endParaRPr lang="en-US"/>
          </a:p>
        </p:txBody>
      </p:sp>
      <p:sp>
        <p:nvSpPr>
          <p:cNvPr id="3" name="Content Placeholder 2"/>
          <p:cNvSpPr>
            <a:spLocks noGrp="1"/>
          </p:cNvSpPr>
          <p:nvPr>
            <p:ph idx="1"/>
          </p:nvPr>
        </p:nvSpPr>
        <p:spPr/>
        <p:txBody>
          <a:bodyPr/>
          <a:p>
            <a:r>
              <a:rPr lang="en-US"/>
              <a:t>The select loop provides an easy way to create a numbered menu from which users can select options. It is useful when you need to ask the user to choose one or more items from a list of choices.</a:t>
            </a:r>
            <a:endParaRPr lang="en-US"/>
          </a:p>
          <a:p>
            <a:endParaRPr lang="en-US"/>
          </a:p>
          <a:p>
            <a:r>
              <a:rPr lang="en-US"/>
              <a:t>Syntax</a:t>
            </a:r>
            <a:endParaRPr lang="en-US"/>
          </a:p>
          <a:p>
            <a:pPr marL="0" indent="0">
              <a:buNone/>
            </a:pPr>
            <a:r>
              <a:rPr lang="en-US"/>
              <a:t>select var in word1 word2 ... wordN</a:t>
            </a:r>
            <a:endParaRPr lang="en-US"/>
          </a:p>
          <a:p>
            <a:pPr marL="0" indent="0">
              <a:buNone/>
            </a:pPr>
            <a:r>
              <a:rPr lang="en-US"/>
              <a:t>do</a:t>
            </a:r>
            <a:endParaRPr lang="en-US"/>
          </a:p>
          <a:p>
            <a:pPr marL="0" indent="0">
              <a:buNone/>
            </a:pPr>
            <a:r>
              <a:rPr lang="en-US"/>
              <a:t>   Statement(s) to be executed for every word.</a:t>
            </a:r>
            <a:endParaRPr lang="en-US"/>
          </a:p>
          <a:p>
            <a:pPr marL="0" indent="0">
              <a:buNone/>
            </a:pPr>
            <a:r>
              <a:rPr lang="en-US"/>
              <a:t>done</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select Loop</a:t>
            </a:r>
            <a:endParaRPr lang="en-US"/>
          </a:p>
        </p:txBody>
      </p:sp>
      <p:sp>
        <p:nvSpPr>
          <p:cNvPr id="3" name="Content Placeholder 2"/>
          <p:cNvSpPr>
            <a:spLocks noGrp="1"/>
          </p:cNvSpPr>
          <p:nvPr>
            <p:ph idx="1"/>
          </p:nvPr>
        </p:nvSpPr>
        <p:spPr/>
        <p:txBody>
          <a:bodyPr>
            <a:noAutofit/>
          </a:bodyPr>
          <a:p>
            <a:pPr marL="0" indent="0">
              <a:buNone/>
            </a:pPr>
            <a:r>
              <a:rPr lang="en-US" sz="1100"/>
              <a:t>#!/bin/ksh</a:t>
            </a:r>
            <a:endParaRPr lang="en-US" sz="1100"/>
          </a:p>
          <a:p>
            <a:pPr marL="0" indent="0">
              <a:buNone/>
            </a:pPr>
            <a:endParaRPr lang="en-US" sz="1100"/>
          </a:p>
          <a:p>
            <a:pPr marL="0" indent="0">
              <a:buNone/>
            </a:pPr>
            <a:r>
              <a:rPr lang="en-US" sz="1100"/>
              <a:t>select DRINK in tea cofee water juice appe all none</a:t>
            </a:r>
            <a:endParaRPr lang="en-US" sz="1100"/>
          </a:p>
          <a:p>
            <a:pPr marL="0" indent="0">
              <a:buNone/>
            </a:pPr>
            <a:r>
              <a:rPr lang="en-US" sz="1100"/>
              <a:t>do</a:t>
            </a:r>
            <a:endParaRPr lang="en-US" sz="1100"/>
          </a:p>
          <a:p>
            <a:pPr marL="0" indent="0">
              <a:buNone/>
            </a:pPr>
            <a:r>
              <a:rPr lang="en-US" sz="1100"/>
              <a:t>   case $DRINK in</a:t>
            </a:r>
            <a:endParaRPr lang="en-US" sz="1100"/>
          </a:p>
          <a:p>
            <a:pPr marL="0" indent="0">
              <a:buNone/>
            </a:pPr>
            <a:r>
              <a:rPr lang="en-US" sz="1100"/>
              <a:t>      tea|cofee|water|all) </a:t>
            </a:r>
            <a:endParaRPr lang="en-US" sz="1100"/>
          </a:p>
          <a:p>
            <a:pPr marL="0" indent="0">
              <a:buNone/>
            </a:pPr>
            <a:r>
              <a:rPr lang="en-US" sz="1100"/>
              <a:t>         echo "Go to canteen"</a:t>
            </a:r>
            <a:endParaRPr lang="en-US" sz="1100"/>
          </a:p>
          <a:p>
            <a:pPr marL="0" indent="0">
              <a:buNone/>
            </a:pPr>
            <a:r>
              <a:rPr lang="en-US" sz="1100"/>
              <a:t>         ;;</a:t>
            </a:r>
            <a:endParaRPr lang="en-US" sz="1100"/>
          </a:p>
          <a:p>
            <a:pPr marL="0" indent="0">
              <a:buNone/>
            </a:pPr>
            <a:r>
              <a:rPr lang="en-US" sz="1100"/>
              <a:t>      juice|appe)</a:t>
            </a:r>
            <a:endParaRPr lang="en-US" sz="1100"/>
          </a:p>
          <a:p>
            <a:pPr marL="0" indent="0">
              <a:buNone/>
            </a:pPr>
            <a:r>
              <a:rPr lang="en-US" sz="1100"/>
              <a:t>         echo "Available at home"</a:t>
            </a:r>
            <a:endParaRPr lang="en-US" sz="1100"/>
          </a:p>
          <a:p>
            <a:pPr marL="0" indent="0">
              <a:buNone/>
            </a:pPr>
            <a:r>
              <a:rPr lang="en-US" sz="1100"/>
              <a:t>      ;;</a:t>
            </a:r>
            <a:endParaRPr lang="en-US" sz="1100"/>
          </a:p>
          <a:p>
            <a:pPr marL="0" indent="0">
              <a:buNone/>
            </a:pPr>
            <a:r>
              <a:rPr lang="en-US" sz="1100"/>
              <a:t>      none) </a:t>
            </a:r>
            <a:endParaRPr lang="en-US" sz="1100"/>
          </a:p>
          <a:p>
            <a:pPr marL="0" indent="0">
              <a:buNone/>
            </a:pPr>
            <a:r>
              <a:rPr lang="en-US" sz="1100"/>
              <a:t>         break </a:t>
            </a:r>
            <a:endParaRPr lang="en-US" sz="1100"/>
          </a:p>
          <a:p>
            <a:pPr marL="0" indent="0">
              <a:buNone/>
            </a:pPr>
            <a:r>
              <a:rPr lang="en-US" sz="1100"/>
              <a:t>      ;;</a:t>
            </a:r>
            <a:endParaRPr lang="en-US" sz="1100"/>
          </a:p>
          <a:p>
            <a:pPr marL="0" indent="0">
              <a:buNone/>
            </a:pPr>
            <a:r>
              <a:rPr lang="en-US" sz="1100"/>
              <a:t>      *) echo "ERROR: Invalid selection" </a:t>
            </a:r>
            <a:endParaRPr lang="en-US" sz="1100"/>
          </a:p>
          <a:p>
            <a:pPr marL="0" indent="0">
              <a:buNone/>
            </a:pPr>
            <a:r>
              <a:rPr lang="en-US" sz="1100"/>
              <a:t>      ;;</a:t>
            </a:r>
            <a:endParaRPr lang="en-US" sz="1100"/>
          </a:p>
          <a:p>
            <a:pPr marL="0" indent="0">
              <a:buNone/>
            </a:pPr>
            <a:r>
              <a:rPr lang="en-US" sz="1100"/>
              <a:t>   esac</a:t>
            </a:r>
            <a:endParaRPr lang="en-US" sz="1100"/>
          </a:p>
          <a:p>
            <a:pPr marL="0" indent="0">
              <a:buNone/>
            </a:pPr>
            <a:r>
              <a:rPr lang="en-US" sz="1100"/>
              <a:t>done</a:t>
            </a:r>
            <a:endParaRPr lang="en-US" sz="11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Nesting while Loops</a:t>
            </a:r>
            <a:endParaRPr lang="en-US"/>
          </a:p>
        </p:txBody>
      </p:sp>
      <p:sp>
        <p:nvSpPr>
          <p:cNvPr id="3" name="Content Placeholder 2"/>
          <p:cNvSpPr>
            <a:spLocks noGrp="1"/>
          </p:cNvSpPr>
          <p:nvPr>
            <p:ph idx="1"/>
          </p:nvPr>
        </p:nvSpPr>
        <p:spPr/>
        <p:txBody>
          <a:bodyPr>
            <a:noAutofit/>
          </a:bodyPr>
          <a:p>
            <a:r>
              <a:rPr lang="en-US" sz="1300" b="1"/>
              <a:t>It is possible to use a while loop as part of the body of another while loop.</a:t>
            </a:r>
            <a:endParaRPr lang="en-US" sz="1300" b="1"/>
          </a:p>
          <a:p>
            <a:endParaRPr lang="en-US" sz="1300" b="1"/>
          </a:p>
          <a:p>
            <a:r>
              <a:rPr lang="en-US" sz="1300" b="1"/>
              <a:t>Syntax</a:t>
            </a:r>
            <a:endParaRPr lang="en-US" sz="1300" b="1"/>
          </a:p>
          <a:p>
            <a:pPr marL="0" indent="0">
              <a:buNone/>
            </a:pPr>
            <a:r>
              <a:rPr lang="en-US" sz="1300" b="1"/>
              <a:t>while command1 ; # this is loop1, the outer loop</a:t>
            </a:r>
            <a:endParaRPr lang="en-US" sz="1300" b="1"/>
          </a:p>
          <a:p>
            <a:pPr marL="0" indent="0">
              <a:buNone/>
            </a:pPr>
            <a:r>
              <a:rPr lang="en-US" sz="1300" b="1"/>
              <a:t>do</a:t>
            </a:r>
            <a:endParaRPr lang="en-US" sz="1300" b="1"/>
          </a:p>
          <a:p>
            <a:pPr marL="0" indent="0">
              <a:buNone/>
            </a:pPr>
            <a:r>
              <a:rPr lang="en-US" sz="1300" b="1"/>
              <a:t>   Statement(s) to be executed if command1 is true</a:t>
            </a:r>
            <a:endParaRPr lang="en-US" sz="1300" b="1"/>
          </a:p>
          <a:p>
            <a:pPr marL="0" indent="0">
              <a:buNone/>
            </a:pPr>
            <a:endParaRPr lang="en-US" sz="1300" b="1"/>
          </a:p>
          <a:p>
            <a:pPr marL="0" indent="0">
              <a:buNone/>
            </a:pPr>
            <a:r>
              <a:rPr lang="en-US" sz="1300" b="1"/>
              <a:t>   while command2 ; # this is loop2, the inner loop</a:t>
            </a:r>
            <a:endParaRPr lang="en-US" sz="1300" b="1"/>
          </a:p>
          <a:p>
            <a:pPr marL="0" indent="0">
              <a:buNone/>
            </a:pPr>
            <a:r>
              <a:rPr lang="en-US" sz="1300" b="1"/>
              <a:t>   do</a:t>
            </a:r>
            <a:endParaRPr lang="en-US" sz="1300" b="1"/>
          </a:p>
          <a:p>
            <a:pPr marL="0" indent="0">
              <a:buNone/>
            </a:pPr>
            <a:r>
              <a:rPr lang="en-US" sz="1300" b="1"/>
              <a:t>      Statement(s) to be executed if command2 is true</a:t>
            </a:r>
            <a:endParaRPr lang="en-US" sz="1300" b="1"/>
          </a:p>
          <a:p>
            <a:pPr marL="0" indent="0">
              <a:buNone/>
            </a:pPr>
            <a:r>
              <a:rPr lang="en-US" sz="1300" b="1"/>
              <a:t>   done</a:t>
            </a:r>
            <a:endParaRPr lang="en-US" sz="1300" b="1"/>
          </a:p>
          <a:p>
            <a:pPr marL="0" indent="0">
              <a:buNone/>
            </a:pPr>
            <a:endParaRPr lang="en-US" sz="1300" b="1"/>
          </a:p>
          <a:p>
            <a:pPr marL="0" indent="0">
              <a:buNone/>
            </a:pPr>
            <a:r>
              <a:rPr lang="en-US" sz="1300" b="1"/>
              <a:t>   Statement(s) to be executed if command1 is true</a:t>
            </a:r>
            <a:endParaRPr lang="en-US" sz="1300" b="1"/>
          </a:p>
          <a:p>
            <a:pPr marL="0" indent="0">
              <a:buNone/>
            </a:pPr>
            <a:r>
              <a:rPr lang="en-US" sz="1300" b="1"/>
              <a:t>done</a:t>
            </a:r>
            <a:endParaRPr lang="en-US" sz="1300"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Nesting while Loops</a:t>
            </a:r>
            <a:endParaRPr lang="en-US"/>
          </a:p>
        </p:txBody>
      </p:sp>
      <p:sp>
        <p:nvSpPr>
          <p:cNvPr id="3" name="Content Placeholder 2"/>
          <p:cNvSpPr>
            <a:spLocks noGrp="1"/>
          </p:cNvSpPr>
          <p:nvPr>
            <p:ph idx="1"/>
          </p:nvPr>
        </p:nvSpPr>
        <p:spPr/>
        <p:txBody>
          <a:bodyPr>
            <a:noAutofit/>
          </a:bodyPr>
          <a:p>
            <a:pPr marL="0" indent="0">
              <a:buNone/>
            </a:pPr>
            <a:r>
              <a:rPr lang="en-US" sz="1300" b="1"/>
              <a:t>#!/bin/sh</a:t>
            </a:r>
            <a:endParaRPr lang="en-US" sz="1300" b="1"/>
          </a:p>
          <a:p>
            <a:pPr marL="0" indent="0">
              <a:buNone/>
            </a:pPr>
            <a:endParaRPr lang="en-US" sz="1300" b="1"/>
          </a:p>
          <a:p>
            <a:pPr marL="0" indent="0">
              <a:buNone/>
            </a:pPr>
            <a:r>
              <a:rPr lang="en-US" sz="1300" b="1"/>
              <a:t>a=0</a:t>
            </a:r>
            <a:endParaRPr lang="en-US" sz="1300" b="1"/>
          </a:p>
          <a:p>
            <a:pPr marL="0" indent="0">
              <a:buNone/>
            </a:pPr>
            <a:r>
              <a:rPr lang="en-US" sz="1300" b="1"/>
              <a:t>while [ "$a" -lt 10 ]    # this is loop1</a:t>
            </a:r>
            <a:endParaRPr lang="en-US" sz="1300" b="1"/>
          </a:p>
          <a:p>
            <a:pPr marL="0" indent="0">
              <a:buNone/>
            </a:pPr>
            <a:r>
              <a:rPr lang="en-US" sz="1300" b="1"/>
              <a:t>do</a:t>
            </a:r>
            <a:endParaRPr lang="en-US" sz="1300" b="1"/>
          </a:p>
          <a:p>
            <a:pPr marL="0" indent="0">
              <a:buNone/>
            </a:pPr>
            <a:r>
              <a:rPr lang="en-US" sz="1300" b="1"/>
              <a:t>   b="$a"</a:t>
            </a:r>
            <a:endParaRPr lang="en-US" sz="1300" b="1"/>
          </a:p>
          <a:p>
            <a:pPr marL="0" indent="0">
              <a:buNone/>
            </a:pPr>
            <a:r>
              <a:rPr lang="en-US" sz="1300" b="1"/>
              <a:t>   while [ "$b" -ge 0 ]  # this is loop2</a:t>
            </a:r>
            <a:endParaRPr lang="en-US" sz="1300" b="1"/>
          </a:p>
          <a:p>
            <a:pPr marL="0" indent="0">
              <a:buNone/>
            </a:pPr>
            <a:r>
              <a:rPr lang="en-US" sz="1300" b="1"/>
              <a:t>   do</a:t>
            </a:r>
            <a:endParaRPr lang="en-US" sz="1300" b="1"/>
          </a:p>
          <a:p>
            <a:pPr marL="0" indent="0">
              <a:buNone/>
            </a:pPr>
            <a:r>
              <a:rPr lang="en-US" sz="1300" b="1"/>
              <a:t>      echo -n "$b "</a:t>
            </a:r>
            <a:endParaRPr lang="en-US" sz="1300" b="1"/>
          </a:p>
          <a:p>
            <a:pPr marL="0" indent="0">
              <a:buNone/>
            </a:pPr>
            <a:r>
              <a:rPr lang="en-US" sz="1300" b="1"/>
              <a:t>      b=`expr $b - 1`</a:t>
            </a:r>
            <a:endParaRPr lang="en-US" sz="1300" b="1"/>
          </a:p>
          <a:p>
            <a:pPr marL="0" indent="0">
              <a:buNone/>
            </a:pPr>
            <a:r>
              <a:rPr lang="en-US" sz="1300" b="1"/>
              <a:t>   done</a:t>
            </a:r>
            <a:endParaRPr lang="en-US" sz="1300" b="1"/>
          </a:p>
          <a:p>
            <a:pPr marL="0" indent="0">
              <a:buNone/>
            </a:pPr>
            <a:r>
              <a:rPr lang="en-US" sz="1300" b="1"/>
              <a:t>   echo</a:t>
            </a:r>
            <a:endParaRPr lang="en-US" sz="1300" b="1"/>
          </a:p>
          <a:p>
            <a:pPr marL="0" indent="0">
              <a:buNone/>
            </a:pPr>
            <a:r>
              <a:rPr lang="en-US" sz="1300" b="1"/>
              <a:t>   a=`expr $a + 1`</a:t>
            </a:r>
            <a:endParaRPr lang="en-US" sz="1300" b="1"/>
          </a:p>
          <a:p>
            <a:pPr marL="0" indent="0">
              <a:buNone/>
            </a:pPr>
            <a:r>
              <a:rPr lang="en-US" sz="1300" b="1"/>
              <a:t>done</a:t>
            </a:r>
            <a:endParaRPr lang="en-US" sz="1300"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Shell Loop Control</a:t>
            </a:r>
            <a:endParaRPr lang="en-US"/>
          </a:p>
        </p:txBody>
      </p:sp>
      <p:sp>
        <p:nvSpPr>
          <p:cNvPr id="3" name="Content Placeholder 2"/>
          <p:cNvSpPr>
            <a:spLocks noGrp="1"/>
          </p:cNvSpPr>
          <p:nvPr>
            <p:ph idx="1"/>
          </p:nvPr>
        </p:nvSpPr>
        <p:spPr/>
        <p:txBody>
          <a:bodyPr/>
          <a:p>
            <a:r>
              <a:rPr lang="en-US"/>
              <a:t>we will learn following two statements that are used to control shell loops−</a:t>
            </a:r>
            <a:endParaRPr lang="en-US"/>
          </a:p>
          <a:p>
            <a:endParaRPr lang="en-US"/>
          </a:p>
          <a:p>
            <a:r>
              <a:rPr lang="en-US"/>
              <a:t>The break statement</a:t>
            </a:r>
            <a:endParaRPr lang="en-US"/>
          </a:p>
          <a:p>
            <a:endParaRPr lang="en-US"/>
          </a:p>
          <a:p>
            <a:r>
              <a:rPr lang="en-US"/>
              <a:t>The continue statement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Unix / Linux </a:t>
            </a:r>
            <a:endParaRPr lang="en-US"/>
          </a:p>
        </p:txBody>
      </p:sp>
      <p:sp>
        <p:nvSpPr>
          <p:cNvPr id="3" name="Text Box 2"/>
          <p:cNvSpPr txBox="1"/>
          <p:nvPr/>
        </p:nvSpPr>
        <p:spPr>
          <a:xfrm>
            <a:off x="711835" y="1749425"/>
            <a:ext cx="10348595" cy="2462530"/>
          </a:xfrm>
          <a:prstGeom prst="rect">
            <a:avLst/>
          </a:prstGeom>
          <a:noFill/>
        </p:spPr>
        <p:txBody>
          <a:bodyPr wrap="square" rtlCol="0">
            <a:noAutofit/>
          </a:bodyPr>
          <a:p>
            <a:pPr marL="285750" indent="-285750">
              <a:buFont typeface="Arial" panose="020B0604020202020204" pitchFamily="34" charset="0"/>
              <a:buChar char="•"/>
            </a:pPr>
            <a:r>
              <a:rPr lang="en-US" sz="2400"/>
              <a:t>Layer-1: Hardware: It consists of all hardware related information.</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Layer-2: Kernel: This is the core of the Operating System. It is a software that acts as the interface between the hardware and the software. Most of the tasks like memory management, file management, network management, process management, etc., are done by the kernel.</a:t>
            </a:r>
            <a:endParaRPr lang="en-US" sz="2400"/>
          </a:p>
          <a:p>
            <a:pPr marL="285750" indent="-285750">
              <a:buFont typeface="Arial" panose="020B0604020202020204" pitchFamily="34" charset="0"/>
              <a:buChar char="•"/>
            </a:pPr>
            <a:endParaRPr 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Break statement</a:t>
            </a:r>
            <a:endParaRPr lang="en-US"/>
          </a:p>
        </p:txBody>
      </p:sp>
      <p:sp>
        <p:nvSpPr>
          <p:cNvPr id="3" name="Content Placeholder 2"/>
          <p:cNvSpPr>
            <a:spLocks noGrp="1"/>
          </p:cNvSpPr>
          <p:nvPr>
            <p:ph idx="1"/>
          </p:nvPr>
        </p:nvSpPr>
        <p:spPr/>
        <p:txBody>
          <a:bodyPr>
            <a:normAutofit fontScale="60000"/>
          </a:bodyPr>
          <a:p>
            <a:r>
              <a:rPr lang="en-US"/>
              <a:t>The break statement is used to terminate the execution of the entire loop, after completing the execution of all of the lines of code up to the break statement. It then steps down to the code following the end of the loop.</a:t>
            </a:r>
            <a:endParaRPr lang="en-US"/>
          </a:p>
          <a:p>
            <a:endParaRPr lang="en-US"/>
          </a:p>
          <a:p>
            <a:r>
              <a:rPr lang="en-US"/>
              <a:t>Syntax</a:t>
            </a:r>
            <a:endParaRPr lang="en-US"/>
          </a:p>
          <a:p>
            <a:r>
              <a:rPr lang="en-US"/>
              <a:t>The following break statement is used to come out of a loop −</a:t>
            </a:r>
            <a:endParaRPr lang="en-US"/>
          </a:p>
          <a:p>
            <a:endParaRPr lang="en-US"/>
          </a:p>
          <a:p>
            <a:pPr marL="0" indent="0">
              <a:buNone/>
            </a:pPr>
            <a:r>
              <a:rPr lang="en-US"/>
              <a:t>break</a:t>
            </a:r>
            <a:endParaRPr lang="en-US"/>
          </a:p>
          <a:p>
            <a:r>
              <a:rPr lang="en-US"/>
              <a:t>The break command can also be used to exit from a nested loop using this format −</a:t>
            </a:r>
            <a:endParaRPr lang="en-US"/>
          </a:p>
          <a:p>
            <a:endParaRPr lang="en-US"/>
          </a:p>
          <a:p>
            <a:pPr marL="0" indent="0">
              <a:buNone/>
            </a:pPr>
            <a:r>
              <a:rPr lang="en-US"/>
              <a:t>break n</a:t>
            </a:r>
            <a:endParaRPr lang="en-US"/>
          </a:p>
          <a:p>
            <a:r>
              <a:rPr lang="en-US"/>
              <a:t>Here n specifies the nth enclosing loop to the exit from.</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Shell Functions</a:t>
            </a:r>
            <a:endParaRPr lang="en-US"/>
          </a:p>
        </p:txBody>
      </p:sp>
      <p:sp>
        <p:nvSpPr>
          <p:cNvPr id="3" name="Content Placeholder 2"/>
          <p:cNvSpPr>
            <a:spLocks noGrp="1"/>
          </p:cNvSpPr>
          <p:nvPr>
            <p:ph idx="1"/>
          </p:nvPr>
        </p:nvSpPr>
        <p:spPr/>
        <p:txBody>
          <a:bodyPr/>
          <a:p>
            <a:r>
              <a:rPr lang="en-US"/>
              <a:t>Creating Functions</a:t>
            </a:r>
            <a:endParaRPr lang="en-US"/>
          </a:p>
          <a:p>
            <a:r>
              <a:rPr lang="en-US"/>
              <a:t>To declare a function, simply use the following syntax −</a:t>
            </a:r>
            <a:endParaRPr lang="en-US"/>
          </a:p>
          <a:p>
            <a:endParaRPr lang="en-US"/>
          </a:p>
          <a:p>
            <a:pPr marL="0" indent="0">
              <a:buNone/>
            </a:pPr>
            <a:r>
              <a:rPr lang="en-US"/>
              <a:t>function_name () { </a:t>
            </a:r>
            <a:endParaRPr lang="en-US"/>
          </a:p>
          <a:p>
            <a:pPr marL="0" indent="0">
              <a:buNone/>
            </a:pPr>
            <a:r>
              <a:rPr lang="en-US"/>
              <a:t>   list of commands</a:t>
            </a:r>
            <a:endParaRPr lang="en-US"/>
          </a:p>
          <a:p>
            <a:pPr marL="0" indent="0">
              <a:buNone/>
            </a:pPr>
            <a:r>
              <a:rPr lang="en-US"/>
              <a: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Shell Functions</a:t>
            </a:r>
            <a:endParaRPr lang="en-US"/>
          </a:p>
        </p:txBody>
      </p:sp>
      <p:sp>
        <p:nvSpPr>
          <p:cNvPr id="3" name="Content Placeholder 2"/>
          <p:cNvSpPr>
            <a:spLocks noGrp="1"/>
          </p:cNvSpPr>
          <p:nvPr>
            <p:ph idx="1"/>
          </p:nvPr>
        </p:nvSpPr>
        <p:spPr/>
        <p:txBody>
          <a:bodyPr>
            <a:normAutofit lnSpcReduction="10000"/>
          </a:bodyPr>
          <a:p>
            <a:pPr marL="0" indent="0">
              <a:buNone/>
            </a:pPr>
            <a:r>
              <a:rPr lang="en-US"/>
              <a:t>#!/bin/sh</a:t>
            </a:r>
            <a:endParaRPr lang="en-US"/>
          </a:p>
          <a:p>
            <a:pPr marL="0" indent="0">
              <a:buNone/>
            </a:pPr>
            <a:endParaRPr lang="en-US"/>
          </a:p>
          <a:p>
            <a:pPr marL="0" indent="0">
              <a:buNone/>
            </a:pPr>
            <a:r>
              <a:rPr lang="en-US"/>
              <a:t># Define your function here</a:t>
            </a:r>
            <a:endParaRPr lang="en-US"/>
          </a:p>
          <a:p>
            <a:pPr marL="0" indent="0">
              <a:buNone/>
            </a:pPr>
            <a:r>
              <a:rPr lang="en-US"/>
              <a:t>Hello () {</a:t>
            </a:r>
            <a:endParaRPr lang="en-US"/>
          </a:p>
          <a:p>
            <a:pPr marL="0" indent="0">
              <a:buNone/>
            </a:pPr>
            <a:r>
              <a:rPr lang="en-US"/>
              <a:t>   echo "Hello World"</a:t>
            </a:r>
            <a:endParaRPr lang="en-US"/>
          </a:p>
          <a:p>
            <a:pPr marL="0" indent="0">
              <a:buNone/>
            </a:pPr>
            <a:r>
              <a:rPr lang="en-US"/>
              <a:t>}</a:t>
            </a:r>
            <a:endParaRPr lang="en-US"/>
          </a:p>
          <a:p>
            <a:endParaRPr lang="en-US"/>
          </a:p>
          <a:p>
            <a:r>
              <a:rPr lang="en-US"/>
              <a:t># Invoke your function</a:t>
            </a:r>
            <a:endParaRPr lang="en-US"/>
          </a:p>
          <a:p>
            <a:pPr marL="0" indent="0">
              <a:buNone/>
            </a:pPr>
            <a:r>
              <a:rPr lang="en-US"/>
              <a:t>Hello</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Pass Parameters to a Function</a:t>
            </a:r>
            <a:endParaRPr lang="en-US"/>
          </a:p>
        </p:txBody>
      </p:sp>
      <p:sp>
        <p:nvSpPr>
          <p:cNvPr id="3" name="Content Placeholder 2"/>
          <p:cNvSpPr>
            <a:spLocks noGrp="1"/>
          </p:cNvSpPr>
          <p:nvPr>
            <p:ph idx="1"/>
          </p:nvPr>
        </p:nvSpPr>
        <p:spPr/>
        <p:txBody>
          <a:bodyPr/>
          <a:p>
            <a:r>
              <a:rPr lang="en-US"/>
              <a:t>you can define a function that will accept parameters while calling the function. </a:t>
            </a:r>
            <a:endParaRPr lang="en-US"/>
          </a:p>
          <a:p>
            <a:r>
              <a:rPr lang="en-US"/>
              <a:t>These parameters would be represented by $1, $2 and so on.</a:t>
            </a:r>
            <a:endParaRPr lang="en-US"/>
          </a:p>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Pass Parameters to a Function</a:t>
            </a:r>
            <a:endParaRPr lang="en-US"/>
          </a:p>
        </p:txBody>
      </p:sp>
      <p:sp>
        <p:nvSpPr>
          <p:cNvPr id="3" name="Content Placeholder 2"/>
          <p:cNvSpPr>
            <a:spLocks noGrp="1"/>
          </p:cNvSpPr>
          <p:nvPr>
            <p:ph idx="1"/>
          </p:nvPr>
        </p:nvSpPr>
        <p:spPr/>
        <p:txBody>
          <a:bodyPr>
            <a:normAutofit lnSpcReduction="10000"/>
          </a:bodyPr>
          <a:p>
            <a:pPr marL="0" indent="0">
              <a:buNone/>
            </a:pPr>
            <a:r>
              <a:rPr lang="en-US"/>
              <a:t>#!/bin/sh</a:t>
            </a:r>
            <a:endParaRPr lang="en-US"/>
          </a:p>
          <a:p>
            <a:pPr marL="0" indent="0">
              <a:buNone/>
            </a:pPr>
            <a:endParaRPr lang="en-US"/>
          </a:p>
          <a:p>
            <a:pPr marL="0" indent="0">
              <a:buNone/>
            </a:pPr>
            <a:r>
              <a:rPr lang="en-US"/>
              <a:t># Define your function here</a:t>
            </a:r>
            <a:endParaRPr lang="en-US"/>
          </a:p>
          <a:p>
            <a:pPr marL="0" indent="0">
              <a:buNone/>
            </a:pPr>
            <a:r>
              <a:rPr lang="en-US"/>
              <a:t>Hello () {</a:t>
            </a:r>
            <a:endParaRPr lang="en-US"/>
          </a:p>
          <a:p>
            <a:pPr marL="0" indent="0">
              <a:buNone/>
            </a:pPr>
            <a:r>
              <a:rPr lang="en-US"/>
              <a:t>   echo "Hello World $1 $2"</a:t>
            </a:r>
            <a:endParaRPr lang="en-US"/>
          </a:p>
          <a:p>
            <a:pPr marL="0" indent="0">
              <a:buNone/>
            </a:pPr>
            <a:r>
              <a:rPr lang="en-US"/>
              <a:t>}</a:t>
            </a:r>
            <a:endParaRPr lang="en-US"/>
          </a:p>
          <a:p>
            <a:endParaRPr lang="en-US"/>
          </a:p>
          <a:p>
            <a:r>
              <a:rPr lang="en-US"/>
              <a:t># Invoke your function</a:t>
            </a:r>
            <a:endParaRPr lang="en-US"/>
          </a:p>
          <a:p>
            <a:pPr marL="0" indent="0">
              <a:buNone/>
            </a:pPr>
            <a:r>
              <a:rPr lang="en-US"/>
              <a:t>Hello Happy Bharath</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Returning Values from Functions</a:t>
            </a:r>
            <a:endParaRPr lang="en-US"/>
          </a:p>
        </p:txBody>
      </p:sp>
      <p:sp>
        <p:nvSpPr>
          <p:cNvPr id="3" name="Content Placeholder 2"/>
          <p:cNvSpPr>
            <a:spLocks noGrp="1"/>
          </p:cNvSpPr>
          <p:nvPr>
            <p:ph idx="1"/>
          </p:nvPr>
        </p:nvSpPr>
        <p:spPr/>
        <p:txBody>
          <a:bodyPr/>
          <a:p>
            <a:r>
              <a:rPr lang="en-US"/>
              <a:t>Based on the situation you can return any value from your function using the return command whose syntax is as follows −</a:t>
            </a:r>
            <a:endParaRPr lang="en-US"/>
          </a:p>
          <a:p>
            <a:endParaRPr lang="en-US"/>
          </a:p>
          <a:p>
            <a:r>
              <a:rPr lang="en-US"/>
              <a:t>return code</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Returning Values from Functions</a:t>
            </a:r>
            <a:endParaRPr lang="en-US"/>
          </a:p>
        </p:txBody>
      </p:sp>
      <p:sp>
        <p:nvSpPr>
          <p:cNvPr id="3" name="Content Placeholder 2"/>
          <p:cNvSpPr>
            <a:spLocks noGrp="1"/>
          </p:cNvSpPr>
          <p:nvPr>
            <p:ph idx="1"/>
          </p:nvPr>
        </p:nvSpPr>
        <p:spPr/>
        <p:txBody>
          <a:bodyPr>
            <a:normAutofit fontScale="30000"/>
          </a:bodyPr>
          <a:p>
            <a:pPr marL="0" indent="0">
              <a:buNone/>
            </a:pPr>
            <a:r>
              <a:rPr lang="en-US" sz="4000"/>
              <a:t>#!/bin/sh</a:t>
            </a:r>
            <a:endParaRPr lang="en-US" sz="4000"/>
          </a:p>
          <a:p>
            <a:pPr marL="0" indent="0">
              <a:buNone/>
            </a:pPr>
            <a:endParaRPr lang="en-US" sz="4000"/>
          </a:p>
          <a:p>
            <a:pPr marL="0" indent="0">
              <a:buNone/>
            </a:pPr>
            <a:r>
              <a:rPr lang="en-US" sz="4000"/>
              <a:t># Define your function here</a:t>
            </a:r>
            <a:endParaRPr lang="en-US" sz="4000"/>
          </a:p>
          <a:p>
            <a:pPr marL="0" indent="0">
              <a:buNone/>
            </a:pPr>
            <a:r>
              <a:rPr lang="en-US" sz="4000"/>
              <a:t>Hello () {</a:t>
            </a:r>
            <a:endParaRPr lang="en-US" sz="4000"/>
          </a:p>
          <a:p>
            <a:pPr marL="0" indent="0">
              <a:buNone/>
            </a:pPr>
            <a:r>
              <a:rPr lang="en-US" sz="4000"/>
              <a:t>   echo "Hello World $1 $2"</a:t>
            </a:r>
            <a:endParaRPr lang="en-US" sz="4000"/>
          </a:p>
          <a:p>
            <a:pPr marL="0" indent="0">
              <a:buNone/>
            </a:pPr>
            <a:r>
              <a:rPr lang="en-US" sz="4000"/>
              <a:t>   return 10</a:t>
            </a:r>
            <a:endParaRPr lang="en-US" sz="4000"/>
          </a:p>
          <a:p>
            <a:pPr marL="0" indent="0">
              <a:buNone/>
            </a:pPr>
            <a:r>
              <a:rPr lang="en-US" sz="4000"/>
              <a:t>}</a:t>
            </a:r>
            <a:endParaRPr lang="en-US" sz="4000"/>
          </a:p>
          <a:p>
            <a:pPr marL="0" indent="0">
              <a:buNone/>
            </a:pPr>
            <a:endParaRPr lang="en-US" sz="4000"/>
          </a:p>
          <a:p>
            <a:r>
              <a:rPr lang="en-US" sz="4665"/>
              <a:t># Invoke your function</a:t>
            </a:r>
            <a:endParaRPr lang="en-US" sz="4665"/>
          </a:p>
          <a:p>
            <a:pPr marL="0" indent="0">
              <a:buNone/>
            </a:pPr>
            <a:r>
              <a:rPr lang="en-US" sz="4665"/>
              <a:t>Hellohello world</a:t>
            </a:r>
            <a:endParaRPr lang="en-US" sz="4665"/>
          </a:p>
          <a:p>
            <a:r>
              <a:rPr lang="en-US" sz="4665"/>
              <a:t># Capture value returnd by last command</a:t>
            </a:r>
            <a:endParaRPr lang="en-US" sz="4665"/>
          </a:p>
          <a:p>
            <a:pPr marL="0" indent="0">
              <a:buNone/>
            </a:pPr>
            <a:r>
              <a:rPr lang="en-US" sz="4665"/>
              <a:t>ret=$?</a:t>
            </a:r>
            <a:endParaRPr lang="en-US" sz="4665"/>
          </a:p>
          <a:p>
            <a:endParaRPr lang="en-US" sz="4665"/>
          </a:p>
          <a:p>
            <a:r>
              <a:rPr lang="en-US" sz="4665"/>
              <a:t>echo "Return value is $ret"</a:t>
            </a:r>
            <a:endParaRPr lang="en-US" sz="4665"/>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Nested Functions</a:t>
            </a:r>
            <a:endParaRPr lang="en-US"/>
          </a:p>
        </p:txBody>
      </p:sp>
      <p:sp>
        <p:nvSpPr>
          <p:cNvPr id="3" name="Content Placeholder 2"/>
          <p:cNvSpPr>
            <a:spLocks noGrp="1"/>
          </p:cNvSpPr>
          <p:nvPr>
            <p:ph idx="1"/>
          </p:nvPr>
        </p:nvSpPr>
        <p:spPr/>
        <p:txBody>
          <a:bodyPr/>
          <a:p>
            <a:r>
              <a:rPr lang="en-US"/>
              <a:t>One of the more interesting features of functions is that they can call themselves and also other functions. </a:t>
            </a:r>
            <a:endParaRPr lang="en-US"/>
          </a:p>
          <a:p>
            <a:r>
              <a:rPr lang="en-US"/>
              <a:t>A function that calls itself is known as a recursive function.</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Nested Functions</a:t>
            </a:r>
            <a:endParaRPr lang="en-US"/>
          </a:p>
        </p:txBody>
      </p:sp>
      <p:sp>
        <p:nvSpPr>
          <p:cNvPr id="3" name="Content Placeholder 2"/>
          <p:cNvSpPr>
            <a:spLocks noGrp="1"/>
          </p:cNvSpPr>
          <p:nvPr>
            <p:ph idx="1"/>
          </p:nvPr>
        </p:nvSpPr>
        <p:spPr/>
        <p:txBody>
          <a:bodyPr>
            <a:normAutofit fontScale="40000"/>
          </a:bodyPr>
          <a:p>
            <a:pPr marL="0" indent="0">
              <a:buNone/>
            </a:pPr>
            <a:r>
              <a:rPr lang="en-US"/>
              <a:t>#!/bin/sh</a:t>
            </a:r>
            <a:endParaRPr lang="en-US"/>
          </a:p>
          <a:p>
            <a:pPr marL="0" indent="0">
              <a:buNone/>
            </a:pPr>
            <a:endParaRPr lang="en-US"/>
          </a:p>
          <a:p>
            <a:pPr marL="0" indent="0">
              <a:buNone/>
            </a:pPr>
            <a:r>
              <a:rPr lang="en-US"/>
              <a:t># Calling one function from another</a:t>
            </a:r>
            <a:endParaRPr lang="en-US"/>
          </a:p>
          <a:p>
            <a:pPr marL="0" indent="0">
              <a:buNone/>
            </a:pPr>
            <a:r>
              <a:rPr lang="en-US"/>
              <a:t>number_one () {</a:t>
            </a:r>
            <a:endParaRPr lang="en-US"/>
          </a:p>
          <a:p>
            <a:pPr marL="0" indent="0">
              <a:buNone/>
            </a:pPr>
            <a:r>
              <a:rPr lang="en-US"/>
              <a:t>   echo "This is the first function speaking..."</a:t>
            </a:r>
            <a:endParaRPr lang="en-US"/>
          </a:p>
          <a:p>
            <a:pPr marL="0" indent="0">
              <a:buNone/>
            </a:pPr>
            <a:r>
              <a:rPr lang="en-US"/>
              <a:t>   number_two</a:t>
            </a:r>
            <a:endParaRPr lang="en-US"/>
          </a:p>
          <a:p>
            <a:pPr marL="0" indent="0">
              <a:buNone/>
            </a:pPr>
            <a:r>
              <a:rPr lang="en-US"/>
              <a:t>}</a:t>
            </a:r>
            <a:endParaRPr lang="en-US"/>
          </a:p>
          <a:p>
            <a:pPr marL="0" indent="0">
              <a:buNone/>
            </a:pPr>
            <a:endParaRPr lang="en-US"/>
          </a:p>
          <a:p>
            <a:pPr marL="0" indent="0">
              <a:buNone/>
            </a:pPr>
            <a:r>
              <a:rPr lang="en-US"/>
              <a:t>number_two () {</a:t>
            </a:r>
            <a:endParaRPr lang="en-US"/>
          </a:p>
          <a:p>
            <a:pPr marL="0" indent="0">
              <a:buNone/>
            </a:pPr>
            <a:r>
              <a:rPr lang="en-US"/>
              <a:t>   echo "This is now the second function speaking..."</a:t>
            </a:r>
            <a:endParaRPr lang="en-US"/>
          </a:p>
          <a:p>
            <a:pPr marL="0" indent="0">
              <a:buNone/>
            </a:pPr>
            <a:r>
              <a:rPr lang="en-US"/>
              <a:t>}</a:t>
            </a:r>
            <a:endParaRPr lang="en-US"/>
          </a:p>
          <a:p>
            <a:endParaRPr lang="en-US"/>
          </a:p>
          <a:p>
            <a:r>
              <a:rPr lang="en-US"/>
              <a:t># Calling function one.</a:t>
            </a:r>
            <a:endParaRPr lang="en-US"/>
          </a:p>
          <a:p>
            <a:pPr marL="0" indent="0">
              <a:buNone/>
            </a:pPr>
            <a:r>
              <a:rPr lang="en-US"/>
              <a:t>number_one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Unix / Linux </a:t>
            </a:r>
            <a:endParaRPr lang="en-US"/>
          </a:p>
        </p:txBody>
      </p:sp>
      <p:sp>
        <p:nvSpPr>
          <p:cNvPr id="3" name="Text Box 2"/>
          <p:cNvSpPr txBox="1"/>
          <p:nvPr/>
        </p:nvSpPr>
        <p:spPr>
          <a:xfrm>
            <a:off x="711835" y="1749425"/>
            <a:ext cx="10348595" cy="2462530"/>
          </a:xfrm>
          <a:prstGeom prst="rect">
            <a:avLst/>
          </a:prstGeom>
          <a:noFill/>
        </p:spPr>
        <p:txBody>
          <a:bodyPr wrap="square" rtlCol="0">
            <a:noAutofit/>
          </a:bodyPr>
          <a:p>
            <a:pPr marL="285750" indent="-285750">
              <a:buFont typeface="Arial" panose="020B0604020202020204" pitchFamily="34" charset="0"/>
              <a:buChar char="•"/>
            </a:pPr>
            <a:r>
              <a:rPr lang="en-US" sz="2400"/>
              <a:t>Layer-3: Shell commands: This is the interface between the user and the kernel. Shell is the utility that processes your requests. When you type in a command at the terminal, the shell interprets the command and calls the program that you want. There are various commands like cp, mv, cat, grep, id, wc, nroff, a.out and more.</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Layer-4: Application Layer: It is the outermost layer that executes the given external applications.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Unix / Linux - What is Shells?</a:t>
            </a:r>
            <a:endParaRPr lang="en-US"/>
          </a:p>
        </p:txBody>
      </p:sp>
      <p:sp>
        <p:nvSpPr>
          <p:cNvPr id="3" name="Text Box 2"/>
          <p:cNvSpPr txBox="1"/>
          <p:nvPr/>
        </p:nvSpPr>
        <p:spPr>
          <a:xfrm>
            <a:off x="711835" y="1749425"/>
            <a:ext cx="10348595" cy="4092575"/>
          </a:xfrm>
          <a:prstGeom prst="rect">
            <a:avLst/>
          </a:prstGeom>
          <a:noFill/>
        </p:spPr>
        <p:txBody>
          <a:bodyPr wrap="square" rtlCol="0">
            <a:spAutoFit/>
          </a:bodyPr>
          <a:p>
            <a:pPr marL="285750" indent="-285750">
              <a:buFont typeface="Arial" panose="020B0604020202020204" pitchFamily="34" charset="0"/>
              <a:buChar char="•"/>
            </a:pPr>
            <a:r>
              <a:rPr lang="en-US" sz="2000"/>
              <a:t>A Shell provides you with an interface to the Unix system. </a:t>
            </a:r>
            <a:endParaRPr lang="en-US" sz="2000"/>
          </a:p>
          <a:p>
            <a:pPr marL="285750" indent="-285750">
              <a:buFont typeface="Arial" panose="020B0604020202020204" pitchFamily="34" charset="0"/>
              <a:buChar char="•"/>
            </a:pPr>
            <a:r>
              <a:rPr lang="en-US" sz="2000"/>
              <a:t>It gathers input from you and executes programs based on that input. </a:t>
            </a:r>
            <a:endParaRPr lang="en-US" sz="2000"/>
          </a:p>
          <a:p>
            <a:pPr marL="285750" indent="-285750">
              <a:buFont typeface="Arial" panose="020B0604020202020204" pitchFamily="34" charset="0"/>
              <a:buChar char="•"/>
            </a:pPr>
            <a:r>
              <a:rPr lang="en-US" sz="2000"/>
              <a:t>When a program finishes executing, it displays that program's output.</a:t>
            </a:r>
            <a:endParaRPr lang="en-US" sz="2000"/>
          </a:p>
          <a:p>
            <a:pPr marL="285750" indent="-285750">
              <a:buFont typeface="Arial" panose="020B0604020202020204" pitchFamily="34" charset="0"/>
              <a:buChar char="•"/>
            </a:pPr>
            <a:r>
              <a:rPr lang="en-US" sz="2000"/>
              <a:t>Shell is an environment in which we can run our commands, programs, and shell scripts. </a:t>
            </a:r>
            <a:endParaRPr lang="en-US" sz="2000"/>
          </a:p>
          <a:p>
            <a:pPr marL="285750" indent="-285750">
              <a:buFont typeface="Arial" panose="020B0604020202020204" pitchFamily="34" charset="0"/>
              <a:buChar char="•"/>
            </a:pPr>
            <a:r>
              <a:rPr lang="en-US" sz="2000"/>
              <a:t>There are different flavors of a shell, just as there are different flavors of operating systems.</a:t>
            </a: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Bourne shell − If you are using a Bourne-type shell, the $ character is the default prompt.</a:t>
            </a: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C shell − If you are using a C-type shell, the % character is the default prompt.</a:t>
            </a:r>
            <a:endParaRPr lang="en-US" sz="2000"/>
          </a:p>
          <a:p>
            <a:pPr marL="285750" indent="-285750">
              <a:buFont typeface="Arial" panose="020B0604020202020204" pitchFamily="34" charset="0"/>
              <a:buChar char="•"/>
            </a:pPr>
            <a:r>
              <a:rPr lang="en-US" sz="2000"/>
              <a:t>Bourne shell (sh)</a:t>
            </a:r>
            <a:endParaRPr lang="en-US" sz="2000"/>
          </a:p>
          <a:p>
            <a:pPr marL="285750" indent="-285750">
              <a:buFont typeface="Arial" panose="020B0604020202020204" pitchFamily="34" charset="0"/>
              <a:buChar char="•"/>
            </a:pPr>
            <a:r>
              <a:rPr lang="en-US" sz="2000"/>
              <a:t>Korn shell (ksh)</a:t>
            </a:r>
            <a:endParaRPr lang="en-US" sz="2000"/>
          </a:p>
          <a:p>
            <a:pPr marL="285750" indent="-285750">
              <a:buFont typeface="Arial" panose="020B0604020202020204" pitchFamily="34" charset="0"/>
              <a:buChar char="•"/>
            </a:pPr>
            <a:r>
              <a:rPr lang="en-US" sz="2000"/>
              <a:t>Bourne Again shell (bash)</a:t>
            </a:r>
            <a:endParaRPr lang="en-US" sz="2000"/>
          </a:p>
          <a:p>
            <a:pPr marL="285750" indent="-285750">
              <a:buFont typeface="Arial" panose="020B0604020202020204" pitchFamily="34" charset="0"/>
              <a:buChar char="•"/>
            </a:pPr>
            <a:r>
              <a:rPr lang="en-US" sz="2000"/>
              <a:t>POSIX shell (sh)</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Shell Scripting</a:t>
            </a:r>
            <a:endParaRPr lang="en-US"/>
          </a:p>
        </p:txBody>
      </p:sp>
      <p:sp>
        <p:nvSpPr>
          <p:cNvPr id="5" name="Text Placeholder 4"/>
          <p:cNvSpPr>
            <a:spLocks noGrp="1"/>
          </p:cNvSpPr>
          <p:nvPr>
            <p:ph type="body" orient="vert" idx="1"/>
          </p:nvPr>
        </p:nvSpPr>
        <p:spPr>
          <a:xfrm rot="16200000">
            <a:off x="3891280" y="-1104265"/>
            <a:ext cx="3973195" cy="10078085"/>
          </a:xfrm>
        </p:spPr>
        <p:txBody>
          <a:bodyPr>
            <a:normAutofit fontScale="70000"/>
          </a:bodyPr>
          <a:p>
            <a:r>
              <a:rPr lang="en-US"/>
              <a:t>The basic concept of a shell script is a list of commands, which are listed in the order of execution.</a:t>
            </a:r>
            <a:endParaRPr lang="en-US"/>
          </a:p>
          <a:p>
            <a:r>
              <a:rPr lang="en-US"/>
              <a:t> A good shell script will have comments, preceded by # sign, describing the steps.</a:t>
            </a:r>
            <a:endParaRPr lang="en-US"/>
          </a:p>
          <a:p>
            <a:r>
              <a:rPr lang="en-US"/>
              <a:t>A shell script is a computer program designed to be run by the Unix/Linux shell which could be one of the following:</a:t>
            </a:r>
            <a:endParaRPr lang="en-US"/>
          </a:p>
          <a:p>
            <a:endParaRPr lang="en-US"/>
          </a:p>
          <a:p>
            <a:r>
              <a:rPr lang="en-US"/>
              <a:t>The Bourne Shell</a:t>
            </a:r>
            <a:endParaRPr lang="en-US"/>
          </a:p>
          <a:p>
            <a:r>
              <a:rPr lang="en-US"/>
              <a:t>The C Shell</a:t>
            </a:r>
            <a:endParaRPr lang="en-US"/>
          </a:p>
          <a:p>
            <a:r>
              <a:rPr lang="en-US"/>
              <a:t>The Korn Shell</a:t>
            </a:r>
            <a:endParaRPr lang="en-US"/>
          </a:p>
          <a:p>
            <a:r>
              <a:rPr lang="en-US"/>
              <a:t>The GNU Bourne-Again Shell</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828*252"/>
  <p:tag name="TABLE_ENDDRAG_RECT" val="66*113*828*252"/>
  <p:tag name="KSO_WM_BEAUTIFY_FLAG" val=""/>
</p:tagLst>
</file>

<file path=ppt/tags/tag11.xml><?xml version="1.0" encoding="utf-8"?>
<p:tagLst xmlns:p="http://schemas.openxmlformats.org/presentationml/2006/main">
  <p:tag name="TABLE_ENDDRAG_ORIGIN_RECT" val="828*306"/>
  <p:tag name="TABLE_ENDDRAG_RECT" val="66*210*828*306"/>
  <p:tag name="KSO_WM_BEAUTIFY_FLAG" val=""/>
</p:tagLst>
</file>

<file path=ppt/tags/tag12.xml><?xml version="1.0" encoding="utf-8"?>
<p:tagLst xmlns:p="http://schemas.openxmlformats.org/presentationml/2006/main">
  <p:tag name="TABLE_ENDDRAG_ORIGIN_RECT" val="828*326"/>
  <p:tag name="TABLE_ENDDRAG_RECT" val="66*190*828*326"/>
  <p:tag name="KSO_WM_BEAUTIFY_FLAG" val=""/>
</p:tagLst>
</file>

<file path=ppt/tags/tag13.xml><?xml version="1.0" encoding="utf-8"?>
<p:tagLst xmlns:p="http://schemas.openxmlformats.org/presentationml/2006/main">
  <p:tag name="TABLE_ENDDRAG_ORIGIN_RECT" val="828*326"/>
  <p:tag name="TABLE_ENDDRAG_RECT" val="66*190*828*326"/>
  <p:tag name="KSO_WM_BEAUTIFY_FLAG" val=""/>
</p:tagLst>
</file>

<file path=ppt/tags/tag14.xml><?xml version="1.0" encoding="utf-8"?>
<p:tagLst xmlns:p="http://schemas.openxmlformats.org/presentationml/2006/main">
  <p:tag name="TABLE_ENDDRAG_ORIGIN_RECT" val="828*326"/>
  <p:tag name="TABLE_ENDDRAG_RECT" val="66*190*828*326"/>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TABLE_ENDDRAG_ORIGIN_RECT" val="773*314"/>
  <p:tag name="TABLE_ENDDRAG_RECT" val="112*116*773*314"/>
  <p:tag name="KSO_WM_BEAUTIFY_FLAG" val=""/>
</p:tagLst>
</file>

<file path=ppt/tags/tag5.xml><?xml version="1.0" encoding="utf-8"?>
<p:tagLst xmlns:p="http://schemas.openxmlformats.org/presentationml/2006/main">
  <p:tag name="TABLE_ENDDRAG_ORIGIN_RECT" val="773*314"/>
  <p:tag name="TABLE_ENDDRAG_RECT" val="112*116*773*314"/>
  <p:tag name="KSO_WM_BEAUTIFY_FLAG" val=""/>
</p:tagLst>
</file>

<file path=ppt/tags/tag6.xml><?xml version="1.0" encoding="utf-8"?>
<p:tagLst xmlns:p="http://schemas.openxmlformats.org/presentationml/2006/main">
  <p:tag name="TABLE_ENDDRAG_ORIGIN_RECT" val="773*314"/>
  <p:tag name="TABLE_ENDDRAG_RECT" val="112*116*773*314"/>
  <p:tag name="KSO_WM_BEAUTIFY_FLAG" val=""/>
</p:tagLst>
</file>

<file path=ppt/tags/tag7.xml><?xml version="1.0" encoding="utf-8"?>
<p:tagLst xmlns:p="http://schemas.openxmlformats.org/presentationml/2006/main">
  <p:tag name="TABLE_ENDDRAG_ORIGIN_RECT" val="828*267"/>
  <p:tag name="TABLE_ENDDRAG_RECT" val="66*113*828*267"/>
  <p:tag name="KSO_WM_BEAUTIFY_FLAG" val=""/>
</p:tagLst>
</file>

<file path=ppt/tags/tag8.xml><?xml version="1.0" encoding="utf-8"?>
<p:tagLst xmlns:p="http://schemas.openxmlformats.org/presentationml/2006/main">
  <p:tag name="TABLE_ENDDRAG_ORIGIN_RECT" val="828*252"/>
  <p:tag name="TABLE_ENDDRAG_RECT" val="66*113*828*252"/>
  <p:tag name="KSO_WM_BEAUTIFY_FLAG" val=""/>
</p:tagLst>
</file>

<file path=ppt/tags/tag9.xml><?xml version="1.0" encoding="utf-8"?>
<p:tagLst xmlns:p="http://schemas.openxmlformats.org/presentationml/2006/main">
  <p:tag name="TABLE_ENDDRAG_ORIGIN_RECT" val="828*252"/>
  <p:tag name="TABLE_ENDDRAG_RECT" val="66*113*828*252"/>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23225</Words>
  <Application>WPS Presentation</Application>
  <PresentationFormat>Widescreen</PresentationFormat>
  <Paragraphs>1118</Paragraphs>
  <Slides>68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68</vt:i4>
      </vt:variant>
    </vt:vector>
  </HeadingPairs>
  <TitlesOfParts>
    <vt:vector size="81" baseType="lpstr">
      <vt:lpstr>Arial</vt:lpstr>
      <vt:lpstr>SimSun</vt:lpstr>
      <vt:lpstr>Wingdings</vt:lpstr>
      <vt:lpstr>Calibri Light</vt:lpstr>
      <vt:lpstr>Calibri</vt:lpstr>
      <vt:lpstr>Microsoft YaHei</vt:lpstr>
      <vt:lpstr>Arial Unicode MS</vt:lpstr>
      <vt:lpstr>var(--ff-lato)</vt:lpstr>
      <vt:lpstr>Segoe Print</vt:lpstr>
      <vt:lpstr>Verdana</vt:lpstr>
      <vt:lpstr>Times New Roman</vt:lpstr>
      <vt:lpstr>Calibri</vt:lpstr>
      <vt:lpstr>Office Theme</vt:lpstr>
      <vt:lpstr>PowerPoint 演示文稿</vt:lpstr>
      <vt:lpstr>PowerPoint 演示文稿</vt:lpstr>
      <vt:lpstr>Unix / Linux </vt:lpstr>
      <vt:lpstr>Unix / Linux </vt:lpstr>
      <vt:lpstr>Unix / Linux </vt:lpstr>
      <vt:lpstr>Unix / Linux </vt:lpstr>
      <vt:lpstr>Unix / Linux </vt:lpstr>
      <vt:lpstr>Unix / Linux - What is Shells?</vt:lpstr>
      <vt:lpstr>PowerPoint 演示文稿</vt:lpstr>
      <vt:lpstr>Unix / Linux - What is Shells?</vt:lpstr>
      <vt:lpstr>Shell Scripts</vt:lpstr>
      <vt:lpstr>Shell Comments</vt:lpstr>
      <vt:lpstr>Execute Shell Script</vt:lpstr>
      <vt:lpstr>Execute Shell Script</vt:lpstr>
      <vt:lpstr>Variable Names</vt:lpstr>
      <vt:lpstr>Variable </vt:lpstr>
      <vt:lpstr>Read-only Variable </vt:lpstr>
      <vt:lpstr>Unsetting Variables</vt:lpstr>
      <vt:lpstr>Special Variables</vt:lpstr>
      <vt:lpstr>Special Variables</vt:lpstr>
      <vt:lpstr>Special Variables</vt:lpstr>
      <vt:lpstr>Command-Line Arguments</vt:lpstr>
      <vt:lpstr>Special Parameters $* and $@</vt:lpstr>
      <vt:lpstr>Arrays</vt:lpstr>
      <vt:lpstr>Accessing Array Values</vt:lpstr>
      <vt:lpstr>Accessing Array Values</vt:lpstr>
      <vt:lpstr>Operators</vt:lpstr>
      <vt:lpstr>Special Variables</vt:lpstr>
      <vt:lpstr>Arithmetic Operators</vt:lpstr>
      <vt:lpstr>Arithmetic Operators</vt:lpstr>
      <vt:lpstr>Relational Operators</vt:lpstr>
      <vt:lpstr>Relational Operators</vt:lpstr>
      <vt:lpstr>Boolean Operators</vt:lpstr>
      <vt:lpstr>String Operators</vt:lpstr>
      <vt:lpstr>File Test Operators</vt:lpstr>
      <vt:lpstr>File Test Operators</vt:lpstr>
      <vt:lpstr>PowerPoint 演示文稿</vt:lpstr>
      <vt:lpstr>PowerPoint 演示文稿</vt:lpstr>
      <vt:lpstr>PowerPoint 演示文稿</vt:lpstr>
      <vt:lpstr>The if...fi statement</vt:lpstr>
      <vt:lpstr>PowerPoint 演示文稿</vt:lpstr>
      <vt:lpstr>The if...else...fi statement</vt:lpstr>
      <vt:lpstr>PowerPoint 演示文稿</vt:lpstr>
      <vt:lpstr> The if...elif...fi statement</vt:lpstr>
      <vt:lpstr>PowerPoint 演示文稿</vt:lpstr>
      <vt:lpstr>The case...esac Statement</vt:lpstr>
      <vt:lpstr>The case...esac Statement</vt:lpstr>
      <vt:lpstr>PowerPoint 演示文稿</vt:lpstr>
      <vt:lpstr>PowerPoint 演示文稿</vt:lpstr>
      <vt:lpstr>The while Loop</vt:lpstr>
      <vt:lpstr>PowerPoint 演示文稿</vt:lpstr>
      <vt:lpstr>The for Loop</vt:lpstr>
      <vt:lpstr>PowerPoint 演示文稿</vt:lpstr>
      <vt:lpstr>The until Loop</vt:lpstr>
      <vt:lpstr>PowerPoint 演示文稿</vt:lpstr>
      <vt:lpstr>The select Loop</vt:lpstr>
      <vt:lpstr>PowerPoint 演示文稿</vt:lpstr>
      <vt:lpstr>Nesting while Loops</vt:lpstr>
      <vt:lpstr>PowerPoint 演示文稿</vt:lpstr>
      <vt:lpstr>PowerPoint 演示文稿</vt:lpstr>
      <vt:lpstr>PowerPoint 演示文稿</vt:lpstr>
      <vt:lpstr>Shell Functions</vt:lpstr>
      <vt:lpstr>PowerPoint 演示文稿</vt:lpstr>
      <vt:lpstr>Pass Parameters to a Function</vt:lpstr>
      <vt:lpstr>PowerPoint 演示文稿</vt:lpstr>
      <vt:lpstr>Returning Values from Functions</vt:lpstr>
      <vt:lpstr>PowerPoint 演示文稿</vt:lpstr>
      <vt:lpstr>Nested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Scripting</dc:title>
  <dc:creator/>
  <cp:lastModifiedBy>archana jas</cp:lastModifiedBy>
  <cp:revision>16</cp:revision>
  <dcterms:created xsi:type="dcterms:W3CDTF">2024-08-13T23:49:59Z</dcterms:created>
  <dcterms:modified xsi:type="dcterms:W3CDTF">2024-08-14T18:48:54Z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6769CF0355FA40538BF06FBBCBC850DC_11</vt:lpwstr>
  </property>
  <property fmtid="{D5CDD505-2E9C-101B-9397-08002B2CF9AE}" pid="3" name="KSOProductBuildVer">
    <vt:lpwstr>1033-12.2.0.17119</vt:lpwstr>
  </property>
</Properties>
</file>